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9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6" r:id="rId4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sng">
                <a:solidFill>
                  <a:srgbClr val="D26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 u="sng">
                <a:solidFill>
                  <a:srgbClr val="D26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67994"/>
            <a:ext cx="650430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16710"/>
            <a:ext cx="7327900" cy="397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sng">
                <a:solidFill>
                  <a:srgbClr val="D269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jpmr.com/download/article/33032018/1522479038.pdf" TargetMode="External"/><Relationship Id="rId2" Type="http://schemas.openxmlformats.org/officeDocument/2006/relationships/hyperlink" Target="https://pubmed.ncbi.nlm.nih.gov/965100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wmed.net/forensic/concept-of-death-cause-mode-manner-and-stages/" TargetMode="External"/><Relationship Id="rId5" Type="http://schemas.openxmlformats.org/officeDocument/2006/relationships/hyperlink" Target="https://www.ncbi.nlm.nih.gov/pmc/articles/PMC5749053/" TargetMode="External"/><Relationship Id="rId4" Type="http://schemas.openxmlformats.org/officeDocument/2006/relationships/hyperlink" Target="https://www.nature.com/articles/s41418-017-0012-4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80882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08453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070" y="1740534"/>
            <a:ext cx="6684645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b="1" spc="-200" dirty="0">
                <a:latin typeface="Cambria"/>
                <a:cs typeface="Cambria"/>
              </a:rPr>
              <a:t>THANATOLOGY-</a:t>
            </a:r>
            <a:r>
              <a:rPr sz="5400" b="1" spc="-50" dirty="0">
                <a:latin typeface="Cambria"/>
                <a:cs typeface="Cambria"/>
              </a:rPr>
              <a:t>I</a:t>
            </a:r>
            <a:endParaRPr sz="5400">
              <a:latin typeface="Cambria"/>
              <a:cs typeface="Cambria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  <a:tabLst>
                <a:tab pos="4078604" algn="l"/>
              </a:tabLst>
            </a:pPr>
            <a:r>
              <a:rPr sz="3600" b="1" spc="-110" dirty="0">
                <a:solidFill>
                  <a:srgbClr val="636363"/>
                </a:solidFill>
                <a:latin typeface="Cambria"/>
                <a:cs typeface="Cambria"/>
              </a:rPr>
              <a:t>Introduction</a:t>
            </a:r>
            <a:r>
              <a:rPr sz="3600" b="1" spc="-15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3600" b="1" spc="-10" dirty="0">
                <a:solidFill>
                  <a:srgbClr val="636363"/>
                </a:solidFill>
                <a:latin typeface="Cambria"/>
                <a:cs typeface="Cambria"/>
              </a:rPr>
              <a:t>,Types</a:t>
            </a:r>
            <a:r>
              <a:rPr sz="3600" b="1" dirty="0">
                <a:solidFill>
                  <a:srgbClr val="636363"/>
                </a:solidFill>
                <a:latin typeface="Cambria"/>
                <a:cs typeface="Cambria"/>
              </a:rPr>
              <a:t>	</a:t>
            </a:r>
            <a:r>
              <a:rPr sz="3600" b="1" spc="-110" dirty="0">
                <a:solidFill>
                  <a:srgbClr val="636363"/>
                </a:solidFill>
                <a:latin typeface="Cambria"/>
                <a:cs typeface="Cambria"/>
              </a:rPr>
              <a:t>Immediate</a:t>
            </a:r>
            <a:r>
              <a:rPr sz="3600" b="1" spc="-16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3600" b="1" spc="-50" dirty="0">
                <a:solidFill>
                  <a:srgbClr val="636363"/>
                </a:solidFill>
                <a:latin typeface="Cambria"/>
                <a:cs typeface="Cambria"/>
              </a:rPr>
              <a:t>&amp; </a:t>
            </a:r>
            <a:r>
              <a:rPr sz="3600" b="1" spc="-120" dirty="0">
                <a:solidFill>
                  <a:srgbClr val="636363"/>
                </a:solidFill>
                <a:latin typeface="Cambria"/>
                <a:cs typeface="Cambria"/>
              </a:rPr>
              <a:t>Early</a:t>
            </a:r>
            <a:r>
              <a:rPr sz="3600" b="1" spc="-19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3600" b="1" spc="-95" dirty="0">
                <a:solidFill>
                  <a:srgbClr val="636363"/>
                </a:solidFill>
                <a:latin typeface="Cambria"/>
                <a:cs typeface="Cambria"/>
              </a:rPr>
              <a:t>signs</a:t>
            </a:r>
            <a:r>
              <a:rPr sz="3600" b="1" spc="-18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3600" b="1" spc="-70" dirty="0">
                <a:solidFill>
                  <a:srgbClr val="636363"/>
                </a:solidFill>
                <a:latin typeface="Cambria"/>
                <a:cs typeface="Cambria"/>
              </a:rPr>
              <a:t>of</a:t>
            </a:r>
            <a:r>
              <a:rPr sz="3600" b="1" spc="-180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3600" b="1" spc="-10" dirty="0">
                <a:solidFill>
                  <a:srgbClr val="636363"/>
                </a:solidFill>
                <a:latin typeface="Cambria"/>
                <a:cs typeface="Cambria"/>
              </a:rPr>
              <a:t>death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4662296"/>
            <a:ext cx="652208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Dr </a:t>
            </a:r>
            <a:r>
              <a:rPr lang="en-US" sz="2400" b="1" spc="-60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Urooj</a:t>
            </a:r>
            <a:r>
              <a:rPr lang="en-US" sz="2400" b="1" spc="-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&amp; Dr </a:t>
            </a:r>
            <a:r>
              <a:rPr lang="en-US" sz="2400" b="1" spc="-60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Naila</a:t>
            </a:r>
            <a:r>
              <a:rPr lang="en-US" sz="2400" b="1" spc="-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Forensic Medicine &amp;Toxicology 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876" y="926337"/>
            <a:ext cx="3492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mbria"/>
                <a:cs typeface="Cambria"/>
              </a:rPr>
              <a:t>Levels</a:t>
            </a:r>
            <a:r>
              <a:rPr sz="4000" b="1" spc="-85" dirty="0">
                <a:latin typeface="Cambria"/>
                <a:cs typeface="Cambria"/>
              </a:rPr>
              <a:t> </a:t>
            </a:r>
            <a:r>
              <a:rPr sz="4000" b="1" dirty="0">
                <a:latin typeface="Cambria"/>
                <a:cs typeface="Cambria"/>
              </a:rPr>
              <a:t>of</a:t>
            </a:r>
            <a:r>
              <a:rPr sz="4000" b="1" spc="-105" dirty="0">
                <a:latin typeface="Cambria"/>
                <a:cs typeface="Cambria"/>
              </a:rPr>
              <a:t> </a:t>
            </a:r>
            <a:r>
              <a:rPr sz="4000" b="1" spc="-10" dirty="0">
                <a:latin typeface="Cambria"/>
                <a:cs typeface="Cambria"/>
              </a:rPr>
              <a:t>death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62341"/>
            <a:ext cx="7235190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Somatic:</a:t>
            </a:r>
            <a:endParaRPr sz="3200">
              <a:latin typeface="Calibri"/>
              <a:cs typeface="Calibri"/>
            </a:endParaRPr>
          </a:p>
          <a:p>
            <a:pPr marL="1219835" marR="5080" indent="81915">
              <a:lnSpc>
                <a:spcPct val="100000"/>
              </a:lnSpc>
              <a:spcBef>
                <a:spcPts val="770"/>
              </a:spcBef>
              <a:tabLst>
                <a:tab pos="3243580" algn="l"/>
                <a:tab pos="3935729" algn="l"/>
                <a:tab pos="4987290" algn="l"/>
                <a:tab pos="6882130" algn="l"/>
              </a:tabLst>
            </a:pPr>
            <a:r>
              <a:rPr sz="3200" spc="-10" dirty="0">
                <a:latin typeface="Calibri"/>
                <a:cs typeface="Calibri"/>
              </a:rPr>
              <a:t>Cessation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vital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functions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human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body.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Cellular/Molecular:</a:t>
            </a:r>
            <a:endParaRPr sz="3200">
              <a:latin typeface="Calibri"/>
              <a:cs typeface="Calibri"/>
            </a:endParaRPr>
          </a:p>
          <a:p>
            <a:pPr marL="120904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Individual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death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tissues.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0176" y="4759502"/>
            <a:ext cx="4798822" cy="1674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5238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0" dirty="0">
                <a:latin typeface="Cambria"/>
                <a:cs typeface="Cambria"/>
              </a:rPr>
              <a:t>Somatic</a:t>
            </a:r>
            <a:r>
              <a:rPr sz="4000" b="1" spc="-180" dirty="0">
                <a:latin typeface="Cambria"/>
                <a:cs typeface="Cambria"/>
              </a:rPr>
              <a:t> </a:t>
            </a:r>
            <a:r>
              <a:rPr sz="4000" b="1" spc="-100" dirty="0">
                <a:latin typeface="Cambria"/>
                <a:cs typeface="Cambria"/>
              </a:rPr>
              <a:t>death</a:t>
            </a:r>
            <a:r>
              <a:rPr sz="4000" b="1" spc="-175" dirty="0">
                <a:latin typeface="Cambria"/>
                <a:cs typeface="Cambria"/>
              </a:rPr>
              <a:t> </a:t>
            </a:r>
            <a:r>
              <a:rPr sz="4000" b="1" spc="-105" dirty="0">
                <a:latin typeface="Cambria"/>
                <a:cs typeface="Cambria"/>
              </a:rPr>
              <a:t>clinical</a:t>
            </a:r>
            <a:r>
              <a:rPr sz="4000" b="1" spc="-165" dirty="0">
                <a:latin typeface="Cambria"/>
                <a:cs typeface="Cambria"/>
              </a:rPr>
              <a:t> </a:t>
            </a:r>
            <a:r>
              <a:rPr sz="4000" b="1" spc="-60" dirty="0">
                <a:latin typeface="Cambria"/>
                <a:cs typeface="Cambria"/>
              </a:rPr>
              <a:t>criteria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56699"/>
            <a:ext cx="7240270" cy="459803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3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Cessation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heart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beating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Absence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pulse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(central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i.e.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carotid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4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Absence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heart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sound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repeated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prolonged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auscultation.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electrocardiogram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(ECG).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24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Cessation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breathing: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Absence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respiratory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movement</a:t>
            </a:r>
            <a:endParaRPr sz="2000">
              <a:latin typeface="Calibri"/>
              <a:cs typeface="Calibri"/>
            </a:endParaRPr>
          </a:p>
          <a:p>
            <a:pPr marL="527685" marR="526415" indent="-515620">
              <a:lnSpc>
                <a:spcPts val="2160"/>
              </a:lnSpc>
              <a:spcBef>
                <a:spcPts val="509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Absence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breath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sound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thorough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auscultation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chest. (Central)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21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Cessation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brain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activity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Generalized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flaccidity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generalized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anesthesia.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Dilated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fixed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pupils,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responding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light.</a:t>
            </a:r>
            <a:endParaRPr sz="2000">
              <a:latin typeface="Calibri"/>
              <a:cs typeface="Calibri"/>
            </a:endParaRPr>
          </a:p>
          <a:p>
            <a:pPr marL="527685" marR="5080" indent="-515620">
              <a:lnSpc>
                <a:spcPts val="2160"/>
              </a:lnSpc>
              <a:spcBef>
                <a:spcPts val="515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Absence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motor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cranial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nerve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distribution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painful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stimuli.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09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Absence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corneal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reflexes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4" dirty="0">
                <a:latin typeface="Cambria"/>
                <a:cs typeface="Cambria"/>
              </a:rPr>
              <a:t>Cellular/Molecular</a:t>
            </a:r>
            <a:r>
              <a:rPr b="1" spc="-125" dirty="0">
                <a:latin typeface="Cambria"/>
                <a:cs typeface="Cambria"/>
              </a:rPr>
              <a:t> </a:t>
            </a:r>
            <a:r>
              <a:rPr b="1" spc="-25" dirty="0">
                <a:latin typeface="Cambria"/>
                <a:cs typeface="Cambria"/>
              </a:rPr>
              <a:t>death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13661"/>
            <a:ext cx="688594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individual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tissues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depending 	</a:t>
            </a:r>
            <a:r>
              <a:rPr sz="2400" dirty="0">
                <a:latin typeface="Calibri"/>
                <a:cs typeface="Calibri"/>
              </a:rPr>
              <a:t>upon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oxygen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requirement.</a:t>
            </a:r>
            <a:endParaRPr sz="2400">
              <a:latin typeface="Calibri"/>
              <a:cs typeface="Calibri"/>
            </a:endParaRPr>
          </a:p>
          <a:p>
            <a:pPr marL="240029" marR="31115" indent="-227329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Biologically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organs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spread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period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dirty="0">
                <a:latin typeface="Calibri"/>
                <a:cs typeface="Calibri"/>
              </a:rPr>
              <a:t>time.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generally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dirty="0">
                <a:latin typeface="Calibri"/>
                <a:cs typeface="Calibri"/>
              </a:rPr>
              <a:t>somatic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death.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18055" y="3678301"/>
          <a:ext cx="4909183" cy="2498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  <a:tabLst>
                          <a:tab pos="544830" algn="l"/>
                        </a:tabLst>
                      </a:pPr>
                      <a:r>
                        <a:rPr sz="2400" spc="-25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i.</a:t>
                      </a:r>
                      <a:r>
                        <a:rPr sz="2400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Nervous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tissue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ts val="228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------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28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minutes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tabLst>
                          <a:tab pos="544830" algn="l"/>
                        </a:tabLst>
                      </a:pPr>
                      <a:r>
                        <a:rPr sz="2400" spc="-25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ii.</a:t>
                      </a:r>
                      <a:r>
                        <a:rPr sz="2400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Liver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------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81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minutes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tabLst>
                          <a:tab pos="544830" algn="l"/>
                        </a:tabLst>
                      </a:pPr>
                      <a:r>
                        <a:rPr sz="2400" spc="-20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2400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Kidney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------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81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minutes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tabLst>
                          <a:tab pos="544830" algn="l"/>
                        </a:tabLst>
                      </a:pPr>
                      <a:r>
                        <a:rPr sz="2400" spc="-25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2400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Heart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------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81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hour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tabLst>
                          <a:tab pos="544830" algn="l"/>
                        </a:tabLst>
                      </a:pPr>
                      <a:r>
                        <a:rPr sz="2400" spc="-25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2400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Cornea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------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81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hours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31750">
                        <a:lnSpc>
                          <a:spcPts val="2810"/>
                        </a:lnSpc>
                        <a:tabLst>
                          <a:tab pos="544830" algn="l"/>
                        </a:tabLst>
                      </a:pPr>
                      <a:r>
                        <a:rPr sz="2400" spc="-25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vi.</a:t>
                      </a:r>
                      <a:r>
                        <a:rPr sz="2400" dirty="0">
                          <a:solidFill>
                            <a:srgbClr val="AC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Muscle</a:t>
                      </a:r>
                      <a:r>
                        <a:rPr sz="2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tissue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ts val="2810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------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81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hours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72200" y="0"/>
            <a:ext cx="2286000" cy="331214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4" dirty="0">
                <a:latin typeface="Cambria"/>
                <a:cs typeface="Cambria"/>
              </a:rPr>
              <a:t>Cellular/Molecular</a:t>
            </a:r>
            <a:r>
              <a:rPr b="1" spc="-125" dirty="0">
                <a:latin typeface="Cambria"/>
                <a:cs typeface="Cambria"/>
              </a:rPr>
              <a:t> </a:t>
            </a:r>
            <a:r>
              <a:rPr b="1" spc="-25" dirty="0">
                <a:latin typeface="Cambria"/>
                <a:cs typeface="Cambria"/>
              </a:rPr>
              <a:t>death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534035" indent="-227965" algn="ctr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27965" algn="l"/>
              </a:tabLst>
            </a:pPr>
            <a:r>
              <a:rPr u="none" dirty="0">
                <a:solidFill>
                  <a:srgbClr val="000000"/>
                </a:solidFill>
              </a:rPr>
              <a:t>Somatic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death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is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followed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by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progressive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disintegration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of</a:t>
            </a:r>
          </a:p>
          <a:p>
            <a:pPr marR="488950" algn="ctr">
              <a:lnSpc>
                <a:spcPct val="100000"/>
              </a:lnSpc>
            </a:pPr>
            <a:r>
              <a:rPr u="none" dirty="0">
                <a:solidFill>
                  <a:srgbClr val="000000"/>
                </a:solidFill>
              </a:rPr>
              <a:t>body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tissues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is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called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as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cellular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or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molecular</a:t>
            </a:r>
            <a:r>
              <a:rPr u="none" spc="-10" dirty="0">
                <a:solidFill>
                  <a:srgbClr val="000000"/>
                </a:solidFill>
              </a:rPr>
              <a:t> death.</a:t>
            </a:r>
          </a:p>
          <a:p>
            <a:pPr marL="241300" marR="235585" indent="-22860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u="none" dirty="0">
                <a:solidFill>
                  <a:srgbClr val="000000"/>
                </a:solidFill>
              </a:rPr>
              <a:t>In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absence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circulation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respiration</a:t>
            </a:r>
            <a:r>
              <a:rPr u="none" spc="-5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different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cells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die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at </a:t>
            </a:r>
            <a:r>
              <a:rPr u="none" spc="-10" dirty="0">
                <a:solidFill>
                  <a:srgbClr val="000000"/>
                </a:solidFill>
              </a:rPr>
              <a:t>different</a:t>
            </a:r>
            <a:r>
              <a:rPr u="none" spc="-10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times.</a:t>
            </a: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4000" b="1" u="none" dirty="0">
                <a:solidFill>
                  <a:srgbClr val="FF0000"/>
                </a:solidFill>
                <a:latin typeface="Cambria"/>
                <a:cs typeface="Cambria"/>
              </a:rPr>
              <a:t>Brain</a:t>
            </a:r>
            <a:r>
              <a:rPr sz="4000" b="1" u="none" spc="-1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b="1" u="none" spc="-10" dirty="0">
                <a:solidFill>
                  <a:srgbClr val="FF0000"/>
                </a:solidFill>
                <a:latin typeface="Cambria"/>
                <a:cs typeface="Cambria"/>
              </a:rPr>
              <a:t>Death:</a:t>
            </a:r>
            <a:endParaRPr sz="400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u="none" dirty="0">
                <a:solidFill>
                  <a:srgbClr val="000000"/>
                </a:solidFill>
              </a:rPr>
              <a:t>Brain</a:t>
            </a:r>
            <a:r>
              <a:rPr u="none" spc="-5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death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means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irreversible</a:t>
            </a:r>
            <a:r>
              <a:rPr u="none" spc="-5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loss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cerebral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function.</a:t>
            </a: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241300" algn="l"/>
                <a:tab pos="304800" algn="l"/>
              </a:tabLst>
            </a:pPr>
            <a:r>
              <a:rPr u="none" dirty="0">
                <a:solidFill>
                  <a:srgbClr val="AC0000"/>
                </a:solidFill>
                <a:latin typeface="Arial MT"/>
                <a:cs typeface="Arial MT"/>
              </a:rPr>
              <a:t>	</a:t>
            </a:r>
            <a:r>
              <a:rPr u="none" dirty="0">
                <a:solidFill>
                  <a:srgbClr val="000000"/>
                </a:solidFill>
              </a:rPr>
              <a:t>Brain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death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means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that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patient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is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dead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whether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or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not</a:t>
            </a:r>
            <a:r>
              <a:rPr u="none" spc="5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function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some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other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organ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such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as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heart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beat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is </a:t>
            </a:r>
            <a:r>
              <a:rPr u="none" dirty="0">
                <a:solidFill>
                  <a:srgbClr val="000000"/>
                </a:solidFill>
              </a:rPr>
              <a:t>maintained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by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artificial</a:t>
            </a:r>
            <a:r>
              <a:rPr u="none" spc="-5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means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all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function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brain </a:t>
            </a:r>
            <a:r>
              <a:rPr u="none" dirty="0">
                <a:solidFill>
                  <a:srgbClr val="000000"/>
                </a:solidFill>
              </a:rPr>
              <a:t>must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have</a:t>
            </a:r>
            <a:r>
              <a:rPr u="none" spc="-5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permanently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irreversibly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ceased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Medicolegal</a:t>
            </a:r>
            <a:r>
              <a:rPr spc="-145" dirty="0"/>
              <a:t> </a:t>
            </a:r>
            <a:r>
              <a:rPr spc="-70" dirty="0"/>
              <a:t>Importance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6811009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important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differentiate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between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somatic </a:t>
            </a:r>
            <a:r>
              <a:rPr sz="2400" b="1" dirty="0">
                <a:latin typeface="Calibri"/>
                <a:cs typeface="Calibri"/>
              </a:rPr>
              <a:t>death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molecular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death?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Disposal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Organ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transplantation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3429000"/>
            <a:ext cx="4096511" cy="307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0"/>
            <a:ext cx="3200400" cy="28778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 INTEGERATION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40537"/>
            <a:ext cx="7310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5" dirty="0">
                <a:latin typeface="Cambria"/>
                <a:cs typeface="Cambria"/>
              </a:rPr>
              <a:t>WHO</a:t>
            </a:r>
            <a:r>
              <a:rPr sz="4000" b="1" spc="-160" dirty="0">
                <a:latin typeface="Cambria"/>
                <a:cs typeface="Cambria"/>
              </a:rPr>
              <a:t> </a:t>
            </a:r>
            <a:r>
              <a:rPr sz="4000" b="1" spc="-105" dirty="0">
                <a:latin typeface="Cambria"/>
                <a:cs typeface="Cambria"/>
              </a:rPr>
              <a:t>clinical</a:t>
            </a:r>
            <a:r>
              <a:rPr sz="4000" b="1" spc="-175" dirty="0">
                <a:latin typeface="Cambria"/>
                <a:cs typeface="Cambria"/>
              </a:rPr>
              <a:t> </a:t>
            </a:r>
            <a:r>
              <a:rPr sz="4000" b="1" spc="-110" dirty="0">
                <a:latin typeface="Cambria"/>
                <a:cs typeface="Cambria"/>
              </a:rPr>
              <a:t>brain</a:t>
            </a:r>
            <a:r>
              <a:rPr sz="4000" b="1" spc="-190" dirty="0">
                <a:latin typeface="Cambria"/>
                <a:cs typeface="Cambria"/>
              </a:rPr>
              <a:t> </a:t>
            </a:r>
            <a:r>
              <a:rPr sz="4000" b="1" spc="-100" dirty="0">
                <a:latin typeface="Cambria"/>
                <a:cs typeface="Cambria"/>
              </a:rPr>
              <a:t>death</a:t>
            </a:r>
            <a:r>
              <a:rPr sz="4000" b="1" spc="-185" dirty="0">
                <a:latin typeface="Cambria"/>
                <a:cs typeface="Cambria"/>
              </a:rPr>
              <a:t> </a:t>
            </a:r>
            <a:r>
              <a:rPr sz="4000" b="1" spc="-50" dirty="0">
                <a:latin typeface="Cambria"/>
                <a:cs typeface="Cambria"/>
              </a:rPr>
              <a:t>criteria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821181"/>
            <a:ext cx="7533640" cy="54578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27685" marR="269875" indent="-515620">
              <a:lnSpc>
                <a:spcPts val="2380"/>
              </a:lnSpc>
              <a:spcBef>
                <a:spcPts val="390"/>
              </a:spcBef>
              <a:buAutoNum type="romanUcPeriod"/>
              <a:tabLst>
                <a:tab pos="527685" algn="l"/>
              </a:tabLst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Coma</a:t>
            </a:r>
            <a:r>
              <a:rPr sz="2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unresponsivness…..No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cerebral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motor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response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pain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extremities</a:t>
            </a:r>
            <a:endParaRPr sz="2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25"/>
              </a:spcBef>
              <a:buAutoNum type="romanUcPeriod"/>
              <a:tabLst>
                <a:tab pos="527685" algn="l"/>
              </a:tabLst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Absence</a:t>
            </a:r>
            <a:r>
              <a:rPr sz="2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brainstem</a:t>
            </a:r>
            <a:r>
              <a:rPr sz="2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reflexes</a:t>
            </a:r>
            <a:endParaRPr sz="2200">
              <a:latin typeface="Calibri"/>
              <a:cs typeface="Calibri"/>
            </a:endParaRPr>
          </a:p>
          <a:p>
            <a:pPr marL="261620" lvl="1" indent="-250825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SzPct val="95454"/>
              <a:buFont typeface="Wingdings"/>
              <a:buChar char=""/>
              <a:tabLst>
                <a:tab pos="261620" algn="l"/>
              </a:tabLst>
            </a:pPr>
            <a:r>
              <a:rPr sz="2200" spc="-10" dirty="0">
                <a:latin typeface="Calibri"/>
                <a:cs typeface="Calibri"/>
              </a:rPr>
              <a:t>Pupils</a:t>
            </a:r>
            <a:endParaRPr sz="2200">
              <a:latin typeface="Calibri"/>
              <a:cs typeface="Calibri"/>
            </a:endParaRPr>
          </a:p>
          <a:p>
            <a:pPr marL="520065" marR="3207385">
              <a:lnSpc>
                <a:spcPct val="110000"/>
              </a:lnSpc>
            </a:pPr>
            <a:r>
              <a:rPr sz="2200" dirty="0">
                <a:latin typeface="Calibri"/>
                <a:cs typeface="Calibri"/>
              </a:rPr>
              <a:t>Absent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pupillary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response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light </a:t>
            </a:r>
            <a:r>
              <a:rPr sz="2200" dirty="0">
                <a:latin typeface="Calibri"/>
                <a:cs typeface="Calibri"/>
              </a:rPr>
              <a:t>Mid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position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dilated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fixed</a:t>
            </a:r>
            <a:endParaRPr sz="2200">
              <a:latin typeface="Calibri"/>
              <a:cs typeface="Calibri"/>
            </a:endParaRPr>
          </a:p>
          <a:p>
            <a:pPr marL="262255" lvl="1" indent="-250825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SzPct val="95454"/>
              <a:buFont typeface="Wingdings"/>
              <a:buChar char=""/>
              <a:tabLst>
                <a:tab pos="262255" algn="l"/>
              </a:tabLst>
            </a:pPr>
            <a:r>
              <a:rPr sz="2200" dirty="0">
                <a:latin typeface="Calibri"/>
                <a:cs typeface="Calibri"/>
              </a:rPr>
              <a:t>Ocular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movements</a:t>
            </a:r>
            <a:endParaRPr sz="22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Calibri"/>
                <a:cs typeface="Calibri"/>
              </a:rPr>
              <a:t>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oculocephalic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reflex</a:t>
            </a:r>
            <a:endParaRPr sz="22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Calibri"/>
                <a:cs typeface="Calibri"/>
              </a:rPr>
              <a:t>Absent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oculovestibular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reflex</a:t>
            </a:r>
            <a:endParaRPr sz="2200">
              <a:latin typeface="Calibri"/>
              <a:cs typeface="Calibri"/>
            </a:endParaRPr>
          </a:p>
          <a:p>
            <a:pPr marL="261620" marR="3357879" lvl="1" indent="-250825">
              <a:lnSpc>
                <a:spcPct val="110000"/>
              </a:lnSpc>
              <a:buClr>
                <a:srgbClr val="FF0000"/>
              </a:buClr>
              <a:buSzPct val="95454"/>
              <a:buFont typeface="Wingdings"/>
              <a:buChar char=""/>
              <a:tabLst>
                <a:tab pos="520065" algn="l"/>
              </a:tabLst>
            </a:pPr>
            <a:r>
              <a:rPr sz="2200" dirty="0">
                <a:latin typeface="Calibri"/>
                <a:cs typeface="Calibri"/>
              </a:rPr>
              <a:t>Facial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sensation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motor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response 	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jaw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reflex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,No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corneal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reflex</a:t>
            </a:r>
            <a:endParaRPr sz="22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Calibri"/>
                <a:cs typeface="Calibri"/>
              </a:rPr>
              <a:t>No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grimacing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deep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pressure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nail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supraorbital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ridge</a:t>
            </a:r>
            <a:endParaRPr sz="2200">
              <a:latin typeface="Calibri"/>
              <a:cs typeface="Calibri"/>
            </a:endParaRPr>
          </a:p>
          <a:p>
            <a:pPr marL="261620" marR="3587750" lvl="1" indent="-250825">
              <a:lnSpc>
                <a:spcPct val="110000"/>
              </a:lnSpc>
              <a:spcBef>
                <a:spcPts val="5"/>
              </a:spcBef>
              <a:buClr>
                <a:srgbClr val="FF0000"/>
              </a:buClr>
              <a:buSzPct val="95454"/>
              <a:buFont typeface="Wingdings"/>
              <a:buChar char=""/>
              <a:tabLst>
                <a:tab pos="648335" algn="l"/>
              </a:tabLst>
            </a:pPr>
            <a:r>
              <a:rPr sz="2200" dirty="0">
                <a:latin typeface="Calibri"/>
                <a:cs typeface="Calibri"/>
              </a:rPr>
              <a:t>Pharyngeal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tracheal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reflexes 	</a:t>
            </a:r>
            <a:r>
              <a:rPr sz="2200" dirty="0">
                <a:latin typeface="Calibri"/>
                <a:cs typeface="Calibri"/>
              </a:rPr>
              <a:t>No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reflex</a:t>
            </a:r>
            <a:endParaRPr sz="2200">
              <a:latin typeface="Calibri"/>
              <a:cs typeface="Calibri"/>
            </a:endParaRPr>
          </a:p>
          <a:p>
            <a:pPr marL="648335">
              <a:lnSpc>
                <a:spcPct val="100000"/>
              </a:lnSpc>
              <a:spcBef>
                <a:spcPts val="260"/>
              </a:spcBef>
            </a:pPr>
            <a:r>
              <a:rPr sz="2200" dirty="0">
                <a:latin typeface="Calibri"/>
                <a:cs typeface="Calibri"/>
              </a:rPr>
              <a:t>No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cough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response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bronchial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suction.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54355"/>
            <a:ext cx="323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latin typeface="Calibri"/>
                <a:cs typeface="Calibri"/>
              </a:rPr>
              <a:t>III.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656" y="-13563"/>
            <a:ext cx="6163945" cy="8305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Apnea</a:t>
            </a:r>
            <a:r>
              <a:rPr sz="2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test:</a:t>
            </a:r>
            <a:endParaRPr sz="22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fact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loss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brainstem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792225"/>
            <a:ext cx="72580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308475" algn="l"/>
                <a:tab pos="5587365" algn="l"/>
              </a:tabLst>
            </a:pPr>
            <a:r>
              <a:rPr sz="2200" dirty="0">
                <a:latin typeface="Calibri"/>
                <a:cs typeface="Calibri"/>
              </a:rPr>
              <a:t>definitively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results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loss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centrally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controlled</a:t>
            </a:r>
            <a:r>
              <a:rPr sz="2200" dirty="0">
                <a:latin typeface="Calibri"/>
                <a:cs typeface="Calibri"/>
              </a:rPr>
              <a:t>	breathing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resultant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apnea.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0" y="1600200"/>
            <a:ext cx="7025640" cy="5257800"/>
            <a:chOff x="609600" y="1600200"/>
            <a:chExt cx="7025640" cy="5257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600200"/>
              <a:ext cx="7010400" cy="2514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3962399"/>
              <a:ext cx="7010400" cy="28956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14" dirty="0">
                <a:latin typeface="Cambria"/>
                <a:cs typeface="Cambria"/>
              </a:rPr>
              <a:t>Difference</a:t>
            </a:r>
            <a:r>
              <a:rPr sz="3200" b="1" spc="-195" dirty="0">
                <a:latin typeface="Cambria"/>
                <a:cs typeface="Cambria"/>
              </a:rPr>
              <a:t> </a:t>
            </a:r>
            <a:r>
              <a:rPr sz="3200" b="1" spc="-114" dirty="0">
                <a:latin typeface="Cambria"/>
                <a:cs typeface="Cambria"/>
              </a:rPr>
              <a:t>between</a:t>
            </a:r>
            <a:r>
              <a:rPr sz="3200" b="1" spc="-185" dirty="0">
                <a:latin typeface="Cambria"/>
                <a:cs typeface="Cambria"/>
              </a:rPr>
              <a:t> </a:t>
            </a:r>
            <a:r>
              <a:rPr sz="3200" b="1" spc="-100" dirty="0">
                <a:latin typeface="Cambria"/>
                <a:cs typeface="Cambria"/>
              </a:rPr>
              <a:t>Somatic</a:t>
            </a:r>
            <a:r>
              <a:rPr sz="3200" b="1" spc="-175" dirty="0">
                <a:latin typeface="Cambria"/>
                <a:cs typeface="Cambria"/>
              </a:rPr>
              <a:t> </a:t>
            </a:r>
            <a:r>
              <a:rPr sz="3200" b="1" spc="-25" dirty="0">
                <a:latin typeface="Cambria"/>
                <a:cs typeface="Cambria"/>
              </a:rPr>
              <a:t>and </a:t>
            </a:r>
            <a:r>
              <a:rPr sz="3200" b="1" spc="-110" dirty="0">
                <a:latin typeface="Cambria"/>
                <a:cs typeface="Cambria"/>
              </a:rPr>
              <a:t>Molecular</a:t>
            </a:r>
            <a:r>
              <a:rPr sz="3200" b="1" spc="-155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death</a:t>
            </a:r>
            <a:endParaRPr sz="32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593850"/>
          <a:ext cx="8001000" cy="5105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Features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Somatic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Molecular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09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Definition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01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irreversible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cessation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brain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circulation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&amp;respiration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771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Progressive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disintegration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death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individual tissues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Onset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Precedes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molecular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Succeeds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somatic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death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Tissues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cells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body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Alive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functioning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Dead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non-functioning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021715" marR="352425" indent="-6623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Response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external stimuli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715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Muscle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responds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thermal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electrical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chemical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stimulus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respond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Confirmation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8135" marR="311150" indent="3200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Flat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ECG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EEG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Absent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breath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sounds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Algor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mortis,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Rigor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mortis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Livor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mortis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Resemblance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3560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Suspended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animation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coma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hypothermia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3560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Does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resemble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condition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0438"/>
            <a:ext cx="72694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14" dirty="0">
                <a:latin typeface="Cambria"/>
                <a:cs typeface="Cambria"/>
              </a:rPr>
              <a:t>Suspended</a:t>
            </a:r>
            <a:r>
              <a:rPr sz="4000" b="1" spc="-155" dirty="0">
                <a:latin typeface="Cambria"/>
                <a:cs typeface="Cambria"/>
              </a:rPr>
              <a:t> </a:t>
            </a:r>
            <a:r>
              <a:rPr sz="4000" b="1" spc="-95" dirty="0">
                <a:latin typeface="Cambria"/>
                <a:cs typeface="Cambria"/>
              </a:rPr>
              <a:t>Animation/Apparent </a:t>
            </a:r>
            <a:r>
              <a:rPr sz="4000" b="1" spc="-10" dirty="0">
                <a:latin typeface="Cambria"/>
                <a:cs typeface="Cambria"/>
              </a:rPr>
              <a:t>Death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16710"/>
            <a:ext cx="7289800" cy="351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condition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wherein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vital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functions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(heart </a:t>
            </a:r>
            <a:r>
              <a:rPr sz="2200" dirty="0">
                <a:latin typeface="Calibri"/>
                <a:cs typeface="Calibri"/>
              </a:rPr>
              <a:t>beat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respiration)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maintained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low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pitch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reduced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minimum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sometime,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could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detected</a:t>
            </a:r>
            <a:r>
              <a:rPr sz="2200" spc="-25" dirty="0">
                <a:latin typeface="Calibri"/>
                <a:cs typeface="Calibri"/>
              </a:rPr>
              <a:t> by </a:t>
            </a:r>
            <a:r>
              <a:rPr sz="2200" dirty="0">
                <a:latin typeface="Calibri"/>
                <a:cs typeface="Calibri"/>
              </a:rPr>
              <a:t>routine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clinical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examination.</a:t>
            </a:r>
            <a:endParaRPr sz="2200">
              <a:latin typeface="Calibri"/>
              <a:cs typeface="Calibri"/>
            </a:endParaRPr>
          </a:p>
          <a:p>
            <a:pPr marL="241300" marR="412115" indent="-228600" algn="just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  <a:tab pos="305435" algn="l"/>
              </a:tabLst>
            </a:pPr>
            <a:r>
              <a:rPr sz="2200" dirty="0">
                <a:solidFill>
                  <a:srgbClr val="AC0000"/>
                </a:solidFill>
                <a:latin typeface="Calibri"/>
                <a:cs typeface="Calibri"/>
              </a:rPr>
              <a:t>	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function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circulatory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respiratory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nervous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system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perceived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conventional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though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person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still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alive.</a:t>
            </a:r>
            <a:endParaRPr sz="2200">
              <a:latin typeface="Calibri"/>
              <a:cs typeface="Calibri"/>
            </a:endParaRPr>
          </a:p>
          <a:p>
            <a:pPr marL="241300" marR="226695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241300" algn="l"/>
                <a:tab pos="304800" algn="l"/>
              </a:tabLst>
            </a:pPr>
            <a:r>
              <a:rPr sz="2200" dirty="0">
                <a:solidFill>
                  <a:srgbClr val="AC0000"/>
                </a:solidFill>
                <a:latin typeface="Arial MT"/>
                <a:cs typeface="Arial MT"/>
              </a:rPr>
              <a:t>	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function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system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return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sometime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by </a:t>
            </a:r>
            <a:r>
              <a:rPr sz="2200" dirty="0">
                <a:latin typeface="Calibri"/>
                <a:cs typeface="Calibri"/>
              </a:rPr>
              <a:t>proper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resuscitation.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like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state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known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as </a:t>
            </a:r>
            <a:r>
              <a:rPr sz="2200" b="1" dirty="0">
                <a:solidFill>
                  <a:srgbClr val="550A00"/>
                </a:solidFill>
                <a:latin typeface="Calibri"/>
                <a:cs typeface="Calibri"/>
              </a:rPr>
              <a:t>suspended</a:t>
            </a:r>
            <a:r>
              <a:rPr sz="2200" b="1" spc="5" dirty="0">
                <a:solidFill>
                  <a:srgbClr val="550A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50A00"/>
                </a:solidFill>
                <a:latin typeface="Calibri"/>
                <a:cs typeface="Calibri"/>
              </a:rPr>
              <a:t>animation.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7209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0" dirty="0">
                <a:latin typeface="Cambria"/>
                <a:cs typeface="Cambria"/>
              </a:rPr>
              <a:t>Causes</a:t>
            </a:r>
            <a:r>
              <a:rPr sz="4000" b="1" spc="-190" dirty="0">
                <a:latin typeface="Cambria"/>
                <a:cs typeface="Cambria"/>
              </a:rPr>
              <a:t> </a:t>
            </a:r>
            <a:r>
              <a:rPr sz="4000" b="1" spc="-45" dirty="0">
                <a:latin typeface="Cambria"/>
                <a:cs typeface="Cambria"/>
              </a:rPr>
              <a:t>of</a:t>
            </a:r>
            <a:r>
              <a:rPr sz="4000" b="1" spc="-195" dirty="0">
                <a:latin typeface="Cambria"/>
                <a:cs typeface="Cambria"/>
              </a:rPr>
              <a:t> </a:t>
            </a:r>
            <a:r>
              <a:rPr sz="4000" b="1" spc="-114" dirty="0">
                <a:latin typeface="Cambria"/>
                <a:cs typeface="Cambria"/>
              </a:rPr>
              <a:t>Suspended</a:t>
            </a:r>
            <a:r>
              <a:rPr sz="4000" b="1" spc="-195" dirty="0">
                <a:latin typeface="Cambria"/>
                <a:cs typeface="Cambria"/>
              </a:rPr>
              <a:t> </a:t>
            </a:r>
            <a:r>
              <a:rPr sz="4000" b="1" spc="-60" dirty="0">
                <a:latin typeface="Cambria"/>
                <a:cs typeface="Cambria"/>
              </a:rPr>
              <a:t>Animation: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175359"/>
            <a:ext cx="2651760" cy="47815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469900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Voluntary</a:t>
            </a:r>
            <a:endParaRPr sz="2000">
              <a:latin typeface="Calibri"/>
              <a:cs typeface="Calibri"/>
            </a:endParaRPr>
          </a:p>
          <a:p>
            <a:pPr marL="755015">
              <a:lnSpc>
                <a:spcPct val="100000"/>
              </a:lnSpc>
              <a:spcBef>
                <a:spcPts val="480"/>
              </a:spcBef>
            </a:pPr>
            <a:r>
              <a:rPr sz="2000" spc="-40" dirty="0">
                <a:latin typeface="Calibri"/>
                <a:cs typeface="Calibri"/>
              </a:rPr>
              <a:t>Yoga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practicing.</a:t>
            </a:r>
            <a:endParaRPr sz="2000">
              <a:latin typeface="Calibri"/>
              <a:cs typeface="Calibri"/>
            </a:endParaRPr>
          </a:p>
          <a:p>
            <a:pPr marL="508634" indent="-495934">
              <a:lnSpc>
                <a:spcPct val="100000"/>
              </a:lnSpc>
              <a:spcBef>
                <a:spcPts val="480"/>
              </a:spcBef>
              <a:buAutoNum type="alphaUcPeriod" startAt="2"/>
              <a:tabLst>
                <a:tab pos="508634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Involuntary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Newborn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infants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Drowning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Electrocution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Thunder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injury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484"/>
              </a:spcBef>
              <a:buClr>
                <a:srgbClr val="AC0000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Sever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diarrhea/Cholera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Poisoning</a:t>
            </a:r>
            <a:endParaRPr sz="2000">
              <a:latin typeface="Calibri"/>
              <a:cs typeface="Calibri"/>
            </a:endParaRPr>
          </a:p>
          <a:p>
            <a:pPr marL="297180" lvl="1" indent="-284480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97180" algn="l"/>
              </a:tabLst>
            </a:pPr>
            <a:r>
              <a:rPr sz="2000" spc="-10" dirty="0">
                <a:latin typeface="Calibri"/>
                <a:cs typeface="Calibri"/>
              </a:rPr>
              <a:t>Anesthesia</a:t>
            </a:r>
            <a:endParaRPr sz="2000">
              <a:latin typeface="Calibri"/>
              <a:cs typeface="Calibri"/>
            </a:endParaRPr>
          </a:p>
          <a:p>
            <a:pPr marL="297180" lvl="1" indent="-284480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97180" algn="l"/>
              </a:tabLst>
            </a:pPr>
            <a:r>
              <a:rPr sz="2000" spc="-10" dirty="0">
                <a:latin typeface="Calibri"/>
                <a:cs typeface="Calibri"/>
              </a:rPr>
              <a:t>Shock</a:t>
            </a:r>
            <a:endParaRPr sz="2000">
              <a:latin typeface="Calibri"/>
              <a:cs typeface="Calibri"/>
            </a:endParaRPr>
          </a:p>
          <a:p>
            <a:pPr marL="297180" lvl="1" indent="-284480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97180" algn="l"/>
              </a:tabLst>
            </a:pPr>
            <a:r>
              <a:rPr sz="2000" dirty="0">
                <a:latin typeface="Calibri"/>
                <a:cs typeface="Calibri"/>
              </a:rPr>
              <a:t>Sun-</a:t>
            </a:r>
            <a:r>
              <a:rPr sz="2000" spc="-10" dirty="0">
                <a:latin typeface="Calibri"/>
                <a:cs typeface="Calibri"/>
              </a:rPr>
              <a:t>stroke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Epilepsy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79" y="2496375"/>
            <a:ext cx="5480177" cy="3969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77" y="566905"/>
            <a:ext cx="3405406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109" y="2049727"/>
            <a:ext cx="3449619" cy="355646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D82E13C-6A81-4508-BF7B-8957B75925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60058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10" dirty="0">
                <a:latin typeface="Cambria"/>
                <a:cs typeface="Cambria"/>
              </a:rPr>
              <a:t>Medico</a:t>
            </a:r>
            <a:r>
              <a:rPr sz="4000" b="1" spc="-165" dirty="0">
                <a:latin typeface="Cambria"/>
                <a:cs typeface="Cambria"/>
              </a:rPr>
              <a:t> </a:t>
            </a:r>
            <a:r>
              <a:rPr sz="4000" b="1" spc="-105" dirty="0">
                <a:latin typeface="Cambria"/>
                <a:cs typeface="Cambria"/>
              </a:rPr>
              <a:t>legal</a:t>
            </a:r>
            <a:r>
              <a:rPr sz="4000" b="1" spc="-165" dirty="0">
                <a:latin typeface="Cambria"/>
                <a:cs typeface="Cambria"/>
              </a:rPr>
              <a:t> </a:t>
            </a:r>
            <a:r>
              <a:rPr sz="4000" b="1" spc="-110" dirty="0">
                <a:latin typeface="Cambria"/>
                <a:cs typeface="Cambria"/>
              </a:rPr>
              <a:t>importance</a:t>
            </a:r>
            <a:r>
              <a:rPr sz="4000" b="1" spc="-170" dirty="0">
                <a:latin typeface="Cambria"/>
                <a:cs typeface="Cambria"/>
              </a:rPr>
              <a:t> </a:t>
            </a:r>
            <a:r>
              <a:rPr sz="4000" b="1" spc="-25" dirty="0">
                <a:latin typeface="Cambria"/>
                <a:cs typeface="Cambria"/>
              </a:rPr>
              <a:t>of </a:t>
            </a:r>
            <a:r>
              <a:rPr sz="4000" b="1" spc="-114" dirty="0">
                <a:latin typeface="Cambria"/>
                <a:cs typeface="Cambria"/>
              </a:rPr>
              <a:t>Suspended</a:t>
            </a:r>
            <a:r>
              <a:rPr sz="4000" b="1" spc="-155" dirty="0">
                <a:latin typeface="Cambria"/>
                <a:cs typeface="Cambria"/>
              </a:rPr>
              <a:t> </a:t>
            </a:r>
            <a:r>
              <a:rPr sz="4000" b="1" spc="-10" dirty="0">
                <a:latin typeface="Cambria"/>
                <a:cs typeface="Cambria"/>
              </a:rPr>
              <a:t>Animation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905000"/>
            <a:ext cx="6784340" cy="27762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error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precautions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taken.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Confusion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issue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certificate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live </a:t>
            </a:r>
            <a:r>
              <a:rPr sz="2200" spc="-10" dirty="0">
                <a:latin typeface="Calibri"/>
                <a:cs typeface="Calibri"/>
              </a:rPr>
              <a:t>person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alive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person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mortuary.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Premature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burial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funeral.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May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create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professional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problems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doctor.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May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create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social/public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agitation/problems.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0"/>
            <a:ext cx="3048000" cy="3810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5238"/>
            <a:ext cx="3264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5" dirty="0">
                <a:latin typeface="Cambria"/>
                <a:cs typeface="Cambria"/>
              </a:rPr>
              <a:t>Sudden</a:t>
            </a:r>
            <a:r>
              <a:rPr sz="4000" b="1" spc="-204" dirty="0">
                <a:latin typeface="Cambria"/>
                <a:cs typeface="Cambria"/>
              </a:rPr>
              <a:t> </a:t>
            </a:r>
            <a:r>
              <a:rPr sz="4000" b="1" spc="-55" dirty="0">
                <a:latin typeface="Cambria"/>
                <a:cs typeface="Cambria"/>
              </a:rPr>
              <a:t>Death: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202181"/>
            <a:ext cx="7152640" cy="49225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59"/>
              </a:spcBef>
            </a:pPr>
            <a:r>
              <a:rPr sz="2200" dirty="0">
                <a:latin typeface="Calibri"/>
                <a:cs typeface="Calibri"/>
              </a:rPr>
              <a:t>Sudden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defined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occur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suddenly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unexpectedly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person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known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been </a:t>
            </a:r>
            <a:r>
              <a:rPr sz="2200" dirty="0">
                <a:latin typeface="Calibri"/>
                <a:cs typeface="Calibri"/>
              </a:rPr>
              <a:t>suffering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dangerous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disease,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injury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poisoning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found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24hours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onset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terminal illness.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3200" b="1" dirty="0">
                <a:solidFill>
                  <a:srgbClr val="636363"/>
                </a:solidFill>
                <a:latin typeface="Cambria"/>
                <a:cs typeface="Cambria"/>
              </a:rPr>
              <a:t>Causes</a:t>
            </a:r>
            <a:r>
              <a:rPr sz="3200" b="1" spc="-6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636363"/>
                </a:solidFill>
                <a:latin typeface="Cambria"/>
                <a:cs typeface="Cambria"/>
              </a:rPr>
              <a:t>Of</a:t>
            </a:r>
            <a:r>
              <a:rPr sz="3200" b="1" spc="-8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636363"/>
                </a:solidFill>
                <a:latin typeface="Cambria"/>
                <a:cs typeface="Cambria"/>
              </a:rPr>
              <a:t>Sudden</a:t>
            </a:r>
            <a:r>
              <a:rPr sz="3200" b="1" spc="-70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636363"/>
                </a:solidFill>
                <a:latin typeface="Cambria"/>
                <a:cs typeface="Cambria"/>
              </a:rPr>
              <a:t>Death: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200342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Cardiovascular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40-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50%</a:t>
            </a:r>
            <a:endParaRPr sz="2400">
              <a:latin typeface="Calibri"/>
              <a:cs typeface="Calibri"/>
            </a:endParaRPr>
          </a:p>
          <a:p>
            <a:pPr marL="12700" marR="2232025">
              <a:lnSpc>
                <a:spcPct val="110000"/>
              </a:lnSpc>
              <a:spcBef>
                <a:spcPts val="30"/>
              </a:spcBef>
            </a:pPr>
            <a:r>
              <a:rPr sz="2000" dirty="0">
                <a:latin typeface="Calibri"/>
                <a:cs typeface="Calibri"/>
              </a:rPr>
              <a:t>Coronary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artery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disease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Valvular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heart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disease </a:t>
            </a:r>
            <a:r>
              <a:rPr sz="2000" dirty="0">
                <a:latin typeface="Calibri"/>
                <a:cs typeface="Calibri"/>
              </a:rPr>
              <a:t>Congenital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heart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disease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Cardiac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temponade Hypertensive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disease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Aortic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aneurysm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60"/>
              </a:spcBef>
              <a:buClr>
                <a:srgbClr val="AC0000"/>
              </a:buClr>
              <a:buFont typeface="Arial MT"/>
              <a:buChar char="•"/>
              <a:tabLst>
                <a:tab pos="240029" algn="l"/>
              </a:tabLst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Respiratory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15-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23%</a:t>
            </a:r>
            <a:endParaRPr sz="2400">
              <a:latin typeface="Calibri"/>
              <a:cs typeface="Calibri"/>
            </a:endParaRPr>
          </a:p>
          <a:p>
            <a:pPr marL="12700" marR="3389629">
              <a:lnSpc>
                <a:spcPct val="110100"/>
              </a:lnSpc>
              <a:spcBef>
                <a:spcPts val="25"/>
              </a:spcBef>
            </a:pPr>
            <a:r>
              <a:rPr sz="2000" dirty="0">
                <a:latin typeface="Calibri"/>
                <a:cs typeface="Calibri"/>
              </a:rPr>
              <a:t>Pulmonary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embolism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embolism Lobar/Bronchopneumonia </a:t>
            </a:r>
            <a:r>
              <a:rPr sz="2000" dirty="0">
                <a:latin typeface="Calibri"/>
                <a:cs typeface="Calibri"/>
              </a:rPr>
              <a:t>Obstruction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foreign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body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329018"/>
            <a:ext cx="6364605" cy="555180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Central</a:t>
            </a:r>
            <a:r>
              <a:rPr sz="2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nervous</a:t>
            </a:r>
            <a:r>
              <a:rPr sz="2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r>
              <a:rPr sz="22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10-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18%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Calibri"/>
                <a:cs typeface="Calibri"/>
              </a:rPr>
              <a:t>Intracranial/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Subdural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hemorrhage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Calibri"/>
                <a:cs typeface="Calibri"/>
              </a:rPr>
              <a:t>Meningitis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Embolism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Tumor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Cerebral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thrombosis</a:t>
            </a:r>
            <a:endParaRPr sz="2200">
              <a:latin typeface="Calibri"/>
              <a:cs typeface="Calibri"/>
            </a:endParaRPr>
          </a:p>
          <a:p>
            <a:pPr marL="12700" marR="3140075" indent="227329">
              <a:lnSpc>
                <a:spcPct val="1189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  <a:tabLst>
                <a:tab pos="240029" algn="l"/>
                <a:tab pos="239585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Gastrointestinal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6-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8% </a:t>
            </a:r>
            <a:r>
              <a:rPr sz="2000" dirty="0">
                <a:latin typeface="Calibri"/>
                <a:cs typeface="Calibri"/>
              </a:rPr>
              <a:t>Hemorrhage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peptic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ulcer </a:t>
            </a:r>
            <a:r>
              <a:rPr sz="2000" dirty="0">
                <a:latin typeface="Calibri"/>
                <a:cs typeface="Calibri"/>
              </a:rPr>
              <a:t>Ruptured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abdominal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aneurysm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Genitourinary</a:t>
            </a:r>
            <a:r>
              <a:rPr sz="24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5%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dirty="0">
                <a:latin typeface="Calibri"/>
                <a:cs typeface="Calibri"/>
              </a:rPr>
              <a:t>Chronic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nephritis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Nephrolithiasis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Tumors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kidney/bladder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40029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Reproductive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dirty="0">
                <a:latin typeface="Calibri"/>
                <a:cs typeface="Calibri"/>
              </a:rPr>
              <a:t>Rupture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Ectopic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pregnancy</a:t>
            </a:r>
            <a:endParaRPr sz="2000">
              <a:latin typeface="Calibri"/>
              <a:cs typeface="Calibri"/>
            </a:endParaRPr>
          </a:p>
          <a:p>
            <a:pPr marL="12700" marR="4303395" indent="227329">
              <a:lnSpc>
                <a:spcPct val="1189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40029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Miscellaneous </a:t>
            </a:r>
            <a:r>
              <a:rPr sz="2000" spc="-10" dirty="0">
                <a:latin typeface="Calibri"/>
                <a:cs typeface="Calibri"/>
              </a:rPr>
              <a:t>Anaphylaxis Anesthesia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Mismatched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blood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transfusion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47217"/>
            <a:ext cx="61315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25" dirty="0">
                <a:latin typeface="Cambria"/>
                <a:cs typeface="Cambria"/>
              </a:rPr>
              <a:t>Medico-</a:t>
            </a:r>
            <a:r>
              <a:rPr sz="4000" b="1" spc="-105" dirty="0">
                <a:latin typeface="Cambria"/>
                <a:cs typeface="Cambria"/>
              </a:rPr>
              <a:t>legal</a:t>
            </a:r>
            <a:r>
              <a:rPr sz="4000" b="1" spc="-140" dirty="0">
                <a:latin typeface="Cambria"/>
                <a:cs typeface="Cambria"/>
              </a:rPr>
              <a:t> </a:t>
            </a:r>
            <a:r>
              <a:rPr sz="4000" b="1" spc="-110" dirty="0">
                <a:latin typeface="Cambria"/>
                <a:cs typeface="Cambria"/>
              </a:rPr>
              <a:t>Significance</a:t>
            </a:r>
            <a:r>
              <a:rPr sz="4000" b="1" spc="-155" dirty="0">
                <a:latin typeface="Cambria"/>
                <a:cs typeface="Cambria"/>
              </a:rPr>
              <a:t> </a:t>
            </a:r>
            <a:r>
              <a:rPr sz="4000" b="1" spc="-25" dirty="0">
                <a:latin typeface="Cambria"/>
                <a:cs typeface="Cambria"/>
              </a:rPr>
              <a:t>of </a:t>
            </a:r>
            <a:r>
              <a:rPr sz="4000" b="1" spc="-110" dirty="0">
                <a:latin typeface="Cambria"/>
                <a:cs typeface="Cambria"/>
              </a:rPr>
              <a:t>sudden</a:t>
            </a:r>
            <a:r>
              <a:rPr sz="4000" b="1" spc="-180" dirty="0">
                <a:latin typeface="Cambria"/>
                <a:cs typeface="Cambria"/>
              </a:rPr>
              <a:t> </a:t>
            </a:r>
            <a:r>
              <a:rPr sz="4000" b="1" spc="-10" dirty="0">
                <a:latin typeface="Cambria"/>
                <a:cs typeface="Cambria"/>
              </a:rPr>
              <a:t>Death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841957"/>
            <a:ext cx="722503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86360" indent="-227329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sudden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usually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possible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	</a:t>
            </a:r>
            <a:r>
              <a:rPr sz="2400" dirty="0">
                <a:latin typeface="Calibri"/>
                <a:cs typeface="Calibri"/>
              </a:rPr>
              <a:t>certify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external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examination 	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body.</a:t>
            </a:r>
            <a:endParaRPr sz="2400">
              <a:latin typeface="Calibri"/>
              <a:cs typeface="Calibri"/>
            </a:endParaRPr>
          </a:p>
          <a:p>
            <a:pPr marL="241300" marR="91440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241300" algn="l"/>
                <a:tab pos="309245" algn="l"/>
              </a:tabLst>
            </a:pPr>
            <a:r>
              <a:rPr sz="2400" dirty="0">
                <a:solidFill>
                  <a:srgbClr val="AC0000"/>
                </a:solidFill>
                <a:latin typeface="Arial MT"/>
                <a:cs typeface="Arial MT"/>
              </a:rPr>
              <a:t>	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autopsy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necessary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obviate</a:t>
            </a:r>
            <a:r>
              <a:rPr sz="2400" spc="-25" dirty="0">
                <a:latin typeface="Calibri"/>
                <a:cs typeface="Calibri"/>
              </a:rPr>
              <a:t> the </a:t>
            </a:r>
            <a:r>
              <a:rPr sz="2400" dirty="0">
                <a:latin typeface="Calibri"/>
                <a:cs typeface="Calibri"/>
              </a:rPr>
              <a:t>possibility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unnatural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death.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doctor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issues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certificate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case 	</a:t>
            </a:r>
            <a:r>
              <a:rPr sz="2400" dirty="0">
                <a:latin typeface="Calibri"/>
                <a:cs typeface="Calibri"/>
              </a:rPr>
              <a:t>runs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accused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accessory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crime 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obstructing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justice,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death 	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eventually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foul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0"/>
            <a:ext cx="2514600" cy="347217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15238"/>
            <a:ext cx="63398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10">
                <a:latin typeface="Cambria"/>
                <a:cs typeface="Cambria"/>
              </a:rPr>
              <a:t>Different</a:t>
            </a:r>
            <a:r>
              <a:rPr sz="4000" b="1" spc="-210">
                <a:latin typeface="Cambria"/>
                <a:cs typeface="Cambria"/>
              </a:rPr>
              <a:t> </a:t>
            </a:r>
            <a:r>
              <a:rPr lang="en-US" sz="4000" b="1" spc="-210" dirty="0">
                <a:latin typeface="Cambria"/>
                <a:cs typeface="Cambria"/>
              </a:rPr>
              <a:t> </a:t>
            </a:r>
            <a:r>
              <a:rPr sz="4000" b="1" spc="-110">
                <a:latin typeface="Cambria"/>
                <a:cs typeface="Cambria"/>
              </a:rPr>
              <a:t>aspects</a:t>
            </a:r>
            <a:r>
              <a:rPr sz="4000" b="1" spc="-185">
                <a:latin typeface="Cambria"/>
                <a:cs typeface="Cambria"/>
              </a:rPr>
              <a:t> </a:t>
            </a:r>
            <a:r>
              <a:rPr sz="4000" b="1" spc="-45" dirty="0">
                <a:latin typeface="Cambria"/>
                <a:cs typeface="Cambria"/>
              </a:rPr>
              <a:t>of</a:t>
            </a:r>
            <a:r>
              <a:rPr sz="4000" b="1" spc="-180" dirty="0">
                <a:latin typeface="Cambria"/>
                <a:cs typeface="Cambria"/>
              </a:rPr>
              <a:t> </a:t>
            </a:r>
            <a:r>
              <a:rPr sz="4000" b="1" spc="-35" dirty="0">
                <a:latin typeface="Cambria"/>
                <a:cs typeface="Cambria"/>
              </a:rPr>
              <a:t>death: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548663"/>
            <a:ext cx="5959475" cy="397700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Manner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death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Mode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death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Cause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death</a:t>
            </a:r>
            <a:endParaRPr sz="22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304800" algn="l"/>
              </a:tabLst>
            </a:pPr>
            <a:r>
              <a:rPr sz="2200" dirty="0">
                <a:latin typeface="Calibri"/>
                <a:cs typeface="Calibri"/>
              </a:rPr>
              <a:t>Mechanism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death</a:t>
            </a:r>
            <a:endParaRPr sz="2200">
              <a:latin typeface="Calibri"/>
              <a:cs typeface="Calibri"/>
            </a:endParaRPr>
          </a:p>
          <a:p>
            <a:pPr marL="1814195">
              <a:lnSpc>
                <a:spcPct val="100000"/>
              </a:lnSpc>
              <a:spcBef>
                <a:spcPts val="985"/>
              </a:spcBef>
            </a:pPr>
            <a:r>
              <a:rPr sz="4000" b="1" dirty="0">
                <a:solidFill>
                  <a:srgbClr val="FF0000"/>
                </a:solidFill>
                <a:latin typeface="Cambria"/>
                <a:cs typeface="Cambria"/>
              </a:rPr>
              <a:t>Manner</a:t>
            </a:r>
            <a:r>
              <a:rPr sz="4000" b="1" spc="-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4000" b="1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4000" b="1" spc="-20" dirty="0">
                <a:solidFill>
                  <a:srgbClr val="FF0000"/>
                </a:solidFill>
                <a:latin typeface="Cambria"/>
                <a:cs typeface="Cambria"/>
              </a:rPr>
              <a:t>death</a:t>
            </a:r>
            <a:endParaRPr sz="4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4291330" algn="l"/>
              </a:tabLst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cause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</a:t>
            </a:r>
            <a:r>
              <a:rPr sz="2200" dirty="0">
                <a:latin typeface="Calibri"/>
                <a:cs typeface="Calibri"/>
              </a:rPr>
              <a:t>	was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produced.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SzPct val="95454"/>
              <a:buFont typeface="Wingdings"/>
              <a:buChar char="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Natural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SzPct val="95454"/>
              <a:buFont typeface="Wingdings"/>
              <a:buChar char=""/>
              <a:tabLst>
                <a:tab pos="240665" algn="l"/>
                <a:tab pos="1765300" algn="l"/>
              </a:tabLst>
            </a:pPr>
            <a:r>
              <a:rPr sz="2200" spc="-10" dirty="0">
                <a:latin typeface="Calibri"/>
                <a:cs typeface="Calibri"/>
              </a:rPr>
              <a:t>Unnatural–</a:t>
            </a:r>
            <a:r>
              <a:rPr sz="2200" dirty="0">
                <a:latin typeface="Calibri"/>
                <a:cs typeface="Calibri"/>
              </a:rPr>
              <a:t>	Suicidal,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homicidal,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accidental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SzPct val="95454"/>
              <a:buFont typeface="Wingdings"/>
              <a:buChar char="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Undetermined/unexplained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0"/>
            <a:ext cx="25146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417" y="842517"/>
            <a:ext cx="3401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0" dirty="0">
                <a:latin typeface="Cambria"/>
                <a:cs typeface="Cambria"/>
              </a:rPr>
              <a:t>Modes</a:t>
            </a:r>
            <a:r>
              <a:rPr sz="4000" b="1" spc="-200" dirty="0">
                <a:latin typeface="Cambria"/>
                <a:cs typeface="Cambria"/>
              </a:rPr>
              <a:t> </a:t>
            </a:r>
            <a:r>
              <a:rPr sz="4000" b="1" spc="-50" dirty="0">
                <a:latin typeface="Cambria"/>
                <a:cs typeface="Cambria"/>
              </a:rPr>
              <a:t>of</a:t>
            </a:r>
            <a:r>
              <a:rPr sz="4000" b="1" spc="-195" dirty="0">
                <a:latin typeface="Cambria"/>
                <a:cs typeface="Cambria"/>
              </a:rPr>
              <a:t> </a:t>
            </a:r>
            <a:r>
              <a:rPr sz="4000" b="1" spc="-50" dirty="0">
                <a:latin typeface="Cambria"/>
                <a:cs typeface="Cambria"/>
              </a:rPr>
              <a:t>death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998091"/>
            <a:ext cx="6990080" cy="35255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705"/>
              </a:spcBef>
              <a:tabLst>
                <a:tab pos="2155825" algn="l"/>
              </a:tabLst>
            </a:pPr>
            <a:r>
              <a:rPr sz="2600" dirty="0">
                <a:latin typeface="Calibri"/>
                <a:cs typeface="Calibri"/>
              </a:rPr>
              <a:t>Mode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death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0" dirty="0">
                <a:latin typeface="Calibri"/>
                <a:cs typeface="Calibri"/>
              </a:rPr>
              <a:t>refers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abnormal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physiological state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pertained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death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e.g. cardiorespiratory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failure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pulmonary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edema.</a:t>
            </a:r>
            <a:endParaRPr sz="26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318770" algn="l"/>
              </a:tabLst>
            </a:pPr>
            <a:r>
              <a:rPr sz="2700" b="1" spc="-10" dirty="0">
                <a:latin typeface="Calibri"/>
                <a:cs typeface="Calibri"/>
              </a:rPr>
              <a:t>Coma:</a:t>
            </a:r>
            <a:endParaRPr sz="2700">
              <a:latin typeface="Calibri"/>
              <a:cs typeface="Calibri"/>
            </a:endParaRPr>
          </a:p>
          <a:p>
            <a:pPr marL="598170">
              <a:lnSpc>
                <a:spcPct val="100000"/>
              </a:lnSpc>
            </a:pPr>
            <a:r>
              <a:rPr sz="2700" dirty="0">
                <a:latin typeface="Calibri"/>
                <a:cs typeface="Calibri"/>
              </a:rPr>
              <a:t>Cessation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function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brain</a:t>
            </a:r>
            <a:endParaRPr sz="27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318770" algn="l"/>
              </a:tabLst>
            </a:pPr>
            <a:r>
              <a:rPr sz="2700" b="1" spc="-10" dirty="0">
                <a:latin typeface="Calibri"/>
                <a:cs typeface="Calibri"/>
              </a:rPr>
              <a:t>Asphyxia:</a:t>
            </a:r>
            <a:endParaRPr sz="2700">
              <a:latin typeface="Calibri"/>
              <a:cs typeface="Calibri"/>
            </a:endParaRPr>
          </a:p>
          <a:p>
            <a:pPr marL="598170">
              <a:lnSpc>
                <a:spcPct val="100000"/>
              </a:lnSpc>
            </a:pPr>
            <a:r>
              <a:rPr sz="2700" dirty="0">
                <a:latin typeface="Calibri"/>
                <a:cs typeface="Calibri"/>
              </a:rPr>
              <a:t>Cessation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function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lungs</a:t>
            </a:r>
            <a:endParaRPr sz="27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318770" algn="l"/>
              </a:tabLst>
            </a:pPr>
            <a:r>
              <a:rPr sz="2700" b="1" spc="-10" dirty="0">
                <a:latin typeface="Calibri"/>
                <a:cs typeface="Calibri"/>
              </a:rPr>
              <a:t>Syncope:</a:t>
            </a:r>
            <a:endParaRPr sz="2700">
              <a:latin typeface="Calibri"/>
              <a:cs typeface="Calibri"/>
            </a:endParaRPr>
          </a:p>
          <a:p>
            <a:pPr marL="598170">
              <a:lnSpc>
                <a:spcPct val="100000"/>
              </a:lnSpc>
            </a:pPr>
            <a:r>
              <a:rPr sz="2700" dirty="0">
                <a:latin typeface="Calibri"/>
                <a:cs typeface="Calibri"/>
              </a:rPr>
              <a:t>Cessation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function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heart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0"/>
            <a:ext cx="2514600" cy="321943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Vertical integration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396" y="705358"/>
            <a:ext cx="6666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mbria"/>
                <a:cs typeface="Cambria"/>
              </a:rPr>
              <a:t>Cause</a:t>
            </a:r>
            <a:r>
              <a:rPr sz="4000" b="1" spc="-80" dirty="0">
                <a:latin typeface="Cambria"/>
                <a:cs typeface="Cambria"/>
              </a:rPr>
              <a:t> </a:t>
            </a:r>
            <a:r>
              <a:rPr sz="4000" b="1" dirty="0">
                <a:latin typeface="Cambria"/>
                <a:cs typeface="Cambria"/>
              </a:rPr>
              <a:t>&amp;</a:t>
            </a:r>
            <a:r>
              <a:rPr sz="4000" b="1" spc="-75" dirty="0">
                <a:latin typeface="Cambria"/>
                <a:cs typeface="Cambria"/>
              </a:rPr>
              <a:t> </a:t>
            </a:r>
            <a:r>
              <a:rPr sz="4000" b="1" spc="-10" dirty="0">
                <a:latin typeface="Cambria"/>
                <a:cs typeface="Cambria"/>
              </a:rPr>
              <a:t>Mechanism</a:t>
            </a:r>
            <a:r>
              <a:rPr sz="4000" b="1" spc="-65" dirty="0">
                <a:latin typeface="Cambria"/>
                <a:cs typeface="Cambria"/>
              </a:rPr>
              <a:t> </a:t>
            </a:r>
            <a:r>
              <a:rPr sz="4000" b="1" dirty="0">
                <a:latin typeface="Cambria"/>
                <a:cs typeface="Cambria"/>
              </a:rPr>
              <a:t>of</a:t>
            </a:r>
            <a:r>
              <a:rPr sz="4000" b="1" spc="-90" dirty="0">
                <a:latin typeface="Cambria"/>
                <a:cs typeface="Cambria"/>
              </a:rPr>
              <a:t> </a:t>
            </a:r>
            <a:r>
              <a:rPr sz="4000" b="1" spc="-10" dirty="0">
                <a:latin typeface="Cambria"/>
                <a:cs typeface="Cambria"/>
              </a:rPr>
              <a:t>death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332589"/>
            <a:ext cx="7280275" cy="39319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Cause: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reason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someone's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basically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4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Immediate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cause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AutoNum type="romanUcPeriod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Contributory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cause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cs typeface="Cambria"/>
              </a:rPr>
              <a:t>Mechanism: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physiological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derangement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death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results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e.g.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Hemorrhage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septicemia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Metabolic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acidosis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12700" marR="381635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e.g.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gunshot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wound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abdomen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result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many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possible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mechanisms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like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hemorrhage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peritonitis </a:t>
            </a:r>
            <a:r>
              <a:rPr sz="2000" dirty="0">
                <a:latin typeface="Calibri"/>
                <a:cs typeface="Calibri"/>
              </a:rPr>
              <a:t>leading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septicemia.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3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95" dirty="0">
                <a:latin typeface="Cambria"/>
                <a:cs typeface="Cambria"/>
              </a:rPr>
              <a:t>Example: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464310"/>
            <a:ext cx="3858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Cause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death….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Gunshot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wound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2671698"/>
            <a:ext cx="41173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Mechanism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death…..Hemorrhage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3878960"/>
            <a:ext cx="3042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Mode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death……Syncope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240" y="5890971"/>
            <a:ext cx="34023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Manner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death……Homicide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21808" y="836675"/>
            <a:ext cx="2650490" cy="3252470"/>
            <a:chOff x="5321808" y="836675"/>
            <a:chExt cx="2650490" cy="32524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1808" y="836675"/>
              <a:ext cx="2561590" cy="15269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1808" y="2340863"/>
              <a:ext cx="2650109" cy="174777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5503" y="4418126"/>
            <a:ext cx="2942590" cy="15511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876" y="4227626"/>
            <a:ext cx="4341622" cy="17416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442" y="232917"/>
            <a:ext cx="3150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95" dirty="0">
                <a:latin typeface="Cambria"/>
                <a:cs typeface="Cambria"/>
              </a:rPr>
              <a:t>Signs</a:t>
            </a:r>
            <a:r>
              <a:rPr sz="4000" b="1" spc="-215" dirty="0">
                <a:latin typeface="Cambria"/>
                <a:cs typeface="Cambria"/>
              </a:rPr>
              <a:t> </a:t>
            </a:r>
            <a:r>
              <a:rPr sz="4000" b="1" spc="-45" dirty="0">
                <a:latin typeface="Cambria"/>
                <a:cs typeface="Cambria"/>
              </a:rPr>
              <a:t>of</a:t>
            </a:r>
            <a:r>
              <a:rPr sz="4000" b="1" spc="-204" dirty="0">
                <a:latin typeface="Cambria"/>
                <a:cs typeface="Cambria"/>
              </a:rPr>
              <a:t> </a:t>
            </a:r>
            <a:r>
              <a:rPr sz="4000" b="1" spc="-55" dirty="0">
                <a:latin typeface="Cambria"/>
                <a:cs typeface="Cambria"/>
              </a:rPr>
              <a:t>Death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90342"/>
            <a:ext cx="7691120" cy="5398135"/>
          </a:xfrm>
          <a:prstGeom prst="rect">
            <a:avLst/>
          </a:prstGeom>
        </p:spPr>
        <p:txBody>
          <a:bodyPr vert="horz" wrap="square" lIns="0" tIns="230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Immediate</a:t>
            </a:r>
            <a:r>
              <a:rPr sz="2800" b="1" u="sng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signs: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600" spc="-10" dirty="0">
                <a:latin typeface="Calibri"/>
                <a:cs typeface="Calibri"/>
              </a:rPr>
              <a:t>Irreversible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cessation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600" dirty="0">
                <a:latin typeface="Calibri"/>
                <a:cs typeface="Calibri"/>
              </a:rPr>
              <a:t>Functions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Brain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Circulation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Respiration</a:t>
            </a:r>
            <a:endParaRPr sz="2600">
              <a:latin typeface="Calibri"/>
              <a:cs typeface="Calibri"/>
            </a:endParaRPr>
          </a:p>
          <a:p>
            <a:pPr marL="294640" marR="5080" indent="-281940">
              <a:lnSpc>
                <a:spcPct val="129200"/>
              </a:lnSpc>
              <a:spcBef>
                <a:spcPts val="655"/>
              </a:spcBef>
              <a:tabLst>
                <a:tab pos="882650" algn="l"/>
                <a:tab pos="1901825" algn="l"/>
                <a:tab pos="2791460" algn="l"/>
                <a:tab pos="3683000" algn="l"/>
                <a:tab pos="5487670" algn="l"/>
                <a:tab pos="6809105" algn="l"/>
              </a:tabLst>
            </a:pP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Early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</a:t>
            </a:r>
            <a:r>
              <a:rPr sz="2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signs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(Early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hours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postmortem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changes)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0" dirty="0">
                <a:latin typeface="Calibri"/>
                <a:cs typeface="Calibri"/>
              </a:rPr>
              <a:t>(12-</a:t>
            </a:r>
            <a:r>
              <a:rPr sz="2600" spc="-25" dirty="0">
                <a:latin typeface="Calibri"/>
                <a:cs typeface="Calibri"/>
              </a:rPr>
              <a:t>24 </a:t>
            </a:r>
            <a:r>
              <a:rPr sz="2600" spc="-10" dirty="0">
                <a:latin typeface="Calibri"/>
                <a:cs typeface="Calibri"/>
              </a:rPr>
              <a:t>hours)</a:t>
            </a:r>
            <a:endParaRPr sz="26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"/>
              <a:tabLst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Loss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elasticity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skin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facial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pallor</a:t>
            </a:r>
            <a:endParaRPr sz="26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"/>
              <a:tabLst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Primary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relaxation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muscles</a:t>
            </a:r>
            <a:endParaRPr sz="26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65"/>
              </a:spcBef>
              <a:buClr>
                <a:srgbClr val="FF0000"/>
              </a:buClr>
              <a:buFont typeface="Wingdings"/>
              <a:buChar char=""/>
              <a:tabLst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Changes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eyes</a:t>
            </a:r>
            <a:endParaRPr sz="26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60"/>
              </a:spcBef>
              <a:buClr>
                <a:srgbClr val="FF0000"/>
              </a:buClr>
              <a:buFont typeface="Wingdings"/>
              <a:buChar char=""/>
              <a:tabLst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Algor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Mortis/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Cooling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body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73353"/>
            <a:ext cx="6993255" cy="422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Livor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Mortis/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Postmortem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staining/Hypostasis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Clr>
                <a:srgbClr val="FF0000"/>
              </a:buClr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Rigor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Mortis/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Stiffness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/>
              <a:buChar char=""/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Clr>
                <a:srgbClr val="FF0000"/>
              </a:buClr>
              <a:buFont typeface="Wingdings"/>
              <a:buChar char=""/>
            </a:pP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Late</a:t>
            </a:r>
            <a:r>
              <a:rPr sz="28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signs</a:t>
            </a:r>
            <a:r>
              <a:rPr sz="28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(Late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postmortem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changes)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(after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hours)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15"/>
              </a:spcBef>
              <a:buClr>
                <a:srgbClr val="FF0000"/>
              </a:buClr>
              <a:buFont typeface="Wingdings"/>
              <a:buChar char="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Putrefaction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Clr>
                <a:srgbClr val="FF0000"/>
              </a:buClr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Adipocere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formation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Clr>
                <a:srgbClr val="FF0000"/>
              </a:buClr>
              <a:buFont typeface="Wingdings"/>
              <a:buChar char="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Mummification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64395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90" dirty="0"/>
              <a:t>Vision</a:t>
            </a:r>
            <a:r>
              <a:rPr sz="3200" spc="-190" dirty="0"/>
              <a:t> </a:t>
            </a:r>
            <a:r>
              <a:rPr sz="3200" spc="-60" dirty="0"/>
              <a:t>of</a:t>
            </a:r>
            <a:r>
              <a:rPr sz="3200" spc="-170" dirty="0"/>
              <a:t> </a:t>
            </a:r>
            <a:r>
              <a:rPr sz="3200" spc="-110" dirty="0"/>
              <a:t>Rawalpindi</a:t>
            </a:r>
            <a:r>
              <a:rPr sz="3200" spc="-204" dirty="0"/>
              <a:t> </a:t>
            </a:r>
            <a:r>
              <a:rPr sz="3200" spc="-95" dirty="0"/>
              <a:t>Medical</a:t>
            </a:r>
            <a:r>
              <a:rPr sz="3200" spc="-190" dirty="0"/>
              <a:t> </a:t>
            </a:r>
            <a:r>
              <a:rPr sz="3200" spc="-95" dirty="0"/>
              <a:t>University </a:t>
            </a:r>
            <a:r>
              <a:rPr sz="3200" spc="-80" dirty="0"/>
              <a:t>The</a:t>
            </a:r>
            <a:r>
              <a:rPr sz="3200" spc="-190" dirty="0"/>
              <a:t> </a:t>
            </a:r>
            <a:r>
              <a:rPr sz="3200" spc="-100" dirty="0"/>
              <a:t>Dream/</a:t>
            </a:r>
            <a:r>
              <a:rPr sz="3200" spc="-180" dirty="0"/>
              <a:t> </a:t>
            </a:r>
            <a:r>
              <a:rPr sz="3200" spc="-10" dirty="0"/>
              <a:t>Tomorrow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0240" y="1752600"/>
            <a:ext cx="6741160" cy="234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201295" indent="-227329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1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impart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evidence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research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oriented 	</a:t>
            </a:r>
            <a:r>
              <a:rPr sz="2800" dirty="0">
                <a:latin typeface="Calibri"/>
                <a:cs typeface="Calibri"/>
              </a:rPr>
              <a:t>medical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education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40029" algn="l"/>
              </a:tabLst>
            </a:pPr>
            <a:r>
              <a:rPr sz="2800" spc="-9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provide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possible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patient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care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1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inculcate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values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mutual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respect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dirty="0">
                <a:latin typeface="Calibri"/>
                <a:cs typeface="Calibri"/>
              </a:rPr>
              <a:t>ethical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practice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medicine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04A67-5860-478A-CADE-25E985BE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285" y="736218"/>
            <a:ext cx="2446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25" dirty="0">
                <a:latin typeface="Cambria"/>
                <a:cs typeface="Cambria"/>
              </a:rPr>
              <a:t>Early</a:t>
            </a:r>
            <a:r>
              <a:rPr sz="4000" b="1" spc="-175" dirty="0">
                <a:latin typeface="Cambria"/>
                <a:cs typeface="Cambria"/>
              </a:rPr>
              <a:t> </a:t>
            </a:r>
            <a:r>
              <a:rPr sz="4000" b="1" spc="-60" dirty="0">
                <a:latin typeface="Cambria"/>
                <a:cs typeface="Cambria"/>
              </a:rPr>
              <a:t>Signs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70406"/>
            <a:ext cx="6311900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Changes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eye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skin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90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Primary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flaccidity/relaxation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85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Cooling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body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(Algormortis)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90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Postmortem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lividity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(livormortis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90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Stiffening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body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(Rigormortis)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90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Secondary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flaccidity/relaxation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309" rIns="0" bIns="0" rtlCol="0">
            <a:spAutoFit/>
          </a:bodyPr>
          <a:lstStyle/>
          <a:p>
            <a:pPr marL="1116330">
              <a:lnSpc>
                <a:spcPct val="100000"/>
              </a:lnSpc>
              <a:spcBef>
                <a:spcPts val="95"/>
              </a:spcBef>
            </a:pPr>
            <a:r>
              <a:rPr sz="4000" b="1" spc="-105" dirty="0">
                <a:latin typeface="Cambria"/>
                <a:cs typeface="Cambria"/>
              </a:rPr>
              <a:t>Changes</a:t>
            </a:r>
            <a:r>
              <a:rPr sz="4000" b="1" spc="-215" dirty="0">
                <a:latin typeface="Cambria"/>
                <a:cs typeface="Cambria"/>
              </a:rPr>
              <a:t> </a:t>
            </a:r>
            <a:r>
              <a:rPr sz="4000" b="1" spc="-70" dirty="0">
                <a:latin typeface="Cambria"/>
                <a:cs typeface="Cambria"/>
              </a:rPr>
              <a:t>in</a:t>
            </a:r>
            <a:r>
              <a:rPr sz="4000" b="1" spc="-185" dirty="0">
                <a:latin typeface="Cambria"/>
                <a:cs typeface="Cambria"/>
              </a:rPr>
              <a:t> </a:t>
            </a:r>
            <a:r>
              <a:rPr sz="4000" b="1" spc="-150" dirty="0">
                <a:latin typeface="Cambria"/>
                <a:cs typeface="Cambria"/>
              </a:rPr>
              <a:t>eye</a:t>
            </a:r>
            <a:r>
              <a:rPr sz="4000" b="1" spc="-180" dirty="0">
                <a:latin typeface="Cambria"/>
                <a:cs typeface="Cambria"/>
              </a:rPr>
              <a:t> </a:t>
            </a:r>
            <a:r>
              <a:rPr sz="4000" b="1" spc="-85" dirty="0">
                <a:latin typeface="Cambria"/>
                <a:cs typeface="Cambria"/>
              </a:rPr>
              <a:t>and</a:t>
            </a:r>
            <a:r>
              <a:rPr sz="4000" b="1" spc="-185" dirty="0">
                <a:latin typeface="Cambria"/>
                <a:cs typeface="Cambria"/>
              </a:rPr>
              <a:t> </a:t>
            </a:r>
            <a:r>
              <a:rPr sz="4000" b="1" spc="-20" dirty="0">
                <a:latin typeface="Cambria"/>
                <a:cs typeface="Cambria"/>
              </a:rPr>
              <a:t>skin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221994"/>
            <a:ext cx="784542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SKIN</a:t>
            </a:r>
            <a:endParaRPr sz="3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Skin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becomes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pale,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ashy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white.</a:t>
            </a:r>
            <a:endParaRPr sz="26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Loses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elasticity</a:t>
            </a:r>
            <a:endParaRPr sz="2600">
              <a:latin typeface="Calibri"/>
              <a:cs typeface="Calibri"/>
            </a:endParaRPr>
          </a:p>
          <a:p>
            <a:pPr marL="469265" indent="-456565">
              <a:lnSpc>
                <a:spcPts val="3110"/>
              </a:lnSpc>
              <a:buClr>
                <a:srgbClr val="FF0000"/>
              </a:buClr>
              <a:buFont typeface="Wingdings"/>
              <a:buChar char=""/>
              <a:tabLst>
                <a:tab pos="469265" algn="l"/>
              </a:tabLst>
            </a:pPr>
            <a:r>
              <a:rPr sz="2600" dirty="0">
                <a:latin typeface="Calibri"/>
                <a:cs typeface="Calibri"/>
              </a:rPr>
              <a:t>Lips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darken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due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drying.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590"/>
              </a:lnSpc>
            </a:pPr>
            <a:r>
              <a:rPr sz="3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EYES</a:t>
            </a:r>
            <a:endParaRPr sz="3000">
              <a:latin typeface="Calibri"/>
              <a:cs typeface="Calibri"/>
            </a:endParaRPr>
          </a:p>
          <a:p>
            <a:pPr marL="469900" marR="5080" indent="-457200">
              <a:lnSpc>
                <a:spcPts val="2880"/>
              </a:lnSpc>
              <a:spcBef>
                <a:spcPts val="700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</a:tabLst>
            </a:pPr>
            <a:r>
              <a:rPr sz="3000" dirty="0">
                <a:latin typeface="Calibri"/>
                <a:cs typeface="Calibri"/>
              </a:rPr>
              <a:t>Soon</a:t>
            </a:r>
            <a:r>
              <a:rPr sz="3000" spc="1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after</a:t>
            </a:r>
            <a:r>
              <a:rPr sz="3000" spc="2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death,</a:t>
            </a:r>
            <a:r>
              <a:rPr sz="3000" spc="1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glistening</a:t>
            </a:r>
            <a:r>
              <a:rPr sz="3000" spc="20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appearance</a:t>
            </a:r>
            <a:r>
              <a:rPr sz="3000" spc="1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19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the </a:t>
            </a:r>
            <a:r>
              <a:rPr sz="3000" dirty="0">
                <a:latin typeface="Calibri"/>
                <a:cs typeface="Calibri"/>
              </a:rPr>
              <a:t>eye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lost.</a:t>
            </a:r>
            <a:endParaRPr sz="3000">
              <a:latin typeface="Calibri"/>
              <a:cs typeface="Calibri"/>
            </a:endParaRPr>
          </a:p>
          <a:p>
            <a:pPr marL="554990" indent="-542290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"/>
              <a:tabLst>
                <a:tab pos="554990" algn="l"/>
              </a:tabLst>
            </a:pPr>
            <a:r>
              <a:rPr sz="3000" dirty="0">
                <a:latin typeface="Calibri"/>
                <a:cs typeface="Calibri"/>
              </a:rPr>
              <a:t>Corneal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reflex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loss.</a:t>
            </a:r>
            <a:endParaRPr sz="3000">
              <a:latin typeface="Calibri"/>
              <a:cs typeface="Calibri"/>
            </a:endParaRPr>
          </a:p>
          <a:p>
            <a:pPr marL="554990" indent="-54229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554990" algn="l"/>
              </a:tabLst>
            </a:pPr>
            <a:r>
              <a:rPr sz="3000" dirty="0">
                <a:latin typeface="Calibri"/>
                <a:cs typeface="Calibri"/>
              </a:rPr>
              <a:t>Cornea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becomes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dry,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cloudy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opaque.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5081015"/>
            <a:ext cx="4724400" cy="1776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676400"/>
            <a:ext cx="2802635" cy="37261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0240" y="1420410"/>
            <a:ext cx="4900930" cy="47091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34035" indent="-521334">
              <a:lnSpc>
                <a:spcPct val="100000"/>
              </a:lnSpc>
              <a:spcBef>
                <a:spcPts val="590"/>
              </a:spcBef>
              <a:buSzPct val="68750"/>
              <a:buFont typeface="Calibri"/>
              <a:buAutoNum type="arabicPeriod"/>
              <a:tabLst>
                <a:tab pos="534035" algn="l"/>
              </a:tabLst>
            </a:pPr>
            <a:r>
              <a:rPr sz="3200" b="1" u="sng" spc="-2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Tache</a:t>
            </a:r>
            <a:r>
              <a:rPr sz="3200" b="1" u="sng" spc="-16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2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noir</a:t>
            </a:r>
            <a:endParaRPr sz="3200">
              <a:latin typeface="Calibri"/>
              <a:cs typeface="Calibri"/>
            </a:endParaRPr>
          </a:p>
          <a:p>
            <a:pPr marL="241300" marR="5080" lvl="1" indent="-228600">
              <a:lnSpc>
                <a:spcPts val="2380"/>
              </a:lnSpc>
              <a:spcBef>
                <a:spcPts val="6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eyelids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remain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open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50A00"/>
                </a:solidFill>
                <a:latin typeface="Calibri"/>
                <a:cs typeface="Calibri"/>
              </a:rPr>
              <a:t>3–4</a:t>
            </a:r>
            <a:r>
              <a:rPr sz="2200" b="1" spc="-25" dirty="0">
                <a:solidFill>
                  <a:srgbClr val="550A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50A00"/>
                </a:solidFill>
                <a:latin typeface="Calibri"/>
                <a:cs typeface="Calibri"/>
              </a:rPr>
              <a:t>h</a:t>
            </a:r>
            <a:r>
              <a:rPr sz="2200" b="1" spc="-45" dirty="0">
                <a:solidFill>
                  <a:srgbClr val="550A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after </a:t>
            </a:r>
            <a:r>
              <a:rPr sz="2200" dirty="0">
                <a:latin typeface="Calibri"/>
                <a:cs typeface="Calibri"/>
              </a:rPr>
              <a:t>death,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two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yellow triangles</a:t>
            </a:r>
            <a:endParaRPr sz="2200">
              <a:latin typeface="Calibri"/>
              <a:cs typeface="Calibri"/>
            </a:endParaRPr>
          </a:p>
          <a:p>
            <a:pPr marL="241300" marR="137160" lvl="1" indent="-228600">
              <a:lnSpc>
                <a:spcPct val="90000"/>
              </a:lnSpc>
              <a:spcBef>
                <a:spcPts val="484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triangles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limbus,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apex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lateral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medial </a:t>
            </a:r>
            <a:r>
              <a:rPr sz="2200" dirty="0">
                <a:latin typeface="Calibri"/>
                <a:cs typeface="Calibri"/>
              </a:rPr>
              <a:t>canthus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sides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margins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upper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lower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eyelids)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sclera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side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iris,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become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brown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black.</a:t>
            </a:r>
            <a:endParaRPr sz="2200">
              <a:latin typeface="Calibri"/>
              <a:cs typeface="Calibri"/>
            </a:endParaRPr>
          </a:p>
          <a:p>
            <a:pPr marL="12700" marR="96520">
              <a:lnSpc>
                <a:spcPct val="90000"/>
              </a:lnSpc>
              <a:spcBef>
                <a:spcPts val="525"/>
              </a:spcBef>
            </a:pPr>
            <a:r>
              <a:rPr sz="2200" b="1" dirty="0">
                <a:latin typeface="Calibri"/>
                <a:cs typeface="Calibri"/>
              </a:rPr>
              <a:t>Cause: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Drying/desiccation,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deposition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cellular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debris,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mucus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dust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25" dirty="0">
                <a:latin typeface="Calibri"/>
                <a:cs typeface="Calibri"/>
              </a:rPr>
              <a:t> the </a:t>
            </a:r>
            <a:r>
              <a:rPr sz="2200" dirty="0">
                <a:latin typeface="Calibri"/>
                <a:cs typeface="Calibri"/>
              </a:rPr>
              <a:t>exposed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conjunctiva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sclera underneath.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309" rIns="0" bIns="0" rtlCol="0">
            <a:spAutoFit/>
          </a:bodyPr>
          <a:lstStyle/>
          <a:p>
            <a:pPr marL="1116330">
              <a:lnSpc>
                <a:spcPct val="100000"/>
              </a:lnSpc>
              <a:spcBef>
                <a:spcPts val="95"/>
              </a:spcBef>
            </a:pPr>
            <a:r>
              <a:rPr sz="4000" b="1" spc="-105" dirty="0">
                <a:latin typeface="Cambria"/>
                <a:cs typeface="Cambria"/>
              </a:rPr>
              <a:t>Changes</a:t>
            </a:r>
            <a:r>
              <a:rPr sz="4000" b="1" spc="-215" dirty="0">
                <a:latin typeface="Cambria"/>
                <a:cs typeface="Cambria"/>
              </a:rPr>
              <a:t> </a:t>
            </a:r>
            <a:r>
              <a:rPr sz="4000" b="1" spc="-70" dirty="0">
                <a:latin typeface="Cambria"/>
                <a:cs typeface="Cambria"/>
              </a:rPr>
              <a:t>in</a:t>
            </a:r>
            <a:r>
              <a:rPr sz="4000" b="1" spc="-185" dirty="0">
                <a:latin typeface="Cambria"/>
                <a:cs typeface="Cambria"/>
              </a:rPr>
              <a:t> </a:t>
            </a:r>
            <a:r>
              <a:rPr sz="4000" b="1" spc="-150" dirty="0">
                <a:latin typeface="Cambria"/>
                <a:cs typeface="Cambria"/>
              </a:rPr>
              <a:t>eye</a:t>
            </a:r>
            <a:r>
              <a:rPr sz="4000" b="1" spc="-180" dirty="0">
                <a:latin typeface="Cambria"/>
                <a:cs typeface="Cambria"/>
              </a:rPr>
              <a:t> </a:t>
            </a:r>
            <a:r>
              <a:rPr sz="4000" b="1" spc="-85" dirty="0">
                <a:latin typeface="Cambria"/>
                <a:cs typeface="Cambria"/>
              </a:rPr>
              <a:t>and</a:t>
            </a:r>
            <a:r>
              <a:rPr sz="4000" b="1" spc="-185" dirty="0">
                <a:latin typeface="Cambria"/>
                <a:cs typeface="Cambria"/>
              </a:rPr>
              <a:t> </a:t>
            </a:r>
            <a:r>
              <a:rPr sz="4000" b="1" spc="-20" dirty="0">
                <a:latin typeface="Cambria"/>
                <a:cs typeface="Cambria"/>
              </a:rPr>
              <a:t>skin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543813"/>
            <a:ext cx="7223759" cy="11283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69900" marR="5080" indent="-457834">
              <a:lnSpc>
                <a:spcPct val="100699"/>
              </a:lnSpc>
              <a:spcBef>
                <a:spcPts val="70"/>
              </a:spcBef>
              <a:tabLst>
                <a:tab pos="534035" algn="l"/>
                <a:tab pos="5384800" algn="l"/>
              </a:tabLst>
            </a:pPr>
            <a:r>
              <a:rPr sz="2200" spc="-25" dirty="0">
                <a:solidFill>
                  <a:srgbClr val="636363"/>
                </a:solidFill>
                <a:latin typeface="Calibri"/>
                <a:cs typeface="Calibri"/>
              </a:rPr>
              <a:t>2.</a:t>
            </a:r>
            <a:r>
              <a:rPr sz="2200" dirty="0">
                <a:solidFill>
                  <a:srgbClr val="636363"/>
                </a:solidFill>
                <a:latin typeface="Calibri"/>
                <a:cs typeface="Calibri"/>
              </a:rPr>
              <a:t>		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Loss</a:t>
            </a:r>
            <a:r>
              <a:rPr sz="2800" b="1" u="sng" spc="-6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of</a:t>
            </a:r>
            <a:r>
              <a:rPr sz="2800" b="1" u="sng" spc="-6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intraocular</a:t>
            </a:r>
            <a:r>
              <a:rPr sz="2800" b="1" u="sng" spc="-3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tension</a:t>
            </a:r>
            <a:r>
              <a:rPr sz="2200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:</a:t>
            </a:r>
            <a:r>
              <a:rPr sz="2200" u="sng" spc="-3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Intraocular</a:t>
            </a:r>
            <a:r>
              <a:rPr sz="22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tension</a:t>
            </a:r>
            <a:r>
              <a:rPr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falls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rapidly</a:t>
            </a:r>
            <a:r>
              <a:rPr sz="22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death.</a:t>
            </a:r>
            <a:r>
              <a:rPr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sz="2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becomes</a:t>
            </a:r>
            <a:r>
              <a:rPr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  <a:r>
              <a:rPr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0000"/>
                </a:solidFill>
                <a:latin typeface="Calibri"/>
                <a:cs typeface="Calibri"/>
              </a:rPr>
              <a:t>4–8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	h</a:t>
            </a:r>
            <a:r>
              <a:rPr sz="22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10–22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mmHg</a:t>
            </a:r>
            <a:r>
              <a:rPr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life.</a:t>
            </a:r>
            <a:r>
              <a:rPr sz="2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eyeballs</a:t>
            </a:r>
            <a:r>
              <a:rPr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look</a:t>
            </a:r>
            <a:r>
              <a:rPr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sunken</a:t>
            </a:r>
            <a:r>
              <a:rPr sz="22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2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orbit.</a:t>
            </a:r>
            <a:r>
              <a:rPr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000000"/>
                </a:solidFill>
                <a:latin typeface="Calibri"/>
                <a:cs typeface="Calibri"/>
              </a:rPr>
              <a:t>„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726133"/>
            <a:ext cx="7323455" cy="26047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27685" marR="422909" indent="-515620">
              <a:lnSpc>
                <a:spcPct val="100499"/>
              </a:lnSpc>
              <a:spcBef>
                <a:spcPts val="80"/>
              </a:spcBef>
              <a:tabLst>
                <a:tab pos="527685" algn="l"/>
              </a:tabLst>
            </a:pPr>
            <a:r>
              <a:rPr sz="2800" b="1" spc="-25" dirty="0">
                <a:solidFill>
                  <a:srgbClr val="636363"/>
                </a:solidFill>
                <a:latin typeface="Calibri"/>
                <a:cs typeface="Calibri"/>
              </a:rPr>
              <a:t>3.</a:t>
            </a:r>
            <a:r>
              <a:rPr sz="2800" b="1" dirty="0">
                <a:solidFill>
                  <a:srgbClr val="636363"/>
                </a:solidFill>
                <a:latin typeface="Calibri"/>
                <a:cs typeface="Calibri"/>
              </a:rPr>
              <a:t>	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Changes</a:t>
            </a:r>
            <a:r>
              <a:rPr sz="28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in</a:t>
            </a:r>
            <a:r>
              <a:rPr sz="2800" b="1" u="sng" spc="-6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the</a:t>
            </a:r>
            <a:r>
              <a:rPr sz="28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retina:</a:t>
            </a:r>
            <a:r>
              <a:rPr sz="2800" b="1" u="sng" spc="-2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blood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retinal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vessels </a:t>
            </a:r>
            <a:r>
              <a:rPr sz="2200" dirty="0">
                <a:latin typeface="Calibri"/>
                <a:cs typeface="Calibri"/>
              </a:rPr>
              <a:t>appears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fragmented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segmented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(cattle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trucking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or </a:t>
            </a:r>
            <a:r>
              <a:rPr sz="2200" b="1" dirty="0">
                <a:latin typeface="Calibri"/>
                <a:cs typeface="Calibri"/>
              </a:rPr>
              <a:t>shunting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)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seconds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minutes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persists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hour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Kevorkian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sign</a:t>
            </a:r>
            <a:r>
              <a:rPr sz="2200" spc="-25" dirty="0">
                <a:latin typeface="Calibri"/>
                <a:cs typeface="Calibri"/>
              </a:rPr>
              <a:t> ).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Calibri"/>
                <a:cs typeface="Calibri"/>
              </a:rPr>
              <a:t>This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occurs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over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loss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blood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pressure,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it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seen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retina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ophthalmoscope</a:t>
            </a:r>
            <a:endParaRPr sz="22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  <a:spcBef>
                <a:spcPts val="530"/>
              </a:spcBef>
              <a:tabLst>
                <a:tab pos="4036695" algn="l"/>
              </a:tabLst>
            </a:pPr>
            <a:r>
              <a:rPr sz="2200" dirty="0">
                <a:latin typeface="Calibri"/>
                <a:cs typeface="Calibri"/>
              </a:rPr>
              <a:t>Normal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retinal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vessels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Segmented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retinal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vessels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040" y="4251900"/>
            <a:ext cx="7961630" cy="2502535"/>
            <a:chOff x="320040" y="4251900"/>
            <a:chExt cx="7961630" cy="2502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40" y="4251900"/>
              <a:ext cx="3846321" cy="2488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4265616"/>
              <a:ext cx="4113022" cy="248856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Algor</a:t>
            </a:r>
            <a:r>
              <a:rPr spc="-170" dirty="0"/>
              <a:t> </a:t>
            </a:r>
            <a:r>
              <a:rPr spc="-75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371346"/>
            <a:ext cx="7067550" cy="4588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3100" b="1" dirty="0">
                <a:solidFill>
                  <a:srgbClr val="636363"/>
                </a:solidFill>
                <a:latin typeface="Calibri"/>
                <a:cs typeface="Calibri"/>
              </a:rPr>
              <a:t>Cooling</a:t>
            </a:r>
            <a:r>
              <a:rPr sz="3100" b="1" spc="-5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3100" b="1" dirty="0">
                <a:solidFill>
                  <a:srgbClr val="636363"/>
                </a:solidFill>
                <a:latin typeface="Calibri"/>
                <a:cs typeface="Calibri"/>
              </a:rPr>
              <a:t>of</a:t>
            </a:r>
            <a:r>
              <a:rPr sz="3100" b="1" spc="-35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3100" b="1" dirty="0">
                <a:solidFill>
                  <a:srgbClr val="636363"/>
                </a:solidFill>
                <a:latin typeface="Calibri"/>
                <a:cs typeface="Calibri"/>
              </a:rPr>
              <a:t>the</a:t>
            </a:r>
            <a:r>
              <a:rPr sz="3100" b="1" spc="-35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3100" b="1" spc="-20" dirty="0">
                <a:solidFill>
                  <a:srgbClr val="636363"/>
                </a:solidFill>
                <a:latin typeface="Calibri"/>
                <a:cs typeface="Calibri"/>
              </a:rPr>
              <a:t>body</a:t>
            </a:r>
            <a:endParaRPr sz="3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5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Also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algor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mortis.</a:t>
            </a:r>
            <a:endParaRPr sz="20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927100" algn="l"/>
              </a:tabLst>
            </a:pPr>
            <a:r>
              <a:rPr sz="2000" spc="-10" dirty="0">
                <a:latin typeface="Calibri"/>
                <a:cs typeface="Calibri"/>
              </a:rPr>
              <a:t>Algor--------------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coldness</a:t>
            </a:r>
            <a:endParaRPr sz="2000">
              <a:latin typeface="Calibri"/>
              <a:cs typeface="Calibri"/>
            </a:endParaRPr>
          </a:p>
          <a:p>
            <a:pPr marL="812800" indent="-800100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812800" algn="l"/>
              </a:tabLst>
            </a:pPr>
            <a:r>
              <a:rPr sz="2000" spc="-20" dirty="0">
                <a:latin typeface="Calibri"/>
                <a:cs typeface="Calibri"/>
              </a:rPr>
              <a:t>Mortis-</a:t>
            </a:r>
            <a:r>
              <a:rPr sz="2000" spc="-10" dirty="0">
                <a:latin typeface="Calibri"/>
                <a:cs typeface="Calibri"/>
              </a:rPr>
              <a:t>----------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0" dirty="0">
                <a:solidFill>
                  <a:srgbClr val="AC0000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240665" indent="-227965">
              <a:lnSpc>
                <a:spcPts val="2160"/>
              </a:lnSpc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During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life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balance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between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production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heat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spc="-20" dirty="0">
                <a:latin typeface="Calibri"/>
                <a:cs typeface="Calibri"/>
              </a:rPr>
              <a:t>loss</a:t>
            </a:r>
            <a:endParaRPr sz="2000">
              <a:latin typeface="Calibri"/>
              <a:cs typeface="Calibri"/>
            </a:endParaRPr>
          </a:p>
          <a:p>
            <a:pPr marL="2184400" indent="-217170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184400" algn="l"/>
              </a:tabLst>
            </a:pP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Heat</a:t>
            </a:r>
            <a:r>
              <a:rPr sz="2000" b="1" spc="-3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lost=</a:t>
            </a:r>
            <a:r>
              <a:rPr sz="2000" b="1" spc="-5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66"/>
                </a:solidFill>
                <a:latin typeface="Calibri"/>
                <a:cs typeface="Calibri"/>
              </a:rPr>
              <a:t>Heat</a:t>
            </a:r>
            <a:r>
              <a:rPr sz="2000" b="1" spc="-2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66"/>
                </a:solidFill>
                <a:latin typeface="Calibri"/>
                <a:cs typeface="Calibri"/>
              </a:rPr>
              <a:t>Gain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death</a:t>
            </a:r>
            <a:r>
              <a:rPr sz="20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production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stops.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conduction,</a:t>
            </a:r>
            <a:endParaRPr sz="2000">
              <a:latin typeface="Calibri"/>
              <a:cs typeface="Calibri"/>
            </a:endParaRPr>
          </a:p>
          <a:p>
            <a:pPr marL="241300" marR="645160" indent="-228600">
              <a:lnSpc>
                <a:spcPct val="80000"/>
              </a:lnSpc>
              <a:spcBef>
                <a:spcPts val="48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convection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radiation,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reaches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equilibrium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temperature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surroundings.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0" dirty="0">
                <a:solidFill>
                  <a:srgbClr val="AC0000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241300" marR="304800" indent="-228600">
              <a:lnSpc>
                <a:spcPct val="80000"/>
              </a:lnSpc>
              <a:spcBef>
                <a:spcPts val="48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*Most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reliable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record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temperature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body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its </a:t>
            </a:r>
            <a:r>
              <a:rPr sz="2000" dirty="0">
                <a:latin typeface="Calibri"/>
                <a:cs typeface="Calibri"/>
              </a:rPr>
              <a:t>inner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291082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Algor</a:t>
            </a:r>
            <a:r>
              <a:rPr spc="-170" dirty="0"/>
              <a:t> </a:t>
            </a:r>
            <a:r>
              <a:rPr spc="-75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2158" y="1398777"/>
            <a:ext cx="5579745" cy="4267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z="2300" b="1" spc="-35" dirty="0">
                <a:solidFill>
                  <a:srgbClr val="636363"/>
                </a:solidFill>
                <a:latin typeface="Calibri"/>
                <a:cs typeface="Calibri"/>
              </a:rPr>
              <a:t>Temperature</a:t>
            </a:r>
            <a:r>
              <a:rPr sz="2300" b="1" spc="-4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636363"/>
                </a:solidFill>
                <a:latin typeface="Calibri"/>
                <a:cs typeface="Calibri"/>
              </a:rPr>
              <a:t>Recording</a:t>
            </a:r>
            <a:endParaRPr sz="2300">
              <a:latin typeface="Calibri"/>
              <a:cs typeface="Calibri"/>
            </a:endParaRPr>
          </a:p>
          <a:p>
            <a:pPr marL="459105" marR="16510" indent="-332740">
              <a:lnSpc>
                <a:spcPct val="8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"/>
              <a:tabLst>
                <a:tab pos="459105" algn="l"/>
              </a:tabLst>
            </a:pPr>
            <a:r>
              <a:rPr sz="1700" spc="-25" dirty="0">
                <a:latin typeface="Calibri"/>
                <a:cs typeface="Calibri"/>
              </a:rPr>
              <a:t>Temperature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recorded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by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0066"/>
                </a:solidFill>
                <a:latin typeface="Calibri"/>
                <a:cs typeface="Calibri"/>
              </a:rPr>
              <a:t>chemical</a:t>
            </a:r>
            <a:r>
              <a:rPr sz="1700" spc="-10" dirty="0">
                <a:solidFill>
                  <a:srgbClr val="FF0066"/>
                </a:solidFill>
                <a:latin typeface="Calibri"/>
                <a:cs typeface="Calibri"/>
              </a:rPr>
              <a:t> thermometer </a:t>
            </a:r>
            <a:r>
              <a:rPr sz="1700" dirty="0">
                <a:latin typeface="Calibri"/>
                <a:cs typeface="Calibri"/>
              </a:rPr>
              <a:t>known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00AF50"/>
                </a:solidFill>
                <a:latin typeface="Calibri"/>
                <a:cs typeface="Calibri"/>
              </a:rPr>
              <a:t>thanatometer</a:t>
            </a:r>
            <a:r>
              <a:rPr sz="1700" spc="-20" dirty="0">
                <a:latin typeface="Calibri"/>
                <a:cs typeface="Calibri"/>
              </a:rPr>
              <a:t>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25cm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long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range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from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0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to </a:t>
            </a:r>
            <a:r>
              <a:rPr sz="1700" dirty="0">
                <a:latin typeface="Calibri"/>
                <a:cs typeface="Calibri"/>
              </a:rPr>
              <a:t>50degreeC.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Inserted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8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10cm(4inch)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rectum.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It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20" dirty="0">
                <a:latin typeface="Calibri"/>
                <a:cs typeface="Calibri"/>
              </a:rPr>
              <a:t> left </a:t>
            </a:r>
            <a:r>
              <a:rPr sz="1700" dirty="0">
                <a:latin typeface="Calibri"/>
                <a:cs typeface="Calibri"/>
              </a:rPr>
              <a:t>their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3 </a:t>
            </a:r>
            <a:r>
              <a:rPr sz="1700" spc="-20" dirty="0">
                <a:latin typeface="Calibri"/>
                <a:cs typeface="Calibri"/>
              </a:rPr>
              <a:t>mins.</a:t>
            </a:r>
            <a:endParaRPr sz="1700">
              <a:latin typeface="Calibri"/>
              <a:cs typeface="Calibri"/>
            </a:endParaRPr>
          </a:p>
          <a:p>
            <a:pPr marL="459105" indent="-332105">
              <a:lnSpc>
                <a:spcPct val="100000"/>
              </a:lnSpc>
              <a:buClr>
                <a:srgbClr val="FF0000"/>
              </a:buClr>
              <a:buFont typeface="Wingdings"/>
              <a:buChar char=""/>
              <a:tabLst>
                <a:tab pos="459105" algn="l"/>
              </a:tabLst>
            </a:pPr>
            <a:r>
              <a:rPr sz="1700" dirty="0">
                <a:latin typeface="Calibri"/>
                <a:cs typeface="Calibri"/>
              </a:rPr>
              <a:t>4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readings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each,at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interval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half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hour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should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taken.</a:t>
            </a:r>
            <a:endParaRPr sz="1700">
              <a:latin typeface="Calibri"/>
              <a:cs typeface="Calibri"/>
            </a:endParaRPr>
          </a:p>
          <a:p>
            <a:pPr marL="459105" indent="-332105">
              <a:lnSpc>
                <a:spcPct val="100000"/>
              </a:lnSpc>
              <a:buClr>
                <a:srgbClr val="FF0000"/>
              </a:buClr>
              <a:buFont typeface="Wingdings"/>
              <a:buChar char=""/>
              <a:tabLst>
                <a:tab pos="459105" algn="l"/>
              </a:tabLst>
            </a:pPr>
            <a:r>
              <a:rPr sz="1700" dirty="0">
                <a:latin typeface="Calibri"/>
                <a:cs typeface="Calibri"/>
              </a:rPr>
              <a:t>Sites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recording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temperature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039"/>
              </a:spcBef>
              <a:buClr>
                <a:srgbClr val="FF0000"/>
              </a:buClr>
              <a:buAutoNum type="arabicPeriod"/>
              <a:tabLst>
                <a:tab pos="469265" algn="l"/>
              </a:tabLst>
            </a:pPr>
            <a:r>
              <a:rPr sz="1700" spc="-10" dirty="0">
                <a:latin typeface="Calibri"/>
                <a:cs typeface="Calibri"/>
              </a:rPr>
              <a:t>Rectum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</a:tabLst>
            </a:pP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small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slit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abdomen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under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liver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</a:tabLst>
            </a:pPr>
            <a:r>
              <a:rPr sz="1700" dirty="0">
                <a:latin typeface="Calibri"/>
                <a:cs typeface="Calibri"/>
              </a:rPr>
              <a:t>Auditory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meatus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homosexuals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469265" algn="l"/>
              </a:tabLst>
            </a:pPr>
            <a:r>
              <a:rPr sz="1700" spc="-10" dirty="0">
                <a:latin typeface="Calibri"/>
                <a:cs typeface="Calibri"/>
              </a:rPr>
              <a:t>Nostrils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FF0000"/>
              </a:buClr>
              <a:buFont typeface="Calibri"/>
              <a:buAutoNum type="arabicPeriod"/>
            </a:pPr>
            <a:endParaRPr sz="1700">
              <a:latin typeface="Calibri"/>
              <a:cs typeface="Calibri"/>
            </a:endParaRPr>
          </a:p>
          <a:p>
            <a:pPr marL="355600" marR="5080" lvl="1" indent="-342900">
              <a:lnSpc>
                <a:spcPct val="80000"/>
              </a:lnSpc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There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no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fall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rectal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temperature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about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45mins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after death.</a:t>
            </a:r>
            <a:endParaRPr sz="1700">
              <a:latin typeface="Calibri"/>
              <a:cs typeface="Calibri"/>
            </a:endParaRPr>
          </a:p>
          <a:p>
            <a:pPr marL="355600" marR="252095" lvl="1" indent="-342900">
              <a:lnSpc>
                <a:spcPct val="80000"/>
              </a:lnSpc>
              <a:spcBef>
                <a:spcPts val="409"/>
              </a:spcBef>
              <a:buClr>
                <a:srgbClr val="FF0000"/>
              </a:buClr>
              <a:buFont typeface="Wingdings"/>
              <a:buChar char=""/>
              <a:tabLst>
                <a:tab pos="355600" algn="l"/>
              </a:tabLst>
            </a:pPr>
            <a:r>
              <a:rPr sz="1700" dirty="0">
                <a:latin typeface="Calibri"/>
                <a:cs typeface="Calibri"/>
              </a:rPr>
              <a:t>This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phase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known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isothermic</a:t>
            </a:r>
            <a:r>
              <a:rPr sz="17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17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370" dirty="0"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Calibri"/>
                <a:cs typeface="Calibri"/>
              </a:rPr>
              <a:t>postmortem plateau.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362200"/>
            <a:ext cx="2430779" cy="2330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Postmortem</a:t>
            </a:r>
            <a:r>
              <a:rPr spc="-165" dirty="0"/>
              <a:t> </a:t>
            </a:r>
            <a:r>
              <a:rPr spc="-75" dirty="0"/>
              <a:t>Caloricity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385"/>
            <a:ext cx="6865620" cy="45523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4965" indent="-227965">
              <a:lnSpc>
                <a:spcPct val="100000"/>
              </a:lnSpc>
              <a:spcBef>
                <a:spcPts val="360"/>
              </a:spcBef>
              <a:buClr>
                <a:srgbClr val="AC0000"/>
              </a:buClr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Post</a:t>
            </a:r>
            <a:r>
              <a:rPr sz="2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After.</a:t>
            </a:r>
            <a:endParaRPr sz="2200">
              <a:latin typeface="Calibri"/>
              <a:cs typeface="Calibri"/>
            </a:endParaRPr>
          </a:p>
          <a:p>
            <a:pPr marL="354965" indent="-227965">
              <a:lnSpc>
                <a:spcPct val="100000"/>
              </a:lnSpc>
              <a:spcBef>
                <a:spcPts val="265"/>
              </a:spcBef>
              <a:buClr>
                <a:srgbClr val="AC0000"/>
              </a:buClr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Mortem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  <a:p>
            <a:pPr marL="354965" indent="-227965">
              <a:lnSpc>
                <a:spcPct val="100000"/>
              </a:lnSpc>
              <a:spcBef>
                <a:spcPts val="265"/>
              </a:spcBef>
              <a:buClr>
                <a:srgbClr val="AC0000"/>
              </a:buClr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Calor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Heat</a:t>
            </a:r>
            <a:endParaRPr sz="22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65"/>
              </a:spcBef>
            </a:pPr>
            <a:r>
              <a:rPr sz="2200" spc="-50" dirty="0">
                <a:solidFill>
                  <a:srgbClr val="AC0000"/>
                </a:solidFill>
                <a:latin typeface="Arial MT"/>
                <a:cs typeface="Arial MT"/>
              </a:rPr>
              <a:t>•</a:t>
            </a:r>
            <a:endParaRPr sz="2200">
              <a:latin typeface="Arial MT"/>
              <a:cs typeface="Arial MT"/>
            </a:endParaRPr>
          </a:p>
          <a:p>
            <a:pPr marL="355600" indent="-228600">
              <a:lnSpc>
                <a:spcPct val="9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certain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conditions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retained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even </a:t>
            </a:r>
            <a:r>
              <a:rPr sz="2200" dirty="0">
                <a:latin typeface="Calibri"/>
                <a:cs typeface="Calibri"/>
              </a:rPr>
              <a:t>increased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first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hrs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body </a:t>
            </a:r>
            <a:r>
              <a:rPr sz="2200" dirty="0">
                <a:latin typeface="Calibri"/>
                <a:cs typeface="Calibri"/>
              </a:rPr>
              <a:t>begins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cool.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phenomena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known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post</a:t>
            </a:r>
            <a:r>
              <a:rPr sz="2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mortem caloricity.</a:t>
            </a:r>
            <a:endParaRPr sz="2200">
              <a:latin typeface="Calibri"/>
              <a:cs typeface="Calibri"/>
            </a:endParaRPr>
          </a:p>
          <a:p>
            <a:pPr marL="354965" indent="-227965">
              <a:lnSpc>
                <a:spcPct val="100000"/>
              </a:lnSpc>
              <a:spcBef>
                <a:spcPts val="265"/>
              </a:spcBef>
              <a:buClr>
                <a:srgbClr val="AC0000"/>
              </a:buClr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Examples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60"/>
              </a:spcBef>
              <a:buClr>
                <a:srgbClr val="AC0000"/>
              </a:buClr>
              <a:buAutoNum type="arabicPeriod"/>
              <a:tabLst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Sunstroke,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pontine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haemorrhage</a:t>
            </a:r>
            <a:endParaRPr sz="2200">
              <a:latin typeface="Calibri"/>
              <a:cs typeface="Calibri"/>
            </a:endParaRPr>
          </a:p>
          <a:p>
            <a:pPr marL="534035" indent="-521334">
              <a:lnSpc>
                <a:spcPct val="100000"/>
              </a:lnSpc>
              <a:spcBef>
                <a:spcPts val="265"/>
              </a:spcBef>
              <a:buClr>
                <a:srgbClr val="AC0000"/>
              </a:buClr>
              <a:buAutoNum type="arabicPeriod"/>
              <a:tabLst>
                <a:tab pos="534035" algn="l"/>
              </a:tabLst>
            </a:pPr>
            <a:r>
              <a:rPr sz="2200" spc="-30" dirty="0">
                <a:latin typeface="Calibri"/>
                <a:cs typeface="Calibri"/>
              </a:rPr>
              <a:t>Tetanus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strychnine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poisoning</a:t>
            </a:r>
            <a:endParaRPr sz="2200">
              <a:latin typeface="Calibri"/>
              <a:cs typeface="Calibri"/>
            </a:endParaRPr>
          </a:p>
          <a:p>
            <a:pPr marL="469900" marR="104139" indent="-457834">
              <a:lnSpc>
                <a:spcPts val="2380"/>
              </a:lnSpc>
              <a:spcBef>
                <a:spcPts val="565"/>
              </a:spcBef>
              <a:buClr>
                <a:srgbClr val="AC0000"/>
              </a:buClr>
              <a:buAutoNum type="arabicPeriod"/>
              <a:tabLst>
                <a:tab pos="469900" algn="l"/>
              </a:tabLst>
            </a:pPr>
            <a:r>
              <a:rPr sz="2200" dirty="0">
                <a:latin typeface="Calibri"/>
                <a:cs typeface="Calibri"/>
              </a:rPr>
              <a:t>Acute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bacterial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infections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typhoid,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encephalitis</a:t>
            </a:r>
            <a:r>
              <a:rPr sz="2200" spc="-10" dirty="0">
                <a:solidFill>
                  <a:srgbClr val="00FFCC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7474"/>
            <a:ext cx="27025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RESEARCH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584" rIns="0" bIns="0" rtlCol="0">
            <a:spAutoFit/>
          </a:bodyPr>
          <a:lstStyle/>
          <a:p>
            <a:pPr marL="440690" indent="-427990">
              <a:lnSpc>
                <a:spcPct val="100000"/>
              </a:lnSpc>
              <a:spcBef>
                <a:spcPts val="9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pc="-10" dirty="0">
                <a:hlinkClick r:id="rId2"/>
              </a:rPr>
              <a:t>https://pubmed.ncbi.nlm.nih.gov/9651006/</a:t>
            </a:r>
          </a:p>
          <a:p>
            <a:pPr marL="440690" marR="5080" indent="-428625">
              <a:lnSpc>
                <a:spcPct val="150000"/>
              </a:lnSpc>
              <a:spcBef>
                <a:spcPts val="53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pc="-20" dirty="0">
                <a:hlinkClick r:id="rId3"/>
              </a:rPr>
              <a:t>https://www.wjpmr.com/download/article/33032018/15224</a:t>
            </a:r>
            <a:r>
              <a:rPr u="none" spc="-20" dirty="0">
                <a:hlinkClick r:id="rId3"/>
              </a:rPr>
              <a:t> </a:t>
            </a:r>
            <a:r>
              <a:rPr spc="-10" dirty="0">
                <a:hlinkClick r:id="rId3"/>
              </a:rPr>
              <a:t>79038.pdf</a:t>
            </a:r>
          </a:p>
          <a:p>
            <a:pPr marL="440690" indent="-427990">
              <a:lnSpc>
                <a:spcPct val="100000"/>
              </a:lnSpc>
              <a:spcBef>
                <a:spcPts val="184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pc="-25" dirty="0">
                <a:hlinkClick r:id="rId4"/>
              </a:rPr>
              <a:t>https://www.nature.com/articles/s41418-</a:t>
            </a:r>
            <a:r>
              <a:rPr spc="-10" dirty="0">
                <a:hlinkClick r:id="rId4"/>
              </a:rPr>
              <a:t>017-0012-</a:t>
            </a:r>
            <a:r>
              <a:rPr spc="-50" dirty="0">
                <a:hlinkClick r:id="rId4"/>
              </a:rPr>
              <a:t>4</a:t>
            </a:r>
          </a:p>
          <a:p>
            <a:pPr marL="440690" indent="-427990">
              <a:lnSpc>
                <a:spcPct val="100000"/>
              </a:lnSpc>
              <a:spcBef>
                <a:spcPts val="1850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pc="-10" dirty="0">
                <a:hlinkClick r:id="rId5"/>
              </a:rPr>
              <a:t>https://www.ncbi.nlm.nih.gov/pmc/articles/PMC5749053/</a:t>
            </a:r>
          </a:p>
          <a:p>
            <a:pPr marL="440690" indent="-427990">
              <a:lnSpc>
                <a:spcPct val="100000"/>
              </a:lnSpc>
              <a:spcBef>
                <a:spcPts val="1850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pc="-25" dirty="0">
                <a:hlinkClick r:id="rId6"/>
              </a:rPr>
              <a:t>http://howmed.net/forensic/concept-</a:t>
            </a:r>
            <a:r>
              <a:rPr spc="-10" dirty="0">
                <a:hlinkClick r:id="rId6"/>
              </a:rPr>
              <a:t>of-</a:t>
            </a:r>
            <a:r>
              <a:rPr spc="-20" dirty="0">
                <a:hlinkClick r:id="rId6"/>
              </a:rPr>
              <a:t>death-</a:t>
            </a:r>
            <a:r>
              <a:rPr spc="-10" dirty="0">
                <a:hlinkClick r:id="rId6"/>
              </a:rPr>
              <a:t>cause-mode-</a:t>
            </a:r>
          </a:p>
          <a:p>
            <a:pPr marL="440690">
              <a:lnSpc>
                <a:spcPct val="100000"/>
              </a:lnSpc>
              <a:spcBef>
                <a:spcPts val="1320"/>
              </a:spcBef>
            </a:pPr>
            <a:r>
              <a:rPr spc="-10" dirty="0">
                <a:hlinkClick r:id="rId6"/>
              </a:rPr>
              <a:t>manner-and-stages/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Research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6173"/>
            <a:ext cx="51593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BIOMEDICAL</a:t>
            </a:r>
            <a:r>
              <a:rPr spc="-190" dirty="0"/>
              <a:t> </a:t>
            </a:r>
            <a:r>
              <a:rPr spc="-65" dirty="0"/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129030"/>
            <a:ext cx="7251065" cy="48431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4805" marR="682625" indent="-332740">
              <a:lnSpc>
                <a:spcPts val="2160"/>
              </a:lnSpc>
              <a:spcBef>
                <a:spcPts val="375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often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considered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terms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medical,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legal,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ethical, </a:t>
            </a:r>
            <a:r>
              <a:rPr sz="2000" b="1" dirty="0">
                <a:latin typeface="Calibri"/>
                <a:cs typeface="Calibri"/>
              </a:rPr>
              <a:t>philosophical,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societal,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cultural,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religious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rationales.</a:t>
            </a:r>
            <a:endParaRPr sz="2000">
              <a:latin typeface="Calibri"/>
              <a:cs typeface="Calibri"/>
            </a:endParaRPr>
          </a:p>
          <a:p>
            <a:pPr marL="343535" marR="343535" indent="-331470">
              <a:lnSpc>
                <a:spcPts val="2160"/>
              </a:lnSpc>
              <a:spcBef>
                <a:spcPts val="480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biomedical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definition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primarily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scientific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issue 	</a:t>
            </a:r>
            <a:r>
              <a:rPr sz="2000" dirty="0">
                <a:latin typeface="Calibri"/>
                <a:cs typeface="Calibri"/>
              </a:rPr>
              <a:t>supported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evidence.</a:t>
            </a:r>
            <a:endParaRPr sz="2000">
              <a:latin typeface="Calibri"/>
              <a:cs typeface="Calibri"/>
            </a:endParaRPr>
          </a:p>
          <a:p>
            <a:pPr marL="344805" indent="-332105">
              <a:lnSpc>
                <a:spcPct val="100000"/>
              </a:lnSpc>
              <a:spcBef>
                <a:spcPts val="210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b="1" dirty="0">
                <a:latin typeface="Calibri"/>
                <a:cs typeface="Calibri"/>
              </a:rPr>
              <a:t>Time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death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important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because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survivorship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clauses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wills.</a:t>
            </a:r>
            <a:endParaRPr sz="2000">
              <a:latin typeface="Calibri"/>
              <a:cs typeface="Calibri"/>
            </a:endParaRPr>
          </a:p>
          <a:p>
            <a:pPr marL="344805" marR="22860" indent="-332740">
              <a:lnSpc>
                <a:spcPts val="2160"/>
              </a:lnSpc>
              <a:spcBef>
                <a:spcPts val="509"/>
              </a:spcBef>
              <a:buFont typeface="Wingdings"/>
              <a:buChar char=""/>
              <a:tabLst>
                <a:tab pos="344805" algn="l"/>
                <a:tab pos="401320" algn="l"/>
              </a:tabLst>
            </a:pPr>
            <a:r>
              <a:rPr sz="2000" dirty="0">
                <a:solidFill>
                  <a:srgbClr val="636363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practitioner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certain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ethical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responsibilities regarding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as: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10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spc="-10" dirty="0">
                <a:latin typeface="Calibri"/>
                <a:cs typeface="Calibri"/>
              </a:rPr>
              <a:t>Effort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prevention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Determination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Determination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time/moment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Declaration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death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44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dirty="0">
                <a:latin typeface="Calibri"/>
                <a:cs typeface="Calibri"/>
              </a:rPr>
              <a:t>Issuing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certificate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5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needed,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autopsy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organ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removal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transplantation.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FF0000"/>
              </a:buClr>
              <a:buFont typeface="Calibri"/>
              <a:buAutoNum type="romanLcPeriod"/>
            </a:pPr>
            <a:endParaRPr sz="2000">
              <a:latin typeface="Calibri"/>
              <a:cs typeface="Calibri"/>
            </a:endParaRPr>
          </a:p>
          <a:p>
            <a:pPr marL="297180" lvl="1" indent="-284480">
              <a:lnSpc>
                <a:spcPct val="100000"/>
              </a:lnSpc>
              <a:buClr>
                <a:srgbClr val="636363"/>
              </a:buClr>
              <a:buFont typeface="Wingdings"/>
              <a:buChar char=""/>
              <a:tabLst>
                <a:tab pos="297180" algn="l"/>
              </a:tabLst>
            </a:pPr>
            <a:r>
              <a:rPr sz="2000" spc="-10" dirty="0">
                <a:latin typeface="Calibri"/>
                <a:cs typeface="Calibri"/>
              </a:rPr>
              <a:t>https://</a:t>
            </a:r>
            <a:r>
              <a:rPr sz="2000" spc="-10" dirty="0">
                <a:latin typeface="Calibri"/>
                <a:cs typeface="Calibri"/>
                <a:hlinkClick r:id="rId2"/>
              </a:rPr>
              <a:t>www.ncbi.nlm.nih.gov/pmc/articles/PMC80882/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Ethics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6173"/>
            <a:ext cx="45046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20" dirty="0"/>
              <a:t>F</a:t>
            </a:r>
            <a:r>
              <a:rPr spc="-110" dirty="0"/>
              <a:t>A</a:t>
            </a:r>
            <a:r>
              <a:rPr spc="-120" dirty="0"/>
              <a:t>M</a:t>
            </a:r>
            <a:r>
              <a:rPr spc="-114" dirty="0"/>
              <a:t>I</a:t>
            </a:r>
            <a:r>
              <a:rPr spc="-585" dirty="0"/>
              <a:t>L</a:t>
            </a:r>
            <a:r>
              <a:rPr spc="-15" dirty="0"/>
              <a:t>Y</a:t>
            </a:r>
            <a:r>
              <a:rPr spc="-200" dirty="0"/>
              <a:t> </a:t>
            </a:r>
            <a:r>
              <a:rPr spc="-75" dirty="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16710"/>
            <a:ext cx="7339965" cy="331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Family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Medicine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participation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likely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improve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quality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life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patients</a:t>
            </a:r>
            <a:endParaRPr sz="2200">
              <a:latin typeface="Calibri"/>
              <a:cs typeface="Calibri"/>
            </a:endParaRPr>
          </a:p>
          <a:p>
            <a:pPr marL="241300" marR="454025" indent="-22860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Prompt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accurate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certification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essential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it </a:t>
            </a:r>
            <a:r>
              <a:rPr sz="2200" dirty="0">
                <a:latin typeface="Calibri"/>
                <a:cs typeface="Calibri"/>
              </a:rPr>
              <a:t>serves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number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functions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When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patient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statutory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doctor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who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has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attended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illness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issue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certificate.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medical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certificate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cause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4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enables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deceased’s </a:t>
            </a:r>
            <a:r>
              <a:rPr sz="2200" dirty="0">
                <a:latin typeface="Calibri"/>
                <a:cs typeface="Calibri"/>
              </a:rPr>
              <a:t>family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2"/>
              </a:rPr>
              <a:t>https://www.ncbi.nlm.nih.gov/pmc/articles/PMC5084539/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420" dirty="0"/>
              <a:t>F</a:t>
            </a:r>
            <a:r>
              <a:rPr lang="en-US" sz="2000" b="1" spc="-110" dirty="0"/>
              <a:t>A</a:t>
            </a:r>
            <a:r>
              <a:rPr lang="en-US" sz="2000" b="1" spc="-120" dirty="0"/>
              <a:t>M</a:t>
            </a:r>
            <a:r>
              <a:rPr lang="en-US" sz="2000" b="1" spc="-114" dirty="0"/>
              <a:t>I</a:t>
            </a:r>
            <a:r>
              <a:rPr lang="en-US" sz="2000" b="1" spc="-585" dirty="0"/>
              <a:t>L</a:t>
            </a:r>
            <a:r>
              <a:rPr lang="en-US" sz="2000" b="1" spc="-15" dirty="0"/>
              <a:t>Y</a:t>
            </a:r>
            <a:r>
              <a:rPr lang="en-US" sz="2000" b="1" spc="-200" dirty="0"/>
              <a:t> </a:t>
            </a:r>
            <a:r>
              <a:rPr lang="en-US" sz="2000" b="1" spc="-75" dirty="0"/>
              <a:t>MEDICINE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Prof</a:t>
            </a:r>
            <a:r>
              <a:rPr spc="-180" dirty="0"/>
              <a:t> </a:t>
            </a:r>
            <a:r>
              <a:rPr spc="-100" dirty="0"/>
              <a:t>Umar’s</a:t>
            </a:r>
            <a:r>
              <a:rPr spc="-210" dirty="0"/>
              <a:t> </a:t>
            </a:r>
            <a:r>
              <a:rPr spc="-105" dirty="0"/>
              <a:t>LGIS</a:t>
            </a:r>
            <a:r>
              <a:rPr spc="-175" dirty="0"/>
              <a:t> </a:t>
            </a:r>
            <a:r>
              <a:rPr spc="-4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6988" y="1656588"/>
            <a:ext cx="6745605" cy="4459605"/>
            <a:chOff x="1046988" y="1656588"/>
            <a:chExt cx="6745605" cy="4459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0"/>
              <a:ext cx="6705600" cy="4419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6894" y="1666494"/>
              <a:ext cx="6725920" cy="4439920"/>
            </a:xfrm>
            <a:custGeom>
              <a:avLst/>
              <a:gdLst/>
              <a:ahLst/>
              <a:cxnLst/>
              <a:rect l="l" t="t" r="r" b="b"/>
              <a:pathLst>
                <a:path w="6725920" h="4439920">
                  <a:moveTo>
                    <a:pt x="0" y="4439411"/>
                  </a:moveTo>
                  <a:lnTo>
                    <a:pt x="6725411" y="4439411"/>
                  </a:lnTo>
                  <a:lnTo>
                    <a:pt x="6725411" y="0"/>
                  </a:lnTo>
                  <a:lnTo>
                    <a:pt x="0" y="0"/>
                  </a:lnTo>
                  <a:lnTo>
                    <a:pt x="0" y="443941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11D14AC-431D-1D7A-BE21-9926B4FA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292" y="810260"/>
            <a:ext cx="5303520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9895" marR="5080" indent="-1687830">
              <a:lnSpc>
                <a:spcPct val="100000"/>
              </a:lnSpc>
              <a:spcBef>
                <a:spcPts val="95"/>
              </a:spcBef>
            </a:pPr>
            <a:r>
              <a:rPr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b="1" spc="-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3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b="1" spc="-4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Access</a:t>
            </a:r>
            <a:r>
              <a:rPr b="1" spc="-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Digital </a:t>
            </a:r>
            <a:r>
              <a:rPr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Library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3098" y="2354960"/>
            <a:ext cx="5845810" cy="31261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Go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website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National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Library.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Home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Page,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click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INSTITUTES.</a:t>
            </a:r>
            <a:endParaRPr sz="1800">
              <a:latin typeface="Times New Roman"/>
              <a:cs typeface="Times New Roman"/>
            </a:endParaRPr>
          </a:p>
          <a:p>
            <a:pPr marL="228600" marR="5080" indent="-215900">
              <a:lnSpc>
                <a:spcPts val="1939"/>
              </a:lnSpc>
              <a:spcBef>
                <a:spcPts val="465"/>
              </a:spcBef>
              <a:buAutoNum type="arabicPeriod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universities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from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Public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	</a:t>
            </a:r>
            <a:r>
              <a:rPr sz="1800" dirty="0">
                <a:latin typeface="Times New Roman"/>
                <a:cs typeface="Times New Roman"/>
              </a:rPr>
              <a:t>Private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Sector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other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Institutes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which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HEC 	</a:t>
            </a:r>
            <a:r>
              <a:rPr sz="1800" dirty="0">
                <a:latin typeface="Times New Roman"/>
                <a:cs typeface="Times New Roman"/>
              </a:rPr>
              <a:t>National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Digital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Library</a:t>
            </a:r>
            <a:r>
              <a:rPr sz="1800" spc="-10" dirty="0">
                <a:latin typeface="Times New Roman"/>
                <a:cs typeface="Times New Roman"/>
              </a:rPr>
              <a:t> HNDL.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Select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your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desired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Institute.</a:t>
            </a:r>
            <a:endParaRPr sz="18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228600" algn="l"/>
              </a:tabLst>
            </a:pP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page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appear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showing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resources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institution</a:t>
            </a:r>
            <a:endParaRPr sz="18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240665" algn="l"/>
              </a:tabLst>
            </a:pPr>
            <a:r>
              <a:rPr sz="1800" dirty="0">
                <a:latin typeface="Times New Roman"/>
                <a:cs typeface="Times New Roman"/>
              </a:rPr>
              <a:t>Journals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Researches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will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appear</a:t>
            </a:r>
            <a:endParaRPr sz="1800">
              <a:latin typeface="Times New Roman"/>
              <a:cs typeface="Times New Roman"/>
            </a:endParaRPr>
          </a:p>
          <a:p>
            <a:pPr marL="231775" marR="110489" indent="-219075">
              <a:lnSpc>
                <a:spcPts val="1950"/>
              </a:lnSpc>
              <a:spcBef>
                <a:spcPts val="455"/>
              </a:spcBef>
              <a:buAutoNum type="arabicPeriod"/>
              <a:tabLst>
                <a:tab pos="241300" algn="l"/>
              </a:tabLst>
            </a:pPr>
            <a:r>
              <a:rPr sz="1800" spc="-40" dirty="0">
                <a:latin typeface="Times New Roman"/>
                <a:cs typeface="Times New Roman"/>
              </a:rPr>
              <a:t>You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Journal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clicking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JOURNALS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AND 	</a:t>
            </a:r>
            <a:r>
              <a:rPr sz="1800" spc="-40" dirty="0">
                <a:latin typeface="Times New Roman"/>
                <a:cs typeface="Times New Roman"/>
              </a:rPr>
              <a:t>DATABASE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keyword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search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your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desired 	journal.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B9062-8F1F-F8C1-8044-03A6E25B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616710"/>
            <a:ext cx="7327900" cy="2923877"/>
          </a:xfrm>
        </p:spPr>
        <p:txBody>
          <a:bodyPr/>
          <a:lstStyle/>
          <a:p>
            <a:pPr algn="ctr"/>
            <a:r>
              <a:rPr lang="en-US" sz="2800" u="none" dirty="0"/>
              <a:t>Principles &amp; Practice of Forensic Medicine by </a:t>
            </a:r>
            <a:r>
              <a:rPr lang="en-US" sz="2800" u="none" dirty="0" err="1"/>
              <a:t>Nasib</a:t>
            </a:r>
            <a:r>
              <a:rPr lang="en-US" sz="2800" u="none" dirty="0"/>
              <a:t> R. </a:t>
            </a:r>
            <a:r>
              <a:rPr lang="en-US" sz="2800" u="none" dirty="0" err="1"/>
              <a:t>Awan</a:t>
            </a:r>
            <a:endParaRPr lang="en-US" sz="2800" u="none" dirty="0"/>
          </a:p>
          <a:p>
            <a:pPr marL="0" indent="0" algn="ctr">
              <a:buNone/>
            </a:pPr>
            <a:endParaRPr lang="en-US" sz="2800" u="none" dirty="0"/>
          </a:p>
          <a:p>
            <a:pPr algn="ctr"/>
            <a:r>
              <a:rPr lang="en-US" sz="2800" u="none" dirty="0"/>
              <a:t> </a:t>
            </a:r>
          </a:p>
          <a:p>
            <a:pPr algn="ctr">
              <a:buNone/>
            </a:pPr>
            <a:r>
              <a:rPr lang="en-US" sz="2800" u="none" dirty="0"/>
              <a:t>  Parikh’s Textbook of Medical </a:t>
            </a:r>
            <a:r>
              <a:rPr lang="en-US" sz="2800" u="none" dirty="0" err="1"/>
              <a:t>Jurisprudence,Forensic</a:t>
            </a:r>
            <a:r>
              <a:rPr lang="en-US" sz="2800" u="none" dirty="0"/>
              <a:t> Medicine &amp; Toxicology.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0F4E3-3A8D-3D35-F910-9104396DB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335" y="5243271"/>
            <a:ext cx="33083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0000"/>
                </a:solidFill>
                <a:latin typeface="Calibri"/>
                <a:cs typeface="Calibri"/>
              </a:rPr>
              <a:t>Thank</a:t>
            </a:r>
            <a:r>
              <a:rPr sz="6000" b="1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b="1" spc="-25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1066800"/>
            <a:ext cx="7543800" cy="4032250"/>
            <a:chOff x="609600" y="1066800"/>
            <a:chExt cx="7543800" cy="4032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675" y="1293875"/>
              <a:ext cx="7088124" cy="35768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" y="1066799"/>
              <a:ext cx="7543800" cy="4032250"/>
            </a:xfrm>
            <a:custGeom>
              <a:avLst/>
              <a:gdLst/>
              <a:ahLst/>
              <a:cxnLst/>
              <a:rect l="l" t="t" r="r" b="b"/>
              <a:pathLst>
                <a:path w="7543800" h="4032250">
                  <a:moveTo>
                    <a:pt x="7360920" y="182880"/>
                  </a:moveTo>
                  <a:lnTo>
                    <a:pt x="7315200" y="182880"/>
                  </a:lnTo>
                  <a:lnTo>
                    <a:pt x="7315200" y="228600"/>
                  </a:lnTo>
                  <a:lnTo>
                    <a:pt x="7315200" y="3803650"/>
                  </a:lnTo>
                  <a:lnTo>
                    <a:pt x="228600" y="3803650"/>
                  </a:lnTo>
                  <a:lnTo>
                    <a:pt x="228600" y="228600"/>
                  </a:lnTo>
                  <a:lnTo>
                    <a:pt x="7315200" y="228600"/>
                  </a:lnTo>
                  <a:lnTo>
                    <a:pt x="7315200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803650"/>
                  </a:lnTo>
                  <a:lnTo>
                    <a:pt x="182880" y="3849370"/>
                  </a:lnTo>
                  <a:lnTo>
                    <a:pt x="7360920" y="3849370"/>
                  </a:lnTo>
                  <a:lnTo>
                    <a:pt x="7360920" y="3803904"/>
                  </a:lnTo>
                  <a:lnTo>
                    <a:pt x="7360920" y="3803650"/>
                  </a:lnTo>
                  <a:lnTo>
                    <a:pt x="7360920" y="228600"/>
                  </a:lnTo>
                  <a:lnTo>
                    <a:pt x="7360920" y="182880"/>
                  </a:lnTo>
                  <a:close/>
                </a:path>
                <a:path w="7543800" h="4032250">
                  <a:moveTo>
                    <a:pt x="754380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895090"/>
                  </a:lnTo>
                  <a:lnTo>
                    <a:pt x="0" y="4032250"/>
                  </a:lnTo>
                  <a:lnTo>
                    <a:pt x="7543800" y="4032250"/>
                  </a:lnTo>
                  <a:lnTo>
                    <a:pt x="7543800" y="3895356"/>
                  </a:lnTo>
                  <a:lnTo>
                    <a:pt x="7543800" y="3895090"/>
                  </a:lnTo>
                  <a:lnTo>
                    <a:pt x="7543800" y="137160"/>
                  </a:lnTo>
                  <a:lnTo>
                    <a:pt x="7406640" y="137172"/>
                  </a:lnTo>
                  <a:lnTo>
                    <a:pt x="7406640" y="3895090"/>
                  </a:lnTo>
                  <a:lnTo>
                    <a:pt x="137160" y="3895090"/>
                  </a:lnTo>
                  <a:lnTo>
                    <a:pt x="137160" y="137160"/>
                  </a:lnTo>
                  <a:lnTo>
                    <a:pt x="7543800" y="13716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275" y="303339"/>
            <a:ext cx="7889875" cy="6323330"/>
            <a:chOff x="303275" y="303339"/>
            <a:chExt cx="7889875" cy="6323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275" y="303339"/>
              <a:ext cx="7889494" cy="63228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512" y="4972811"/>
              <a:ext cx="6830822" cy="127711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B7C57C-4AF9-543B-BBF9-89E06377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616710"/>
            <a:ext cx="7327900" cy="3877985"/>
          </a:xfrm>
        </p:spPr>
        <p:txBody>
          <a:bodyPr/>
          <a:lstStyle/>
          <a:p>
            <a:r>
              <a:rPr lang="en-US" sz="2800" u="none" dirty="0">
                <a:latin typeface="Bell MT" pitchFamily="18" charset="0"/>
              </a:rPr>
              <a:t>Learning Objectives </a:t>
            </a:r>
          </a:p>
          <a:p>
            <a:r>
              <a:rPr lang="en-US" sz="2800" u="none" dirty="0">
                <a:latin typeface="Bell MT" pitchFamily="18" charset="0"/>
              </a:rPr>
              <a:t>Core concept </a:t>
            </a:r>
            <a:r>
              <a:rPr lang="en-US" sz="2800" i="1" u="none" dirty="0">
                <a:latin typeface="Bell MT" pitchFamily="18" charset="0"/>
              </a:rPr>
              <a:t>70 %</a:t>
            </a:r>
          </a:p>
          <a:p>
            <a:r>
              <a:rPr lang="en-US" sz="2800" u="none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u="none" dirty="0">
                <a:latin typeface="Bell MT" pitchFamily="18" charset="0"/>
              </a:rPr>
              <a:t>15 %</a:t>
            </a:r>
          </a:p>
          <a:p>
            <a:r>
              <a:rPr lang="en-US" sz="2800" u="none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u="none" dirty="0">
                <a:latin typeface="Bell MT" pitchFamily="18" charset="0"/>
              </a:rPr>
              <a:t>10%</a:t>
            </a:r>
          </a:p>
          <a:p>
            <a:r>
              <a:rPr lang="en-US" sz="2800" u="none" dirty="0">
                <a:latin typeface="Bell MT" pitchFamily="18" charset="0"/>
              </a:rPr>
              <a:t>Research article relevant to the topic </a:t>
            </a:r>
            <a:r>
              <a:rPr lang="en-US" sz="2800" i="1" u="none" dirty="0">
                <a:latin typeface="Bell MT" pitchFamily="18" charset="0"/>
              </a:rPr>
              <a:t>3%</a:t>
            </a:r>
          </a:p>
          <a:p>
            <a:r>
              <a:rPr lang="en-US" sz="2800" u="none" dirty="0">
                <a:latin typeface="Bell MT" pitchFamily="18" charset="0"/>
              </a:rPr>
              <a:t>Ethics and family medicine </a:t>
            </a:r>
            <a:r>
              <a:rPr lang="en-US" sz="2800" i="1" u="none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9907F-6661-8FC7-1AC6-EA57E340C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Learning</a:t>
            </a:r>
            <a:r>
              <a:rPr spc="-185" dirty="0"/>
              <a:t> </a:t>
            </a:r>
            <a:r>
              <a:rPr spc="-80" dirty="0"/>
              <a:t>Outcomes: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296402"/>
            <a:ext cx="7207250" cy="47631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dirty="0">
                <a:latin typeface="Calibri"/>
                <a:cs typeface="Calibri"/>
              </a:rPr>
              <a:t>By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students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241300" marR="474980" indent="-229870">
              <a:lnSpc>
                <a:spcPts val="3030"/>
              </a:lnSpc>
              <a:spcBef>
                <a:spcPts val="710"/>
              </a:spcBef>
              <a:buClr>
                <a:srgbClr val="FF0000"/>
              </a:buClr>
              <a:buSzPct val="96428"/>
              <a:buFont typeface="Wingdings"/>
              <a:buChar char=""/>
              <a:tabLst>
                <a:tab pos="241300" algn="l"/>
                <a:tab pos="328930" algn="l"/>
              </a:tabLst>
            </a:pPr>
            <a:r>
              <a:rPr sz="2800" dirty="0">
                <a:latin typeface="Calibri"/>
                <a:cs typeface="Calibri"/>
              </a:rPr>
              <a:t>	Define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Death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sudden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death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suspended animation.</a:t>
            </a:r>
            <a:endParaRPr sz="2800">
              <a:latin typeface="Calibri"/>
              <a:cs typeface="Calibri"/>
            </a:endParaRPr>
          </a:p>
          <a:p>
            <a:pPr marL="241300" marR="343535" indent="-229235">
              <a:lnSpc>
                <a:spcPts val="3020"/>
              </a:lnSpc>
              <a:spcBef>
                <a:spcPts val="670"/>
              </a:spcBef>
              <a:buClr>
                <a:srgbClr val="FF0000"/>
              </a:buClr>
              <a:buSzPct val="96428"/>
              <a:buFont typeface="Wingdings"/>
              <a:buChar char=""/>
              <a:tabLst>
                <a:tab pos="241300" algn="l"/>
                <a:tab pos="329565" algn="l"/>
              </a:tabLst>
            </a:pPr>
            <a:r>
              <a:rPr sz="2800" spc="-20" dirty="0">
                <a:latin typeface="Calibri"/>
                <a:cs typeface="Calibri"/>
              </a:rPr>
              <a:t>	Differentiate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somatic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molecular death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685"/>
              </a:spcBef>
              <a:buClr>
                <a:srgbClr val="FF0000"/>
              </a:buClr>
              <a:buSzPct val="96428"/>
              <a:buFont typeface="Wingdings"/>
              <a:buChar char=""/>
              <a:tabLst>
                <a:tab pos="241300" algn="l"/>
                <a:tab pos="329565" algn="l"/>
              </a:tabLst>
            </a:pPr>
            <a:r>
              <a:rPr sz="2800" dirty="0">
                <a:latin typeface="Calibri"/>
                <a:cs typeface="Calibri"/>
              </a:rPr>
              <a:t>	Briefly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explain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manner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cause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death</a:t>
            </a:r>
            <a:endParaRPr sz="2800">
              <a:latin typeface="Calibri"/>
              <a:cs typeface="Calibri"/>
            </a:endParaRPr>
          </a:p>
          <a:p>
            <a:pPr marL="241300" marR="115570" indent="-229235">
              <a:lnSpc>
                <a:spcPts val="3020"/>
              </a:lnSpc>
              <a:spcBef>
                <a:spcPts val="680"/>
              </a:spcBef>
              <a:buClr>
                <a:srgbClr val="FF0000"/>
              </a:buClr>
              <a:buSzPct val="96428"/>
              <a:buFont typeface="Wingdings"/>
              <a:buChar char=""/>
              <a:tabLst>
                <a:tab pos="241300" algn="l"/>
                <a:tab pos="329565" algn="l"/>
              </a:tabLst>
            </a:pPr>
            <a:r>
              <a:rPr sz="2800" spc="-10" dirty="0">
                <a:latin typeface="Calibri"/>
                <a:cs typeface="Calibri"/>
              </a:rPr>
              <a:t>	Enumerate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different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immediate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early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signs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death.</a:t>
            </a:r>
            <a:endParaRPr sz="2800">
              <a:latin typeface="Calibri"/>
              <a:cs typeface="Calibri"/>
            </a:endParaRPr>
          </a:p>
          <a:p>
            <a:pPr marL="241300" marR="413384" indent="-229235">
              <a:lnSpc>
                <a:spcPts val="3020"/>
              </a:lnSpc>
              <a:spcBef>
                <a:spcPts val="680"/>
              </a:spcBef>
              <a:buClr>
                <a:srgbClr val="FF0000"/>
              </a:buClr>
              <a:buSzPct val="96428"/>
              <a:buFont typeface="Wingdings"/>
              <a:buChar char=""/>
              <a:tabLst>
                <a:tab pos="241300" algn="l"/>
                <a:tab pos="329565" algn="l"/>
              </a:tabLst>
            </a:pPr>
            <a:r>
              <a:rPr sz="2800" dirty="0">
                <a:latin typeface="Calibri"/>
                <a:cs typeface="Calibri"/>
              </a:rPr>
              <a:t>	Define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Algor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mortis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medicolegal importance.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A3B7D-DC6A-D061-CA0B-739E9D93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Thanatology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918157"/>
            <a:ext cx="1523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 indent="-331470">
              <a:lnSpc>
                <a:spcPct val="100000"/>
              </a:lnSpc>
              <a:spcBef>
                <a:spcPts val="100"/>
              </a:spcBef>
              <a:buClr>
                <a:srgbClr val="636363"/>
              </a:buClr>
              <a:buFont typeface="Wingdings"/>
              <a:buChar char=""/>
              <a:tabLst>
                <a:tab pos="34417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Thanatos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5182" y="1918157"/>
            <a:ext cx="204088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860" algn="l"/>
              </a:tabLst>
            </a:pPr>
            <a:r>
              <a:rPr sz="2400" spc="-10" dirty="0">
                <a:latin typeface="Calibri"/>
                <a:cs typeface="Calibri"/>
              </a:rPr>
              <a:t>meaning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death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2514600"/>
            <a:ext cx="6503670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44170" indent="-331470">
              <a:lnSpc>
                <a:spcPct val="100000"/>
              </a:lnSpc>
              <a:spcBef>
                <a:spcPts val="675"/>
              </a:spcBef>
              <a:buClr>
                <a:srgbClr val="636363"/>
              </a:buClr>
              <a:buFont typeface="Wingdings"/>
              <a:buChar char=""/>
              <a:tabLst>
                <a:tab pos="344170" algn="l"/>
                <a:tab pos="1473835" algn="l"/>
                <a:tab pos="275336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Logos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meaning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science.</a:t>
            </a:r>
            <a:endParaRPr sz="2400">
              <a:latin typeface="Calibri"/>
              <a:cs typeface="Calibri"/>
            </a:endParaRPr>
          </a:p>
          <a:p>
            <a:pPr marL="343535" marR="153670" indent="-331470">
              <a:lnSpc>
                <a:spcPct val="100000"/>
              </a:lnSpc>
              <a:spcBef>
                <a:spcPts val="575"/>
              </a:spcBef>
              <a:buClr>
                <a:srgbClr val="636363"/>
              </a:buClr>
              <a:buFont typeface="Wingdings"/>
              <a:buChar char=""/>
              <a:tabLst>
                <a:tab pos="344805" algn="l"/>
              </a:tabLst>
            </a:pPr>
            <a:r>
              <a:rPr sz="2400" dirty="0">
                <a:latin typeface="Calibri"/>
                <a:cs typeface="Calibri"/>
              </a:rPr>
              <a:t>Forensic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thanatology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medicolegal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study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spc="-10" dirty="0">
                <a:latin typeface="Calibri"/>
                <a:cs typeface="Calibri"/>
              </a:rPr>
              <a:t>death.</a:t>
            </a:r>
            <a:endParaRPr sz="2400">
              <a:latin typeface="Calibri"/>
              <a:cs typeface="Calibri"/>
            </a:endParaRPr>
          </a:p>
          <a:p>
            <a:pPr marL="344170" indent="-331470">
              <a:lnSpc>
                <a:spcPct val="100000"/>
              </a:lnSpc>
              <a:spcBef>
                <a:spcPts val="580"/>
              </a:spcBef>
              <a:buClr>
                <a:srgbClr val="636363"/>
              </a:buClr>
              <a:buFont typeface="Wingdings"/>
              <a:buChar char=""/>
              <a:tabLst>
                <a:tab pos="344170" algn="l"/>
              </a:tabLst>
            </a:pPr>
            <a:r>
              <a:rPr sz="2400" b="1" dirty="0">
                <a:latin typeface="Calibri"/>
                <a:cs typeface="Calibri"/>
              </a:rPr>
              <a:t>Life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depends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upon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Three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vital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  <a:p>
            <a:pPr marL="241300" indent="-233679">
              <a:lnSpc>
                <a:spcPct val="100000"/>
              </a:lnSpc>
              <a:spcBef>
                <a:spcPts val="575"/>
              </a:spcBef>
              <a:buSzPct val="95833"/>
              <a:buAutoNum type="arabicPeriod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Respiratory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system………………………………….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Asphyxia</a:t>
            </a:r>
            <a:endParaRPr sz="2400">
              <a:latin typeface="Calibri"/>
              <a:cs typeface="Calibri"/>
            </a:endParaRPr>
          </a:p>
          <a:p>
            <a:pPr marL="235585" indent="-233679">
              <a:lnSpc>
                <a:spcPct val="100000"/>
              </a:lnSpc>
              <a:spcBef>
                <a:spcPts val="575"/>
              </a:spcBef>
              <a:buSzPct val="95833"/>
              <a:buAutoNum type="arabicPeriod"/>
              <a:tabLst>
                <a:tab pos="235585" algn="l"/>
              </a:tabLst>
            </a:pPr>
            <a:r>
              <a:rPr sz="2400" dirty="0">
                <a:latin typeface="Calibri"/>
                <a:cs typeface="Calibri"/>
              </a:rPr>
              <a:t>Circulatory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system……………………...............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Syncope</a:t>
            </a:r>
            <a:endParaRPr sz="2400">
              <a:latin typeface="Calibri"/>
              <a:cs typeface="Calibri"/>
            </a:endParaRPr>
          </a:p>
          <a:p>
            <a:pPr marL="234950" indent="-233045">
              <a:lnSpc>
                <a:spcPct val="100000"/>
              </a:lnSpc>
              <a:spcBef>
                <a:spcPts val="575"/>
              </a:spcBef>
              <a:buSzPct val="95833"/>
              <a:buAutoNum type="arabicPeriod"/>
              <a:tabLst>
                <a:tab pos="234950" algn="l"/>
              </a:tabLst>
            </a:pPr>
            <a:r>
              <a:rPr sz="2400" dirty="0">
                <a:latin typeface="Calibri"/>
                <a:cs typeface="Calibri"/>
              </a:rPr>
              <a:t>Central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nervous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system…………………………..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Coma</a:t>
            </a:r>
            <a:endParaRPr sz="2400">
              <a:latin typeface="Calibri"/>
              <a:cs typeface="Calibri"/>
            </a:endParaRPr>
          </a:p>
          <a:p>
            <a:pPr marL="344170" lvl="1" indent="-331470">
              <a:lnSpc>
                <a:spcPct val="100000"/>
              </a:lnSpc>
              <a:spcBef>
                <a:spcPts val="580"/>
              </a:spcBef>
              <a:buClr>
                <a:srgbClr val="636363"/>
              </a:buClr>
              <a:buFont typeface="Wingdings"/>
              <a:buChar char=""/>
              <a:tabLst>
                <a:tab pos="344170" algn="l"/>
              </a:tabLst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TRIPOD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LIFE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457200"/>
            <a:ext cx="2549652" cy="236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4545" y="820038"/>
            <a:ext cx="4397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0" dirty="0">
                <a:latin typeface="Cambria"/>
                <a:cs typeface="Cambria"/>
              </a:rPr>
              <a:t>Death/Thanatology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07368"/>
            <a:ext cx="7350759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spcBef>
                <a:spcPts val="105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Cessation</a:t>
            </a:r>
            <a:r>
              <a:rPr sz="3200" spc="2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3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physiological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processes</a:t>
            </a:r>
            <a:r>
              <a:rPr sz="3200" spc="2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complete</a:t>
            </a:r>
            <a:r>
              <a:rPr sz="3200" spc="39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409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permanent</a:t>
            </a:r>
            <a:r>
              <a:rPr sz="3200" spc="409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cessation</a:t>
            </a:r>
            <a:r>
              <a:rPr sz="3200" spc="405" dirty="0">
                <a:latin typeface="Calibri"/>
                <a:cs typeface="Calibri"/>
              </a:rPr>
              <a:t> 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circulation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respiration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called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Death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4189526"/>
            <a:ext cx="7542022" cy="2436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2480</Words>
  <Application>Microsoft Office PowerPoint</Application>
  <PresentationFormat>On-screen Show (4:3)</PresentationFormat>
  <Paragraphs>357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 MT</vt:lpstr>
      <vt:lpstr>Bell MT</vt:lpstr>
      <vt:lpstr>Calibri</vt:lpstr>
      <vt:lpstr>Cambria</vt:lpstr>
      <vt:lpstr>Times New Roman</vt:lpstr>
      <vt:lpstr>Wingdings</vt:lpstr>
      <vt:lpstr>Office Theme</vt:lpstr>
      <vt:lpstr>THANATOLOGY-I Introduction ,Types Immediate &amp; Early signs of death</vt:lpstr>
      <vt:lpstr>PowerPoint Presentation</vt:lpstr>
      <vt:lpstr>Vision of Rawalpindi Medical University The Dream/ Tomorrow</vt:lpstr>
      <vt:lpstr>Prof Umar’s LGIS Model</vt:lpstr>
      <vt:lpstr>PowerPoint Presentation</vt:lpstr>
      <vt:lpstr>SEQUENCE OF LGIS</vt:lpstr>
      <vt:lpstr>Learning Outcomes:</vt:lpstr>
      <vt:lpstr>Thanatology</vt:lpstr>
      <vt:lpstr>Death/Thanatology</vt:lpstr>
      <vt:lpstr>Levels of death</vt:lpstr>
      <vt:lpstr>Somatic death clinical criteria</vt:lpstr>
      <vt:lpstr>Cellular/Molecular death</vt:lpstr>
      <vt:lpstr>Cellular/Molecular death</vt:lpstr>
      <vt:lpstr>Medicolegal Importance</vt:lpstr>
      <vt:lpstr>WHO clinical brain death criteria</vt:lpstr>
      <vt:lpstr>III.</vt:lpstr>
      <vt:lpstr>Difference between Somatic and Molecular death</vt:lpstr>
      <vt:lpstr>Suspended Animation/Apparent Death</vt:lpstr>
      <vt:lpstr>Causes of Suspended Animation:</vt:lpstr>
      <vt:lpstr>Medico legal importance of Suspended Animation</vt:lpstr>
      <vt:lpstr>Sudden Death:</vt:lpstr>
      <vt:lpstr>PowerPoint Presentation</vt:lpstr>
      <vt:lpstr>Medico-legal Significance of sudden Death</vt:lpstr>
      <vt:lpstr>Different  aspects of death:</vt:lpstr>
      <vt:lpstr>Modes of death</vt:lpstr>
      <vt:lpstr>Cause &amp; Mechanism of death</vt:lpstr>
      <vt:lpstr>Example:</vt:lpstr>
      <vt:lpstr>Signs of Death</vt:lpstr>
      <vt:lpstr>PowerPoint Presentation</vt:lpstr>
      <vt:lpstr>Early Signs</vt:lpstr>
      <vt:lpstr>Changes in eye and skin</vt:lpstr>
      <vt:lpstr>Changes in eye and skin</vt:lpstr>
      <vt:lpstr>2.  Loss of intraocular tension: Intraocular tension falls rapidly after death. It becomes zero in 4–8 h from 10–22 mmHg during life. The eyeballs look sunken in the orbit. „</vt:lpstr>
      <vt:lpstr>Algor Mortis</vt:lpstr>
      <vt:lpstr>Algor Mortis</vt:lpstr>
      <vt:lpstr>Postmortem Caloricity</vt:lpstr>
      <vt:lpstr>RESEARCH</vt:lpstr>
      <vt:lpstr>BIOMEDICAL ETHICS</vt:lpstr>
      <vt:lpstr>FAMILY MEDICINE</vt:lpstr>
      <vt:lpstr>How To Access Digital Library</vt:lpstr>
      <vt:lpstr>Learning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THANATOLOGY-I Introduction ,Types Immediate &amp; Early signs of death</dc:title>
  <cp:lastModifiedBy>54</cp:lastModifiedBy>
  <cp:revision>8</cp:revision>
  <dcterms:created xsi:type="dcterms:W3CDTF">2025-02-11T05:33:50Z</dcterms:created>
  <dcterms:modified xsi:type="dcterms:W3CDTF">2025-02-25T09:35:52Z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2025-02-11T00:00:00Z</vt:filetime>
  </property>
  <property fmtid="{D5CDD505-2E9C-101B-9397-08002B2CF9AE}" pid="5" name="Producer">
    <vt:lpwstr>www.ilovepdf.com</vt:lpwstr>
  </property>
</Properties>
</file>