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564" r:id="rId3"/>
    <p:sldId id="322" r:id="rId4"/>
    <p:sldId id="257" r:id="rId5"/>
    <p:sldId id="258" r:id="rId6"/>
    <p:sldId id="259" r:id="rId7"/>
    <p:sldId id="260" r:id="rId8"/>
    <p:sldId id="271" r:id="rId9"/>
    <p:sldId id="261" r:id="rId10"/>
    <p:sldId id="262" r:id="rId11"/>
    <p:sldId id="263" r:id="rId12"/>
    <p:sldId id="264" r:id="rId13"/>
    <p:sldId id="266" r:id="rId14"/>
    <p:sldId id="267" r:id="rId15"/>
    <p:sldId id="272" r:id="rId16"/>
    <p:sldId id="273" r:id="rId17"/>
    <p:sldId id="274" r:id="rId18"/>
    <p:sldId id="276" r:id="rId19"/>
    <p:sldId id="265" r:id="rId20"/>
    <p:sldId id="275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had rabbani" userId="3fefc3f542527b36" providerId="LiveId" clId="{ADFA38D5-01DE-4471-ACCE-5DDC4B1798F0}"/>
    <pc:docChg chg="custSel addSld delSld modSld sldOrd">
      <pc:chgData name="arshad rabbani" userId="3fefc3f542527b36" providerId="LiveId" clId="{ADFA38D5-01DE-4471-ACCE-5DDC4B1798F0}" dt="2023-10-13T09:03:18.144" v="2943" actId="20577"/>
      <pc:docMkLst>
        <pc:docMk/>
      </pc:docMkLst>
      <pc:sldChg chg="ord">
        <pc:chgData name="arshad rabbani" userId="3fefc3f542527b36" providerId="LiveId" clId="{ADFA38D5-01DE-4471-ACCE-5DDC4B1798F0}" dt="2023-10-13T08:52:47.501" v="2263"/>
        <pc:sldMkLst>
          <pc:docMk/>
          <pc:sldMk cId="3068051342" sldId="265"/>
        </pc:sldMkLst>
      </pc:sldChg>
      <pc:sldChg chg="modSp mod">
        <pc:chgData name="arshad rabbani" userId="3fefc3f542527b36" providerId="LiveId" clId="{ADFA38D5-01DE-4471-ACCE-5DDC4B1798F0}" dt="2023-10-13T09:02:01.600" v="2931" actId="20577"/>
        <pc:sldMkLst>
          <pc:docMk/>
          <pc:sldMk cId="1191538733" sldId="267"/>
        </pc:sldMkLst>
        <pc:spChg chg="mod">
          <ac:chgData name="arshad rabbani" userId="3fefc3f542527b36" providerId="LiveId" clId="{ADFA38D5-01DE-4471-ACCE-5DDC4B1798F0}" dt="2023-10-13T09:02:01.600" v="2931" actId="20577"/>
          <ac:spMkLst>
            <pc:docMk/>
            <pc:sldMk cId="1191538733" sldId="267"/>
            <ac:spMk id="3" creationId="{1F100C7A-1ED1-D0EA-367E-326F386FA49A}"/>
          </ac:spMkLst>
        </pc:spChg>
      </pc:sldChg>
      <pc:sldChg chg="addSp delSp modSp new mod">
        <pc:chgData name="arshad rabbani" userId="3fefc3f542527b36" providerId="LiveId" clId="{ADFA38D5-01DE-4471-ACCE-5DDC4B1798F0}" dt="2023-10-13T08:30:39.415" v="20" actId="20577"/>
        <pc:sldMkLst>
          <pc:docMk/>
          <pc:sldMk cId="3607287702" sldId="271"/>
        </pc:sldMkLst>
        <pc:spChg chg="mod">
          <ac:chgData name="arshad rabbani" userId="3fefc3f542527b36" providerId="LiveId" clId="{ADFA38D5-01DE-4471-ACCE-5DDC4B1798F0}" dt="2023-10-13T08:30:39.415" v="20" actId="20577"/>
          <ac:spMkLst>
            <pc:docMk/>
            <pc:sldMk cId="3607287702" sldId="271"/>
            <ac:spMk id="2" creationId="{4FC89912-8913-2BA5-0D04-316562C35F94}"/>
          </ac:spMkLst>
        </pc:spChg>
        <pc:spChg chg="del">
          <ac:chgData name="arshad rabbani" userId="3fefc3f542527b36" providerId="LiveId" clId="{ADFA38D5-01DE-4471-ACCE-5DDC4B1798F0}" dt="2023-10-13T08:30:12.196" v="1" actId="931"/>
          <ac:spMkLst>
            <pc:docMk/>
            <pc:sldMk cId="3607287702" sldId="271"/>
            <ac:spMk id="3" creationId="{85636AE4-CCFF-1132-AF46-60CA1D1B93A3}"/>
          </ac:spMkLst>
        </pc:spChg>
        <pc:picChg chg="add mod">
          <ac:chgData name="arshad rabbani" userId="3fefc3f542527b36" providerId="LiveId" clId="{ADFA38D5-01DE-4471-ACCE-5DDC4B1798F0}" dt="2023-10-13T08:30:33.011" v="5" actId="1076"/>
          <ac:picMkLst>
            <pc:docMk/>
            <pc:sldMk cId="3607287702" sldId="271"/>
            <ac:picMk id="5" creationId="{2CCED679-2A5F-1F28-EDE0-F6D19F2E220C}"/>
          </ac:picMkLst>
        </pc:picChg>
      </pc:sldChg>
      <pc:sldChg chg="modSp new mod">
        <pc:chgData name="arshad rabbani" userId="3fefc3f542527b36" providerId="LiveId" clId="{ADFA38D5-01DE-4471-ACCE-5DDC4B1798F0}" dt="2023-10-13T09:00:56.696" v="2929" actId="20577"/>
        <pc:sldMkLst>
          <pc:docMk/>
          <pc:sldMk cId="2757228303" sldId="272"/>
        </pc:sldMkLst>
        <pc:spChg chg="mod">
          <ac:chgData name="arshad rabbani" userId="3fefc3f542527b36" providerId="LiveId" clId="{ADFA38D5-01DE-4471-ACCE-5DDC4B1798F0}" dt="2023-10-13T08:32:17.840" v="36" actId="20577"/>
          <ac:spMkLst>
            <pc:docMk/>
            <pc:sldMk cId="2757228303" sldId="272"/>
            <ac:spMk id="2" creationId="{015BEF0F-0101-27B7-9021-32F964F2AD1A}"/>
          </ac:spMkLst>
        </pc:spChg>
        <pc:spChg chg="mod">
          <ac:chgData name="arshad rabbani" userId="3fefc3f542527b36" providerId="LiveId" clId="{ADFA38D5-01DE-4471-ACCE-5DDC4B1798F0}" dt="2023-10-13T09:00:56.696" v="2929" actId="20577"/>
          <ac:spMkLst>
            <pc:docMk/>
            <pc:sldMk cId="2757228303" sldId="272"/>
            <ac:spMk id="3" creationId="{068D9B58-2742-C78F-9341-470C1FC69828}"/>
          </ac:spMkLst>
        </pc:spChg>
      </pc:sldChg>
      <pc:sldChg chg="modSp new mod">
        <pc:chgData name="arshad rabbani" userId="3fefc3f542527b36" providerId="LiveId" clId="{ADFA38D5-01DE-4471-ACCE-5DDC4B1798F0}" dt="2023-10-13T09:02:29.828" v="2941" actId="20577"/>
        <pc:sldMkLst>
          <pc:docMk/>
          <pc:sldMk cId="1206127496" sldId="273"/>
        </pc:sldMkLst>
        <pc:spChg chg="mod">
          <ac:chgData name="arshad rabbani" userId="3fefc3f542527b36" providerId="LiveId" clId="{ADFA38D5-01DE-4471-ACCE-5DDC4B1798F0}" dt="2023-10-13T08:39:10.651" v="635" actId="20577"/>
          <ac:spMkLst>
            <pc:docMk/>
            <pc:sldMk cId="1206127496" sldId="273"/>
            <ac:spMk id="2" creationId="{DB23053A-3EFB-EEBB-4FB9-00BB26B80375}"/>
          </ac:spMkLst>
        </pc:spChg>
        <pc:spChg chg="mod">
          <ac:chgData name="arshad rabbani" userId="3fefc3f542527b36" providerId="LiveId" clId="{ADFA38D5-01DE-4471-ACCE-5DDC4B1798F0}" dt="2023-10-13T09:02:29.828" v="2941" actId="20577"/>
          <ac:spMkLst>
            <pc:docMk/>
            <pc:sldMk cId="1206127496" sldId="273"/>
            <ac:spMk id="3" creationId="{82472AAA-58CC-F291-C33F-5854A8C45D87}"/>
          </ac:spMkLst>
        </pc:spChg>
      </pc:sldChg>
      <pc:sldChg chg="modSp new mod">
        <pc:chgData name="arshad rabbani" userId="3fefc3f542527b36" providerId="LiveId" clId="{ADFA38D5-01DE-4471-ACCE-5DDC4B1798F0}" dt="2023-10-13T09:03:18.144" v="2943" actId="20577"/>
        <pc:sldMkLst>
          <pc:docMk/>
          <pc:sldMk cId="307412769" sldId="274"/>
        </pc:sldMkLst>
        <pc:spChg chg="mod">
          <ac:chgData name="arshad rabbani" userId="3fefc3f542527b36" providerId="LiveId" clId="{ADFA38D5-01DE-4471-ACCE-5DDC4B1798F0}" dt="2023-10-13T08:42:03.488" v="1154" actId="20577"/>
          <ac:spMkLst>
            <pc:docMk/>
            <pc:sldMk cId="307412769" sldId="274"/>
            <ac:spMk id="2" creationId="{58C4C772-984A-BBC3-F6ED-4DE3D434C857}"/>
          </ac:spMkLst>
        </pc:spChg>
        <pc:spChg chg="mod">
          <ac:chgData name="arshad rabbani" userId="3fefc3f542527b36" providerId="LiveId" clId="{ADFA38D5-01DE-4471-ACCE-5DDC4B1798F0}" dt="2023-10-13T09:03:18.144" v="2943" actId="20577"/>
          <ac:spMkLst>
            <pc:docMk/>
            <pc:sldMk cId="307412769" sldId="274"/>
            <ac:spMk id="3" creationId="{40CD7EB0-20A1-4B76-31F8-4BBD97C66CF3}"/>
          </ac:spMkLst>
        </pc:spChg>
      </pc:sldChg>
      <pc:sldChg chg="modSp new mod">
        <pc:chgData name="arshad rabbani" userId="3fefc3f542527b36" providerId="LiveId" clId="{ADFA38D5-01DE-4471-ACCE-5DDC4B1798F0}" dt="2023-10-13T08:59:07.815" v="2890" actId="5793"/>
        <pc:sldMkLst>
          <pc:docMk/>
          <pc:sldMk cId="41285080" sldId="275"/>
        </pc:sldMkLst>
        <pc:spChg chg="mod">
          <ac:chgData name="arshad rabbani" userId="3fefc3f542527b36" providerId="LiveId" clId="{ADFA38D5-01DE-4471-ACCE-5DDC4B1798F0}" dt="2023-10-13T08:55:42.345" v="2385" actId="20577"/>
          <ac:spMkLst>
            <pc:docMk/>
            <pc:sldMk cId="41285080" sldId="275"/>
            <ac:spMk id="2" creationId="{475A6797-1C3D-C85F-7CCB-E7A28183AF4A}"/>
          </ac:spMkLst>
        </pc:spChg>
        <pc:spChg chg="mod">
          <ac:chgData name="arshad rabbani" userId="3fefc3f542527b36" providerId="LiveId" clId="{ADFA38D5-01DE-4471-ACCE-5DDC4B1798F0}" dt="2023-10-13T08:59:07.815" v="2890" actId="5793"/>
          <ac:spMkLst>
            <pc:docMk/>
            <pc:sldMk cId="41285080" sldId="275"/>
            <ac:spMk id="3" creationId="{7457AEC8-BC90-9BF2-23C8-0DA00E9285E2}"/>
          </ac:spMkLst>
        </pc:spChg>
      </pc:sldChg>
      <pc:sldChg chg="modSp new del mod">
        <pc:chgData name="arshad rabbani" userId="3fefc3f542527b36" providerId="LiveId" clId="{ADFA38D5-01DE-4471-ACCE-5DDC4B1798F0}" dt="2023-10-13T08:50:10.737" v="1879" actId="2696"/>
        <pc:sldMkLst>
          <pc:docMk/>
          <pc:sldMk cId="366624093" sldId="276"/>
        </pc:sldMkLst>
        <pc:spChg chg="mod">
          <ac:chgData name="arshad rabbani" userId="3fefc3f542527b36" providerId="LiveId" clId="{ADFA38D5-01DE-4471-ACCE-5DDC4B1798F0}" dt="2023-10-13T08:49:26.346" v="1850" actId="20577"/>
          <ac:spMkLst>
            <pc:docMk/>
            <pc:sldMk cId="366624093" sldId="276"/>
            <ac:spMk id="2" creationId="{C7E0BD81-BC04-6CA1-DE87-52EC7EE158A8}"/>
          </ac:spMkLst>
        </pc:spChg>
        <pc:spChg chg="mod">
          <ac:chgData name="arshad rabbani" userId="3fefc3f542527b36" providerId="LiveId" clId="{ADFA38D5-01DE-4471-ACCE-5DDC4B1798F0}" dt="2023-10-13T08:49:35.476" v="1878" actId="20577"/>
          <ac:spMkLst>
            <pc:docMk/>
            <pc:sldMk cId="366624093" sldId="276"/>
            <ac:spMk id="3" creationId="{465B52B5-C529-9BF2-C2E7-FB51D46B35E5}"/>
          </ac:spMkLst>
        </pc:spChg>
      </pc:sldChg>
      <pc:sldChg chg="modSp new mod">
        <pc:chgData name="arshad rabbani" userId="3fefc3f542527b36" providerId="LiveId" clId="{ADFA38D5-01DE-4471-ACCE-5DDC4B1798F0}" dt="2023-10-13T08:53:31.421" v="2372" actId="20577"/>
        <pc:sldMkLst>
          <pc:docMk/>
          <pc:sldMk cId="3916571761" sldId="276"/>
        </pc:sldMkLst>
        <pc:spChg chg="mod">
          <ac:chgData name="arshad rabbani" userId="3fefc3f542527b36" providerId="LiveId" clId="{ADFA38D5-01DE-4471-ACCE-5DDC4B1798F0}" dt="2023-10-13T08:50:43.908" v="1913" actId="20577"/>
          <ac:spMkLst>
            <pc:docMk/>
            <pc:sldMk cId="3916571761" sldId="276"/>
            <ac:spMk id="2" creationId="{3B64CCDA-C2B8-6D91-2FA4-1858FF65D705}"/>
          </ac:spMkLst>
        </pc:spChg>
        <pc:spChg chg="mod">
          <ac:chgData name="arshad rabbani" userId="3fefc3f542527b36" providerId="LiveId" clId="{ADFA38D5-01DE-4471-ACCE-5DDC4B1798F0}" dt="2023-10-13T08:53:31.421" v="2372" actId="20577"/>
          <ac:spMkLst>
            <pc:docMk/>
            <pc:sldMk cId="3916571761" sldId="276"/>
            <ac:spMk id="3" creationId="{DA2A23F9-BC0B-2E1E-F663-808897BB46D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6F8C104-B3EF-4F78-BC95-1F9F23C236A8}" type="presOf" srcId="{399ACE2F-90C5-48B1-9E65-700A32562848}" destId="{23DC08E4-3725-4448-BFFF-1CCEA2F2987E}" srcOrd="1" destOrd="0" presId="urn:microsoft.com/office/officeart/2005/8/layout/gear1"/>
    <dgm:cxn modelId="{668C1721-4342-496F-A00B-948AF1F6E32A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F053BD5B-1941-4B93-B892-5CD937D849CA}" type="presOf" srcId="{DA82EADB-2721-42A0-95EA-F9B5521A38A6}" destId="{A09CEA93-9338-4361-A5E6-CF85B6019F5A}" srcOrd="0" destOrd="0" presId="urn:microsoft.com/office/officeart/2005/8/layout/gear1"/>
    <dgm:cxn modelId="{C1B9085C-9448-4F63-A912-D0EA4F072976}" type="presOf" srcId="{663C1E13-76F9-4B70-A2F2-CA23180743CE}" destId="{93300324-D62F-4E58-B882-734182BDB462}" srcOrd="0" destOrd="0" presId="urn:microsoft.com/office/officeart/2005/8/layout/gear1"/>
    <dgm:cxn modelId="{6746F861-B71F-47C4-A7FC-110FB333155A}" type="presOf" srcId="{DACAB5BA-B8B4-4D66-8B11-1D02259E020B}" destId="{B6B6B41B-120B-4968-AB6A-FC6E7C8EF3C0}" srcOrd="1" destOrd="0" presId="urn:microsoft.com/office/officeart/2005/8/layout/gear1"/>
    <dgm:cxn modelId="{14594466-4D0E-4590-A274-46136C88B9B1}" type="presOf" srcId="{399ACE2F-90C5-48B1-9E65-700A32562848}" destId="{9815588C-16D0-4475-B64C-847FC87C8C32}" srcOrd="3" destOrd="0" presId="urn:microsoft.com/office/officeart/2005/8/layout/gear1"/>
    <dgm:cxn modelId="{7871B870-CBE2-45BC-B2D9-2D91AE7708A0}" type="presOf" srcId="{F9CEBA05-2F10-437E-89B2-54F4D9FAF478}" destId="{5ED88519-AC6C-4AA3-B76D-812B93A167E4}" srcOrd="0" destOrd="0" presId="urn:microsoft.com/office/officeart/2005/8/layout/gear1"/>
    <dgm:cxn modelId="{705B8D8B-E1A9-4EE8-A99C-101B11BC59F1}" type="presOf" srcId="{399ACE2F-90C5-48B1-9E65-700A32562848}" destId="{7D3EFDB4-E5D1-439A-86D8-1FCF80D959BA}" srcOrd="2" destOrd="0" presId="urn:microsoft.com/office/officeart/2005/8/layout/gear1"/>
    <dgm:cxn modelId="{FAC9729C-08C1-4501-A4FF-914CB8B3DF4B}" type="presOf" srcId="{DACAB5BA-B8B4-4D66-8B11-1D02259E020B}" destId="{87622A90-D0D8-4EA3-BC0D-D537801AF2B1}" srcOrd="0" destOrd="0" presId="urn:microsoft.com/office/officeart/2005/8/layout/gear1"/>
    <dgm:cxn modelId="{9333F39F-F15C-4D5B-B3B9-7E2C7F12DA81}" type="presOf" srcId="{399ACE2F-90C5-48B1-9E65-700A32562848}" destId="{59EDF28D-6C67-49D0-B5A1-DE5C3CBA2292}" srcOrd="0" destOrd="0" presId="urn:microsoft.com/office/officeart/2005/8/layout/gear1"/>
    <dgm:cxn modelId="{41AA8AA2-ED6C-4D0E-AC27-E55555198CD6}" type="presOf" srcId="{188C389E-9423-41DE-9C5E-D4A7E95C7E62}" destId="{6DF3A3A0-5919-4E69-80DD-61760D6340A0}" srcOrd="0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DC427C5-8E36-4651-B870-87F22DD7F683}" type="presOf" srcId="{663C1E13-76F9-4B70-A2F2-CA23180743CE}" destId="{B9330EE9-43E4-4FD4-8144-E92B1DD0FCDF}" srcOrd="1" destOrd="0" presId="urn:microsoft.com/office/officeart/2005/8/layout/gear1"/>
    <dgm:cxn modelId="{AA7CE4E1-915E-4501-91F0-3F02E081267D}" type="presOf" srcId="{DACAB5BA-B8B4-4D66-8B11-1D02259E020B}" destId="{8BC64EA7-2794-42B6-96C9-F39A52CB985A}" srcOrd="2" destOrd="0" presId="urn:microsoft.com/office/officeart/2005/8/layout/gear1"/>
    <dgm:cxn modelId="{C4669EEB-B25F-48C8-985E-DC256AA3B435}" type="presOf" srcId="{23718C41-0A1F-40BF-86BE-8A5476EC271E}" destId="{398423B3-DD54-4226-99D7-017EFC1488DF}" srcOrd="0" destOrd="0" presId="urn:microsoft.com/office/officeart/2005/8/layout/gear1"/>
    <dgm:cxn modelId="{DDDFCE21-2E40-462A-8589-719DBB85D00E}" type="presParOf" srcId="{5ED88519-AC6C-4AA3-B76D-812B93A167E4}" destId="{87622A90-D0D8-4EA3-BC0D-D537801AF2B1}" srcOrd="0" destOrd="0" presId="urn:microsoft.com/office/officeart/2005/8/layout/gear1"/>
    <dgm:cxn modelId="{9A40A722-1EE7-4F5D-B0A2-60F564F5D725}" type="presParOf" srcId="{5ED88519-AC6C-4AA3-B76D-812B93A167E4}" destId="{B6B6B41B-120B-4968-AB6A-FC6E7C8EF3C0}" srcOrd="1" destOrd="0" presId="urn:microsoft.com/office/officeart/2005/8/layout/gear1"/>
    <dgm:cxn modelId="{4BFE6983-EB2F-488D-9E22-8E8AD0108D53}" type="presParOf" srcId="{5ED88519-AC6C-4AA3-B76D-812B93A167E4}" destId="{8BC64EA7-2794-42B6-96C9-F39A52CB985A}" srcOrd="2" destOrd="0" presId="urn:microsoft.com/office/officeart/2005/8/layout/gear1"/>
    <dgm:cxn modelId="{AAF8A552-830D-45D7-A168-5E979B8B4F56}" type="presParOf" srcId="{5ED88519-AC6C-4AA3-B76D-812B93A167E4}" destId="{93300324-D62F-4E58-B882-734182BDB462}" srcOrd="3" destOrd="0" presId="urn:microsoft.com/office/officeart/2005/8/layout/gear1"/>
    <dgm:cxn modelId="{F5E317E4-2558-4678-9427-2D2F7EBDCCDD}" type="presParOf" srcId="{5ED88519-AC6C-4AA3-B76D-812B93A167E4}" destId="{B9330EE9-43E4-4FD4-8144-E92B1DD0FCDF}" srcOrd="4" destOrd="0" presId="urn:microsoft.com/office/officeart/2005/8/layout/gear1"/>
    <dgm:cxn modelId="{592434CE-ACE1-4050-BFDC-257D6DD7BC96}" type="presParOf" srcId="{5ED88519-AC6C-4AA3-B76D-812B93A167E4}" destId="{4822A78E-EAEC-401F-941A-3A84E13E2357}" srcOrd="5" destOrd="0" presId="urn:microsoft.com/office/officeart/2005/8/layout/gear1"/>
    <dgm:cxn modelId="{EB71BF43-B7A8-47B1-A1FC-5D0652E18E27}" type="presParOf" srcId="{5ED88519-AC6C-4AA3-B76D-812B93A167E4}" destId="{59EDF28D-6C67-49D0-B5A1-DE5C3CBA2292}" srcOrd="6" destOrd="0" presId="urn:microsoft.com/office/officeart/2005/8/layout/gear1"/>
    <dgm:cxn modelId="{57BCA9F7-A44A-4C5F-9400-25C0E7D0336D}" type="presParOf" srcId="{5ED88519-AC6C-4AA3-B76D-812B93A167E4}" destId="{23DC08E4-3725-4448-BFFF-1CCEA2F2987E}" srcOrd="7" destOrd="0" presId="urn:microsoft.com/office/officeart/2005/8/layout/gear1"/>
    <dgm:cxn modelId="{89415072-5F67-4278-B76B-98DD6E561944}" type="presParOf" srcId="{5ED88519-AC6C-4AA3-B76D-812B93A167E4}" destId="{7D3EFDB4-E5D1-439A-86D8-1FCF80D959BA}" srcOrd="8" destOrd="0" presId="urn:microsoft.com/office/officeart/2005/8/layout/gear1"/>
    <dgm:cxn modelId="{0F0D6CCA-DF6A-44A8-B4A4-78CA7DDC55C4}" type="presParOf" srcId="{5ED88519-AC6C-4AA3-B76D-812B93A167E4}" destId="{9815588C-16D0-4475-B64C-847FC87C8C32}" srcOrd="9" destOrd="0" presId="urn:microsoft.com/office/officeart/2005/8/layout/gear1"/>
    <dgm:cxn modelId="{B80722D1-6AEA-4A62-BE71-51BF7A8B85FE}" type="presParOf" srcId="{5ED88519-AC6C-4AA3-B76D-812B93A167E4}" destId="{398423B3-DD54-4226-99D7-017EFC1488DF}" srcOrd="10" destOrd="0" presId="urn:microsoft.com/office/officeart/2005/8/layout/gear1"/>
    <dgm:cxn modelId="{8EBE99C2-B164-4C49-BA0A-3352D439FF93}" type="presParOf" srcId="{5ED88519-AC6C-4AA3-B76D-812B93A167E4}" destId="{6DF3A3A0-5919-4E69-80DD-61760D6340A0}" srcOrd="11" destOrd="0" presId="urn:microsoft.com/office/officeart/2005/8/layout/gear1"/>
    <dgm:cxn modelId="{341AB0AE-7BC0-46D5-9297-1AF46C6C2A7D}" type="presParOf" srcId="{5ED88519-AC6C-4AA3-B76D-812B93A167E4}" destId="{A09CEA93-9338-4361-A5E6-CF85B6019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929184" y="1236511"/>
          <a:ext cx="1135669" cy="113566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Arial Black" pitchFamily="34" charset="0"/>
            </a:rPr>
            <a:t>Wisdom</a:t>
          </a:r>
        </a:p>
      </dsp:txBody>
      <dsp:txXfrm>
        <a:off x="1157504" y="1502536"/>
        <a:ext cx="679029" cy="583757"/>
      </dsp:txXfrm>
    </dsp:sp>
    <dsp:sp modelId="{93300324-D62F-4E58-B882-734182BDB462}">
      <dsp:nvSpPr>
        <dsp:cNvPr id="0" name=""/>
        <dsp:cNvSpPr/>
      </dsp:nvSpPr>
      <dsp:spPr>
        <a:xfrm>
          <a:off x="389282" y="990627"/>
          <a:ext cx="825941" cy="8259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 Black" pitchFamily="34" charset="0"/>
            </a:rPr>
            <a:t>Truth</a:t>
          </a:r>
          <a:r>
            <a:rPr lang="en-US" sz="800" kern="1200"/>
            <a:t> </a:t>
          </a:r>
        </a:p>
      </dsp:txBody>
      <dsp:txXfrm>
        <a:off x="597215" y="1199817"/>
        <a:ext cx="410075" cy="407561"/>
      </dsp:txXfrm>
    </dsp:sp>
    <dsp:sp modelId="{59EDF28D-6C67-49D0-B5A1-DE5C3CBA2292}">
      <dsp:nvSpPr>
        <dsp:cNvPr id="0" name=""/>
        <dsp:cNvSpPr/>
      </dsp:nvSpPr>
      <dsp:spPr>
        <a:xfrm rot="20700000">
          <a:off x="731042" y="491446"/>
          <a:ext cx="809254" cy="8092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Arial Black" pitchFamily="34" charset="0"/>
            </a:rPr>
            <a:t>Servic</a:t>
          </a:r>
          <a:r>
            <a:rPr lang="en-US" sz="800" kern="1200">
              <a:latin typeface="Arial Black" pitchFamily="34" charset="0"/>
            </a:rPr>
            <a:t>e</a:t>
          </a:r>
          <a:r>
            <a:rPr lang="en-US" sz="800" kern="1200"/>
            <a:t> </a:t>
          </a:r>
        </a:p>
      </dsp:txBody>
      <dsp:txXfrm rot="-20700000">
        <a:off x="908535" y="668940"/>
        <a:ext cx="454267" cy="454267"/>
      </dsp:txXfrm>
    </dsp:sp>
    <dsp:sp modelId="{398423B3-DD54-4226-99D7-017EFC1488DF}">
      <dsp:nvSpPr>
        <dsp:cNvPr id="0" name=""/>
        <dsp:cNvSpPr/>
      </dsp:nvSpPr>
      <dsp:spPr>
        <a:xfrm>
          <a:off x="820377" y="1170171"/>
          <a:ext cx="1453657" cy="1453657"/>
        </a:xfrm>
        <a:prstGeom prst="circularArrow">
          <a:avLst>
            <a:gd name="adj1" fmla="val 4688"/>
            <a:gd name="adj2" fmla="val 299029"/>
            <a:gd name="adj3" fmla="val 2426168"/>
            <a:gd name="adj4" fmla="val 16070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22158" y="887651"/>
          <a:ext cx="1056172" cy="10561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543853" y="323328"/>
          <a:ext cx="1138766" cy="11387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36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07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3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541E-6989-473B-8AF9-570861582CB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008B60-4461-411E-9641-5B3618E1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768D-4E03-EBBE-A80D-52832AF56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TUBERCULOUS MENINGITIS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FED12-3690-5D03-4D8C-AF4E57C70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867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7591-C665-7B3C-C3CC-32AAC00B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7010"/>
          </a:xfrm>
        </p:spPr>
        <p:txBody>
          <a:bodyPr/>
          <a:lstStyle/>
          <a:p>
            <a:r>
              <a:rPr lang="en-US" dirty="0"/>
              <a:t>STAGING OF 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5C05-08ED-E2F8-2921-1DED437B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4160"/>
            <a:ext cx="8915400" cy="4377062"/>
          </a:xfrm>
        </p:spPr>
        <p:txBody>
          <a:bodyPr/>
          <a:lstStyle/>
          <a:p>
            <a:r>
              <a:rPr lang="en-US" dirty="0"/>
              <a:t>STAGE 1: non-specific symptoms and signs without alteration of consciousness</a:t>
            </a:r>
          </a:p>
          <a:p>
            <a:r>
              <a:rPr lang="en-US" dirty="0"/>
              <a:t>STAGE 2: altered consciousness without coma or delirium plus minor focal neurological signs</a:t>
            </a:r>
          </a:p>
          <a:p>
            <a:r>
              <a:rPr lang="en-US" dirty="0"/>
              <a:t>STAGE 3: stupor or coma, severe neurological deficits, seizures or abnormal movements</a:t>
            </a:r>
          </a:p>
        </p:txBody>
      </p:sp>
    </p:spTree>
    <p:extLst>
      <p:ext uri="{BB962C8B-B14F-4D97-AF65-F5344CB8AC3E}">
        <p14:creationId xmlns:p14="http://schemas.microsoft.com/office/powerpoint/2010/main" val="182704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1DBF-95DE-A146-203C-EB0EBA42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BB74-5CE8-1A75-8D03-9C504364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6080"/>
            <a:ext cx="8915400" cy="4255142"/>
          </a:xfrm>
        </p:spPr>
        <p:txBody>
          <a:bodyPr/>
          <a:lstStyle/>
          <a:p>
            <a:r>
              <a:rPr lang="en-US" dirty="0"/>
              <a:t>BLOOD CP, might show anemia or raised TLC, lymphocytosis</a:t>
            </a:r>
          </a:p>
          <a:p>
            <a:r>
              <a:rPr lang="en-US" dirty="0"/>
              <a:t>ESR: raised</a:t>
            </a:r>
          </a:p>
          <a:p>
            <a:r>
              <a:rPr lang="en-US" dirty="0"/>
              <a:t>LFTs: before starting ATT</a:t>
            </a:r>
          </a:p>
          <a:p>
            <a:r>
              <a:rPr lang="en-US" dirty="0"/>
              <a:t>SPUTUM C/S, SPUTUM FOR AFB</a:t>
            </a:r>
          </a:p>
          <a:p>
            <a:r>
              <a:rPr lang="en-US" dirty="0"/>
              <a:t>IMAGING: CXR, CT/MRI BRAIN</a:t>
            </a:r>
          </a:p>
          <a:p>
            <a:r>
              <a:rPr lang="en-US" dirty="0"/>
              <a:t>LUMBAR PUNCTURE- CSF R/E, C/S , for MTB Gene </a:t>
            </a:r>
            <a:r>
              <a:rPr lang="en-US" dirty="0" err="1"/>
              <a:t>Xpert</a:t>
            </a:r>
            <a:r>
              <a:rPr lang="en-US" dirty="0"/>
              <a:t>/RIF, ADA levels,- may be straw colored and shows a fine clot/ spider web on standing for a few </a:t>
            </a:r>
            <a:r>
              <a:rPr lang="en-US" dirty="0" err="1"/>
              <a:t>mintues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69CE-003B-5948-4CA5-E7579D0E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877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E1B12-E981-BA7B-3CBA-2D6784C32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10506"/>
            <a:ext cx="8583075" cy="41587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386A0-43AA-0267-9B6B-938238BDB8B9}"/>
              </a:ext>
            </a:extLst>
          </p:cNvPr>
          <p:cNvSpPr txBox="1"/>
          <p:nvPr/>
        </p:nvSpPr>
        <p:spPr>
          <a:xfrm>
            <a:off x="2448561" y="5831840"/>
            <a:ext cx="872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CECT shows enhancement of the basal meninges, widening of the temporal horns of the lateral ventricle. B) MRI brain shows widening of the basal cistern</a:t>
            </a:r>
          </a:p>
        </p:txBody>
      </p:sp>
    </p:spTree>
    <p:extLst>
      <p:ext uri="{BB962C8B-B14F-4D97-AF65-F5344CB8AC3E}">
        <p14:creationId xmlns:p14="http://schemas.microsoft.com/office/powerpoint/2010/main" val="288191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3A33-25EE-BFB0-DCD0-EE351620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8770"/>
          </a:xfrm>
        </p:spPr>
        <p:txBody>
          <a:bodyPr/>
          <a:lstStyle/>
          <a:p>
            <a:r>
              <a:rPr lang="en-US" dirty="0"/>
              <a:t>LUMBAR PUNCTURE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D14C9-26B0-AAA7-3A3D-73CA03860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15440"/>
            <a:ext cx="8288435" cy="4013199"/>
          </a:xfrm>
        </p:spPr>
      </p:pic>
    </p:spTree>
    <p:extLst>
      <p:ext uri="{BB962C8B-B14F-4D97-AF65-F5344CB8AC3E}">
        <p14:creationId xmlns:p14="http://schemas.microsoft.com/office/powerpoint/2010/main" val="327263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1422-1B50-DFE1-195D-7BA3D6D8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829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0C7A-1ED1-D0EA-367E-326F386F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1120"/>
            <a:ext cx="8915400" cy="4570102"/>
          </a:xfrm>
        </p:spPr>
        <p:txBody>
          <a:bodyPr/>
          <a:lstStyle/>
          <a:p>
            <a:r>
              <a:rPr lang="en-US" dirty="0"/>
              <a:t>If diagnostic picture on CSF R/E or imaging, or strong suspicion of TBM clinically, to start on ATT without waiting for the cultures, as they take about 6 weeks to yield results.</a:t>
            </a:r>
          </a:p>
          <a:p>
            <a:r>
              <a:rPr lang="en-US" dirty="0"/>
              <a:t>INTENSIVE PHASE: INH+RIF+PZ+(ethambutol/streptomycin/levofloxacin, as poor CNS penetration of ethambutol) for 2 months</a:t>
            </a:r>
          </a:p>
          <a:p>
            <a:r>
              <a:rPr lang="en-US" dirty="0"/>
              <a:t>CONTINUATION PHASE: INH+RIF for 7 to 10 months for a total duration of 9 to 12 months.</a:t>
            </a:r>
          </a:p>
          <a:p>
            <a:r>
              <a:rPr lang="en-US" dirty="0"/>
              <a:t>GLUCOCORTICOIDS: for patients aged &gt;14 years, Dexamethasone 0.3-0.4mg/kg/day IV for 2 weeks then 0.2mg/kg/day IV week 3, then 0.1mg/kg/day IV week 4 then 4mg per day orally and taper 1mg every week (total duration 8 weeks). Alternatively, in conscious patients, oral prednisolone may be given at 0.5mg/kg/day for 4 weeks then tapered over next 4 weeks.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3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EF0F-0101-27B7-9021-32F964F2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610"/>
          </a:xfrm>
        </p:spPr>
        <p:txBody>
          <a:bodyPr/>
          <a:lstStyle/>
          <a:p>
            <a:r>
              <a:rPr lang="en-US" dirty="0"/>
              <a:t>ATT REGIMEN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9B58-2742-C78F-9341-470C1FC6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5600"/>
            <a:ext cx="8915400" cy="47548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-Isoniazid- 5mg/kg/day (max. 300mg/d)</a:t>
            </a:r>
          </a:p>
          <a:p>
            <a:pPr marL="0" indent="0">
              <a:buNone/>
            </a:pPr>
            <a:r>
              <a:rPr lang="en-US" dirty="0"/>
              <a:t>      -Rifampicin- 10mg/kg/d (max. 600mg/d)</a:t>
            </a:r>
          </a:p>
          <a:p>
            <a:pPr marL="0" indent="0">
              <a:buNone/>
            </a:pPr>
            <a:r>
              <a:rPr lang="en-US" dirty="0"/>
              <a:t>      -Pyrazinamide- weight 40-55kg (1000mg/d)</a:t>
            </a:r>
          </a:p>
          <a:p>
            <a:pPr marL="0" indent="0">
              <a:buNone/>
            </a:pPr>
            <a:r>
              <a:rPr lang="en-US" dirty="0"/>
              <a:t>                                              56-75kg (1500mg/d)</a:t>
            </a:r>
          </a:p>
          <a:p>
            <a:pPr marL="0" indent="0">
              <a:buNone/>
            </a:pPr>
            <a:r>
              <a:rPr lang="en-US" dirty="0"/>
              <a:t>                                              76-90kg (2000mg/d)</a:t>
            </a:r>
          </a:p>
          <a:p>
            <a:pPr marL="0" indent="0">
              <a:buNone/>
            </a:pPr>
            <a:r>
              <a:rPr lang="en-US" dirty="0"/>
              <a:t>      -Ethambutol- weight 40-55kg (800mg/d)</a:t>
            </a:r>
          </a:p>
          <a:p>
            <a:pPr marL="0" indent="0">
              <a:buNone/>
            </a:pPr>
            <a:r>
              <a:rPr lang="en-US" dirty="0"/>
              <a:t>                                           56-75kg (1200mg/d)</a:t>
            </a:r>
          </a:p>
          <a:p>
            <a:pPr marL="0" indent="0">
              <a:buNone/>
            </a:pPr>
            <a:r>
              <a:rPr lang="en-US" dirty="0"/>
              <a:t>                                            76-90kg (1600mg/d)</a:t>
            </a:r>
          </a:p>
          <a:p>
            <a:pPr marL="0" indent="0">
              <a:buNone/>
            </a:pPr>
            <a:r>
              <a:rPr lang="en-US" dirty="0"/>
              <a:t>       -Streptomycin- 15mg/kg once daily</a:t>
            </a:r>
          </a:p>
          <a:p>
            <a:pPr marL="0" indent="0">
              <a:buNone/>
            </a:pPr>
            <a:r>
              <a:rPr lang="en-US" dirty="0"/>
              <a:t>       - Pyridoxine 25-50mg/day</a:t>
            </a:r>
          </a:p>
        </p:txBody>
      </p:sp>
    </p:spTree>
    <p:extLst>
      <p:ext uri="{BB962C8B-B14F-4D97-AF65-F5344CB8AC3E}">
        <p14:creationId xmlns:p14="http://schemas.microsoft.com/office/powerpoint/2010/main" val="275722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053A-3EFB-EEBB-4FB9-00BB26B8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8290"/>
          </a:xfrm>
        </p:spPr>
        <p:txBody>
          <a:bodyPr/>
          <a:lstStyle/>
          <a:p>
            <a:r>
              <a:rPr lang="en-US" dirty="0"/>
              <a:t>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2AAA-58CC-F291-C33F-5854A8C4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4800"/>
            <a:ext cx="8915400" cy="4336422"/>
          </a:xfrm>
        </p:spPr>
        <p:txBody>
          <a:bodyPr/>
          <a:lstStyle/>
          <a:p>
            <a:r>
              <a:rPr lang="en-US" dirty="0"/>
              <a:t>A 45 years old male, was recently started on ATT based on his weight for pulmonary TB. After 2 weeks the patient c/o mild epigastric discomfort that worsened over next 5 days, persistent vomiting and yellowish discoloration of sclerae. There was no bleeding or drowsiness reported by the patient or any itching.</a:t>
            </a:r>
          </a:p>
          <a:p>
            <a:pPr marL="0" indent="0">
              <a:buNone/>
            </a:pPr>
            <a:r>
              <a:rPr lang="en-US" dirty="0"/>
              <a:t>    a) What has happened to the patient?</a:t>
            </a:r>
          </a:p>
          <a:p>
            <a:pPr marL="0" indent="0">
              <a:buNone/>
            </a:pPr>
            <a:r>
              <a:rPr lang="en-US" dirty="0"/>
              <a:t>    b) What will be the next steps of management?</a:t>
            </a:r>
          </a:p>
        </p:txBody>
      </p:sp>
    </p:spTree>
    <p:extLst>
      <p:ext uri="{BB962C8B-B14F-4D97-AF65-F5344CB8AC3E}">
        <p14:creationId xmlns:p14="http://schemas.microsoft.com/office/powerpoint/2010/main" val="120612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C772-984A-BBC3-F6ED-4DE3D434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txBody>
          <a:bodyPr/>
          <a:lstStyle/>
          <a:p>
            <a:r>
              <a:rPr lang="en-US" dirty="0"/>
              <a:t>ATT induced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7EB0-20A1-4B76-31F8-4BBD97C6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2880"/>
            <a:ext cx="8915400" cy="4458342"/>
          </a:xfrm>
        </p:spPr>
        <p:txBody>
          <a:bodyPr/>
          <a:lstStyle/>
          <a:p>
            <a:r>
              <a:rPr lang="en-US" dirty="0"/>
              <a:t>After starting ATT</a:t>
            </a:r>
          </a:p>
          <a:p>
            <a:r>
              <a:rPr lang="en-US" dirty="0"/>
              <a:t>Total bilirubin&gt;3mg/dL and/or ALT</a:t>
            </a:r>
            <a:r>
              <a:rPr lang="en-US" u="sng" dirty="0"/>
              <a:t>&gt;</a:t>
            </a:r>
            <a:r>
              <a:rPr lang="en-US" dirty="0"/>
              <a:t>5 times above normal limit</a:t>
            </a:r>
          </a:p>
          <a:p>
            <a:r>
              <a:rPr lang="en-US" dirty="0"/>
              <a:t>The best intervention is to stop all ATT and to repeat LFTs weekly till bilirubin &lt;2mg/dL and ALT&lt;2 times upper limit of normal</a:t>
            </a:r>
          </a:p>
          <a:p>
            <a:r>
              <a:rPr lang="en-US" dirty="0"/>
              <a:t>When to resume ATT?</a:t>
            </a:r>
          </a:p>
          <a:p>
            <a:pPr marL="0" indent="0">
              <a:buNone/>
            </a:pPr>
            <a:r>
              <a:rPr lang="en-US" dirty="0"/>
              <a:t>     -Either</a:t>
            </a:r>
          </a:p>
          <a:p>
            <a:pPr marL="0" indent="0">
              <a:buNone/>
            </a:pPr>
            <a:r>
              <a:rPr lang="en-US" dirty="0"/>
              <a:t>         - resumption of first line ATT in a stepwise manner , start with Rifampicin and ethambutol and monitor LFTs after 3 days, if tolerated, add isoniazid and monitor closely. If tolerated, suspect hepatotoxicity due to PZ, and if not, to discontinue isoniazid.</a:t>
            </a:r>
          </a:p>
          <a:p>
            <a:pPr marL="0" indent="0">
              <a:buNone/>
            </a:pPr>
            <a:r>
              <a:rPr lang="en-US" dirty="0"/>
              <a:t>         - a regimen composed of liver sparing drugs, such as ethambutol, a quinolone, linezolid or injectables.</a:t>
            </a:r>
          </a:p>
        </p:txBody>
      </p:sp>
    </p:spTree>
    <p:extLst>
      <p:ext uri="{BB962C8B-B14F-4D97-AF65-F5344CB8AC3E}">
        <p14:creationId xmlns:p14="http://schemas.microsoft.com/office/powerpoint/2010/main" val="30741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CCDA-C2B8-6D91-2FA4-1858FF65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/>
          <a:lstStyle/>
          <a:p>
            <a:r>
              <a:rPr lang="en-US" dirty="0"/>
              <a:t>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A23F9-BC0B-2E1E-F663-808897BB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4800"/>
            <a:ext cx="8915400" cy="4336422"/>
          </a:xfrm>
        </p:spPr>
        <p:txBody>
          <a:bodyPr/>
          <a:lstStyle/>
          <a:p>
            <a:r>
              <a:rPr lang="en-US" dirty="0"/>
              <a:t>A 60 years old gentleman, known diabetic and hypertensive, was treated for TBM a year back but complained of a dull persistent headache in the past few months. Now he presented to the ER with depressed conscious level and R sided body weakness.</a:t>
            </a:r>
          </a:p>
          <a:p>
            <a:pPr marL="0" indent="0">
              <a:buNone/>
            </a:pPr>
            <a:r>
              <a:rPr lang="en-US" dirty="0"/>
              <a:t>        a) What is the likely cause?</a:t>
            </a:r>
          </a:p>
          <a:p>
            <a:pPr marL="0" indent="0">
              <a:buNone/>
            </a:pPr>
            <a:r>
              <a:rPr lang="en-US" dirty="0"/>
              <a:t>        b) What would be present on imaging?</a:t>
            </a:r>
          </a:p>
          <a:p>
            <a:pPr marL="0" indent="0">
              <a:buNone/>
            </a:pPr>
            <a:r>
              <a:rPr lang="en-US" dirty="0"/>
              <a:t>         c) How would you treat this patient?</a:t>
            </a:r>
          </a:p>
        </p:txBody>
      </p:sp>
    </p:spTree>
    <p:extLst>
      <p:ext uri="{BB962C8B-B14F-4D97-AF65-F5344CB8AC3E}">
        <p14:creationId xmlns:p14="http://schemas.microsoft.com/office/powerpoint/2010/main" val="391657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6DC9-5FA3-F883-12FA-BB767201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/>
          <a:lstStyle/>
          <a:p>
            <a:r>
              <a:rPr lang="en-US" dirty="0"/>
              <a:t>TUBERCULOMAS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18030-DE61-D254-8F37-9D655AE5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16590"/>
            <a:ext cx="8280400" cy="4354290"/>
          </a:xfrm>
        </p:spPr>
      </p:pic>
    </p:spTree>
    <p:extLst>
      <p:ext uri="{BB962C8B-B14F-4D97-AF65-F5344CB8AC3E}">
        <p14:creationId xmlns:p14="http://schemas.microsoft.com/office/powerpoint/2010/main" val="30680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/>
        </p:nvGraphicFramePr>
        <p:xfrm>
          <a:off x="6971887" y="2264257"/>
          <a:ext cx="2064854" cy="286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04" y="2786065"/>
            <a:ext cx="3323282" cy="228840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289322" marR="265212" indent="-289322" defTabSz="51435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impart evidence based research oriented medical education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provide best possible patient care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575" dirty="0">
                <a:solidFill>
                  <a:srgbClr val="FFFFFF"/>
                </a:solidFill>
                <a:latin typeface="Calibri" panose="020F0502020204030204" pitchFamily="34" charset="0"/>
              </a:rPr>
              <a:t>To inculcate the values of mutual respect and ethical practice of medicine</a:t>
            </a:r>
          </a:p>
          <a:p>
            <a:pPr marL="289322" indent="-289322" defTabSz="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PK" altLang="en-PK" sz="1575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19" y="1000282"/>
            <a:ext cx="699731" cy="727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3648605" y="1727872"/>
            <a:ext cx="5494361" cy="297848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75" b="1" dirty="0"/>
              <a:t>Vision &amp; Mission of RMU </a:t>
            </a:r>
            <a:endParaRPr lang="en-PK" sz="1575" b="1" dirty="0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6797-1C3D-C85F-7CCB-E7A28183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410"/>
          </a:xfrm>
        </p:spPr>
        <p:txBody>
          <a:bodyPr/>
          <a:lstStyle/>
          <a:p>
            <a:r>
              <a:rPr lang="en-US" dirty="0"/>
              <a:t>TUBERCULOMAS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AEC8-BC90-9BF2-23C8-0DA00E92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/>
          <a:lstStyle/>
          <a:p>
            <a:r>
              <a:rPr lang="en-US" dirty="0"/>
              <a:t>Discrete ring enhancing lesions on CT/ MRI with perilesional edema</a:t>
            </a:r>
          </a:p>
          <a:p>
            <a:r>
              <a:rPr lang="en-US" dirty="0"/>
              <a:t>May be poorly encapsulated in acute conditions and well encapsulated in chronic conditions.</a:t>
            </a:r>
          </a:p>
          <a:p>
            <a:r>
              <a:rPr lang="en-US" dirty="0"/>
              <a:t>Usually lie silently, unless causing mass effect</a:t>
            </a:r>
          </a:p>
          <a:p>
            <a:r>
              <a:rPr lang="en-US" dirty="0"/>
              <a:t>Can develop in adequately treated TB, as an inflammatory response to dying M. tuberculosis.</a:t>
            </a:r>
          </a:p>
          <a:p>
            <a:r>
              <a:rPr lang="en-US" dirty="0"/>
              <a:t>Treatment is the same as for TBM</a:t>
            </a:r>
          </a:p>
          <a:p>
            <a:r>
              <a:rPr lang="en-US" dirty="0"/>
              <a:t>Surgical consultation is warranted if brainstem compression or obstructive hydrocephalus develops.</a:t>
            </a:r>
          </a:p>
        </p:txBody>
      </p:sp>
    </p:spTree>
    <p:extLst>
      <p:ext uri="{BB962C8B-B14F-4D97-AF65-F5344CB8AC3E}">
        <p14:creationId xmlns:p14="http://schemas.microsoft.com/office/powerpoint/2010/main" val="4128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A0E3-48FF-4E98-2D53-49945954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7650"/>
          </a:xfrm>
        </p:spPr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758A-3807-E81F-5374-95989983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0320"/>
            <a:ext cx="8915400" cy="4620902"/>
          </a:xfrm>
        </p:spPr>
        <p:txBody>
          <a:bodyPr/>
          <a:lstStyle/>
          <a:p>
            <a:r>
              <a:rPr lang="en-US" dirty="0"/>
              <a:t>HYDROCEPHALUS- raised ICP, persistent headache, visual disturbance or deteriorating consciousness</a:t>
            </a:r>
          </a:p>
          <a:p>
            <a:r>
              <a:rPr lang="en-US" dirty="0"/>
              <a:t>HYPONATREMIA- SIADH vs CSW</a:t>
            </a:r>
          </a:p>
          <a:p>
            <a:r>
              <a:rPr lang="en-US" dirty="0"/>
              <a:t>CEREBRAL EDEMA</a:t>
            </a:r>
          </a:p>
          <a:p>
            <a:r>
              <a:rPr lang="en-US" dirty="0"/>
              <a:t>OPTOCHIASMATIC ARACHNOIDITIS- leading to vision loss</a:t>
            </a:r>
          </a:p>
          <a:p>
            <a:r>
              <a:rPr lang="en-US" dirty="0"/>
              <a:t>SPINAL ARACHNOIDITIS</a:t>
            </a:r>
          </a:p>
          <a:p>
            <a:r>
              <a:rPr lang="en-US" dirty="0"/>
              <a:t>TRANSVERSE MYELITIS</a:t>
            </a:r>
          </a:p>
          <a:p>
            <a:r>
              <a:rPr lang="en-US" dirty="0"/>
              <a:t>TUBERCULOMAS</a:t>
            </a:r>
          </a:p>
          <a:p>
            <a:r>
              <a:rPr lang="en-US" dirty="0"/>
              <a:t>BRAIN ISCHEMIA OR INFARCTION</a:t>
            </a:r>
          </a:p>
        </p:txBody>
      </p:sp>
    </p:spTree>
    <p:extLst>
      <p:ext uri="{BB962C8B-B14F-4D97-AF65-F5344CB8AC3E}">
        <p14:creationId xmlns:p14="http://schemas.microsoft.com/office/powerpoint/2010/main" val="2631576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943D-CFD9-E3B9-ABBA-6B861DF7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898C-19A4-A367-4E0C-D2B770F0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0160"/>
            <a:ext cx="8915400" cy="4631062"/>
          </a:xfrm>
        </p:spPr>
        <p:txBody>
          <a:bodyPr/>
          <a:lstStyle/>
          <a:p>
            <a:r>
              <a:rPr lang="en-US" dirty="0"/>
              <a:t>Good nursing care and adequate hydration is of rime significance in the early days.</a:t>
            </a:r>
          </a:p>
          <a:p>
            <a:r>
              <a:rPr lang="en-US" dirty="0"/>
              <a:t>Neurosurgical intervention is required in case of hydrocephalus for an EVD</a:t>
            </a:r>
          </a:p>
          <a:p>
            <a:r>
              <a:rPr lang="en-US" dirty="0"/>
              <a:t>Despite early treatment or interventions, the mortality remains high, </a:t>
            </a:r>
            <a:r>
              <a:rPr lang="en-US" dirty="0" err="1"/>
              <a:t>upto</a:t>
            </a:r>
            <a:r>
              <a:rPr lang="en-US" dirty="0"/>
              <a:t> 55-75% of patients die due to the complications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31FB-DEC8-82D3-DEB3-815E4092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365" y="202619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A859-61A5-FF5E-4A67-480CE0C8C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75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247566"/>
            <a:ext cx="7036961" cy="3753185"/>
          </a:xfrm>
        </p:spPr>
        <p:txBody>
          <a:bodyPr>
            <a:norm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Learning outcomes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Subject (24 slides)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EOLA(End of lecture assessment)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Further reading/Digital Library References (I slide)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 Research, Bioethics, Artificial Intelligence)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82" y="2392905"/>
            <a:ext cx="3807619" cy="3004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AC40D-6E0D-A3DF-31DB-5568FA54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52400"/>
            <a:ext cx="109728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8DEB-2D53-D16D-E367-B8082D56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2496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92DC-2EC8-1551-621A-9B570D82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36320"/>
            <a:ext cx="8915400" cy="4874902"/>
          </a:xfrm>
        </p:spPr>
        <p:txBody>
          <a:bodyPr>
            <a:normAutofit/>
          </a:bodyPr>
          <a:lstStyle/>
          <a:p>
            <a:r>
              <a:rPr lang="en-US" dirty="0"/>
              <a:t>A 45 years old female presented in the emergency department with fever , headache and altered sensorium for last 20 days.</a:t>
            </a:r>
          </a:p>
          <a:p>
            <a:r>
              <a:rPr lang="en-US" dirty="0"/>
              <a:t>The patient is a known diabetic with an HbA1c of 7.5%, and was unsuccessfully treated for a productive cough with malaise in the last month.</a:t>
            </a:r>
          </a:p>
          <a:p>
            <a:r>
              <a:rPr lang="en-US" dirty="0"/>
              <a:t>Her daughter denies any flu like symptoms, head trauma, ear discharge or any fits.</a:t>
            </a:r>
          </a:p>
          <a:p>
            <a:r>
              <a:rPr lang="en-US" dirty="0"/>
              <a:t>On examination, a middle aged lady, with average built and height is lying in bed, responsive only to painful stimuli, GCS of 9/15, neck stiffness +</a:t>
            </a:r>
            <a:r>
              <a:rPr lang="en-US" dirty="0" err="1"/>
              <a:t>ve</a:t>
            </a:r>
            <a:r>
              <a:rPr lang="en-US" dirty="0"/>
              <a:t> in all planes and coarse crackles in R upper zone on auscultation.</a:t>
            </a:r>
          </a:p>
          <a:p>
            <a:pPr marL="0" indent="0">
              <a:buNone/>
            </a:pPr>
            <a:r>
              <a:rPr lang="en-US" dirty="0"/>
              <a:t>     a) WHAT ARE 3 DIFFERENTIAL DIAGNOSES?</a:t>
            </a:r>
          </a:p>
          <a:p>
            <a:pPr marL="0" indent="0">
              <a:buNone/>
            </a:pPr>
            <a:r>
              <a:rPr lang="en-US" dirty="0"/>
              <a:t>     b) HOW WOULD YOU INVESTIGATE?</a:t>
            </a:r>
          </a:p>
          <a:p>
            <a:pPr marL="0" indent="0">
              <a:buNone/>
            </a:pPr>
            <a:r>
              <a:rPr lang="en-US" dirty="0"/>
              <a:t>     c) CITE 3 COMPLICATIONS 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14220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12D3-AD07-FE8D-6351-9F39EA59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8130"/>
          </a:xfrm>
        </p:spPr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71A2E-7D0D-EE83-6096-86760294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1412875"/>
            <a:ext cx="7619999" cy="4926965"/>
          </a:xfrm>
        </p:spPr>
      </p:pic>
    </p:spTree>
    <p:extLst>
      <p:ext uri="{BB962C8B-B14F-4D97-AF65-F5344CB8AC3E}">
        <p14:creationId xmlns:p14="http://schemas.microsoft.com/office/powerpoint/2010/main" val="330491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A785-3B59-A665-4230-4607985D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117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F540-BDB4-A22F-76E4-C9F45D5B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692" y="1407890"/>
            <a:ext cx="8915400" cy="5033550"/>
          </a:xfrm>
        </p:spPr>
        <p:txBody>
          <a:bodyPr/>
          <a:lstStyle/>
          <a:p>
            <a:r>
              <a:rPr lang="en-US" dirty="0"/>
              <a:t>Meningitis- inflammation of the meninges of the brain</a:t>
            </a:r>
          </a:p>
          <a:p>
            <a:r>
              <a:rPr lang="en-US" dirty="0"/>
              <a:t>Can be categorized into bacterial, viral, tuberculous, fungal, chemical, aseptic, or malignant.</a:t>
            </a:r>
          </a:p>
          <a:p>
            <a:r>
              <a:rPr lang="en-US" dirty="0"/>
              <a:t>Symptoms range from fever, headache and photophobia to prostration, coma, seizures and can lead to death if untreated.</a:t>
            </a:r>
          </a:p>
          <a:p>
            <a:r>
              <a:rPr lang="en-US" dirty="0"/>
              <a:t>Usually a primary site of spread is evident on history or examination, can be local or disseminated from a distant source.</a:t>
            </a:r>
          </a:p>
          <a:p>
            <a:r>
              <a:rPr lang="en-US" dirty="0"/>
              <a:t>Tuberculous meningitis, although rare now in developed countries, still remains a burdensome disease in developing countries.</a:t>
            </a:r>
          </a:p>
        </p:txBody>
      </p:sp>
    </p:spTree>
    <p:extLst>
      <p:ext uri="{BB962C8B-B14F-4D97-AF65-F5344CB8AC3E}">
        <p14:creationId xmlns:p14="http://schemas.microsoft.com/office/powerpoint/2010/main" val="188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EED9-5FC7-C449-482B-7B83F7E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9250"/>
          </a:xfrm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3B41-147B-F7F5-762D-F23AA625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2080"/>
            <a:ext cx="8915400" cy="4754880"/>
          </a:xfrm>
        </p:spPr>
        <p:txBody>
          <a:bodyPr/>
          <a:lstStyle/>
          <a:p>
            <a:r>
              <a:rPr lang="en-US" dirty="0"/>
              <a:t>Tuberculous meningitis- usually occurs shortly after a primary infection in childhood or as part of miliary TB</a:t>
            </a:r>
          </a:p>
          <a:p>
            <a:r>
              <a:rPr lang="en-US" dirty="0"/>
              <a:t>Caseous foci in the meninges or brain adjacent to CSF pathway</a:t>
            </a:r>
          </a:p>
          <a:p>
            <a:r>
              <a:rPr lang="en-US" dirty="0"/>
              <a:t>The brain is covered by a greenish gelatinous exudate, ESPECIALLY AROUND THE BASE</a:t>
            </a:r>
          </a:p>
          <a:p>
            <a:r>
              <a:rPr lang="en-US" dirty="0"/>
              <a:t>Tubercles/tuberculomas are found in the meninges/brain parenchyma</a:t>
            </a:r>
          </a:p>
        </p:txBody>
      </p:sp>
    </p:spTree>
    <p:extLst>
      <p:ext uri="{BB962C8B-B14F-4D97-AF65-F5344CB8AC3E}">
        <p14:creationId xmlns:p14="http://schemas.microsoft.com/office/powerpoint/2010/main" val="70325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9912-8913-2BA5-0D04-316562C3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ED679-2A5F-1F28-EDE0-F6D19F2E2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676400"/>
            <a:ext cx="7274559" cy="4855210"/>
          </a:xfrm>
        </p:spPr>
      </p:pic>
    </p:spTree>
    <p:extLst>
      <p:ext uri="{BB962C8B-B14F-4D97-AF65-F5344CB8AC3E}">
        <p14:creationId xmlns:p14="http://schemas.microsoft.com/office/powerpoint/2010/main" val="360728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F981-8A48-83AA-76C6-50DF8FD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6210"/>
          </a:xfrm>
        </p:spPr>
        <p:txBody>
          <a:bodyPr/>
          <a:lstStyle/>
          <a:p>
            <a:r>
              <a:rPr lang="en-US" dirty="0"/>
              <a:t>CLINICAL FEATURES </a:t>
            </a:r>
            <a:r>
              <a:rPr lang="en-US" sz="2000" dirty="0"/>
              <a:t>(onset over 2-8 weeks)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47C2-4DA4-F0AF-F459-7DEB68D2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2720"/>
            <a:ext cx="8915400" cy="5120640"/>
          </a:xfrm>
        </p:spPr>
        <p:txBody>
          <a:bodyPr/>
          <a:lstStyle/>
          <a:p>
            <a:r>
              <a:rPr lang="en-US" dirty="0"/>
              <a:t>SYMPTOMS:</a:t>
            </a:r>
          </a:p>
          <a:p>
            <a:pPr marL="0" indent="0">
              <a:buNone/>
            </a:pPr>
            <a:r>
              <a:rPr lang="en-US" dirty="0"/>
              <a:t>     a) headache</a:t>
            </a:r>
          </a:p>
          <a:p>
            <a:pPr marL="0" indent="0">
              <a:buNone/>
            </a:pPr>
            <a:r>
              <a:rPr lang="en-US" dirty="0"/>
              <a:t>     b)vomiting</a:t>
            </a:r>
          </a:p>
          <a:p>
            <a:pPr marL="0" indent="0">
              <a:buNone/>
            </a:pPr>
            <a:r>
              <a:rPr lang="en-US" dirty="0"/>
              <a:t>     c) low grade fever</a:t>
            </a:r>
          </a:p>
          <a:p>
            <a:pPr marL="0" indent="0">
              <a:buNone/>
            </a:pPr>
            <a:r>
              <a:rPr lang="en-US" dirty="0"/>
              <a:t>     d) delirium</a:t>
            </a:r>
          </a:p>
          <a:p>
            <a:pPr marL="0" indent="0">
              <a:buNone/>
            </a:pPr>
            <a:r>
              <a:rPr lang="en-US" dirty="0"/>
              <a:t>      e) </a:t>
            </a:r>
            <a:r>
              <a:rPr lang="en-US" dirty="0" err="1"/>
              <a:t>behaviour</a:t>
            </a:r>
            <a:r>
              <a:rPr lang="en-US" dirty="0"/>
              <a:t> changes</a:t>
            </a:r>
          </a:p>
          <a:p>
            <a:r>
              <a:rPr lang="en-US" dirty="0"/>
              <a:t>SIGNS:</a:t>
            </a:r>
          </a:p>
          <a:p>
            <a:pPr marL="0" indent="0">
              <a:buNone/>
            </a:pPr>
            <a:r>
              <a:rPr lang="en-US" dirty="0"/>
              <a:t>     a) meningism (may be absent)</a:t>
            </a:r>
          </a:p>
          <a:p>
            <a:pPr marL="0" indent="0">
              <a:buNone/>
            </a:pPr>
            <a:r>
              <a:rPr lang="en-US" dirty="0"/>
              <a:t>     b)oculomotor palsies</a:t>
            </a:r>
          </a:p>
          <a:p>
            <a:pPr marL="0" indent="0">
              <a:buNone/>
            </a:pPr>
            <a:r>
              <a:rPr lang="en-US" dirty="0"/>
              <a:t>     c)papilledema</a:t>
            </a:r>
          </a:p>
          <a:p>
            <a:pPr marL="0" indent="0">
              <a:buNone/>
            </a:pPr>
            <a:r>
              <a:rPr lang="en-US" dirty="0"/>
              <a:t>     d)focal hemisphere signs</a:t>
            </a:r>
          </a:p>
          <a:p>
            <a:pPr marL="0" indent="0">
              <a:buNone/>
            </a:pPr>
            <a:r>
              <a:rPr lang="en-US" dirty="0"/>
              <a:t>     e)depression of conscious level</a:t>
            </a:r>
          </a:p>
        </p:txBody>
      </p:sp>
    </p:spTree>
    <p:extLst>
      <p:ext uri="{BB962C8B-B14F-4D97-AF65-F5344CB8AC3E}">
        <p14:creationId xmlns:p14="http://schemas.microsoft.com/office/powerpoint/2010/main" val="2564583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1288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Wingdings 3</vt:lpstr>
      <vt:lpstr>Wisp</vt:lpstr>
      <vt:lpstr>TUBERCULOUS MENINGITIS</vt:lpstr>
      <vt:lpstr>PowerPoint Presentation</vt:lpstr>
      <vt:lpstr>Sequence Of Lecture</vt:lpstr>
      <vt:lpstr>PowerPoint Presentation</vt:lpstr>
      <vt:lpstr>ANATOMY</vt:lpstr>
      <vt:lpstr>INTRODUCTION</vt:lpstr>
      <vt:lpstr>PATHOPHYSIOLOGY</vt:lpstr>
      <vt:lpstr>PATHOPHYSIOLOGY</vt:lpstr>
      <vt:lpstr>CLINICAL FEATURES (onset over 2-8 weeks)</vt:lpstr>
      <vt:lpstr>STAGING OF SEVERITY</vt:lpstr>
      <vt:lpstr>INVESTIGATIONS</vt:lpstr>
      <vt:lpstr>IMAGING</vt:lpstr>
      <vt:lpstr>LUMBAR PUNCTURE</vt:lpstr>
      <vt:lpstr>TREATMENT</vt:lpstr>
      <vt:lpstr>ATT REGIMEN</vt:lpstr>
      <vt:lpstr>CASE SCENARIO</vt:lpstr>
      <vt:lpstr>ATT induced Hepatitis</vt:lpstr>
      <vt:lpstr>CASE SCENARIO</vt:lpstr>
      <vt:lpstr>TUBERCULOMAS</vt:lpstr>
      <vt:lpstr>TUBERCULOMAS</vt:lpstr>
      <vt:lpstr>COMPLICATIONS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TUBERCULOUS MENINGITIS</dc:title>
  <dc:creator>arshad rabbani</dc:creator>
  <cp:lastModifiedBy>hamad imran</cp:lastModifiedBy>
  <cp:revision>2</cp:revision>
  <dcterms:created xsi:type="dcterms:W3CDTF">2023-10-12T17:16:23Z</dcterms:created>
  <dcterms:modified xsi:type="dcterms:W3CDTF">2025-02-12T07:13:12Z</dcterms:modified>
</cp:coreProperties>
</file>