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9" r:id="rId3"/>
    <p:sldId id="318" r:id="rId4"/>
    <p:sldId id="317" r:id="rId5"/>
    <p:sldId id="31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314" r:id="rId38"/>
    <p:sldId id="315" r:id="rId39"/>
    <p:sldId id="289" r:id="rId4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35" y="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95145" y="99949"/>
            <a:ext cx="4820284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69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69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69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69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437" y="71501"/>
            <a:ext cx="9011285" cy="6696075"/>
          </a:xfrm>
          <a:custGeom>
            <a:avLst/>
            <a:gdLst/>
            <a:ahLst/>
            <a:cxnLst/>
            <a:rect l="l" t="t" r="r" b="b"/>
            <a:pathLst>
              <a:path w="9011285" h="6696075">
                <a:moveTo>
                  <a:pt x="0" y="329946"/>
                </a:moveTo>
                <a:lnTo>
                  <a:pt x="3578" y="281184"/>
                </a:lnTo>
                <a:lnTo>
                  <a:pt x="13973" y="234645"/>
                </a:lnTo>
                <a:lnTo>
                  <a:pt x="30674" y="190840"/>
                </a:lnTo>
                <a:lnTo>
                  <a:pt x="53171" y="150277"/>
                </a:lnTo>
                <a:lnTo>
                  <a:pt x="80954" y="113468"/>
                </a:lnTo>
                <a:lnTo>
                  <a:pt x="113510" y="80923"/>
                </a:lnTo>
                <a:lnTo>
                  <a:pt x="150331" y="53151"/>
                </a:lnTo>
                <a:lnTo>
                  <a:pt x="190906" y="30662"/>
                </a:lnTo>
                <a:lnTo>
                  <a:pt x="234724" y="13967"/>
                </a:lnTo>
                <a:lnTo>
                  <a:pt x="281274" y="3576"/>
                </a:lnTo>
                <a:lnTo>
                  <a:pt x="330047" y="0"/>
                </a:lnTo>
                <a:lnTo>
                  <a:pt x="8680640" y="0"/>
                </a:lnTo>
                <a:lnTo>
                  <a:pt x="8729405" y="3576"/>
                </a:lnTo>
                <a:lnTo>
                  <a:pt x="8775951" y="13967"/>
                </a:lnTo>
                <a:lnTo>
                  <a:pt x="8819769" y="30662"/>
                </a:lnTo>
                <a:lnTo>
                  <a:pt x="8860346" y="53151"/>
                </a:lnTo>
                <a:lnTo>
                  <a:pt x="8897172" y="80923"/>
                </a:lnTo>
                <a:lnTo>
                  <a:pt x="8929735" y="113468"/>
                </a:lnTo>
                <a:lnTo>
                  <a:pt x="8957524" y="150277"/>
                </a:lnTo>
                <a:lnTo>
                  <a:pt x="8980027" y="190840"/>
                </a:lnTo>
                <a:lnTo>
                  <a:pt x="8996734" y="234645"/>
                </a:lnTo>
                <a:lnTo>
                  <a:pt x="9007133" y="281184"/>
                </a:lnTo>
                <a:lnTo>
                  <a:pt x="9010713" y="329946"/>
                </a:lnTo>
                <a:lnTo>
                  <a:pt x="9010713" y="6365963"/>
                </a:lnTo>
                <a:lnTo>
                  <a:pt x="9007133" y="6414736"/>
                </a:lnTo>
                <a:lnTo>
                  <a:pt x="8996734" y="6461287"/>
                </a:lnTo>
                <a:lnTo>
                  <a:pt x="8980027" y="6505105"/>
                </a:lnTo>
                <a:lnTo>
                  <a:pt x="8957524" y="6545679"/>
                </a:lnTo>
                <a:lnTo>
                  <a:pt x="8929735" y="6582501"/>
                </a:lnTo>
                <a:lnTo>
                  <a:pt x="8897172" y="6615058"/>
                </a:lnTo>
                <a:lnTo>
                  <a:pt x="8860346" y="6642840"/>
                </a:lnTo>
                <a:lnTo>
                  <a:pt x="8819769" y="6665337"/>
                </a:lnTo>
                <a:lnTo>
                  <a:pt x="8775951" y="6682038"/>
                </a:lnTo>
                <a:lnTo>
                  <a:pt x="8729405" y="6692434"/>
                </a:lnTo>
                <a:lnTo>
                  <a:pt x="8680640" y="6696012"/>
                </a:lnTo>
                <a:lnTo>
                  <a:pt x="330047" y="6696012"/>
                </a:lnTo>
                <a:lnTo>
                  <a:pt x="281274" y="6692434"/>
                </a:lnTo>
                <a:lnTo>
                  <a:pt x="234724" y="6682038"/>
                </a:lnTo>
                <a:lnTo>
                  <a:pt x="190906" y="6665337"/>
                </a:lnTo>
                <a:lnTo>
                  <a:pt x="150331" y="6642840"/>
                </a:lnTo>
                <a:lnTo>
                  <a:pt x="113510" y="6615058"/>
                </a:lnTo>
                <a:lnTo>
                  <a:pt x="80954" y="6582501"/>
                </a:lnTo>
                <a:lnTo>
                  <a:pt x="53171" y="6545679"/>
                </a:lnTo>
                <a:lnTo>
                  <a:pt x="30674" y="6505105"/>
                </a:lnTo>
                <a:lnTo>
                  <a:pt x="13973" y="6461287"/>
                </a:lnTo>
                <a:lnTo>
                  <a:pt x="3578" y="6414736"/>
                </a:lnTo>
                <a:lnTo>
                  <a:pt x="0" y="6365963"/>
                </a:lnTo>
                <a:lnTo>
                  <a:pt x="0" y="329946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548068"/>
            <a:ext cx="8986520" cy="803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69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4092" y="1435417"/>
            <a:ext cx="7621905" cy="401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3045" y="6333704"/>
            <a:ext cx="299084" cy="231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gill.ca/criticalcare/education/teaching/teaching-files/toxicology-series/general-management-principles" TargetMode="External"/><Relationship Id="rId2" Type="http://schemas.openxmlformats.org/officeDocument/2006/relationships/hyperlink" Target="https://www.msdmanuals.com/professional/injuries-poisoning/poisoning/general-principles-of-poiso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5570727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" y="68326"/>
            <a:ext cx="9020175" cy="6702425"/>
            <a:chOff x="66675" y="68326"/>
            <a:chExt cx="9020175" cy="6702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7" y="71501"/>
              <a:ext cx="9010713" cy="66960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11285" cy="6696075"/>
            </a:xfrm>
            <a:custGeom>
              <a:avLst/>
              <a:gdLst/>
              <a:ahLst/>
              <a:cxnLst/>
              <a:rect l="l" t="t" r="r" b="b"/>
              <a:pathLst>
                <a:path w="9011285" h="6696075">
                  <a:moveTo>
                    <a:pt x="0" y="329946"/>
                  </a:moveTo>
                  <a:lnTo>
                    <a:pt x="3578" y="281184"/>
                  </a:lnTo>
                  <a:lnTo>
                    <a:pt x="13973" y="234645"/>
                  </a:lnTo>
                  <a:lnTo>
                    <a:pt x="30674" y="190840"/>
                  </a:lnTo>
                  <a:lnTo>
                    <a:pt x="53171" y="150277"/>
                  </a:lnTo>
                  <a:lnTo>
                    <a:pt x="80954" y="113468"/>
                  </a:lnTo>
                  <a:lnTo>
                    <a:pt x="113510" y="80923"/>
                  </a:lnTo>
                  <a:lnTo>
                    <a:pt x="150331" y="53151"/>
                  </a:lnTo>
                  <a:lnTo>
                    <a:pt x="190906" y="30662"/>
                  </a:lnTo>
                  <a:lnTo>
                    <a:pt x="234724" y="13967"/>
                  </a:lnTo>
                  <a:lnTo>
                    <a:pt x="281274" y="3576"/>
                  </a:lnTo>
                  <a:lnTo>
                    <a:pt x="330047" y="0"/>
                  </a:lnTo>
                  <a:lnTo>
                    <a:pt x="8680640" y="0"/>
                  </a:lnTo>
                  <a:lnTo>
                    <a:pt x="8729405" y="3576"/>
                  </a:lnTo>
                  <a:lnTo>
                    <a:pt x="8775951" y="13967"/>
                  </a:lnTo>
                  <a:lnTo>
                    <a:pt x="8819769" y="30662"/>
                  </a:lnTo>
                  <a:lnTo>
                    <a:pt x="8860346" y="53151"/>
                  </a:lnTo>
                  <a:lnTo>
                    <a:pt x="8897172" y="80923"/>
                  </a:lnTo>
                  <a:lnTo>
                    <a:pt x="8929735" y="113468"/>
                  </a:lnTo>
                  <a:lnTo>
                    <a:pt x="8957524" y="150277"/>
                  </a:lnTo>
                  <a:lnTo>
                    <a:pt x="8980027" y="190840"/>
                  </a:lnTo>
                  <a:lnTo>
                    <a:pt x="8996734" y="234645"/>
                  </a:lnTo>
                  <a:lnTo>
                    <a:pt x="9007133" y="281184"/>
                  </a:lnTo>
                  <a:lnTo>
                    <a:pt x="9010713" y="329946"/>
                  </a:lnTo>
                  <a:lnTo>
                    <a:pt x="9010713" y="6365963"/>
                  </a:lnTo>
                  <a:lnTo>
                    <a:pt x="9007133" y="6414736"/>
                  </a:lnTo>
                  <a:lnTo>
                    <a:pt x="8996734" y="6461287"/>
                  </a:lnTo>
                  <a:lnTo>
                    <a:pt x="8980027" y="6505105"/>
                  </a:lnTo>
                  <a:lnTo>
                    <a:pt x="8957524" y="6545679"/>
                  </a:lnTo>
                  <a:lnTo>
                    <a:pt x="8929735" y="6582501"/>
                  </a:lnTo>
                  <a:lnTo>
                    <a:pt x="8897172" y="6615058"/>
                  </a:lnTo>
                  <a:lnTo>
                    <a:pt x="8860346" y="6642840"/>
                  </a:lnTo>
                  <a:lnTo>
                    <a:pt x="8819769" y="6665337"/>
                  </a:lnTo>
                  <a:lnTo>
                    <a:pt x="8775951" y="6682038"/>
                  </a:lnTo>
                  <a:lnTo>
                    <a:pt x="8729405" y="6692434"/>
                  </a:lnTo>
                  <a:lnTo>
                    <a:pt x="8680640" y="6696012"/>
                  </a:lnTo>
                  <a:lnTo>
                    <a:pt x="330047" y="6696012"/>
                  </a:lnTo>
                  <a:lnTo>
                    <a:pt x="281274" y="6692434"/>
                  </a:lnTo>
                  <a:lnTo>
                    <a:pt x="234724" y="6682038"/>
                  </a:lnTo>
                  <a:lnTo>
                    <a:pt x="190906" y="6665337"/>
                  </a:lnTo>
                  <a:lnTo>
                    <a:pt x="150331" y="6642840"/>
                  </a:lnTo>
                  <a:lnTo>
                    <a:pt x="113510" y="6615058"/>
                  </a:lnTo>
                  <a:lnTo>
                    <a:pt x="80954" y="6582501"/>
                  </a:lnTo>
                  <a:lnTo>
                    <a:pt x="53171" y="6545679"/>
                  </a:lnTo>
                  <a:lnTo>
                    <a:pt x="30674" y="6505105"/>
                  </a:lnTo>
                  <a:lnTo>
                    <a:pt x="13973" y="6461287"/>
                  </a:lnTo>
                  <a:lnTo>
                    <a:pt x="3578" y="6414736"/>
                  </a:lnTo>
                  <a:lnTo>
                    <a:pt x="0" y="6365963"/>
                  </a:lnTo>
                  <a:lnTo>
                    <a:pt x="0" y="32994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" y="1400175"/>
              <a:ext cx="9020175" cy="114300"/>
            </a:xfrm>
            <a:custGeom>
              <a:avLst/>
              <a:gdLst/>
              <a:ahLst/>
              <a:cxnLst/>
              <a:rect l="l" t="t" r="r" b="b"/>
              <a:pathLst>
                <a:path w="9020175" h="114300">
                  <a:moveTo>
                    <a:pt x="9020175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9020175" y="114300"/>
                  </a:lnTo>
                  <a:lnTo>
                    <a:pt x="9020175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675" y="2981324"/>
              <a:ext cx="9020175" cy="104775"/>
            </a:xfrm>
            <a:custGeom>
              <a:avLst/>
              <a:gdLst/>
              <a:ahLst/>
              <a:cxnLst/>
              <a:rect l="l" t="t" r="r" b="b"/>
              <a:pathLst>
                <a:path w="9020175" h="104775">
                  <a:moveTo>
                    <a:pt x="9020175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9020175" y="104775"/>
                  </a:lnTo>
                  <a:lnTo>
                    <a:pt x="9020175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675" y="1514475"/>
            <a:ext cx="9020175" cy="146685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207010" rIns="0" bIns="0" rtlCol="0">
            <a:spAutoFit/>
          </a:bodyPr>
          <a:lstStyle/>
          <a:p>
            <a:pPr marL="797560">
              <a:lnSpc>
                <a:spcPct val="100000"/>
              </a:lnSpc>
              <a:spcBef>
                <a:spcPts val="1630"/>
              </a:spcBef>
            </a:pPr>
            <a:r>
              <a:rPr sz="5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5400" spc="-2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5400" spc="-1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TOXICOLOGY-</a:t>
            </a:r>
            <a:r>
              <a:rPr sz="5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III</a:t>
            </a:r>
            <a:endParaRPr sz="5400" dirty="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" y="3123565"/>
            <a:ext cx="8991600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179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696363"/>
                </a:solidFill>
                <a:latin typeface="Times New Roman"/>
                <a:cs typeface="Times New Roman"/>
              </a:rPr>
              <a:t>Dr</a:t>
            </a:r>
            <a:r>
              <a:rPr sz="2800" b="1" spc="-60" dirty="0">
                <a:solidFill>
                  <a:srgbClr val="696363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696363"/>
                </a:solidFill>
                <a:latin typeface="Times New Roman"/>
                <a:cs typeface="Times New Roman"/>
              </a:rPr>
              <a:t>Filza</a:t>
            </a:r>
            <a:r>
              <a:rPr sz="2800" b="1" spc="-254" dirty="0">
                <a:solidFill>
                  <a:srgbClr val="696363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696363"/>
                </a:solidFill>
                <a:latin typeface="Times New Roman"/>
                <a:cs typeface="Times New Roman"/>
              </a:rPr>
              <a:t>Ali </a:t>
            </a:r>
            <a:endParaRPr lang="en-US" sz="2800" b="1" spc="-140" dirty="0">
              <a:solidFill>
                <a:srgbClr val="696363"/>
              </a:solidFill>
              <a:latin typeface="Times New Roman"/>
              <a:cs typeface="Times New Roman"/>
            </a:endParaRPr>
          </a:p>
          <a:p>
            <a:pPr marL="41275" marR="5080" indent="-29209">
              <a:lnSpc>
                <a:spcPct val="117900"/>
              </a:lnSpc>
              <a:spcBef>
                <a:spcPts val="95"/>
              </a:spcBef>
            </a:pPr>
            <a:r>
              <a:rPr lang="en-US" sz="2800" b="1" spc="-140">
                <a:solidFill>
                  <a:srgbClr val="696363"/>
                </a:solidFill>
                <a:latin typeface="Times New Roman"/>
                <a:cs typeface="Times New Roman"/>
              </a:rPr>
              <a:t>Dr </a:t>
            </a:r>
            <a:r>
              <a:rPr lang="en-US" sz="2800" b="1" spc="-140" dirty="0">
                <a:solidFill>
                  <a:srgbClr val="696363"/>
                </a:solidFill>
                <a:latin typeface="Times New Roman"/>
                <a:cs typeface="Times New Roman"/>
              </a:rPr>
              <a:t>S</a:t>
            </a:r>
            <a:r>
              <a:rPr lang="en-US" sz="2800" b="1" spc="-140">
                <a:solidFill>
                  <a:srgbClr val="696363"/>
                </a:solidFill>
                <a:latin typeface="Times New Roman"/>
                <a:cs typeface="Times New Roman"/>
              </a:rPr>
              <a:t>hahida  </a:t>
            </a:r>
            <a:endParaRPr lang="en-US" sz="2800" b="1" spc="-140" dirty="0">
              <a:solidFill>
                <a:srgbClr val="696363"/>
              </a:solidFill>
              <a:latin typeface="Times New Roman"/>
              <a:cs typeface="Times New Roman"/>
            </a:endParaRPr>
          </a:p>
          <a:p>
            <a:pPr marL="41275" marR="5080" indent="-29209">
              <a:lnSpc>
                <a:spcPct val="117900"/>
              </a:lnSpc>
              <a:spcBef>
                <a:spcPts val="95"/>
              </a:spcBef>
            </a:pPr>
            <a:r>
              <a:rPr sz="2800" b="1" spc="-145" dirty="0">
                <a:solidFill>
                  <a:srgbClr val="696363"/>
                </a:solidFill>
                <a:latin typeface="Times New Roman"/>
                <a:cs typeface="Times New Roman"/>
              </a:rPr>
              <a:t>Forensic</a:t>
            </a:r>
            <a:r>
              <a:rPr sz="2800" b="1" spc="-135" dirty="0">
                <a:solidFill>
                  <a:srgbClr val="696363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696363"/>
                </a:solidFill>
                <a:latin typeface="Times New Roman"/>
                <a:cs typeface="Times New Roman"/>
              </a:rPr>
              <a:t>Medicine</a:t>
            </a:r>
            <a:r>
              <a:rPr sz="2800" b="1" spc="-30" dirty="0">
                <a:solidFill>
                  <a:srgbClr val="696363"/>
                </a:solidFill>
                <a:latin typeface="Times New Roman"/>
                <a:cs typeface="Times New Roman"/>
              </a:rPr>
              <a:t> </a:t>
            </a:r>
            <a:r>
              <a:rPr sz="2800" b="1" spc="-430" dirty="0">
                <a:solidFill>
                  <a:srgbClr val="696363"/>
                </a:solidFill>
                <a:latin typeface="Times New Roman"/>
                <a:cs typeface="Times New Roman"/>
              </a:rPr>
              <a:t>&amp;</a:t>
            </a:r>
            <a:r>
              <a:rPr sz="2800" b="1" spc="-380" dirty="0">
                <a:solidFill>
                  <a:srgbClr val="696363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696363"/>
                </a:solidFill>
                <a:latin typeface="Times New Roman"/>
                <a:cs typeface="Times New Roman"/>
              </a:rPr>
              <a:t>Toxicology</a:t>
            </a:r>
            <a:endParaRPr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457" y="695324"/>
            <a:ext cx="762444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solidFill>
                  <a:srgbClr val="696363"/>
                </a:solidFill>
                <a:latin typeface="Arial"/>
                <a:cs typeface="Arial"/>
              </a:rPr>
              <a:t>Diagnosis</a:t>
            </a:r>
            <a:r>
              <a:rPr sz="3950" b="1" spc="110" dirty="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696363"/>
                </a:solidFill>
                <a:latin typeface="Arial"/>
                <a:cs typeface="Arial"/>
              </a:rPr>
              <a:t>of</a:t>
            </a:r>
            <a:r>
              <a:rPr sz="3950" b="1" spc="40" dirty="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696363"/>
                </a:solidFill>
                <a:latin typeface="Arial"/>
                <a:cs typeface="Arial"/>
              </a:rPr>
              <a:t>Poisoning</a:t>
            </a:r>
            <a:r>
              <a:rPr sz="3950" b="1" spc="130" dirty="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696363"/>
                </a:solidFill>
                <a:latin typeface="Arial"/>
                <a:cs typeface="Arial"/>
              </a:rPr>
              <a:t>in</a:t>
            </a:r>
            <a:r>
              <a:rPr sz="3950" b="1" spc="-80" dirty="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sz="3950" b="1" spc="-20" dirty="0">
                <a:solidFill>
                  <a:srgbClr val="696363"/>
                </a:solidFill>
                <a:latin typeface="Arial"/>
                <a:cs typeface="Arial"/>
              </a:rPr>
              <a:t>Dead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587499"/>
            <a:ext cx="8811260" cy="8178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88925" marR="5080" indent="-276860">
              <a:lnSpc>
                <a:spcPts val="3080"/>
              </a:lnSpc>
              <a:spcBef>
                <a:spcPts val="265"/>
              </a:spcBef>
            </a:pPr>
            <a:r>
              <a:rPr sz="2600" spc="-150" dirty="0">
                <a:latin typeface="Times New Roman"/>
                <a:cs typeface="Times New Roman"/>
              </a:rPr>
              <a:t>Evidence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poisoning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will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depend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postmortem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examination,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chemical </a:t>
            </a:r>
            <a:r>
              <a:rPr sz="2600" spc="-150" dirty="0">
                <a:latin typeface="Times New Roman"/>
                <a:cs typeface="Times New Roman"/>
              </a:rPr>
              <a:t>analysis,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experiments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suitable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animals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and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circumstantial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evidence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0"/>
            <a:ext cx="1981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" y="251969"/>
            <a:ext cx="4255770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95"/>
              </a:lnSpc>
            </a:pPr>
            <a:r>
              <a:rPr sz="3950" b="1" dirty="0">
                <a:solidFill>
                  <a:srgbClr val="696363"/>
                </a:solidFill>
                <a:latin typeface="Arial"/>
                <a:cs typeface="Arial"/>
              </a:rPr>
              <a:t>Diagnosis</a:t>
            </a:r>
            <a:r>
              <a:rPr sz="3950" b="1" spc="114" dirty="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696363"/>
                </a:solidFill>
                <a:latin typeface="Arial"/>
                <a:cs typeface="Arial"/>
              </a:rPr>
              <a:t>of</a:t>
            </a:r>
            <a:r>
              <a:rPr sz="3950" b="1" spc="30" dirty="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sz="3950" b="1" spc="-20" dirty="0">
                <a:solidFill>
                  <a:srgbClr val="696363"/>
                </a:solidFill>
                <a:latin typeface="Arial"/>
                <a:cs typeface="Arial"/>
              </a:rPr>
              <a:t>Pois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2358" y="251969"/>
            <a:ext cx="3349625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95"/>
              </a:lnSpc>
            </a:pPr>
            <a:r>
              <a:rPr sz="3950" b="1" dirty="0">
                <a:solidFill>
                  <a:srgbClr val="696363"/>
                </a:solidFill>
                <a:latin typeface="Arial"/>
                <a:cs typeface="Arial"/>
              </a:rPr>
              <a:t>oning</a:t>
            </a:r>
            <a:r>
              <a:rPr sz="3950" b="1" spc="185" dirty="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696363"/>
                </a:solidFill>
                <a:latin typeface="Arial"/>
                <a:cs typeface="Arial"/>
              </a:rPr>
              <a:t>in</a:t>
            </a:r>
            <a:r>
              <a:rPr sz="3950" b="1" spc="-30" dirty="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sz="3950" b="1" spc="-20" dirty="0">
                <a:solidFill>
                  <a:srgbClr val="696363"/>
                </a:solidFill>
                <a:latin typeface="Arial"/>
                <a:cs typeface="Arial"/>
              </a:rPr>
              <a:t>Dead</a:t>
            </a:r>
            <a:endParaRPr sz="3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-38"/>
            <a:ext cx="9144000" cy="393700"/>
          </a:xfrm>
          <a:custGeom>
            <a:avLst/>
            <a:gdLst/>
            <a:ahLst/>
            <a:cxnLst/>
            <a:rect l="l" t="t" r="r" b="b"/>
            <a:pathLst>
              <a:path w="9144000" h="393700">
                <a:moveTo>
                  <a:pt x="0" y="393230"/>
                </a:moveTo>
                <a:lnTo>
                  <a:pt x="9144000" y="393230"/>
                </a:lnTo>
                <a:lnTo>
                  <a:pt x="9144000" y="0"/>
                </a:lnTo>
                <a:lnTo>
                  <a:pt x="0" y="0"/>
                </a:lnTo>
                <a:lnTo>
                  <a:pt x="0" y="39323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110846"/>
            <a:ext cx="9144000" cy="711835"/>
          </a:xfrm>
          <a:custGeom>
            <a:avLst/>
            <a:gdLst/>
            <a:ahLst/>
            <a:cxnLst/>
            <a:rect l="l" t="t" r="r" b="b"/>
            <a:pathLst>
              <a:path w="9144000" h="711834">
                <a:moveTo>
                  <a:pt x="9144000" y="0"/>
                </a:moveTo>
                <a:lnTo>
                  <a:pt x="4572000" y="0"/>
                </a:lnTo>
                <a:lnTo>
                  <a:pt x="0" y="0"/>
                </a:lnTo>
                <a:lnTo>
                  <a:pt x="0" y="711593"/>
                </a:lnTo>
                <a:lnTo>
                  <a:pt x="4572000" y="711593"/>
                </a:lnTo>
                <a:lnTo>
                  <a:pt x="9144000" y="711593"/>
                </a:lnTo>
                <a:lnTo>
                  <a:pt x="9144000" y="0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0" y="-3175"/>
          <a:ext cx="9137650" cy="681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9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Postmortem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Examination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External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Findings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Internal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Findings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color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changes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skin</a:t>
                      </a:r>
                      <a:r>
                        <a:rPr sz="18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mucous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membrane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222250">
                        <a:lnSpc>
                          <a:spcPct val="99100"/>
                        </a:lnSpc>
                        <a:spcBef>
                          <a:spcPts val="16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skull</a:t>
                      </a:r>
                      <a:r>
                        <a:rPr sz="1800" b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opened</a:t>
                      </a:r>
                      <a:r>
                        <a:rPr sz="18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detect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unusual odors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brain,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since</a:t>
                      </a:r>
                      <a:r>
                        <a:rPr sz="18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opening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body </a:t>
                      </a:r>
                      <a:r>
                        <a:rPr sz="1800" spc="-125" dirty="0">
                          <a:latin typeface="Times New Roman"/>
                          <a:cs typeface="Times New Roman"/>
                        </a:rPr>
                        <a:t>masks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such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odors.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1435">
                <a:tc>
                  <a:txBody>
                    <a:bodyPr/>
                    <a:lstStyle/>
                    <a:p>
                      <a:pPr marL="88265" marR="243204">
                        <a:lnSpc>
                          <a:spcPct val="99100"/>
                        </a:lnSpc>
                        <a:spcBef>
                          <a:spcPts val="175"/>
                        </a:spcBef>
                      </a:pP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iii.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Smell</a:t>
                      </a:r>
                      <a:r>
                        <a:rPr sz="1800" b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present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about</a:t>
                      </a:r>
                      <a:r>
                        <a:rPr sz="18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mouth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nose.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The natural</a:t>
                      </a:r>
                      <a:r>
                        <a:rPr sz="18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orifices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e.g.</a:t>
                      </a:r>
                      <a:r>
                        <a:rPr sz="1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mouth,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nostrils,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rectum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sz="1800" spc="-130" dirty="0">
                          <a:latin typeface="Times New Roman"/>
                          <a:cs typeface="Times New Roman"/>
                        </a:rPr>
                        <a:t>vagina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70" dirty="0">
                          <a:latin typeface="Times New Roman"/>
                          <a:cs typeface="Times New Roman"/>
                        </a:rPr>
                        <a:t>may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show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presence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poisonous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material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290195">
                        <a:lnSpc>
                          <a:spcPts val="2100"/>
                        </a:lnSpc>
                        <a:spcBef>
                          <a:spcPts val="27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Mouth</a:t>
                      </a:r>
                      <a:r>
                        <a:rPr sz="18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throat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8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Examine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30" dirty="0"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evidence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inflammation,</a:t>
                      </a:r>
                      <a:r>
                        <a:rPr sz="1800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erosion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staining.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63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Injection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marks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sz="18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looked</a:t>
                      </a:r>
                      <a:r>
                        <a:rPr sz="18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care.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139065">
                        <a:lnSpc>
                          <a:spcPct val="99100"/>
                        </a:lnSpc>
                        <a:spcBef>
                          <a:spcPts val="190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Respiratory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Corrosives</a:t>
                      </a:r>
                      <a:r>
                        <a:rPr sz="18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70" dirty="0">
                          <a:latin typeface="Times New Roman"/>
                          <a:cs typeface="Times New Roman"/>
                        </a:rPr>
                        <a:t>may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cause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edema 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glottis,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congestion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desquamation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mucous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membrane.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103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Skin</a:t>
                      </a:r>
                      <a:r>
                        <a:rPr sz="18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sz="18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examined</a:t>
                      </a:r>
                      <a:r>
                        <a:rPr sz="180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lesions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135"/>
                        </a:lnSpc>
                        <a:spcBef>
                          <a:spcPts val="18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Stomach: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76860" indent="-184150">
                        <a:lnSpc>
                          <a:spcPts val="2135"/>
                        </a:lnSpc>
                        <a:buSzPct val="94444"/>
                        <a:buFont typeface="Wingdings"/>
                        <a:buChar char=""/>
                        <a:tabLst>
                          <a:tab pos="276860" algn="l"/>
                        </a:tabLst>
                      </a:pP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Hyperemia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mucous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membrane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 marR="329565" indent="-3175">
                        <a:lnSpc>
                          <a:spcPct val="100800"/>
                        </a:lnSpc>
                        <a:buSzPct val="94444"/>
                        <a:buFont typeface="Wingdings"/>
                        <a:buChar char=""/>
                        <a:tabLst>
                          <a:tab pos="276860" algn="l"/>
                        </a:tabLst>
                      </a:pP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	Color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changes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mucous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membrane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stomach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seen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different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poisoning</a:t>
                      </a:r>
                      <a:r>
                        <a:rPr sz="1800" spc="-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 marR="182245" indent="-3175">
                        <a:lnSpc>
                          <a:spcPct val="100800"/>
                        </a:lnSpc>
                        <a:buSzPct val="94444"/>
                        <a:buFont typeface="Wingdings"/>
                        <a:buChar char=""/>
                        <a:tabLst>
                          <a:tab pos="276860" algn="l"/>
                        </a:tabLst>
                      </a:pP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	Softening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95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ulceration</a:t>
                      </a:r>
                      <a:r>
                        <a:rPr sz="180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mucous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membrane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seen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corrosives.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Jaundice</a:t>
                      </a:r>
                      <a:r>
                        <a:rPr sz="1800" b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70" dirty="0">
                          <a:latin typeface="Times New Roman"/>
                          <a:cs typeface="Times New Roman"/>
                        </a:rPr>
                        <a:t>may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occur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chronic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poisoning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121285">
                        <a:lnSpc>
                          <a:spcPts val="2100"/>
                        </a:lnSpc>
                        <a:spcBef>
                          <a:spcPts val="320"/>
                        </a:spcBef>
                      </a:pP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Kidneys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(nephrotoxic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poisons).degenerative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changes 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seen.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162800" y="0"/>
            <a:ext cx="1981200" cy="251969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14145">
              <a:lnSpc>
                <a:spcPct val="100000"/>
              </a:lnSpc>
              <a:spcBef>
                <a:spcPts val="130"/>
              </a:spcBef>
            </a:pPr>
            <a:r>
              <a:rPr sz="4400" dirty="0">
                <a:solidFill>
                  <a:srgbClr val="000000"/>
                </a:solidFill>
              </a:rPr>
              <a:t>History</a:t>
            </a:r>
            <a:r>
              <a:rPr sz="4400" spc="-17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and</a:t>
            </a:r>
            <a:r>
              <a:rPr sz="4400" spc="-25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Symptoms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12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231457" y="1520824"/>
            <a:ext cx="7008495" cy="18040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65125" indent="-352425">
              <a:lnSpc>
                <a:spcPct val="100000"/>
              </a:lnSpc>
              <a:spcBef>
                <a:spcPts val="130"/>
              </a:spcBef>
              <a:buClr>
                <a:srgbClr val="D24717"/>
              </a:buClr>
              <a:buSzPct val="82692"/>
              <a:buFont typeface="Wingdings"/>
              <a:buChar char=""/>
              <a:tabLst>
                <a:tab pos="365125" algn="l"/>
              </a:tabLst>
            </a:pPr>
            <a:r>
              <a:rPr sz="2600" spc="-155" dirty="0">
                <a:latin typeface="Times New Roman"/>
                <a:cs typeface="Times New Roman"/>
              </a:rPr>
              <a:t>Sudden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onset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vomiting/diarrhea/pain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abdomen</a:t>
            </a:r>
            <a:endParaRPr sz="2600">
              <a:latin typeface="Times New Roman"/>
              <a:cs typeface="Times New Roman"/>
            </a:endParaRPr>
          </a:p>
          <a:p>
            <a:pPr marL="365125" indent="-352425">
              <a:lnSpc>
                <a:spcPct val="100000"/>
              </a:lnSpc>
              <a:spcBef>
                <a:spcPts val="2135"/>
              </a:spcBef>
              <a:buClr>
                <a:srgbClr val="D24717"/>
              </a:buClr>
              <a:buSzPct val="82692"/>
              <a:buFont typeface="Wingdings"/>
              <a:buChar char=""/>
              <a:tabLst>
                <a:tab pos="365125" algn="l"/>
              </a:tabLst>
            </a:pPr>
            <a:r>
              <a:rPr sz="2600" spc="-65" dirty="0">
                <a:latin typeface="Times New Roman"/>
                <a:cs typeface="Times New Roman"/>
              </a:rPr>
              <a:t>Onset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symptoms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who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had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taken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food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together.</a:t>
            </a:r>
            <a:endParaRPr sz="26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2290"/>
              </a:spcBef>
              <a:buClr>
                <a:srgbClr val="D24717"/>
              </a:buClr>
              <a:buSzPct val="82692"/>
              <a:buFont typeface="Wingdings"/>
              <a:buChar char=""/>
              <a:tabLst>
                <a:tab pos="288925" algn="l"/>
              </a:tabLst>
            </a:pPr>
            <a:r>
              <a:rPr sz="2600" spc="-105" dirty="0">
                <a:latin typeface="Times New Roman"/>
                <a:cs typeface="Times New Roman"/>
              </a:rPr>
              <a:t>History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consumption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poison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suspicious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materi</a:t>
            </a:r>
            <a:r>
              <a:rPr sz="2750" spc="-35" dirty="0">
                <a:latin typeface="Times New Roman"/>
                <a:cs typeface="Times New Roman"/>
              </a:rPr>
              <a:t>al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657" y="376174"/>
            <a:ext cx="8371840" cy="5466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30"/>
              </a:spcBef>
              <a:buClr>
                <a:srgbClr val="D24717"/>
              </a:buClr>
              <a:buSzPct val="87272"/>
              <a:buFont typeface="Times New Roman"/>
              <a:buAutoNum type="arabicPeriod"/>
              <a:tabLst>
                <a:tab pos="527050" algn="l"/>
              </a:tabLst>
            </a:pPr>
            <a:r>
              <a:rPr sz="2750" spc="-90" dirty="0">
                <a:latin typeface="Times New Roman"/>
                <a:cs typeface="Times New Roman"/>
              </a:rPr>
              <a:t>Persistent</a:t>
            </a:r>
            <a:r>
              <a:rPr sz="2750" spc="-155" dirty="0">
                <a:latin typeface="Times New Roman"/>
                <a:cs typeface="Times New Roman"/>
              </a:rPr>
              <a:t> </a:t>
            </a:r>
            <a:r>
              <a:rPr sz="2750" spc="-135" dirty="0">
                <a:latin typeface="Times New Roman"/>
                <a:cs typeface="Times New Roman"/>
              </a:rPr>
              <a:t>vomiting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-145" dirty="0">
                <a:latin typeface="Times New Roman"/>
                <a:cs typeface="Times New Roman"/>
              </a:rPr>
              <a:t>and</a:t>
            </a:r>
            <a:r>
              <a:rPr sz="2750" spc="-85" dirty="0">
                <a:latin typeface="Times New Roman"/>
                <a:cs typeface="Times New Roman"/>
              </a:rPr>
              <a:t> </a:t>
            </a:r>
            <a:r>
              <a:rPr sz="2750" spc="-105" dirty="0">
                <a:latin typeface="Times New Roman"/>
                <a:cs typeface="Times New Roman"/>
              </a:rPr>
              <a:t>diarrhea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spc="-90" dirty="0">
                <a:latin typeface="Times New Roman"/>
                <a:cs typeface="Times New Roman"/>
              </a:rPr>
              <a:t>with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or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without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dehydration</a:t>
            </a:r>
            <a:endParaRPr sz="2750">
              <a:latin typeface="Times New Roman"/>
              <a:cs typeface="Times New Roman"/>
            </a:endParaRPr>
          </a:p>
          <a:p>
            <a:pPr marL="422275" indent="-409575">
              <a:lnSpc>
                <a:spcPct val="100000"/>
              </a:lnSpc>
              <a:spcBef>
                <a:spcPts val="2330"/>
              </a:spcBef>
              <a:buAutoNum type="arabicPeriod"/>
              <a:tabLst>
                <a:tab pos="422275" algn="l"/>
              </a:tabLst>
            </a:pPr>
            <a:r>
              <a:rPr sz="2750" spc="-170" dirty="0">
                <a:latin typeface="Times New Roman"/>
                <a:cs typeface="Times New Roman"/>
              </a:rPr>
              <a:t>Pain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125" dirty="0">
                <a:latin typeface="Times New Roman"/>
                <a:cs typeface="Times New Roman"/>
              </a:rPr>
              <a:t>in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abdomen</a:t>
            </a:r>
            <a:endParaRPr sz="2750">
              <a:latin typeface="Times New Roman"/>
              <a:cs typeface="Times New Roman"/>
            </a:endParaRPr>
          </a:p>
          <a:p>
            <a:pPr marL="345440" indent="-332740">
              <a:lnSpc>
                <a:spcPct val="100000"/>
              </a:lnSpc>
              <a:spcBef>
                <a:spcPts val="2335"/>
              </a:spcBef>
              <a:buAutoNum type="arabicPeriod"/>
              <a:tabLst>
                <a:tab pos="345440" algn="l"/>
              </a:tabLst>
            </a:pPr>
            <a:r>
              <a:rPr sz="2750" spc="-60" dirty="0">
                <a:latin typeface="Times New Roman"/>
                <a:cs typeface="Times New Roman"/>
              </a:rPr>
              <a:t>Drowsiness/unconsciousness/coma</a:t>
            </a:r>
            <a:endParaRPr sz="2750">
              <a:latin typeface="Times New Roman"/>
              <a:cs typeface="Times New Roman"/>
            </a:endParaRPr>
          </a:p>
          <a:p>
            <a:pPr marL="346075" indent="-333375">
              <a:lnSpc>
                <a:spcPct val="100000"/>
              </a:lnSpc>
              <a:spcBef>
                <a:spcPts val="2335"/>
              </a:spcBef>
              <a:buAutoNum type="arabicPeriod"/>
              <a:tabLst>
                <a:tab pos="346075" algn="l"/>
              </a:tabLst>
            </a:pPr>
            <a:r>
              <a:rPr sz="2750" spc="-130" dirty="0">
                <a:latin typeface="Times New Roman"/>
                <a:cs typeface="Times New Roman"/>
              </a:rPr>
              <a:t>Breathlessness,</a:t>
            </a:r>
            <a:r>
              <a:rPr sz="2750" spc="-310" dirty="0">
                <a:latin typeface="Times New Roman"/>
                <a:cs typeface="Times New Roman"/>
              </a:rPr>
              <a:t> </a:t>
            </a:r>
            <a:r>
              <a:rPr sz="2750" spc="-85" dirty="0">
                <a:latin typeface="Times New Roman"/>
                <a:cs typeface="Times New Roman"/>
              </a:rPr>
              <a:t>constriction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in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70" dirty="0">
                <a:latin typeface="Times New Roman"/>
                <a:cs typeface="Times New Roman"/>
              </a:rPr>
              <a:t>chest,</a:t>
            </a:r>
            <a:r>
              <a:rPr sz="2750" spc="-155" dirty="0">
                <a:latin typeface="Times New Roman"/>
                <a:cs typeface="Times New Roman"/>
              </a:rPr>
              <a:t> </a:t>
            </a:r>
            <a:r>
              <a:rPr sz="2750" spc="-135" dirty="0">
                <a:latin typeface="Times New Roman"/>
                <a:cs typeface="Times New Roman"/>
              </a:rPr>
              <a:t>choking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sensation</a:t>
            </a:r>
            <a:endParaRPr sz="2750">
              <a:latin typeface="Times New Roman"/>
              <a:cs typeface="Times New Roman"/>
            </a:endParaRPr>
          </a:p>
          <a:p>
            <a:pPr marL="346075" indent="-333375">
              <a:lnSpc>
                <a:spcPct val="100000"/>
              </a:lnSpc>
              <a:spcBef>
                <a:spcPts val="2405"/>
              </a:spcBef>
              <a:buAutoNum type="arabicPeriod"/>
              <a:tabLst>
                <a:tab pos="346075" algn="l"/>
              </a:tabLst>
            </a:pPr>
            <a:r>
              <a:rPr sz="2750" spc="-65" dirty="0">
                <a:latin typeface="Times New Roman"/>
                <a:cs typeface="Times New Roman"/>
              </a:rPr>
              <a:t>Convulsions</a:t>
            </a:r>
            <a:endParaRPr sz="2750">
              <a:latin typeface="Times New Roman"/>
              <a:cs typeface="Times New Roman"/>
            </a:endParaRPr>
          </a:p>
          <a:p>
            <a:pPr marL="346075" indent="-333375">
              <a:lnSpc>
                <a:spcPct val="100000"/>
              </a:lnSpc>
              <a:spcBef>
                <a:spcPts val="2335"/>
              </a:spcBef>
              <a:buAutoNum type="arabicPeriod"/>
              <a:tabLst>
                <a:tab pos="346075" algn="l"/>
              </a:tabLst>
            </a:pPr>
            <a:r>
              <a:rPr sz="2750" spc="-105" dirty="0">
                <a:latin typeface="Times New Roman"/>
                <a:cs typeface="Times New Roman"/>
              </a:rPr>
              <a:t>Palpitations,</a:t>
            </a:r>
            <a:r>
              <a:rPr sz="2750" spc="-170" dirty="0">
                <a:latin typeface="Times New Roman"/>
                <a:cs typeface="Times New Roman"/>
              </a:rPr>
              <a:t> </a:t>
            </a:r>
            <a:r>
              <a:rPr sz="2750" spc="-105" dirty="0">
                <a:latin typeface="Times New Roman"/>
                <a:cs typeface="Times New Roman"/>
              </a:rPr>
              <a:t>arrhythmias,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chest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pain</a:t>
            </a:r>
            <a:endParaRPr sz="2750">
              <a:latin typeface="Times New Roman"/>
              <a:cs typeface="Times New Roman"/>
            </a:endParaRPr>
          </a:p>
          <a:p>
            <a:pPr marL="345440" indent="-332740">
              <a:lnSpc>
                <a:spcPct val="100000"/>
              </a:lnSpc>
              <a:spcBef>
                <a:spcPts val="2330"/>
              </a:spcBef>
              <a:buAutoNum type="arabicPeriod"/>
              <a:tabLst>
                <a:tab pos="345440" algn="l"/>
              </a:tabLst>
            </a:pPr>
            <a:r>
              <a:rPr sz="2750" spc="-25" dirty="0">
                <a:latin typeface="Times New Roman"/>
                <a:cs typeface="Times New Roman"/>
              </a:rPr>
              <a:t>Hypothermia</a:t>
            </a:r>
            <a:endParaRPr sz="2750">
              <a:latin typeface="Times New Roman"/>
              <a:cs typeface="Times New Roman"/>
            </a:endParaRPr>
          </a:p>
          <a:p>
            <a:pPr marL="345440" indent="-332740">
              <a:lnSpc>
                <a:spcPct val="100000"/>
              </a:lnSpc>
              <a:spcBef>
                <a:spcPts val="2335"/>
              </a:spcBef>
              <a:buAutoNum type="arabicPeriod"/>
              <a:tabLst>
                <a:tab pos="345440" algn="l"/>
              </a:tabLst>
            </a:pPr>
            <a:r>
              <a:rPr sz="2750" spc="-60" dirty="0">
                <a:latin typeface="Times New Roman"/>
                <a:cs typeface="Times New Roman"/>
              </a:rPr>
              <a:t>Paralysis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13</a:t>
            </a:fld>
            <a:endParaRPr spc="-25" dirty="0"/>
          </a:p>
        </p:txBody>
      </p:sp>
      <p:sp>
        <p:nvSpPr>
          <p:cNvPr id="5" name="Rectangle 4"/>
          <p:cNvSpPr/>
          <p:nvPr/>
        </p:nvSpPr>
        <p:spPr>
          <a:xfrm>
            <a:off x="7315200" y="0"/>
            <a:ext cx="18288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700976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>
                <a:solidFill>
                  <a:srgbClr val="000000"/>
                </a:solidFill>
              </a:rPr>
              <a:t>Principles</a:t>
            </a:r>
            <a:r>
              <a:rPr sz="4400" spc="-8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of</a:t>
            </a:r>
            <a:r>
              <a:rPr sz="4400" spc="-65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management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14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07657" y="1072514"/>
            <a:ext cx="6290310" cy="4499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317500" algn="l"/>
              </a:tabLst>
            </a:pPr>
            <a:r>
              <a:rPr sz="2600" spc="-140" dirty="0">
                <a:latin typeface="Times New Roman"/>
                <a:cs typeface="Times New Roman"/>
              </a:rPr>
              <a:t>Stabilization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and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evaluation,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maintainance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vitals</a:t>
            </a:r>
            <a:endParaRPr sz="26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2435"/>
              </a:spcBef>
              <a:buAutoNum type="arabicPeriod"/>
              <a:tabLst>
                <a:tab pos="317500" algn="l"/>
              </a:tabLst>
            </a:pPr>
            <a:r>
              <a:rPr sz="2600" spc="-55" dirty="0">
                <a:latin typeface="Times New Roman"/>
                <a:cs typeface="Times New Roman"/>
              </a:rPr>
              <a:t>Decontamination</a:t>
            </a:r>
            <a:endParaRPr sz="26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2290"/>
              </a:spcBef>
              <a:buAutoNum type="arabicPeriod"/>
              <a:tabLst>
                <a:tab pos="317500" algn="l"/>
              </a:tabLst>
            </a:pPr>
            <a:r>
              <a:rPr sz="2600" spc="-135" dirty="0">
                <a:latin typeface="Times New Roman"/>
                <a:cs typeface="Times New Roman"/>
              </a:rPr>
              <a:t>Poison </a:t>
            </a:r>
            <a:r>
              <a:rPr sz="2600" spc="-30" dirty="0">
                <a:latin typeface="Times New Roman"/>
                <a:cs typeface="Times New Roman"/>
              </a:rPr>
              <a:t>elimination</a:t>
            </a:r>
            <a:endParaRPr sz="26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2135"/>
              </a:spcBef>
              <a:buAutoNum type="arabicPeriod"/>
              <a:tabLst>
                <a:tab pos="298450" algn="l"/>
              </a:tabLst>
            </a:pPr>
            <a:r>
              <a:rPr sz="2600" spc="-105" dirty="0">
                <a:latin typeface="Times New Roman"/>
                <a:cs typeface="Times New Roman"/>
              </a:rPr>
              <a:t>Antidote </a:t>
            </a:r>
            <a:r>
              <a:rPr sz="2600" spc="-35" dirty="0">
                <a:latin typeface="Times New Roman"/>
                <a:cs typeface="Times New Roman"/>
              </a:rPr>
              <a:t>administration</a:t>
            </a:r>
            <a:endParaRPr sz="26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2215"/>
              </a:spcBef>
              <a:buAutoNum type="arabicPeriod"/>
              <a:tabLst>
                <a:tab pos="317500" algn="l"/>
              </a:tabLst>
            </a:pPr>
            <a:r>
              <a:rPr sz="2600" spc="-125" dirty="0">
                <a:latin typeface="Times New Roman"/>
                <a:cs typeface="Times New Roman"/>
              </a:rPr>
              <a:t>Nursing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care</a:t>
            </a:r>
            <a:endParaRPr sz="26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2135"/>
              </a:spcBef>
              <a:buAutoNum type="arabicPeriod"/>
              <a:tabLst>
                <a:tab pos="317500" algn="l"/>
              </a:tabLst>
            </a:pPr>
            <a:r>
              <a:rPr sz="2600" spc="-120" dirty="0">
                <a:latin typeface="Times New Roman"/>
                <a:cs typeface="Times New Roman"/>
              </a:rPr>
              <a:t>Psychiatric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care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</a:pPr>
            <a:r>
              <a:rPr sz="2600" spc="-150" dirty="0">
                <a:latin typeface="Times New Roman"/>
                <a:cs typeface="Times New Roman"/>
              </a:rPr>
              <a:t>Pain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killers,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assisted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ventilation,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cardiac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stimulants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579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2"/>
            <a:ext cx="9144000" cy="6858634"/>
            <a:chOff x="0" y="-12"/>
            <a:chExt cx="9144000" cy="6858634"/>
          </a:xfrm>
        </p:grpSpPr>
        <p:sp>
          <p:nvSpPr>
            <p:cNvPr id="3" name="object 3"/>
            <p:cNvSpPr/>
            <p:nvPr/>
          </p:nvSpPr>
          <p:spPr>
            <a:xfrm>
              <a:off x="0" y="-13"/>
              <a:ext cx="9144000" cy="589280"/>
            </a:xfrm>
            <a:custGeom>
              <a:avLst/>
              <a:gdLst/>
              <a:ahLst/>
              <a:cxnLst/>
              <a:rect l="l" t="t" r="r" b="b"/>
              <a:pathLst>
                <a:path w="9144000" h="589280">
                  <a:moveTo>
                    <a:pt x="9144000" y="0"/>
                  </a:moveTo>
                  <a:lnTo>
                    <a:pt x="4572000" y="0"/>
                  </a:lnTo>
                  <a:lnTo>
                    <a:pt x="0" y="0"/>
                  </a:lnTo>
                  <a:lnTo>
                    <a:pt x="0" y="589165"/>
                  </a:lnTo>
                  <a:lnTo>
                    <a:pt x="4572000" y="589165"/>
                  </a:lnTo>
                  <a:lnTo>
                    <a:pt x="9144000" y="58916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7252"/>
              <a:ext cx="9144000" cy="6231255"/>
            </a:xfrm>
            <a:custGeom>
              <a:avLst/>
              <a:gdLst/>
              <a:ahLst/>
              <a:cxnLst/>
              <a:rect l="l" t="t" r="r" b="b"/>
              <a:pathLst>
                <a:path w="9144000" h="6231255">
                  <a:moveTo>
                    <a:pt x="9144000" y="4768862"/>
                  </a:moveTo>
                  <a:lnTo>
                    <a:pt x="4572000" y="4768862"/>
                  </a:lnTo>
                  <a:lnTo>
                    <a:pt x="0" y="4768862"/>
                  </a:lnTo>
                  <a:lnTo>
                    <a:pt x="0" y="6230747"/>
                  </a:lnTo>
                  <a:lnTo>
                    <a:pt x="4572000" y="6230747"/>
                  </a:lnTo>
                  <a:lnTo>
                    <a:pt x="9144000" y="6230747"/>
                  </a:lnTo>
                  <a:lnTo>
                    <a:pt x="9144000" y="4768862"/>
                  </a:lnTo>
                  <a:close/>
                </a:path>
                <a:path w="9144000" h="6231255">
                  <a:moveTo>
                    <a:pt x="9144000" y="1892427"/>
                  </a:moveTo>
                  <a:lnTo>
                    <a:pt x="4572000" y="1892427"/>
                  </a:lnTo>
                  <a:lnTo>
                    <a:pt x="0" y="1892503"/>
                  </a:lnTo>
                  <a:lnTo>
                    <a:pt x="0" y="3138932"/>
                  </a:lnTo>
                  <a:lnTo>
                    <a:pt x="0" y="4768850"/>
                  </a:lnTo>
                  <a:lnTo>
                    <a:pt x="4572000" y="4768850"/>
                  </a:lnTo>
                  <a:lnTo>
                    <a:pt x="4572000" y="3810127"/>
                  </a:lnTo>
                  <a:lnTo>
                    <a:pt x="9144000" y="3810127"/>
                  </a:lnTo>
                  <a:lnTo>
                    <a:pt x="9144000" y="3138970"/>
                  </a:lnTo>
                  <a:lnTo>
                    <a:pt x="4572000" y="3138970"/>
                  </a:lnTo>
                  <a:lnTo>
                    <a:pt x="4572000" y="2457196"/>
                  </a:lnTo>
                  <a:lnTo>
                    <a:pt x="9144000" y="2457196"/>
                  </a:lnTo>
                  <a:lnTo>
                    <a:pt x="9144000" y="1892427"/>
                  </a:lnTo>
                  <a:close/>
                </a:path>
                <a:path w="9144000" h="6231255">
                  <a:moveTo>
                    <a:pt x="9144000" y="0"/>
                  </a:moveTo>
                  <a:lnTo>
                    <a:pt x="4572000" y="0"/>
                  </a:lnTo>
                  <a:lnTo>
                    <a:pt x="0" y="0"/>
                  </a:lnTo>
                  <a:lnTo>
                    <a:pt x="0" y="1892427"/>
                  </a:lnTo>
                  <a:lnTo>
                    <a:pt x="4572000" y="1892427"/>
                  </a:lnTo>
                  <a:lnTo>
                    <a:pt x="4572000" y="936752"/>
                  </a:lnTo>
                  <a:lnTo>
                    <a:pt x="9144000" y="9367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0" y="0"/>
          <a:ext cx="9141460" cy="6864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52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Removal</a:t>
                      </a:r>
                      <a:r>
                        <a:rPr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Unabsorbed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Poison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Elimination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800" b="1" spc="1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absorbed</a:t>
                      </a:r>
                      <a:r>
                        <a:rPr sz="1800" b="1" spc="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poison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675">
                <a:tc rowSpan="2">
                  <a:txBody>
                    <a:bodyPr/>
                    <a:lstStyle/>
                    <a:p>
                      <a:pPr marL="88265">
                        <a:lnSpc>
                          <a:spcPts val="2130"/>
                        </a:lnSpc>
                        <a:spcBef>
                          <a:spcPts val="140"/>
                        </a:spcBef>
                      </a:pPr>
                      <a:r>
                        <a:rPr sz="1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Inhaled</a:t>
                      </a:r>
                      <a:r>
                        <a:rPr sz="18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poisons: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4015" indent="-285750">
                        <a:lnSpc>
                          <a:spcPts val="2130"/>
                        </a:lnSpc>
                        <a:buFont typeface="Arial MT"/>
                        <a:buChar char="•"/>
                        <a:tabLst>
                          <a:tab pos="374015" algn="l"/>
                        </a:tabLst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take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into 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fresh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air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4015" indent="-28575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 MT"/>
                        <a:buChar char="•"/>
                        <a:tabLst>
                          <a:tab pos="374015" algn="l"/>
                        </a:tabLst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artificial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respiration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4015" indent="-28575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 MT"/>
                        <a:buChar char="•"/>
                        <a:tabLst>
                          <a:tab pos="37401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O2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(6-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l/min)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4015" marR="276225" indent="-286385">
                        <a:lnSpc>
                          <a:spcPct val="100800"/>
                        </a:lnSpc>
                        <a:buFont typeface="Arial MT"/>
                        <a:buChar char="•"/>
                        <a:tabLst>
                          <a:tab pos="374015" algn="l"/>
                        </a:tabLst>
                      </a:pP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Air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passages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should</a:t>
                      </a:r>
                      <a:r>
                        <a:rPr sz="18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kept 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free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mucus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postural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drainage</a:t>
                      </a:r>
                      <a:r>
                        <a:rPr sz="18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25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suction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Urine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25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forced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diuresis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6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Haemodialysis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515">
                <a:tc rowSpan="2">
                  <a:txBody>
                    <a:bodyPr/>
                    <a:lstStyle/>
                    <a:p>
                      <a:pPr marL="88265">
                        <a:lnSpc>
                          <a:spcPts val="2130"/>
                        </a:lnSpc>
                        <a:spcBef>
                          <a:spcPts val="16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Injected</a:t>
                      </a:r>
                      <a:r>
                        <a:rPr sz="18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poisons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4015" indent="-285750">
                        <a:lnSpc>
                          <a:spcPts val="2130"/>
                        </a:lnSpc>
                        <a:buFont typeface="Arial MT"/>
                        <a:buChar char="•"/>
                        <a:tabLst>
                          <a:tab pos="374015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tourniquet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4015" marR="246379" indent="-286385">
                        <a:lnSpc>
                          <a:spcPct val="100800"/>
                        </a:lnSpc>
                        <a:buFont typeface="Arial MT"/>
                        <a:buChar char="•"/>
                        <a:tabLst>
                          <a:tab pos="374015" algn="l"/>
                        </a:tabLst>
                      </a:pP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Immersion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extremity</a:t>
                      </a:r>
                      <a:r>
                        <a:rPr sz="18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water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10°C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below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sz="18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catharsis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Haemoperfusion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195">
                <a:tc rowSpan="2">
                  <a:txBody>
                    <a:bodyPr/>
                    <a:lstStyle/>
                    <a:p>
                      <a:pPr marL="88265">
                        <a:lnSpc>
                          <a:spcPts val="2130"/>
                        </a:lnSpc>
                        <a:spcBef>
                          <a:spcPts val="175"/>
                        </a:spcBef>
                      </a:pPr>
                      <a:r>
                        <a:rPr sz="1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Contact</a:t>
                      </a:r>
                      <a:r>
                        <a:rPr sz="18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poisons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4015" indent="-285750">
                        <a:lnSpc>
                          <a:spcPts val="2130"/>
                        </a:lnSpc>
                        <a:buFont typeface="Arial MT"/>
                        <a:buChar char="•"/>
                        <a:tabLst>
                          <a:tab pos="374015" algn="l"/>
                        </a:tabLst>
                      </a:pP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copious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flushing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water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4015" indent="-28575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 MT"/>
                        <a:buChar char="•"/>
                        <a:tabLst>
                          <a:tab pos="374015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Saline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4015" indent="-28575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 MT"/>
                        <a:buChar char="•"/>
                        <a:tabLst>
                          <a:tab pos="374015" algn="l"/>
                        </a:tabLst>
                      </a:pPr>
                      <a:r>
                        <a:rPr sz="1800" spc="-24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triple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wash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Peritoneal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dialysis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8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2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674370">
                        <a:lnSpc>
                          <a:spcPts val="2100"/>
                        </a:lnSpc>
                        <a:spcBef>
                          <a:spcPts val="305"/>
                        </a:spcBef>
                      </a:pP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Exchange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transfusion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(only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feasible</a:t>
                      </a:r>
                      <a:r>
                        <a:rPr sz="1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small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children)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8595">
                <a:tc>
                  <a:txBody>
                    <a:bodyPr/>
                    <a:lstStyle/>
                    <a:p>
                      <a:pPr marL="88265">
                        <a:lnSpc>
                          <a:spcPts val="2130"/>
                        </a:lnSpc>
                        <a:spcBef>
                          <a:spcPts val="195"/>
                        </a:spcBef>
                      </a:pPr>
                      <a:r>
                        <a:rPr sz="1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Ingested</a:t>
                      </a:r>
                      <a:r>
                        <a:rPr sz="1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Poisons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4015" indent="-285750">
                        <a:lnSpc>
                          <a:spcPts val="2130"/>
                        </a:lnSpc>
                        <a:buFont typeface="Arial MT"/>
                        <a:buChar char="•"/>
                        <a:tabLst>
                          <a:tab pos="374015" algn="l"/>
                        </a:tabLst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Gastric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lavage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4015" indent="-28575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 MT"/>
                        <a:buChar char="•"/>
                        <a:tabLst>
                          <a:tab pos="374015" algn="l"/>
                        </a:tabLst>
                      </a:pP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Forced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emesis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Whole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bowel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irrigatuion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315200" y="0"/>
            <a:ext cx="18288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400"/>
            <a:ext cx="4800600" cy="1419225"/>
          </a:xfrm>
          <a:custGeom>
            <a:avLst/>
            <a:gdLst/>
            <a:ahLst/>
            <a:cxnLst/>
            <a:rect l="l" t="t" r="r" b="b"/>
            <a:pathLst>
              <a:path w="4800600" h="1419225">
                <a:moveTo>
                  <a:pt x="4800600" y="0"/>
                </a:moveTo>
                <a:lnTo>
                  <a:pt x="0" y="0"/>
                </a:lnTo>
                <a:lnTo>
                  <a:pt x="0" y="1419225"/>
                </a:lnTo>
                <a:lnTo>
                  <a:pt x="4800600" y="1419225"/>
                </a:lnTo>
                <a:lnTo>
                  <a:pt x="480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24066"/>
            <a:ext cx="3977004" cy="91059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245"/>
              </a:spcBef>
            </a:pPr>
            <a:r>
              <a:rPr sz="2900" b="0" spc="-20" dirty="0">
                <a:latin typeface="Franklin Gothic Medium"/>
                <a:cs typeface="Franklin Gothic Medium"/>
              </a:rPr>
              <a:t>PROCEDURE</a:t>
            </a:r>
            <a:r>
              <a:rPr sz="2900" b="0" spc="-155" dirty="0">
                <a:latin typeface="Franklin Gothic Medium"/>
                <a:cs typeface="Franklin Gothic Medium"/>
              </a:rPr>
              <a:t> </a:t>
            </a:r>
            <a:r>
              <a:rPr sz="2900" b="0" dirty="0">
                <a:latin typeface="Franklin Gothic Medium"/>
                <a:cs typeface="Franklin Gothic Medium"/>
              </a:rPr>
              <a:t>OF</a:t>
            </a:r>
            <a:r>
              <a:rPr sz="2900" b="0" spc="-114" dirty="0">
                <a:latin typeface="Franklin Gothic Medium"/>
                <a:cs typeface="Franklin Gothic Medium"/>
              </a:rPr>
              <a:t> </a:t>
            </a:r>
            <a:r>
              <a:rPr sz="2900" b="0" spc="-10" dirty="0">
                <a:latin typeface="Franklin Gothic Medium"/>
                <a:cs typeface="Franklin Gothic Medium"/>
              </a:rPr>
              <a:t>GASTRIC </a:t>
            </a:r>
            <a:r>
              <a:rPr sz="2900" b="0" spc="-80" dirty="0">
                <a:latin typeface="Franklin Gothic Medium"/>
                <a:cs typeface="Franklin Gothic Medium"/>
              </a:rPr>
              <a:t>ASPIRATION</a:t>
            </a:r>
            <a:r>
              <a:rPr sz="2900" b="0" spc="-204" dirty="0">
                <a:latin typeface="Franklin Gothic Medium"/>
                <a:cs typeface="Franklin Gothic Medium"/>
              </a:rPr>
              <a:t> </a:t>
            </a:r>
            <a:r>
              <a:rPr sz="2900" b="0" spc="-10" dirty="0">
                <a:latin typeface="Franklin Gothic Medium"/>
                <a:cs typeface="Franklin Gothic Medium"/>
              </a:rPr>
              <a:t>AND</a:t>
            </a:r>
            <a:r>
              <a:rPr sz="2900" b="0" spc="-170" dirty="0">
                <a:latin typeface="Franklin Gothic Medium"/>
                <a:cs typeface="Franklin Gothic Medium"/>
              </a:rPr>
              <a:t> </a:t>
            </a:r>
            <a:r>
              <a:rPr sz="2900" b="0" spc="-25" dirty="0">
                <a:latin typeface="Franklin Gothic Medium"/>
                <a:cs typeface="Franklin Gothic Medium"/>
              </a:rPr>
              <a:t>LAVAGE</a:t>
            </a:r>
            <a:endParaRPr sz="2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981200"/>
            <a:ext cx="7620000" cy="4229100"/>
          </a:xfrm>
          <a:custGeom>
            <a:avLst/>
            <a:gdLst/>
            <a:ahLst/>
            <a:cxnLst/>
            <a:rect l="l" t="t" r="r" b="b"/>
            <a:pathLst>
              <a:path w="7620000" h="4229100">
                <a:moveTo>
                  <a:pt x="7620000" y="0"/>
                </a:moveTo>
                <a:lnTo>
                  <a:pt x="0" y="0"/>
                </a:lnTo>
                <a:lnTo>
                  <a:pt x="0" y="4229100"/>
                </a:lnTo>
                <a:lnTo>
                  <a:pt x="7620000" y="4229100"/>
                </a:lnTo>
                <a:lnTo>
                  <a:pt x="7620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2364231"/>
            <a:ext cx="4886325" cy="27914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400"/>
              </a:spcBef>
              <a:buClr>
                <a:srgbClr val="D24717"/>
              </a:buClr>
              <a:buSzPct val="87272"/>
              <a:buFont typeface="Segoe UI Symbol"/>
              <a:buChar char="⚫"/>
              <a:tabLst>
                <a:tab pos="288925" algn="l"/>
              </a:tabLst>
            </a:pPr>
            <a:r>
              <a:rPr sz="2750" spc="-10" dirty="0">
                <a:latin typeface="Times New Roman"/>
                <a:cs typeface="Times New Roman"/>
              </a:rPr>
              <a:t>Apparatus.</a:t>
            </a:r>
            <a:endParaRPr sz="275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305"/>
              </a:spcBef>
              <a:buClr>
                <a:srgbClr val="D24717"/>
              </a:buClr>
              <a:buSzPct val="87272"/>
              <a:buFont typeface="Segoe UI Symbol"/>
              <a:buChar char="⚫"/>
              <a:tabLst>
                <a:tab pos="288925" algn="l"/>
              </a:tabLst>
            </a:pPr>
            <a:r>
              <a:rPr sz="2750" spc="-120" dirty="0">
                <a:latin typeface="Times New Roman"/>
                <a:cs typeface="Times New Roman"/>
              </a:rPr>
              <a:t>Position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of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the</a:t>
            </a:r>
            <a:r>
              <a:rPr sz="2750" spc="-8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patient.</a:t>
            </a:r>
            <a:endParaRPr sz="275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380"/>
              </a:spcBef>
              <a:buClr>
                <a:srgbClr val="D24717"/>
              </a:buClr>
              <a:buSzPct val="87272"/>
              <a:buFont typeface="Segoe UI Symbol"/>
              <a:buChar char="⚫"/>
              <a:tabLst>
                <a:tab pos="288925" algn="l"/>
              </a:tabLst>
            </a:pPr>
            <a:r>
              <a:rPr sz="2750" spc="-185" dirty="0">
                <a:latin typeface="Times New Roman"/>
                <a:cs typeface="Times New Roman"/>
              </a:rPr>
              <a:t>Passing</a:t>
            </a:r>
            <a:r>
              <a:rPr sz="2750" spc="-105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of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the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gastric</a:t>
            </a:r>
            <a:r>
              <a:rPr sz="2750" spc="-9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tube.</a:t>
            </a:r>
            <a:endParaRPr sz="275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305"/>
              </a:spcBef>
              <a:buClr>
                <a:srgbClr val="D24717"/>
              </a:buClr>
              <a:buSzPct val="87272"/>
              <a:buFont typeface="Segoe UI Symbol"/>
              <a:buChar char="⚫"/>
              <a:tabLst>
                <a:tab pos="288925" algn="l"/>
              </a:tabLst>
            </a:pPr>
            <a:r>
              <a:rPr sz="2750" spc="-165" dirty="0">
                <a:latin typeface="Times New Roman"/>
                <a:cs typeface="Times New Roman"/>
              </a:rPr>
              <a:t>Siphoning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160" dirty="0">
                <a:latin typeface="Times New Roman"/>
                <a:cs typeface="Times New Roman"/>
              </a:rPr>
              <a:t>off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the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gastric</a:t>
            </a:r>
            <a:r>
              <a:rPr sz="2750" spc="-10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contents.</a:t>
            </a:r>
            <a:endParaRPr sz="275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305"/>
              </a:spcBef>
              <a:buClr>
                <a:srgbClr val="D24717"/>
              </a:buClr>
              <a:buSzPct val="87272"/>
              <a:buFont typeface="Segoe UI Symbol"/>
              <a:buChar char="⚫"/>
              <a:tabLst>
                <a:tab pos="288925" algn="l"/>
              </a:tabLst>
            </a:pPr>
            <a:r>
              <a:rPr sz="2750" spc="-125" dirty="0">
                <a:latin typeface="Times New Roman"/>
                <a:cs typeface="Times New Roman"/>
              </a:rPr>
              <a:t>Injecting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the</a:t>
            </a:r>
            <a:r>
              <a:rPr sz="2750" spc="-100" dirty="0">
                <a:latin typeface="Times New Roman"/>
                <a:cs typeface="Times New Roman"/>
              </a:rPr>
              <a:t> </a:t>
            </a:r>
            <a:r>
              <a:rPr sz="2750" spc="-125" dirty="0">
                <a:latin typeface="Times New Roman"/>
                <a:cs typeface="Times New Roman"/>
              </a:rPr>
              <a:t>fluid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60" dirty="0">
                <a:latin typeface="Times New Roman"/>
                <a:cs typeface="Times New Roman"/>
              </a:rPr>
              <a:t>into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the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spc="-60" dirty="0">
                <a:latin typeface="Times New Roman"/>
                <a:cs typeface="Times New Roman"/>
              </a:rPr>
              <a:t>stomach.</a:t>
            </a:r>
            <a:endParaRPr sz="275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380"/>
              </a:spcBef>
              <a:buClr>
                <a:srgbClr val="D24717"/>
              </a:buClr>
              <a:buSzPct val="87272"/>
              <a:buFont typeface="Segoe UI Symbol"/>
              <a:buChar char="⚫"/>
              <a:tabLst>
                <a:tab pos="288925" algn="l"/>
              </a:tabLst>
            </a:pPr>
            <a:r>
              <a:rPr sz="2750" spc="-215" dirty="0">
                <a:latin typeface="Times New Roman"/>
                <a:cs typeface="Times New Roman"/>
              </a:rPr>
              <a:t>Taking</a:t>
            </a:r>
            <a:r>
              <a:rPr sz="2750" spc="5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out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gastric</a:t>
            </a:r>
            <a:r>
              <a:rPr sz="2750" spc="-9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tube.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9574" y="533400"/>
            <a:ext cx="4424426" cy="16810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6475" y="2047811"/>
            <a:ext cx="3052826" cy="480542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17</a:t>
            </a:fld>
            <a:endParaRPr spc="-25" dirty="0"/>
          </a:p>
        </p:txBody>
      </p:sp>
      <p:sp>
        <p:nvSpPr>
          <p:cNvPr id="10" name="Rectangle 9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35" dirty="0">
                <a:latin typeface="Franklin Gothic Medium"/>
                <a:cs typeface="Franklin Gothic Medium"/>
              </a:rPr>
              <a:t>Position</a:t>
            </a:r>
            <a:r>
              <a:rPr sz="3600" b="0" spc="-220" dirty="0">
                <a:latin typeface="Franklin Gothic Medium"/>
                <a:cs typeface="Franklin Gothic Medium"/>
              </a:rPr>
              <a:t> </a:t>
            </a:r>
            <a:r>
              <a:rPr sz="3600" b="0" dirty="0">
                <a:latin typeface="Franklin Gothic Medium"/>
                <a:cs typeface="Franklin Gothic Medium"/>
              </a:rPr>
              <a:t>in</a:t>
            </a:r>
            <a:r>
              <a:rPr sz="3600" b="0" spc="-70" dirty="0">
                <a:latin typeface="Franklin Gothic Medium"/>
                <a:cs typeface="Franklin Gothic Medium"/>
              </a:rPr>
              <a:t> </a:t>
            </a:r>
            <a:r>
              <a:rPr sz="3600" b="0">
                <a:latin typeface="Franklin Gothic Medium"/>
                <a:cs typeface="Franklin Gothic Medium"/>
              </a:rPr>
              <a:t>gastric</a:t>
            </a:r>
            <a:r>
              <a:rPr sz="3600" b="0" spc="-125">
                <a:latin typeface="Franklin Gothic Medium"/>
                <a:cs typeface="Franklin Gothic Medium"/>
              </a:rPr>
              <a:t> </a:t>
            </a:r>
            <a:r>
              <a:rPr sz="3600" b="0" spc="-10">
                <a:latin typeface="Franklin Gothic Medium"/>
                <a:cs typeface="Franklin Gothic Medium"/>
              </a:rPr>
              <a:t>l</a:t>
            </a:r>
            <a:r>
              <a:rPr lang="en-US" sz="3600" b="0" spc="-10" dirty="0">
                <a:latin typeface="Franklin Gothic Medium"/>
                <a:cs typeface="Franklin Gothic Medium"/>
              </a:rPr>
              <a:t>a</a:t>
            </a:r>
            <a:r>
              <a:rPr sz="3600" b="0" spc="-10">
                <a:latin typeface="Franklin Gothic Medium"/>
                <a:cs typeface="Franklin Gothic Medium"/>
              </a:rPr>
              <a:t>vage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09851" y="824611"/>
            <a:ext cx="444119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spc="-140" dirty="0">
                <a:latin typeface="Times New Roman"/>
                <a:cs typeface="Times New Roman"/>
              </a:rPr>
              <a:t>Left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lateral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position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for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gastric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lavage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808018"/>
            <a:ext cx="7924800" cy="43927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18</a:t>
            </a:fld>
            <a:endParaRPr spc="-25" dirty="0"/>
          </a:p>
        </p:txBody>
      </p:sp>
      <p:sp>
        <p:nvSpPr>
          <p:cNvPr id="7" name="Rectangle 6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100" b="0" spc="-260" dirty="0">
                <a:solidFill>
                  <a:srgbClr val="000000"/>
                </a:solidFill>
                <a:latin typeface="Times New Roman"/>
                <a:cs typeface="Times New Roman"/>
              </a:rPr>
              <a:t>Complications</a:t>
            </a:r>
            <a:r>
              <a:rPr sz="5100" b="0" spc="-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100" b="0" spc="-3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51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100" b="0" spc="-235" dirty="0">
                <a:solidFill>
                  <a:srgbClr val="000000"/>
                </a:solidFill>
                <a:latin typeface="Times New Roman"/>
                <a:cs typeface="Times New Roman"/>
              </a:rPr>
              <a:t>gastric</a:t>
            </a:r>
            <a:r>
              <a:rPr sz="51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100" b="0" spc="-340" dirty="0">
                <a:solidFill>
                  <a:srgbClr val="000000"/>
                </a:solidFill>
                <a:latin typeface="Times New Roman"/>
                <a:cs typeface="Times New Roman"/>
              </a:rPr>
              <a:t>lavage</a:t>
            </a:r>
            <a:r>
              <a:rPr sz="2600" b="0" spc="-34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19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1368488"/>
            <a:ext cx="7672705" cy="382397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730"/>
              </a:spcBef>
              <a:buClr>
                <a:srgbClr val="D24717"/>
              </a:buClr>
              <a:buSzPct val="82692"/>
              <a:buFont typeface="Segoe UI Symbol"/>
              <a:buChar char="⚫"/>
              <a:tabLst>
                <a:tab pos="288290" algn="l"/>
              </a:tabLst>
            </a:pPr>
            <a:r>
              <a:rPr sz="2600" spc="-10" dirty="0">
                <a:latin typeface="Times New Roman"/>
                <a:cs typeface="Times New Roman"/>
              </a:rPr>
              <a:t>Aspiration.</a:t>
            </a:r>
            <a:endParaRPr sz="260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635"/>
              </a:spcBef>
              <a:buClr>
                <a:srgbClr val="D24717"/>
              </a:buClr>
              <a:buSzPct val="82692"/>
              <a:buFont typeface="Segoe UI Symbol"/>
              <a:buChar char="⚫"/>
              <a:tabLst>
                <a:tab pos="288290" algn="l"/>
              </a:tabLst>
            </a:pPr>
            <a:r>
              <a:rPr sz="2600" spc="-95" dirty="0">
                <a:latin typeface="Times New Roman"/>
                <a:cs typeface="Times New Roman"/>
              </a:rPr>
              <a:t>Entering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gastric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content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in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small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intestine.</a:t>
            </a:r>
            <a:endParaRPr sz="260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1610"/>
              </a:spcBef>
              <a:buClr>
                <a:srgbClr val="D24717"/>
              </a:buClr>
              <a:buSzPct val="82692"/>
              <a:buFont typeface="Segoe UI Symbol"/>
              <a:buChar char="⚫"/>
              <a:tabLst>
                <a:tab pos="288290" algn="l"/>
              </a:tabLst>
            </a:pPr>
            <a:r>
              <a:rPr sz="2600" spc="-229" dirty="0">
                <a:latin typeface="Times New Roman"/>
                <a:cs typeface="Times New Roman"/>
              </a:rPr>
              <a:t>Vasovagal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reflex.</a:t>
            </a:r>
            <a:endParaRPr sz="2600">
              <a:latin typeface="Times New Roman"/>
              <a:cs typeface="Times New Roman"/>
            </a:endParaRPr>
          </a:p>
          <a:p>
            <a:pPr marL="288290" indent="-285750">
              <a:lnSpc>
                <a:spcPct val="100000"/>
              </a:lnSpc>
              <a:spcBef>
                <a:spcPts val="1010"/>
              </a:spcBef>
              <a:buClr>
                <a:srgbClr val="D24717"/>
              </a:buClr>
              <a:buSzPct val="83606"/>
              <a:buFont typeface="Segoe UI Symbol"/>
              <a:buChar char="⚫"/>
              <a:tabLst>
                <a:tab pos="288290" algn="l"/>
                <a:tab pos="5281930" algn="l"/>
              </a:tabLst>
            </a:pPr>
            <a:r>
              <a:rPr sz="3050" spc="-180" dirty="0">
                <a:latin typeface="Times New Roman"/>
                <a:cs typeface="Times New Roman"/>
              </a:rPr>
              <a:t>Eosophageal</a:t>
            </a:r>
            <a:r>
              <a:rPr sz="3050" spc="30" dirty="0">
                <a:latin typeface="Times New Roman"/>
                <a:cs typeface="Times New Roman"/>
              </a:rPr>
              <a:t> </a:t>
            </a:r>
            <a:r>
              <a:rPr sz="3050" spc="55" dirty="0">
                <a:latin typeface="Times New Roman"/>
                <a:cs typeface="Times New Roman"/>
              </a:rPr>
              <a:t>rupture/</a:t>
            </a:r>
            <a:r>
              <a:rPr sz="3050" spc="-35" dirty="0">
                <a:latin typeface="Times New Roman"/>
                <a:cs typeface="Times New Roman"/>
              </a:rPr>
              <a:t> </a:t>
            </a:r>
            <a:r>
              <a:rPr sz="3050" spc="-10" dirty="0">
                <a:latin typeface="Times New Roman"/>
                <a:cs typeface="Times New Roman"/>
              </a:rPr>
              <a:t>perforation</a:t>
            </a:r>
            <a:r>
              <a:rPr sz="3050" dirty="0">
                <a:latin typeface="Times New Roman"/>
                <a:cs typeface="Times New Roman"/>
              </a:rPr>
              <a:t>	</a:t>
            </a:r>
            <a:r>
              <a:rPr sz="3050" spc="-500" dirty="0">
                <a:latin typeface="Times New Roman"/>
                <a:cs typeface="Times New Roman"/>
              </a:rPr>
              <a:t>&amp;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105" dirty="0">
                <a:latin typeface="Times New Roman"/>
                <a:cs typeface="Times New Roman"/>
              </a:rPr>
              <a:t>Haemorrhage.</a:t>
            </a:r>
            <a:endParaRPr sz="3050">
              <a:latin typeface="Times New Roman"/>
              <a:cs typeface="Times New Roman"/>
            </a:endParaRPr>
          </a:p>
          <a:p>
            <a:pPr marL="288925" indent="-28575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3606"/>
              <a:buFont typeface="Segoe UI Symbol"/>
              <a:buChar char="⚫"/>
              <a:tabLst>
                <a:tab pos="288925" algn="l"/>
                <a:tab pos="3117215" algn="l"/>
              </a:tabLst>
            </a:pPr>
            <a:r>
              <a:rPr sz="3050" spc="-120" dirty="0">
                <a:latin typeface="Times New Roman"/>
                <a:cs typeface="Times New Roman"/>
              </a:rPr>
              <a:t>Profuse</a:t>
            </a:r>
            <a:r>
              <a:rPr sz="3050" spc="-140" dirty="0">
                <a:latin typeface="Times New Roman"/>
                <a:cs typeface="Times New Roman"/>
              </a:rPr>
              <a:t> bleeding</a:t>
            </a:r>
            <a:r>
              <a:rPr sz="3050" spc="-15" dirty="0">
                <a:latin typeface="Times New Roman"/>
                <a:cs typeface="Times New Roman"/>
              </a:rPr>
              <a:t> </a:t>
            </a:r>
            <a:r>
              <a:rPr sz="3050" spc="-25" dirty="0">
                <a:latin typeface="Times New Roman"/>
                <a:cs typeface="Times New Roman"/>
              </a:rPr>
              <a:t>if</a:t>
            </a:r>
            <a:r>
              <a:rPr sz="3050" dirty="0">
                <a:latin typeface="Times New Roman"/>
                <a:cs typeface="Times New Roman"/>
              </a:rPr>
              <a:t>	</a:t>
            </a:r>
            <a:r>
              <a:rPr sz="3050" spc="-140">
                <a:latin typeface="Times New Roman"/>
                <a:cs typeface="Times New Roman"/>
              </a:rPr>
              <a:t>blood</a:t>
            </a:r>
            <a:r>
              <a:rPr sz="3050" spc="-10">
                <a:latin typeface="Times New Roman"/>
                <a:cs typeface="Times New Roman"/>
              </a:rPr>
              <a:t> </a:t>
            </a:r>
            <a:r>
              <a:rPr sz="3050" spc="-229">
                <a:latin typeface="Times New Roman"/>
                <a:cs typeface="Times New Roman"/>
              </a:rPr>
              <a:t>v</a:t>
            </a:r>
            <a:r>
              <a:rPr lang="en-US" sz="3050" spc="-229" dirty="0">
                <a:latin typeface="Times New Roman"/>
                <a:cs typeface="Times New Roman"/>
              </a:rPr>
              <a:t>e</a:t>
            </a:r>
            <a:r>
              <a:rPr sz="3050" spc="-229">
                <a:latin typeface="Times New Roman"/>
                <a:cs typeface="Times New Roman"/>
              </a:rPr>
              <a:t>ss</a:t>
            </a:r>
            <a:r>
              <a:rPr lang="en-US" sz="3050" spc="-229" dirty="0">
                <a:latin typeface="Times New Roman"/>
                <a:cs typeface="Times New Roman"/>
              </a:rPr>
              <a:t>e</a:t>
            </a:r>
            <a:r>
              <a:rPr sz="3050" spc="-229">
                <a:latin typeface="Times New Roman"/>
                <a:cs typeface="Times New Roman"/>
              </a:rPr>
              <a:t>ls</a:t>
            </a:r>
            <a:r>
              <a:rPr sz="3050" spc="5">
                <a:latin typeface="Times New Roman"/>
                <a:cs typeface="Times New Roman"/>
              </a:rPr>
              <a:t> </a:t>
            </a:r>
            <a:r>
              <a:rPr sz="3050" spc="-95" dirty="0">
                <a:latin typeface="Times New Roman"/>
                <a:cs typeface="Times New Roman"/>
              </a:rPr>
              <a:t>are</a:t>
            </a:r>
            <a:r>
              <a:rPr sz="3050" spc="-65" dirty="0">
                <a:latin typeface="Times New Roman"/>
                <a:cs typeface="Times New Roman"/>
              </a:rPr>
              <a:t> </a:t>
            </a:r>
            <a:r>
              <a:rPr sz="3050" spc="-20" dirty="0">
                <a:latin typeface="Times New Roman"/>
                <a:cs typeface="Times New Roman"/>
              </a:rPr>
              <a:t>weak</a:t>
            </a:r>
            <a:endParaRPr sz="3050">
              <a:latin typeface="Times New Roman"/>
              <a:cs typeface="Times New Roman"/>
            </a:endParaRPr>
          </a:p>
          <a:p>
            <a:pPr marL="288290" indent="-285750">
              <a:lnSpc>
                <a:spcPct val="100000"/>
              </a:lnSpc>
              <a:spcBef>
                <a:spcPts val="625"/>
              </a:spcBef>
              <a:buClr>
                <a:srgbClr val="D24717"/>
              </a:buClr>
              <a:buSzPct val="83606"/>
              <a:buFont typeface="Segoe UI Symbol"/>
              <a:buChar char="⚫"/>
              <a:tabLst>
                <a:tab pos="288290" algn="l"/>
              </a:tabLst>
            </a:pPr>
            <a:r>
              <a:rPr sz="3050" spc="-280" dirty="0">
                <a:latin typeface="Times New Roman"/>
                <a:cs typeface="Times New Roman"/>
              </a:rPr>
              <a:t>Vasovagal</a:t>
            </a:r>
            <a:r>
              <a:rPr sz="3050" spc="105" dirty="0">
                <a:latin typeface="Times New Roman"/>
                <a:cs typeface="Times New Roman"/>
              </a:rPr>
              <a:t> </a:t>
            </a:r>
            <a:r>
              <a:rPr sz="3050" spc="-10" dirty="0">
                <a:latin typeface="Times New Roman"/>
                <a:cs typeface="Times New Roman"/>
              </a:rPr>
              <a:t>reflex.</a:t>
            </a:r>
            <a:endParaRPr sz="3050">
              <a:latin typeface="Times New Roman"/>
              <a:cs typeface="Times New Roman"/>
            </a:endParaRPr>
          </a:p>
          <a:p>
            <a:pPr marL="288925" indent="-28575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3606"/>
              <a:buFont typeface="Segoe UI Symbol"/>
              <a:buChar char="⚫"/>
              <a:tabLst>
                <a:tab pos="288925" algn="l"/>
              </a:tabLst>
            </a:pPr>
            <a:r>
              <a:rPr sz="3050" spc="-40" dirty="0">
                <a:latin typeface="Times New Roman"/>
                <a:cs typeface="Times New Roman"/>
              </a:rPr>
              <a:t>Hypothermia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9677" y="566905"/>
            <a:ext cx="3405406" cy="4504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8109" y="2049727"/>
            <a:ext cx="3449619" cy="3556464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D82E13C-6A81-4508-BF7B-8957B759253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491172"/>
            <a:ext cx="534225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Contraindications</a:t>
            </a:r>
            <a:r>
              <a:rPr sz="2750" u="sng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750" u="sng" spc="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gastric</a:t>
            </a:r>
            <a:r>
              <a:rPr sz="2750" u="sng" spc="-5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lavage: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907" y="929386"/>
            <a:ext cx="8540115" cy="4531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3250" indent="-457200">
              <a:lnSpc>
                <a:spcPct val="100000"/>
              </a:lnSpc>
              <a:spcBef>
                <a:spcPts val="105"/>
              </a:spcBef>
              <a:buClr>
                <a:srgbClr val="9B2C1F"/>
              </a:buClr>
              <a:buSzPct val="83333"/>
              <a:buAutoNum type="arabicPeriod"/>
              <a:tabLst>
                <a:tab pos="603250" algn="l"/>
                <a:tab pos="240728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Unconscious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patient.</a:t>
            </a:r>
            <a:endParaRPr sz="2400">
              <a:latin typeface="Times New Roman"/>
              <a:cs typeface="Times New Roman"/>
            </a:endParaRPr>
          </a:p>
          <a:p>
            <a:pPr marL="603250" indent="-457200">
              <a:lnSpc>
                <a:spcPct val="100000"/>
              </a:lnSpc>
              <a:spcBef>
                <a:spcPts val="125"/>
              </a:spcBef>
              <a:buClr>
                <a:srgbClr val="9B2C1F"/>
              </a:buClr>
              <a:buSzPct val="83333"/>
              <a:buAutoNum type="arabicPeriod"/>
              <a:tabLst>
                <a:tab pos="603250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Convulsive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patient.</a:t>
            </a:r>
            <a:endParaRPr sz="2400">
              <a:latin typeface="Times New Roman"/>
              <a:cs typeface="Times New Roman"/>
            </a:endParaRPr>
          </a:p>
          <a:p>
            <a:pPr marL="603250" indent="-457200">
              <a:lnSpc>
                <a:spcPct val="100000"/>
              </a:lnSpc>
              <a:spcBef>
                <a:spcPts val="125"/>
              </a:spcBef>
              <a:buClr>
                <a:srgbClr val="9B2C1F"/>
              </a:buClr>
              <a:buSzPct val="83333"/>
              <a:buAutoNum type="arabicPeriod"/>
              <a:tabLst>
                <a:tab pos="60325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Petroleum</a:t>
            </a:r>
            <a:r>
              <a:rPr sz="2400" b="1" dirty="0">
                <a:latin typeface="Times New Roman"/>
                <a:cs typeface="Times New Roman"/>
              </a:rPr>
              <a:t> and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pine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distillates.</a:t>
            </a:r>
            <a:endParaRPr sz="2400">
              <a:latin typeface="Times New Roman"/>
              <a:cs typeface="Times New Roman"/>
            </a:endParaRPr>
          </a:p>
          <a:p>
            <a:pPr marL="603250" indent="-457200">
              <a:lnSpc>
                <a:spcPct val="100000"/>
              </a:lnSpc>
              <a:spcBef>
                <a:spcPts val="120"/>
              </a:spcBef>
              <a:buClr>
                <a:srgbClr val="9B2C1F"/>
              </a:buClr>
              <a:buSzPct val="83333"/>
              <a:buAutoNum type="arabicPeriod"/>
              <a:tabLst>
                <a:tab pos="60325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Corrosives/alkalis.</a:t>
            </a:r>
            <a:endParaRPr sz="2400">
              <a:latin typeface="Times New Roman"/>
              <a:cs typeface="Times New Roman"/>
            </a:endParaRPr>
          </a:p>
          <a:p>
            <a:pPr marL="603250" indent="-457200">
              <a:lnSpc>
                <a:spcPct val="100000"/>
              </a:lnSpc>
              <a:spcBef>
                <a:spcPts val="125"/>
              </a:spcBef>
              <a:buClr>
                <a:srgbClr val="9B2C1F"/>
              </a:buClr>
              <a:buSzPct val="83333"/>
              <a:buAutoNum type="arabicPeriod"/>
              <a:tabLst>
                <a:tab pos="603250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Children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below </a:t>
            </a:r>
            <a:r>
              <a:rPr sz="2400" b="1" spc="-110" dirty="0">
                <a:latin typeface="Times New Roman"/>
                <a:cs typeface="Times New Roman"/>
              </a:rPr>
              <a:t>6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months.</a:t>
            </a:r>
            <a:endParaRPr sz="2400">
              <a:latin typeface="Times New Roman"/>
              <a:cs typeface="Times New Roman"/>
            </a:endParaRPr>
          </a:p>
          <a:p>
            <a:pPr marL="603250" indent="-457200">
              <a:lnSpc>
                <a:spcPct val="100000"/>
              </a:lnSpc>
              <a:spcBef>
                <a:spcPts val="125"/>
              </a:spcBef>
              <a:buClr>
                <a:srgbClr val="9B2C1F"/>
              </a:buClr>
              <a:buSzPct val="83333"/>
              <a:buAutoNum type="arabicPeriod"/>
              <a:tabLst>
                <a:tab pos="603250" algn="l"/>
              </a:tabLst>
            </a:pPr>
            <a:r>
              <a:rPr sz="2400" b="1" spc="-35" dirty="0">
                <a:latin typeface="Times New Roman"/>
                <a:cs typeface="Times New Roman"/>
              </a:rPr>
              <a:t>Severe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cardiovascular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disease.</a:t>
            </a:r>
            <a:endParaRPr sz="2400">
              <a:latin typeface="Times New Roman"/>
              <a:cs typeface="Times New Roman"/>
            </a:endParaRPr>
          </a:p>
          <a:p>
            <a:pPr marL="603250" indent="-457200">
              <a:lnSpc>
                <a:spcPct val="100000"/>
              </a:lnSpc>
              <a:spcBef>
                <a:spcPts val="125"/>
              </a:spcBef>
              <a:buClr>
                <a:srgbClr val="9B2C1F"/>
              </a:buClr>
              <a:buSzPct val="83333"/>
              <a:buAutoNum type="arabicPeriod"/>
              <a:tabLst>
                <a:tab pos="60325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Aneurysm.</a:t>
            </a:r>
            <a:endParaRPr sz="2400">
              <a:latin typeface="Times New Roman"/>
              <a:cs typeface="Times New Roman"/>
            </a:endParaRPr>
          </a:p>
          <a:p>
            <a:pPr marL="603250" indent="-457200">
              <a:lnSpc>
                <a:spcPct val="100000"/>
              </a:lnSpc>
              <a:spcBef>
                <a:spcPts val="50"/>
              </a:spcBef>
              <a:buClr>
                <a:srgbClr val="9B2C1F"/>
              </a:buClr>
              <a:buSzPct val="83333"/>
              <a:buAutoNum type="arabicPeriod"/>
              <a:tabLst>
                <a:tab pos="603250" algn="l"/>
              </a:tabLst>
            </a:pPr>
            <a:r>
              <a:rPr sz="2400" b="1" spc="-60" dirty="0">
                <a:latin typeface="Times New Roman"/>
                <a:cs typeface="Times New Roman"/>
              </a:rPr>
              <a:t>Sever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emphysema.</a:t>
            </a:r>
            <a:endParaRPr sz="2400">
              <a:latin typeface="Times New Roman"/>
              <a:cs typeface="Times New Roman"/>
            </a:endParaRPr>
          </a:p>
          <a:p>
            <a:pPr marL="603250" indent="-457200">
              <a:lnSpc>
                <a:spcPct val="100000"/>
              </a:lnSpc>
              <a:spcBef>
                <a:spcPts val="120"/>
              </a:spcBef>
              <a:buClr>
                <a:srgbClr val="9B2C1F"/>
              </a:buClr>
              <a:buSzPct val="83333"/>
              <a:buAutoNum type="arabicPeriod"/>
              <a:tabLst>
                <a:tab pos="603250" algn="l"/>
              </a:tabLst>
            </a:pPr>
            <a:r>
              <a:rPr sz="2400" b="1" spc="-125" dirty="0">
                <a:latin typeface="Times New Roman"/>
                <a:cs typeface="Times New Roman"/>
              </a:rPr>
              <a:t>Weak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blood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pressure.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55"/>
              </a:lnSpc>
            </a:pPr>
            <a:r>
              <a:rPr sz="2400" b="1" dirty="0">
                <a:latin typeface="Times New Roman"/>
                <a:cs typeface="Times New Roman"/>
              </a:rPr>
              <a:t>It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should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be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remembered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that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sufficient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bulk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should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present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755"/>
              </a:lnSpc>
            </a:pPr>
            <a:r>
              <a:rPr sz="2400" b="1" spc="-10" dirty="0">
                <a:latin typeface="Times New Roman"/>
                <a:cs typeface="Times New Roman"/>
              </a:rPr>
              <a:t>stomach.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188" y="990460"/>
            <a:ext cx="3881523" cy="350052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20</a:t>
            </a:fld>
            <a:endParaRPr spc="-25" dirty="0"/>
          </a:p>
        </p:txBody>
      </p:sp>
      <p:sp>
        <p:nvSpPr>
          <p:cNvPr id="7" name="Rectangle 6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657" y="452437"/>
            <a:ext cx="3462654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Management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21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07657" y="1454149"/>
            <a:ext cx="8152130" cy="46081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latin typeface="Times New Roman"/>
                <a:cs typeface="Times New Roman"/>
              </a:rPr>
              <a:t>1.</a:t>
            </a:r>
            <a:r>
              <a:rPr sz="2750" spc="-365" dirty="0">
                <a:latin typeface="Times New Roman"/>
                <a:cs typeface="Times New Roman"/>
              </a:rPr>
              <a:t> </a:t>
            </a:r>
            <a:r>
              <a:rPr sz="2750" spc="-200" dirty="0">
                <a:latin typeface="Times New Roman"/>
                <a:cs typeface="Times New Roman"/>
              </a:rPr>
              <a:t>A-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maintenance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of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b="1" spc="-10" dirty="0">
                <a:latin typeface="Times New Roman"/>
                <a:cs typeface="Times New Roman"/>
              </a:rPr>
              <a:t>airway</a:t>
            </a:r>
            <a:endParaRPr sz="2750">
              <a:latin typeface="Times New Roman"/>
              <a:cs typeface="Times New Roman"/>
            </a:endParaRPr>
          </a:p>
          <a:p>
            <a:pPr marL="345440" indent="-332740">
              <a:lnSpc>
                <a:spcPct val="100000"/>
              </a:lnSpc>
              <a:spcBef>
                <a:spcPts val="2405"/>
              </a:spcBef>
              <a:buAutoNum type="arabicPeriod" startAt="2"/>
              <a:tabLst>
                <a:tab pos="345440" algn="l"/>
              </a:tabLst>
            </a:pPr>
            <a:r>
              <a:rPr sz="2750" spc="-235" dirty="0">
                <a:latin typeface="Times New Roman"/>
                <a:cs typeface="Times New Roman"/>
              </a:rPr>
              <a:t>B-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maintenance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of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breath</a:t>
            </a:r>
            <a:endParaRPr sz="2750">
              <a:latin typeface="Times New Roman"/>
              <a:cs typeface="Times New Roman"/>
            </a:endParaRPr>
          </a:p>
          <a:p>
            <a:pPr marL="288925" marR="5080" indent="-276860">
              <a:lnSpc>
                <a:spcPct val="152500"/>
              </a:lnSpc>
              <a:spcBef>
                <a:spcPts val="600"/>
              </a:spcBef>
              <a:buAutoNum type="arabicPeriod" startAt="2"/>
              <a:tabLst>
                <a:tab pos="288925" algn="l"/>
                <a:tab pos="344805" algn="l"/>
                <a:tab pos="5170170" algn="l"/>
              </a:tabLst>
            </a:pP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50" dirty="0">
                <a:latin typeface="Times New Roman"/>
                <a:cs typeface="Times New Roman"/>
              </a:rPr>
              <a:t>C-</a:t>
            </a:r>
            <a:r>
              <a:rPr sz="2750" spc="-125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maintenance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of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circulation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75" dirty="0">
                <a:latin typeface="Times New Roman"/>
                <a:cs typeface="Times New Roman"/>
              </a:rPr>
              <a:t>(monitoring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of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285" dirty="0">
                <a:latin typeface="Times New Roman"/>
                <a:cs typeface="Times New Roman"/>
              </a:rPr>
              <a:t>BP,</a:t>
            </a:r>
            <a:r>
              <a:rPr sz="2750" spc="-220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pulse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and </a:t>
            </a:r>
            <a:r>
              <a:rPr sz="2750" spc="-125" dirty="0">
                <a:latin typeface="Times New Roman"/>
                <a:cs typeface="Times New Roman"/>
              </a:rPr>
              <a:t>tissue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perfusion,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85" dirty="0">
                <a:latin typeface="Times New Roman"/>
                <a:cs typeface="Times New Roman"/>
              </a:rPr>
              <a:t>urinary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35" dirty="0">
                <a:latin typeface="Times New Roman"/>
                <a:cs typeface="Times New Roman"/>
              </a:rPr>
              <a:t>output,</a:t>
            </a:r>
            <a:r>
              <a:rPr sz="2750" spc="-114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skin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90" dirty="0">
                <a:latin typeface="Times New Roman"/>
                <a:cs typeface="Times New Roman"/>
              </a:rPr>
              <a:t>signs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145" dirty="0">
                <a:latin typeface="Times New Roman"/>
                <a:cs typeface="Times New Roman"/>
              </a:rPr>
              <a:t>and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-55" dirty="0">
                <a:latin typeface="Times New Roman"/>
                <a:cs typeface="Times New Roman"/>
              </a:rPr>
              <a:t>arterial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blood </a:t>
            </a:r>
            <a:r>
              <a:rPr sz="2750" spc="-45" dirty="0">
                <a:latin typeface="Times New Roman"/>
                <a:cs typeface="Times New Roman"/>
              </a:rPr>
              <a:t>pH),</a:t>
            </a:r>
            <a:r>
              <a:rPr sz="2750" spc="-225" dirty="0">
                <a:latin typeface="Times New Roman"/>
                <a:cs typeface="Times New Roman"/>
              </a:rPr>
              <a:t> </a:t>
            </a:r>
            <a:r>
              <a:rPr sz="2750" spc="-105" dirty="0">
                <a:latin typeface="Times New Roman"/>
                <a:cs typeface="Times New Roman"/>
              </a:rPr>
              <a:t>continuous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-200" dirty="0">
                <a:latin typeface="Times New Roman"/>
                <a:cs typeface="Times New Roman"/>
              </a:rPr>
              <a:t>ECG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monitoring.</a:t>
            </a:r>
            <a:endParaRPr sz="2750">
              <a:latin typeface="Times New Roman"/>
              <a:cs typeface="Times New Roman"/>
            </a:endParaRPr>
          </a:p>
          <a:p>
            <a:pPr marL="307975" marR="1880235" indent="-295910">
              <a:lnSpc>
                <a:spcPts val="5710"/>
              </a:lnSpc>
              <a:spcBef>
                <a:spcPts val="315"/>
              </a:spcBef>
              <a:buAutoNum type="arabicPeriod" startAt="2"/>
              <a:tabLst>
                <a:tab pos="307975" algn="l"/>
                <a:tab pos="345440" algn="l"/>
              </a:tabLst>
            </a:pP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50" dirty="0">
                <a:latin typeface="Times New Roman"/>
                <a:cs typeface="Times New Roman"/>
              </a:rPr>
              <a:t>D-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-140" dirty="0">
                <a:latin typeface="Times New Roman"/>
                <a:cs typeface="Times New Roman"/>
              </a:rPr>
              <a:t>disability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105" dirty="0">
                <a:latin typeface="Times New Roman"/>
                <a:cs typeface="Times New Roman"/>
              </a:rPr>
              <a:t>(neurologic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85" dirty="0">
                <a:latin typeface="Times New Roman"/>
                <a:cs typeface="Times New Roman"/>
              </a:rPr>
              <a:t>status)management:- </a:t>
            </a:r>
            <a:r>
              <a:rPr sz="2750" spc="-215" dirty="0">
                <a:latin typeface="Times New Roman"/>
                <a:cs typeface="Times New Roman"/>
              </a:rPr>
              <a:t>Assess</a:t>
            </a:r>
            <a:r>
              <a:rPr sz="2750" spc="-135" dirty="0">
                <a:latin typeface="Times New Roman"/>
                <a:cs typeface="Times New Roman"/>
              </a:rPr>
              <a:t> </a:t>
            </a:r>
            <a:r>
              <a:rPr sz="2750" spc="-145" dirty="0">
                <a:latin typeface="Times New Roman"/>
                <a:cs typeface="Times New Roman"/>
              </a:rPr>
              <a:t>level</a:t>
            </a:r>
            <a:r>
              <a:rPr sz="2750" spc="55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of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60" dirty="0">
                <a:latin typeface="Times New Roman"/>
                <a:cs typeface="Times New Roman"/>
              </a:rPr>
              <a:t>consciousness.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145" y="6346404"/>
            <a:ext cx="210185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0"/>
              </a:lnSpc>
            </a:pPr>
            <a:r>
              <a:rPr sz="1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19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47686"/>
            <a:ext cx="9144000" cy="5810885"/>
            <a:chOff x="0" y="1047686"/>
            <a:chExt cx="9144000" cy="5810885"/>
          </a:xfrm>
        </p:grpSpPr>
        <p:sp>
          <p:nvSpPr>
            <p:cNvPr id="4" name="object 4"/>
            <p:cNvSpPr/>
            <p:nvPr/>
          </p:nvSpPr>
          <p:spPr>
            <a:xfrm>
              <a:off x="0" y="1143000"/>
              <a:ext cx="9144000" cy="5715000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91440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9144000" y="5715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04836"/>
              <a:ext cx="442912" cy="7191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" y="1047686"/>
              <a:ext cx="2147951" cy="8905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4025" y="1047686"/>
              <a:ext cx="1376299" cy="8905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2225" y="1047686"/>
              <a:ext cx="652462" cy="8905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57286"/>
              <a:ext cx="442912" cy="7191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300" y="1600136"/>
              <a:ext cx="3262376" cy="8905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09736"/>
              <a:ext cx="442912" cy="7191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00" y="2152586"/>
              <a:ext cx="2014601" cy="890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550" y="2733611"/>
              <a:ext cx="623887" cy="7191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0525" y="2676461"/>
              <a:ext cx="3852926" cy="8905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550" y="3257486"/>
              <a:ext cx="623887" cy="71913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0525" y="3200336"/>
              <a:ext cx="1976501" cy="8905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550" y="3771836"/>
              <a:ext cx="623887" cy="7191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0525" y="3714686"/>
              <a:ext cx="5310251" cy="8905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324286"/>
              <a:ext cx="442912" cy="71913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300" y="4267136"/>
              <a:ext cx="3148076" cy="89058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8739" y="1036896"/>
            <a:ext cx="8959850" cy="531876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785"/>
              </a:spcBef>
              <a:buClr>
                <a:srgbClr val="D24717"/>
              </a:buClr>
              <a:buSzPct val="85245"/>
              <a:buFont typeface="Arial MT"/>
              <a:buChar char="•"/>
              <a:tabLst>
                <a:tab pos="288925" algn="l"/>
              </a:tabLst>
            </a:pPr>
            <a:r>
              <a:rPr sz="3050" spc="-105" dirty="0">
                <a:latin typeface="Times New Roman"/>
                <a:cs typeface="Times New Roman"/>
              </a:rPr>
              <a:t>Whole</a:t>
            </a:r>
            <a:r>
              <a:rPr sz="3050" spc="-90" dirty="0">
                <a:latin typeface="Times New Roman"/>
                <a:cs typeface="Times New Roman"/>
              </a:rPr>
              <a:t> </a:t>
            </a:r>
            <a:r>
              <a:rPr sz="3050" spc="-75" dirty="0">
                <a:latin typeface="Times New Roman"/>
                <a:cs typeface="Times New Roman"/>
              </a:rPr>
              <a:t>gut</a:t>
            </a:r>
            <a:r>
              <a:rPr sz="3050" spc="-90" dirty="0">
                <a:latin typeface="Times New Roman"/>
                <a:cs typeface="Times New Roman"/>
              </a:rPr>
              <a:t> </a:t>
            </a:r>
            <a:r>
              <a:rPr sz="3050" spc="-40" dirty="0">
                <a:latin typeface="Times New Roman"/>
                <a:cs typeface="Times New Roman"/>
              </a:rPr>
              <a:t>lavage.</a:t>
            </a:r>
            <a:endParaRPr sz="305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5245"/>
              <a:buFont typeface="Arial MT"/>
              <a:buChar char="•"/>
              <a:tabLst>
                <a:tab pos="288925" algn="l"/>
              </a:tabLst>
            </a:pPr>
            <a:r>
              <a:rPr sz="3050" spc="-160" dirty="0">
                <a:latin typeface="Times New Roman"/>
                <a:cs typeface="Times New Roman"/>
              </a:rPr>
              <a:t>Activated</a:t>
            </a:r>
            <a:r>
              <a:rPr sz="3050" spc="20" dirty="0">
                <a:latin typeface="Times New Roman"/>
                <a:cs typeface="Times New Roman"/>
              </a:rPr>
              <a:t> </a:t>
            </a:r>
            <a:r>
              <a:rPr sz="3050" spc="-10" dirty="0">
                <a:latin typeface="Times New Roman"/>
                <a:cs typeface="Times New Roman"/>
              </a:rPr>
              <a:t>charcoal.</a:t>
            </a:r>
            <a:endParaRPr sz="305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5245"/>
              <a:buFont typeface="Arial MT"/>
              <a:buChar char="•"/>
              <a:tabLst>
                <a:tab pos="288925" algn="l"/>
              </a:tabLst>
            </a:pPr>
            <a:r>
              <a:rPr sz="3050" spc="-10" dirty="0">
                <a:latin typeface="Times New Roman"/>
                <a:cs typeface="Times New Roman"/>
              </a:rPr>
              <a:t>Antidotes.</a:t>
            </a:r>
            <a:endParaRPr sz="3050">
              <a:latin typeface="Times New Roman"/>
              <a:cs typeface="Times New Roman"/>
            </a:endParaRPr>
          </a:p>
          <a:p>
            <a:pPr marL="565150" lvl="1" indent="-228600">
              <a:lnSpc>
                <a:spcPct val="100000"/>
              </a:lnSpc>
              <a:spcBef>
                <a:spcPts val="475"/>
              </a:spcBef>
              <a:buClr>
                <a:srgbClr val="9B2C1F"/>
              </a:buClr>
              <a:buSzPct val="85245"/>
              <a:buFont typeface="Arial MT"/>
              <a:buChar char="–"/>
              <a:tabLst>
                <a:tab pos="565150" algn="l"/>
              </a:tabLst>
            </a:pPr>
            <a:r>
              <a:rPr sz="3050" spc="-180" dirty="0">
                <a:latin typeface="Times New Roman"/>
                <a:cs typeface="Times New Roman"/>
              </a:rPr>
              <a:t>Mechanical</a:t>
            </a:r>
            <a:r>
              <a:rPr sz="3050" spc="-70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Times New Roman"/>
                <a:cs typeface="Times New Roman"/>
              </a:rPr>
              <a:t>or</a:t>
            </a:r>
            <a:r>
              <a:rPr sz="3050" spc="-15" dirty="0">
                <a:latin typeface="Times New Roman"/>
                <a:cs typeface="Times New Roman"/>
              </a:rPr>
              <a:t> </a:t>
            </a:r>
            <a:r>
              <a:rPr sz="3050" spc="-40" dirty="0">
                <a:latin typeface="Times New Roman"/>
                <a:cs typeface="Times New Roman"/>
              </a:rPr>
              <a:t>physical.</a:t>
            </a:r>
            <a:endParaRPr sz="3050">
              <a:latin typeface="Times New Roman"/>
              <a:cs typeface="Times New Roman"/>
            </a:endParaRPr>
          </a:p>
          <a:p>
            <a:pPr marL="565150" lvl="1" indent="-228600">
              <a:lnSpc>
                <a:spcPct val="100000"/>
              </a:lnSpc>
              <a:spcBef>
                <a:spcPts val="470"/>
              </a:spcBef>
              <a:buClr>
                <a:srgbClr val="9B2C1F"/>
              </a:buClr>
              <a:buSzPct val="85245"/>
              <a:buFont typeface="Arial MT"/>
              <a:buChar char="–"/>
              <a:tabLst>
                <a:tab pos="565150" algn="l"/>
              </a:tabLst>
            </a:pPr>
            <a:r>
              <a:rPr sz="3050" spc="-30" dirty="0">
                <a:latin typeface="Times New Roman"/>
                <a:cs typeface="Times New Roman"/>
              </a:rPr>
              <a:t>Chemical.</a:t>
            </a:r>
            <a:endParaRPr sz="3050">
              <a:latin typeface="Times New Roman"/>
              <a:cs typeface="Times New Roman"/>
            </a:endParaRPr>
          </a:p>
          <a:p>
            <a:pPr marL="565150" lvl="1" indent="-22860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245"/>
              <a:buFont typeface="Arial MT"/>
              <a:buChar char="–"/>
              <a:tabLst>
                <a:tab pos="565150" algn="l"/>
              </a:tabLst>
            </a:pPr>
            <a:r>
              <a:rPr sz="3050" spc="-180" dirty="0">
                <a:latin typeface="Times New Roman"/>
                <a:cs typeface="Times New Roman"/>
              </a:rPr>
              <a:t>Physiological</a:t>
            </a:r>
            <a:r>
              <a:rPr sz="3050" spc="-15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Times New Roman"/>
                <a:cs typeface="Times New Roman"/>
              </a:rPr>
              <a:t>or</a:t>
            </a:r>
            <a:r>
              <a:rPr sz="3050" spc="-35" dirty="0">
                <a:latin typeface="Times New Roman"/>
                <a:cs typeface="Times New Roman"/>
              </a:rPr>
              <a:t> </a:t>
            </a:r>
            <a:r>
              <a:rPr sz="3050" spc="-65" dirty="0">
                <a:latin typeface="Times New Roman"/>
                <a:cs typeface="Times New Roman"/>
              </a:rPr>
              <a:t>pharmacological.</a:t>
            </a:r>
            <a:endParaRPr sz="305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5245"/>
              <a:buFont typeface="Arial MT"/>
              <a:buChar char="•"/>
              <a:tabLst>
                <a:tab pos="288925" algn="l"/>
              </a:tabLst>
            </a:pPr>
            <a:r>
              <a:rPr sz="3050" spc="-140" dirty="0">
                <a:latin typeface="Times New Roman"/>
                <a:cs typeface="Times New Roman"/>
              </a:rPr>
              <a:t>Universal</a:t>
            </a:r>
            <a:r>
              <a:rPr sz="3050" spc="-20" dirty="0">
                <a:latin typeface="Times New Roman"/>
                <a:cs typeface="Times New Roman"/>
              </a:rPr>
              <a:t> </a:t>
            </a:r>
            <a:r>
              <a:rPr sz="3050" spc="-10" dirty="0">
                <a:latin typeface="Times New Roman"/>
                <a:cs typeface="Times New Roman"/>
              </a:rPr>
              <a:t>antidote</a:t>
            </a:r>
            <a:endParaRPr sz="305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2050"/>
              </a:spcBef>
              <a:buClr>
                <a:srgbClr val="D24717"/>
              </a:buClr>
              <a:buSzPct val="85245"/>
              <a:buFont typeface="Wingdings"/>
              <a:buChar char=""/>
              <a:tabLst>
                <a:tab pos="288925" algn="l"/>
              </a:tabLst>
            </a:pPr>
            <a:r>
              <a:rPr sz="3050" spc="-220" dirty="0">
                <a:latin typeface="Times New Roman"/>
                <a:cs typeface="Times New Roman"/>
              </a:rPr>
              <a:t>If</a:t>
            </a:r>
            <a:r>
              <a:rPr sz="3050" spc="-65" dirty="0">
                <a:latin typeface="Times New Roman"/>
                <a:cs typeface="Times New Roman"/>
              </a:rPr>
              <a:t> </a:t>
            </a:r>
            <a:r>
              <a:rPr sz="3050" spc="-70" dirty="0">
                <a:latin typeface="Times New Roman"/>
                <a:cs typeface="Times New Roman"/>
              </a:rPr>
              <a:t>the</a:t>
            </a:r>
            <a:r>
              <a:rPr sz="3050" spc="-125" dirty="0">
                <a:latin typeface="Times New Roman"/>
                <a:cs typeface="Times New Roman"/>
              </a:rPr>
              <a:t> </a:t>
            </a:r>
            <a:r>
              <a:rPr sz="3050" spc="-135" dirty="0">
                <a:latin typeface="Times New Roman"/>
                <a:cs typeface="Times New Roman"/>
              </a:rPr>
              <a:t>poison</a:t>
            </a:r>
            <a:r>
              <a:rPr sz="3050" spc="-50" dirty="0">
                <a:latin typeface="Times New Roman"/>
                <a:cs typeface="Times New Roman"/>
              </a:rPr>
              <a:t> </a:t>
            </a:r>
            <a:r>
              <a:rPr sz="3050" spc="-210" dirty="0">
                <a:latin typeface="Times New Roman"/>
                <a:cs typeface="Times New Roman"/>
              </a:rPr>
              <a:t>is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105" dirty="0">
                <a:latin typeface="Times New Roman"/>
                <a:cs typeface="Times New Roman"/>
              </a:rPr>
              <a:t>known,</a:t>
            </a:r>
            <a:r>
              <a:rPr sz="3050" spc="-165" dirty="0">
                <a:latin typeface="Times New Roman"/>
                <a:cs typeface="Times New Roman"/>
              </a:rPr>
              <a:t> </a:t>
            </a:r>
            <a:r>
              <a:rPr sz="3050" spc="-175" dirty="0">
                <a:latin typeface="Times New Roman"/>
                <a:cs typeface="Times New Roman"/>
              </a:rPr>
              <a:t>specific</a:t>
            </a:r>
            <a:r>
              <a:rPr sz="3050" spc="-50" dirty="0">
                <a:latin typeface="Times New Roman"/>
                <a:cs typeface="Times New Roman"/>
              </a:rPr>
              <a:t> </a:t>
            </a:r>
            <a:r>
              <a:rPr sz="3050" spc="-60" dirty="0">
                <a:latin typeface="Times New Roman"/>
                <a:cs typeface="Times New Roman"/>
              </a:rPr>
              <a:t>treatment</a:t>
            </a:r>
            <a:r>
              <a:rPr sz="3050" spc="-125" dirty="0">
                <a:latin typeface="Times New Roman"/>
                <a:cs typeface="Times New Roman"/>
              </a:rPr>
              <a:t> </a:t>
            </a:r>
            <a:r>
              <a:rPr sz="3050" spc="-105" dirty="0">
                <a:latin typeface="Times New Roman"/>
                <a:cs typeface="Times New Roman"/>
              </a:rPr>
              <a:t>must</a:t>
            </a:r>
            <a:r>
              <a:rPr sz="3050" spc="-30" dirty="0">
                <a:latin typeface="Times New Roman"/>
                <a:cs typeface="Times New Roman"/>
              </a:rPr>
              <a:t> </a:t>
            </a:r>
            <a:r>
              <a:rPr sz="3050" spc="-90" dirty="0">
                <a:latin typeface="Times New Roman"/>
                <a:cs typeface="Times New Roman"/>
              </a:rPr>
              <a:t>be</a:t>
            </a:r>
            <a:r>
              <a:rPr sz="3050" spc="-15" dirty="0">
                <a:latin typeface="Times New Roman"/>
                <a:cs typeface="Times New Roman"/>
              </a:rPr>
              <a:t> </a:t>
            </a:r>
            <a:r>
              <a:rPr sz="3050" spc="-10" dirty="0">
                <a:latin typeface="Times New Roman"/>
                <a:cs typeface="Times New Roman"/>
              </a:rPr>
              <a:t>started.</a:t>
            </a:r>
            <a:endParaRPr sz="305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2570"/>
              </a:spcBef>
              <a:buClr>
                <a:srgbClr val="D24717"/>
              </a:buClr>
              <a:buSzPct val="85245"/>
              <a:buFont typeface="Wingdings"/>
              <a:buChar char=""/>
              <a:tabLst>
                <a:tab pos="288290" algn="l"/>
              </a:tabLst>
            </a:pPr>
            <a:r>
              <a:rPr sz="3050" spc="-210" dirty="0">
                <a:latin typeface="Times New Roman"/>
                <a:cs typeface="Times New Roman"/>
              </a:rPr>
              <a:t>If</a:t>
            </a:r>
            <a:r>
              <a:rPr sz="3050" spc="-65" dirty="0">
                <a:latin typeface="Times New Roman"/>
                <a:cs typeface="Times New Roman"/>
              </a:rPr>
              <a:t> </a:t>
            </a:r>
            <a:r>
              <a:rPr sz="3050" spc="-70" dirty="0">
                <a:latin typeface="Times New Roman"/>
                <a:cs typeface="Times New Roman"/>
              </a:rPr>
              <a:t>the</a:t>
            </a:r>
            <a:r>
              <a:rPr sz="3050" spc="-125" dirty="0">
                <a:latin typeface="Times New Roman"/>
                <a:cs typeface="Times New Roman"/>
              </a:rPr>
              <a:t> </a:t>
            </a:r>
            <a:r>
              <a:rPr sz="3050" spc="-135" dirty="0">
                <a:latin typeface="Times New Roman"/>
                <a:cs typeface="Times New Roman"/>
              </a:rPr>
              <a:t>poison</a:t>
            </a:r>
            <a:r>
              <a:rPr sz="3050" spc="-20" dirty="0">
                <a:latin typeface="Times New Roman"/>
                <a:cs typeface="Times New Roman"/>
              </a:rPr>
              <a:t> </a:t>
            </a:r>
            <a:r>
              <a:rPr sz="3050" spc="-210" dirty="0">
                <a:latin typeface="Times New Roman"/>
                <a:cs typeface="Times New Roman"/>
              </a:rPr>
              <a:t>is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110" dirty="0">
                <a:latin typeface="Times New Roman"/>
                <a:cs typeface="Times New Roman"/>
              </a:rPr>
              <a:t>unknown,</a:t>
            </a:r>
            <a:r>
              <a:rPr sz="3050" spc="-160" dirty="0">
                <a:latin typeface="Times New Roman"/>
                <a:cs typeface="Times New Roman"/>
              </a:rPr>
              <a:t> </a:t>
            </a:r>
            <a:r>
              <a:rPr sz="3050" spc="-60" dirty="0">
                <a:latin typeface="Times New Roman"/>
                <a:cs typeface="Times New Roman"/>
              </a:rPr>
              <a:t>treatment</a:t>
            </a:r>
            <a:r>
              <a:rPr sz="3050" spc="-100" dirty="0">
                <a:latin typeface="Times New Roman"/>
                <a:cs typeface="Times New Roman"/>
              </a:rPr>
              <a:t> </a:t>
            </a:r>
            <a:r>
              <a:rPr sz="3050" spc="-220" dirty="0">
                <a:latin typeface="Times New Roman"/>
                <a:cs typeface="Times New Roman"/>
              </a:rPr>
              <a:t>is</a:t>
            </a:r>
            <a:r>
              <a:rPr sz="3050" dirty="0">
                <a:latin typeface="Times New Roman"/>
                <a:cs typeface="Times New Roman"/>
              </a:rPr>
              <a:t> </a:t>
            </a:r>
            <a:r>
              <a:rPr sz="3050" spc="-180" dirty="0">
                <a:latin typeface="Times New Roman"/>
                <a:cs typeface="Times New Roman"/>
              </a:rPr>
              <a:t>given</a:t>
            </a:r>
            <a:r>
              <a:rPr sz="3050" spc="-10" dirty="0">
                <a:latin typeface="Times New Roman"/>
                <a:cs typeface="Times New Roman"/>
              </a:rPr>
              <a:t> </a:t>
            </a:r>
            <a:r>
              <a:rPr sz="3050" spc="-120" dirty="0">
                <a:latin typeface="Times New Roman"/>
                <a:cs typeface="Times New Roman"/>
              </a:rPr>
              <a:t>on</a:t>
            </a:r>
            <a:r>
              <a:rPr sz="3050" spc="-75" dirty="0">
                <a:latin typeface="Times New Roman"/>
                <a:cs typeface="Times New Roman"/>
              </a:rPr>
              <a:t> </a:t>
            </a:r>
            <a:r>
              <a:rPr sz="3050" spc="-110" dirty="0">
                <a:latin typeface="Times New Roman"/>
                <a:cs typeface="Times New Roman"/>
              </a:rPr>
              <a:t>general</a:t>
            </a:r>
            <a:r>
              <a:rPr sz="3050" spc="-20" dirty="0">
                <a:latin typeface="Times New Roman"/>
                <a:cs typeface="Times New Roman"/>
              </a:rPr>
              <a:t> lines.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8712" y="1838261"/>
            <a:ext cx="7253605" cy="481965"/>
            <a:chOff x="1228712" y="1838261"/>
            <a:chExt cx="7253605" cy="481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8712" y="2247042"/>
              <a:ext cx="7158125" cy="730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44625" y="2265044"/>
              <a:ext cx="7115175" cy="28575"/>
            </a:xfrm>
            <a:custGeom>
              <a:avLst/>
              <a:gdLst/>
              <a:ahLst/>
              <a:cxnLst/>
              <a:rect l="l" t="t" r="r" b="b"/>
              <a:pathLst>
                <a:path w="7115175" h="28575">
                  <a:moveTo>
                    <a:pt x="7115149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7115149" y="28575"/>
                  </a:lnTo>
                  <a:lnTo>
                    <a:pt x="7115149" y="0"/>
                  </a:lnTo>
                  <a:close/>
                </a:path>
              </a:pathLst>
            </a:custGeom>
            <a:solidFill>
              <a:srgbClr val="35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4625" y="2265044"/>
              <a:ext cx="7115175" cy="28575"/>
            </a:xfrm>
            <a:custGeom>
              <a:avLst/>
              <a:gdLst/>
              <a:ahLst/>
              <a:cxnLst/>
              <a:rect l="l" t="t" r="r" b="b"/>
              <a:pathLst>
                <a:path w="7115175" h="28575">
                  <a:moveTo>
                    <a:pt x="0" y="0"/>
                  </a:moveTo>
                  <a:lnTo>
                    <a:pt x="1778736" y="0"/>
                  </a:lnTo>
                  <a:lnTo>
                    <a:pt x="3557625" y="0"/>
                  </a:lnTo>
                  <a:lnTo>
                    <a:pt x="5336387" y="0"/>
                  </a:lnTo>
                  <a:lnTo>
                    <a:pt x="7115149" y="0"/>
                  </a:lnTo>
                  <a:lnTo>
                    <a:pt x="7115149" y="28575"/>
                  </a:lnTo>
                  <a:lnTo>
                    <a:pt x="5336387" y="28575"/>
                  </a:lnTo>
                  <a:lnTo>
                    <a:pt x="3557625" y="28575"/>
                  </a:lnTo>
                  <a:lnTo>
                    <a:pt x="1778736" y="28575"/>
                  </a:lnTo>
                  <a:lnTo>
                    <a:pt x="0" y="285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6A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5" y="1838261"/>
              <a:ext cx="7253351" cy="4429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60" y="1870392"/>
              <a:ext cx="7174687" cy="36982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476500" y="2857287"/>
            <a:ext cx="4939030" cy="567055"/>
            <a:chOff x="2476500" y="2857287"/>
            <a:chExt cx="4939030" cy="5670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590" y="2857287"/>
              <a:ext cx="4872128" cy="5670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8125" y="2870517"/>
              <a:ext cx="4829810" cy="5317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76500" y="3228911"/>
              <a:ext cx="4938776" cy="10953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11425" y="3265169"/>
              <a:ext cx="4857750" cy="28575"/>
            </a:xfrm>
            <a:custGeom>
              <a:avLst/>
              <a:gdLst/>
              <a:ahLst/>
              <a:cxnLst/>
              <a:rect l="l" t="t" r="r" b="b"/>
              <a:pathLst>
                <a:path w="4857750" h="28575">
                  <a:moveTo>
                    <a:pt x="485775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4857750" y="28575"/>
                  </a:lnTo>
                  <a:lnTo>
                    <a:pt x="4857750" y="0"/>
                  </a:lnTo>
                  <a:close/>
                </a:path>
              </a:pathLst>
            </a:custGeom>
            <a:solidFill>
              <a:srgbClr val="35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1425" y="3265169"/>
              <a:ext cx="4857750" cy="28575"/>
            </a:xfrm>
            <a:custGeom>
              <a:avLst/>
              <a:gdLst/>
              <a:ahLst/>
              <a:cxnLst/>
              <a:rect l="l" t="t" r="r" b="b"/>
              <a:pathLst>
                <a:path w="4857750" h="28575">
                  <a:moveTo>
                    <a:pt x="0" y="0"/>
                  </a:moveTo>
                  <a:lnTo>
                    <a:pt x="1619250" y="0"/>
                  </a:lnTo>
                  <a:lnTo>
                    <a:pt x="3238500" y="0"/>
                  </a:lnTo>
                  <a:lnTo>
                    <a:pt x="4857750" y="0"/>
                  </a:lnTo>
                  <a:lnTo>
                    <a:pt x="4857750" y="28575"/>
                  </a:lnTo>
                  <a:lnTo>
                    <a:pt x="3238500" y="28575"/>
                  </a:lnTo>
                  <a:lnTo>
                    <a:pt x="1619250" y="28575"/>
                  </a:lnTo>
                  <a:lnTo>
                    <a:pt x="0" y="285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6A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357934" y="0"/>
            <a:ext cx="1786065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245945"/>
            <a:ext cx="7169784" cy="521525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750" spc="-135" dirty="0">
                <a:latin typeface="Times New Roman"/>
                <a:cs typeface="Times New Roman"/>
              </a:rPr>
              <a:t>These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duties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85" dirty="0">
                <a:latin typeface="Times New Roman"/>
                <a:cs typeface="Times New Roman"/>
              </a:rPr>
              <a:t>are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divided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-60" dirty="0">
                <a:latin typeface="Times New Roman"/>
                <a:cs typeface="Times New Roman"/>
              </a:rPr>
              <a:t>into </a:t>
            </a:r>
            <a:r>
              <a:rPr sz="2750" spc="-10" dirty="0">
                <a:latin typeface="Times New Roman"/>
                <a:cs typeface="Times New Roman"/>
              </a:rPr>
              <a:t>categories</a:t>
            </a:r>
            <a:endParaRPr sz="2750" dirty="0">
              <a:latin typeface="Times New Roman"/>
              <a:cs typeface="Times New Roman"/>
            </a:endParaRPr>
          </a:p>
          <a:p>
            <a:pPr marL="527050" indent="-514350">
              <a:lnSpc>
                <a:spcPct val="100000"/>
              </a:lnSpc>
              <a:spcBef>
                <a:spcPts val="1055"/>
              </a:spcBef>
              <a:buClr>
                <a:srgbClr val="D24717"/>
              </a:buClr>
              <a:buSzPct val="87272"/>
              <a:buAutoNum type="alphaLcPeriod"/>
              <a:tabLst>
                <a:tab pos="527050" algn="l"/>
              </a:tabLst>
            </a:pPr>
            <a:r>
              <a:rPr sz="2750" spc="-165" dirty="0">
                <a:latin typeface="Times New Roman"/>
                <a:cs typeface="Times New Roman"/>
              </a:rPr>
              <a:t>Medical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care</a:t>
            </a:r>
            <a:endParaRPr sz="2750" dirty="0">
              <a:latin typeface="Times New Roman"/>
              <a:cs typeface="Times New Roman"/>
            </a:endParaRPr>
          </a:p>
          <a:p>
            <a:pPr marL="527050" indent="-514350">
              <a:lnSpc>
                <a:spcPct val="100000"/>
              </a:lnSpc>
              <a:spcBef>
                <a:spcPts val="680"/>
              </a:spcBef>
              <a:buClr>
                <a:srgbClr val="D24717"/>
              </a:buClr>
              <a:buSzPct val="87272"/>
              <a:buAutoNum type="alphaLcPeriod"/>
              <a:tabLst>
                <a:tab pos="527050" algn="l"/>
              </a:tabLst>
            </a:pPr>
            <a:r>
              <a:rPr sz="2750" spc="-195" dirty="0">
                <a:latin typeface="Times New Roman"/>
                <a:cs typeface="Times New Roman"/>
              </a:rPr>
              <a:t>Legal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duties</a:t>
            </a:r>
            <a:endParaRPr sz="2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0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50" b="1" dirty="0">
                <a:latin typeface="Times New Roman"/>
                <a:cs typeface="Times New Roman"/>
              </a:rPr>
              <a:t>Medical</a:t>
            </a:r>
            <a:r>
              <a:rPr sz="2750" b="1" spc="55" dirty="0">
                <a:latin typeface="Times New Roman"/>
                <a:cs typeface="Times New Roman"/>
              </a:rPr>
              <a:t> </a:t>
            </a:r>
            <a:r>
              <a:rPr sz="2750" b="1" spc="-20" dirty="0">
                <a:latin typeface="Times New Roman"/>
                <a:cs typeface="Times New Roman"/>
              </a:rPr>
              <a:t>care</a:t>
            </a: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10"/>
              </a:spcBef>
            </a:pPr>
            <a:r>
              <a:rPr sz="2750" spc="-90" dirty="0">
                <a:latin typeface="Times New Roman"/>
                <a:cs typeface="Times New Roman"/>
              </a:rPr>
              <a:t>Care </a:t>
            </a:r>
            <a:r>
              <a:rPr sz="2750" spc="-145" dirty="0">
                <a:latin typeface="Times New Roman"/>
                <a:cs typeface="Times New Roman"/>
              </a:rPr>
              <a:t>and</a:t>
            </a:r>
            <a:r>
              <a:rPr sz="2750" spc="-80" dirty="0">
                <a:latin typeface="Times New Roman"/>
                <a:cs typeface="Times New Roman"/>
              </a:rPr>
              <a:t> </a:t>
            </a:r>
            <a:r>
              <a:rPr sz="2750" spc="-50" dirty="0">
                <a:latin typeface="Times New Roman"/>
                <a:cs typeface="Times New Roman"/>
              </a:rPr>
              <a:t>treatment</a:t>
            </a:r>
            <a:r>
              <a:rPr sz="2750" spc="-14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-120" dirty="0">
                <a:latin typeface="Times New Roman"/>
                <a:cs typeface="Times New Roman"/>
              </a:rPr>
              <a:t> </a:t>
            </a:r>
            <a:r>
              <a:rPr sz="2750" spc="-225" dirty="0">
                <a:latin typeface="Times New Roman"/>
                <a:cs typeface="Times New Roman"/>
              </a:rPr>
              <a:t>save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the</a:t>
            </a:r>
            <a:r>
              <a:rPr sz="2750" spc="-95" dirty="0">
                <a:latin typeface="Times New Roman"/>
                <a:cs typeface="Times New Roman"/>
              </a:rPr>
              <a:t> </a:t>
            </a:r>
            <a:r>
              <a:rPr sz="2750" spc="-130" dirty="0">
                <a:latin typeface="Times New Roman"/>
                <a:cs typeface="Times New Roman"/>
              </a:rPr>
              <a:t>life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of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the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patient.</a:t>
            </a:r>
            <a:endParaRPr sz="2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5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50" b="1" spc="-60" dirty="0">
                <a:latin typeface="Times New Roman"/>
                <a:cs typeface="Times New Roman"/>
              </a:rPr>
              <a:t>Legal</a:t>
            </a:r>
            <a:r>
              <a:rPr sz="2750" b="1" spc="-95" dirty="0">
                <a:latin typeface="Times New Roman"/>
                <a:cs typeface="Times New Roman"/>
              </a:rPr>
              <a:t> </a:t>
            </a:r>
            <a:r>
              <a:rPr sz="2750" b="1" spc="-10" dirty="0">
                <a:latin typeface="Times New Roman"/>
                <a:cs typeface="Times New Roman"/>
              </a:rPr>
              <a:t>duties</a:t>
            </a:r>
            <a:endParaRPr sz="275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980"/>
              </a:spcBef>
            </a:pPr>
            <a:r>
              <a:rPr sz="2750" spc="-180" dirty="0">
                <a:latin typeface="Times New Roman"/>
                <a:cs typeface="Times New Roman"/>
              </a:rPr>
              <a:t>Assist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the</a:t>
            </a:r>
            <a:r>
              <a:rPr sz="2750" spc="-130" dirty="0">
                <a:latin typeface="Times New Roman"/>
                <a:cs typeface="Times New Roman"/>
              </a:rPr>
              <a:t> </a:t>
            </a:r>
            <a:r>
              <a:rPr sz="2750" spc="-125" dirty="0">
                <a:latin typeface="Times New Roman"/>
                <a:cs typeface="Times New Roman"/>
              </a:rPr>
              <a:t>police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65" dirty="0">
                <a:latin typeface="Times New Roman"/>
                <a:cs typeface="Times New Roman"/>
              </a:rPr>
              <a:t>determine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the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manner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spc="-150" dirty="0">
                <a:latin typeface="Times New Roman"/>
                <a:cs typeface="Times New Roman"/>
              </a:rPr>
              <a:t>of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105" dirty="0">
                <a:latin typeface="Times New Roman"/>
                <a:cs typeface="Times New Roman"/>
              </a:rPr>
              <a:t>poisoning.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445" y="6333704"/>
            <a:ext cx="216535" cy="2311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21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0" y="0"/>
            <a:ext cx="1828800" cy="245945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930"/>
            <a:ext cx="9065261" cy="1184299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5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In</a:t>
            </a:r>
            <a:r>
              <a:rPr sz="2450" spc="-25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45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any</a:t>
            </a:r>
            <a:r>
              <a:rPr sz="2450" spc="-5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45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case</a:t>
            </a:r>
            <a:r>
              <a:rPr sz="2450" spc="35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45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of</a:t>
            </a:r>
            <a:r>
              <a:rPr sz="2450" spc="-25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45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poisoning,</a:t>
            </a:r>
            <a:r>
              <a:rPr sz="2450" spc="-4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45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the</a:t>
            </a:r>
            <a:r>
              <a:rPr sz="2450" spc="-35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45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doctor</a:t>
            </a:r>
            <a:r>
              <a:rPr sz="2450" spc="5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45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must</a:t>
            </a:r>
            <a:r>
              <a:rPr sz="2450" spc="35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450">
                <a:solidFill>
                  <a:srgbClr val="696363"/>
                </a:solidFill>
                <a:latin typeface="Franklin Gothic Medium"/>
                <a:cs typeface="Franklin Gothic Medium"/>
              </a:rPr>
              <a:t>record</a:t>
            </a:r>
            <a:r>
              <a:rPr sz="2450" spc="55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endParaRPr lang="en-US" sz="2450" spc="55" dirty="0">
              <a:solidFill>
                <a:srgbClr val="696363"/>
              </a:solidFill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50">
                <a:solidFill>
                  <a:srgbClr val="696363"/>
                </a:solidFill>
                <a:latin typeface="Franklin Gothic Medium"/>
                <a:cs typeface="Franklin Gothic Medium"/>
              </a:rPr>
              <a:t>the</a:t>
            </a:r>
            <a:r>
              <a:rPr sz="2450" spc="-4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450" spc="-10">
                <a:solidFill>
                  <a:srgbClr val="696363"/>
                </a:solidFill>
                <a:latin typeface="Franklin Gothic Medium"/>
                <a:cs typeface="Franklin Gothic Medium"/>
              </a:rPr>
              <a:t>preliminary</a:t>
            </a:r>
            <a:r>
              <a:rPr lang="en-US" sz="2450" spc="-1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450" spc="-10">
                <a:solidFill>
                  <a:srgbClr val="696363"/>
                </a:solidFill>
                <a:latin typeface="Franklin Gothic Medium"/>
                <a:cs typeface="Franklin Gothic Medium"/>
              </a:rPr>
              <a:t>particulars</a:t>
            </a:r>
            <a:endParaRPr sz="245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63" y="1371600"/>
            <a:ext cx="4724400" cy="3915816"/>
          </a:xfrm>
          <a:prstGeom prst="rect">
            <a:avLst/>
          </a:prstGeom>
          <a:ln w="9525">
            <a:solidFill>
              <a:srgbClr val="D24717"/>
            </a:solidFill>
          </a:ln>
        </p:spPr>
        <p:txBody>
          <a:bodyPr vert="horz" wrap="square" lIns="0" tIns="141605" rIns="0" bIns="0" rtlCol="0">
            <a:spAutoFit/>
          </a:bodyPr>
          <a:lstStyle/>
          <a:p>
            <a:pPr marL="362585" indent="-276225">
              <a:lnSpc>
                <a:spcPct val="100000"/>
              </a:lnSpc>
              <a:spcBef>
                <a:spcPts val="1115"/>
              </a:spcBef>
              <a:buClr>
                <a:srgbClr val="D24717"/>
              </a:buClr>
              <a:buSzPct val="82692"/>
              <a:buFont typeface="Wingdings"/>
              <a:buChar char=""/>
              <a:tabLst>
                <a:tab pos="362585" algn="l"/>
              </a:tabLst>
            </a:pPr>
            <a:r>
              <a:rPr sz="2600" spc="-155" dirty="0">
                <a:latin typeface="Times New Roman"/>
                <a:cs typeface="Times New Roman"/>
              </a:rPr>
              <a:t>Full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name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with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parentage</a:t>
            </a:r>
            <a:endParaRPr sz="2600">
              <a:latin typeface="Times New Roman"/>
              <a:cs typeface="Times New Roman"/>
            </a:endParaRPr>
          </a:p>
          <a:p>
            <a:pPr marL="362585" indent="-276225">
              <a:lnSpc>
                <a:spcPct val="100000"/>
              </a:lnSpc>
              <a:spcBef>
                <a:spcPts val="2215"/>
              </a:spcBef>
              <a:buClr>
                <a:srgbClr val="D24717"/>
              </a:buClr>
              <a:buSzPct val="82692"/>
              <a:buFont typeface="Wingdings"/>
              <a:buChar char=""/>
              <a:tabLst>
                <a:tab pos="362585" algn="l"/>
              </a:tabLst>
            </a:pPr>
            <a:r>
              <a:rPr sz="2600" spc="-25" dirty="0">
                <a:latin typeface="Times New Roman"/>
                <a:cs typeface="Times New Roman"/>
              </a:rPr>
              <a:t>Age</a:t>
            </a:r>
            <a:endParaRPr sz="2600">
              <a:latin typeface="Times New Roman"/>
              <a:cs typeface="Times New Roman"/>
            </a:endParaRPr>
          </a:p>
          <a:p>
            <a:pPr marL="362585" indent="-276225">
              <a:lnSpc>
                <a:spcPct val="100000"/>
              </a:lnSpc>
              <a:spcBef>
                <a:spcPts val="2135"/>
              </a:spcBef>
              <a:buClr>
                <a:srgbClr val="D24717"/>
              </a:buClr>
              <a:buSzPct val="82692"/>
              <a:buFont typeface="Wingdings"/>
              <a:buChar char=""/>
              <a:tabLst>
                <a:tab pos="362585" algn="l"/>
              </a:tabLst>
            </a:pPr>
            <a:r>
              <a:rPr sz="2600" spc="-25" dirty="0">
                <a:latin typeface="Times New Roman"/>
                <a:cs typeface="Times New Roman"/>
              </a:rPr>
              <a:t>Sex</a:t>
            </a:r>
            <a:endParaRPr sz="2600">
              <a:latin typeface="Times New Roman"/>
              <a:cs typeface="Times New Roman"/>
            </a:endParaRPr>
          </a:p>
          <a:p>
            <a:pPr marL="362585" indent="-276225">
              <a:lnSpc>
                <a:spcPct val="100000"/>
              </a:lnSpc>
              <a:spcBef>
                <a:spcPts val="2215"/>
              </a:spcBef>
              <a:buClr>
                <a:srgbClr val="D24717"/>
              </a:buClr>
              <a:buSzPct val="82692"/>
              <a:buFont typeface="Wingdings"/>
              <a:buChar char=""/>
              <a:tabLst>
                <a:tab pos="362585" algn="l"/>
              </a:tabLst>
            </a:pPr>
            <a:r>
              <a:rPr sz="2600" spc="-10" dirty="0">
                <a:latin typeface="Times New Roman"/>
                <a:cs typeface="Times New Roman"/>
              </a:rPr>
              <a:t>Occupation</a:t>
            </a:r>
            <a:endParaRPr sz="2600">
              <a:latin typeface="Times New Roman"/>
              <a:cs typeface="Times New Roman"/>
            </a:endParaRPr>
          </a:p>
          <a:p>
            <a:pPr marL="362585" indent="-276225">
              <a:lnSpc>
                <a:spcPct val="100000"/>
              </a:lnSpc>
              <a:spcBef>
                <a:spcPts val="2135"/>
              </a:spcBef>
              <a:buClr>
                <a:srgbClr val="D24717"/>
              </a:buClr>
              <a:buSzPct val="82692"/>
              <a:buFont typeface="Wingdings"/>
              <a:buChar char=""/>
              <a:tabLst>
                <a:tab pos="362585" algn="l"/>
              </a:tabLst>
            </a:pPr>
            <a:r>
              <a:rPr sz="2600" spc="-135" dirty="0">
                <a:latin typeface="Times New Roman"/>
                <a:cs typeface="Times New Roman"/>
              </a:rPr>
              <a:t>Home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address</a:t>
            </a:r>
            <a:endParaRPr sz="2600">
              <a:latin typeface="Times New Roman"/>
              <a:cs typeface="Times New Roman"/>
            </a:endParaRPr>
          </a:p>
          <a:p>
            <a:pPr marL="362585" indent="-276225">
              <a:lnSpc>
                <a:spcPct val="100000"/>
              </a:lnSpc>
              <a:spcBef>
                <a:spcPts val="2140"/>
              </a:spcBef>
              <a:buClr>
                <a:srgbClr val="D24717"/>
              </a:buClr>
              <a:buSzPct val="82692"/>
              <a:buFont typeface="Wingdings"/>
              <a:buChar char=""/>
              <a:tabLst>
                <a:tab pos="362585" algn="l"/>
              </a:tabLst>
            </a:pPr>
            <a:r>
              <a:rPr sz="2600" spc="-105" dirty="0">
                <a:latin typeface="Times New Roman"/>
                <a:cs typeface="Times New Roman"/>
              </a:rPr>
              <a:t>Date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and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time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arrival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5426" y="1376362"/>
            <a:ext cx="4338955" cy="3881438"/>
          </a:xfrm>
          <a:custGeom>
            <a:avLst/>
            <a:gdLst/>
            <a:ahLst/>
            <a:cxnLst/>
            <a:rect l="l" t="t" r="r" b="b"/>
            <a:pathLst>
              <a:path w="4338955" h="4343400">
                <a:moveTo>
                  <a:pt x="4338574" y="0"/>
                </a:moveTo>
                <a:lnTo>
                  <a:pt x="0" y="0"/>
                </a:lnTo>
                <a:lnTo>
                  <a:pt x="0" y="4343400"/>
                </a:lnTo>
                <a:lnTo>
                  <a:pt x="4338574" y="4343400"/>
                </a:lnTo>
              </a:path>
            </a:pathLst>
          </a:custGeom>
          <a:ln w="9525">
            <a:solidFill>
              <a:srgbClr val="D24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84420" y="1502092"/>
            <a:ext cx="3989070" cy="304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125"/>
              </a:spcBef>
              <a:buClr>
                <a:srgbClr val="D24717"/>
              </a:buClr>
              <a:buSzPct val="82692"/>
              <a:buFont typeface="Wingdings"/>
              <a:buChar char=""/>
              <a:tabLst>
                <a:tab pos="288925" algn="l"/>
              </a:tabLst>
            </a:pPr>
            <a:r>
              <a:rPr sz="2600" spc="-135" dirty="0">
                <a:latin typeface="Times New Roman"/>
                <a:cs typeface="Times New Roman"/>
              </a:rPr>
              <a:t>Brought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by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whom</a:t>
            </a:r>
            <a:endParaRPr sz="26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2215"/>
              </a:spcBef>
              <a:buClr>
                <a:srgbClr val="D24717"/>
              </a:buClr>
              <a:buSzPct val="82692"/>
              <a:buFont typeface="Wingdings"/>
              <a:buChar char=""/>
              <a:tabLst>
                <a:tab pos="288925" algn="l"/>
              </a:tabLst>
            </a:pPr>
            <a:r>
              <a:rPr sz="2600" spc="-10" dirty="0">
                <a:latin typeface="Times New Roman"/>
                <a:cs typeface="Times New Roman"/>
              </a:rPr>
              <a:t>History,</a:t>
            </a:r>
            <a:endParaRPr sz="2600">
              <a:latin typeface="Times New Roman"/>
              <a:cs typeface="Times New Roman"/>
            </a:endParaRPr>
          </a:p>
          <a:p>
            <a:pPr marL="288925" marR="5080" indent="-276860">
              <a:lnSpc>
                <a:spcPct val="151700"/>
              </a:lnSpc>
              <a:spcBef>
                <a:spcPts val="525"/>
              </a:spcBef>
              <a:buSzPct val="82692"/>
              <a:buFont typeface="Wingdings"/>
              <a:buChar char=""/>
              <a:tabLst>
                <a:tab pos="288925" algn="l"/>
                <a:tab pos="335280" algn="l"/>
                <a:tab pos="1231900" algn="l"/>
              </a:tabLst>
            </a:pPr>
            <a:r>
              <a:rPr sz="2600" dirty="0">
                <a:solidFill>
                  <a:srgbClr val="D24717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Assess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5" dirty="0">
                <a:latin typeface="Times New Roman"/>
                <a:cs typeface="Times New Roman"/>
              </a:rPr>
              <a:t>whether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dying </a:t>
            </a:r>
            <a:r>
              <a:rPr sz="2600" spc="-114" dirty="0">
                <a:latin typeface="Times New Roman"/>
                <a:cs typeface="Times New Roman"/>
              </a:rPr>
              <a:t>declaration </a:t>
            </a:r>
            <a:r>
              <a:rPr sz="2600" spc="-175" dirty="0">
                <a:latin typeface="Times New Roman"/>
                <a:cs typeface="Times New Roman"/>
              </a:rPr>
              <a:t>is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necessary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not.</a:t>
            </a:r>
            <a:endParaRPr sz="2600">
              <a:latin typeface="Times New Roman"/>
              <a:cs typeface="Times New Roman"/>
            </a:endParaRPr>
          </a:p>
          <a:p>
            <a:pPr marL="365125" indent="-352425">
              <a:lnSpc>
                <a:spcPct val="100000"/>
              </a:lnSpc>
              <a:spcBef>
                <a:spcPts val="2130"/>
              </a:spcBef>
              <a:buClr>
                <a:srgbClr val="D24717"/>
              </a:buClr>
              <a:buSzPct val="82692"/>
              <a:buFont typeface="Wingdings"/>
              <a:buChar char=""/>
              <a:tabLst>
                <a:tab pos="365125" algn="l"/>
              </a:tabLst>
            </a:pPr>
            <a:r>
              <a:rPr sz="2600" spc="-120" dirty="0">
                <a:latin typeface="Times New Roman"/>
                <a:cs typeface="Times New Roman"/>
              </a:rPr>
              <a:t>Identification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marks.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750" y="5562600"/>
            <a:ext cx="8985250" cy="7397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2834640" algn="l"/>
                <a:tab pos="4474845" algn="l"/>
                <a:tab pos="5885815" algn="l"/>
                <a:tab pos="7096759" algn="l"/>
                <a:tab pos="7792720" algn="l"/>
              </a:tabLst>
            </a:pPr>
            <a:endParaRPr lang="en-US" sz="2750" b="1" dirty="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  <a:spcBef>
                <a:spcPts val="229"/>
              </a:spcBef>
            </a:pPr>
            <a:r>
              <a:rPr sz="1400" spc="-25">
                <a:solidFill>
                  <a:srgbClr val="FFFFFF"/>
                </a:solidFill>
                <a:latin typeface="Franklin Gothic Medium"/>
                <a:cs typeface="Franklin Gothic Medium"/>
              </a:rPr>
              <a:t>22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8825" y="4762"/>
            <a:ext cx="5334000" cy="6853555"/>
          </a:xfrm>
          <a:custGeom>
            <a:avLst/>
            <a:gdLst/>
            <a:ahLst/>
            <a:cxnLst/>
            <a:rect l="l" t="t" r="r" b="b"/>
            <a:pathLst>
              <a:path w="5334000" h="6853555">
                <a:moveTo>
                  <a:pt x="5334000" y="6853237"/>
                </a:moveTo>
                <a:lnTo>
                  <a:pt x="5334000" y="0"/>
                </a:lnTo>
                <a:lnTo>
                  <a:pt x="0" y="0"/>
                </a:lnTo>
                <a:lnTo>
                  <a:pt x="0" y="6853237"/>
                </a:lnTo>
              </a:path>
            </a:pathLst>
          </a:custGeom>
          <a:ln w="9525">
            <a:solidFill>
              <a:srgbClr val="D24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43885" y="176149"/>
            <a:ext cx="30854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sng" spc="-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Private</a:t>
            </a:r>
            <a:r>
              <a:rPr sz="3600" u="sng" spc="-1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practice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26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1833245" y="827909"/>
            <a:ext cx="2268220" cy="130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325" marR="5080" indent="-47625">
              <a:lnSpc>
                <a:spcPct val="152500"/>
              </a:lnSpc>
              <a:spcBef>
                <a:spcPts val="95"/>
              </a:spcBef>
              <a:tabLst>
                <a:tab pos="794385" algn="l"/>
                <a:tab pos="1375410" algn="l"/>
                <a:tab pos="1985645" algn="l"/>
              </a:tabLst>
            </a:pPr>
            <a:r>
              <a:rPr sz="2750" spc="-25" dirty="0">
                <a:latin typeface="Times New Roman"/>
                <a:cs typeface="Times New Roman"/>
              </a:rPr>
              <a:t>He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25" dirty="0">
                <a:latin typeface="Times New Roman"/>
                <a:cs typeface="Times New Roman"/>
              </a:rPr>
              <a:t>is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0" dirty="0">
                <a:latin typeface="Times New Roman"/>
                <a:cs typeface="Times New Roman"/>
              </a:rPr>
              <a:t>bound information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35" dirty="0">
                <a:latin typeface="Times New Roman"/>
                <a:cs typeface="Times New Roman"/>
              </a:rPr>
              <a:t>to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8009" y="827909"/>
            <a:ext cx="2380615" cy="130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76835">
              <a:lnSpc>
                <a:spcPct val="152500"/>
              </a:lnSpc>
              <a:spcBef>
                <a:spcPts val="95"/>
              </a:spcBef>
              <a:tabLst>
                <a:tab pos="670560" algn="l"/>
                <a:tab pos="899160" algn="l"/>
                <a:tab pos="1957705" algn="l"/>
                <a:tab pos="2081530" algn="l"/>
              </a:tabLst>
            </a:pPr>
            <a:r>
              <a:rPr sz="2750" spc="-25" dirty="0">
                <a:latin typeface="Times New Roman"/>
                <a:cs typeface="Times New Roman"/>
              </a:rPr>
              <a:t>to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0" dirty="0">
                <a:latin typeface="Times New Roman"/>
                <a:cs typeface="Times New Roman"/>
              </a:rPr>
              <a:t>furnish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65" dirty="0">
                <a:latin typeface="Times New Roman"/>
                <a:cs typeface="Times New Roman"/>
              </a:rPr>
              <a:t>the </a:t>
            </a:r>
            <a:r>
              <a:rPr sz="2750" spc="-25" dirty="0">
                <a:latin typeface="Times New Roman"/>
                <a:cs typeface="Times New Roman"/>
              </a:rPr>
              <a:t>the</a:t>
            </a:r>
            <a:r>
              <a:rPr sz="2750" dirty="0">
                <a:latin typeface="Times New Roman"/>
                <a:cs typeface="Times New Roman"/>
              </a:rPr>
              <a:t>		</a:t>
            </a:r>
            <a:r>
              <a:rPr sz="2750" spc="-10" dirty="0">
                <a:latin typeface="Times New Roman"/>
                <a:cs typeface="Times New Roman"/>
              </a:rPr>
              <a:t>police</a:t>
            </a:r>
            <a:r>
              <a:rPr sz="2750" dirty="0">
                <a:latin typeface="Times New Roman"/>
                <a:cs typeface="Times New Roman"/>
              </a:rPr>
              <a:t>		</a:t>
            </a:r>
            <a:r>
              <a:rPr sz="2750" spc="-45" dirty="0">
                <a:latin typeface="Times New Roman"/>
                <a:cs typeface="Times New Roman"/>
              </a:rPr>
              <a:t>or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0870" y="2116137"/>
            <a:ext cx="4897120" cy="38696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52900"/>
              </a:lnSpc>
              <a:spcBef>
                <a:spcPts val="80"/>
              </a:spcBef>
            </a:pPr>
            <a:r>
              <a:rPr sz="2750" spc="-65" dirty="0">
                <a:latin typeface="Times New Roman"/>
                <a:cs typeface="Times New Roman"/>
              </a:rPr>
              <a:t>magistrate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if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he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doesn't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90" dirty="0">
                <a:latin typeface="Times New Roman"/>
                <a:cs typeface="Times New Roman"/>
              </a:rPr>
              <a:t>fulfill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his </a:t>
            </a:r>
            <a:r>
              <a:rPr sz="2750" spc="-75" dirty="0">
                <a:latin typeface="Times New Roman"/>
                <a:cs typeface="Times New Roman"/>
              </a:rPr>
              <a:t>legal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duty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and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some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how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65" dirty="0">
                <a:latin typeface="Times New Roman"/>
                <a:cs typeface="Times New Roman"/>
              </a:rPr>
              <a:t>case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-95" dirty="0">
                <a:latin typeface="Times New Roman"/>
                <a:cs typeface="Times New Roman"/>
              </a:rPr>
              <a:t>is </a:t>
            </a:r>
            <a:r>
              <a:rPr sz="2750" spc="-65" dirty="0">
                <a:latin typeface="Times New Roman"/>
                <a:cs typeface="Times New Roman"/>
              </a:rPr>
              <a:t>registered</a:t>
            </a:r>
            <a:r>
              <a:rPr sz="2750" spc="-110" dirty="0">
                <a:latin typeface="Times New Roman"/>
                <a:cs typeface="Times New Roman"/>
              </a:rPr>
              <a:t> </a:t>
            </a:r>
            <a:r>
              <a:rPr sz="2750" spc="-35" dirty="0">
                <a:latin typeface="Times New Roman"/>
                <a:cs typeface="Times New Roman"/>
              </a:rPr>
              <a:t>then</a:t>
            </a:r>
            <a:r>
              <a:rPr sz="2750" spc="-135" dirty="0">
                <a:latin typeface="Times New Roman"/>
                <a:cs typeface="Times New Roman"/>
              </a:rPr>
              <a:t> </a:t>
            </a:r>
            <a:r>
              <a:rPr sz="2750" spc="-50" dirty="0">
                <a:latin typeface="Times New Roman"/>
                <a:cs typeface="Times New Roman"/>
              </a:rPr>
              <a:t>he</a:t>
            </a:r>
            <a:r>
              <a:rPr sz="2750" spc="-125" dirty="0">
                <a:latin typeface="Times New Roman"/>
                <a:cs typeface="Times New Roman"/>
              </a:rPr>
              <a:t> </a:t>
            </a:r>
            <a:r>
              <a:rPr sz="2750" spc="-204" dirty="0">
                <a:latin typeface="Times New Roman"/>
                <a:cs typeface="Times New Roman"/>
              </a:rPr>
              <a:t>may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be</a:t>
            </a:r>
            <a:r>
              <a:rPr sz="2750" spc="-125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summoned </a:t>
            </a:r>
            <a:r>
              <a:rPr sz="2750" dirty="0">
                <a:latin typeface="Times New Roman"/>
                <a:cs typeface="Times New Roman"/>
              </a:rPr>
              <a:t>by</a:t>
            </a:r>
            <a:r>
              <a:rPr sz="2750" spc="-9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105" dirty="0">
                <a:latin typeface="Times New Roman"/>
                <a:cs typeface="Times New Roman"/>
              </a:rPr>
              <a:t>investigating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police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officer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or magistrate</a:t>
            </a:r>
            <a:r>
              <a:rPr sz="2750" spc="6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for</a:t>
            </a:r>
            <a:r>
              <a:rPr sz="2750" spc="6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such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information,</a:t>
            </a:r>
            <a:r>
              <a:rPr sz="2750" spc="15" dirty="0">
                <a:latin typeface="Times New Roman"/>
                <a:cs typeface="Times New Roman"/>
              </a:rPr>
              <a:t> </a:t>
            </a:r>
            <a:r>
              <a:rPr sz="2750" spc="-55" dirty="0">
                <a:latin typeface="Times New Roman"/>
                <a:cs typeface="Times New Roman"/>
              </a:rPr>
              <a:t>he </a:t>
            </a:r>
            <a:r>
              <a:rPr sz="2750" spc="-130" dirty="0">
                <a:latin typeface="Times New Roman"/>
                <a:cs typeface="Times New Roman"/>
              </a:rPr>
              <a:t>should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do</a:t>
            </a:r>
            <a:r>
              <a:rPr sz="2750" spc="-80" dirty="0">
                <a:latin typeface="Times New Roman"/>
                <a:cs typeface="Times New Roman"/>
              </a:rPr>
              <a:t> </a:t>
            </a:r>
            <a:r>
              <a:rPr sz="2750" spc="-135" dirty="0">
                <a:latin typeface="Times New Roman"/>
                <a:cs typeface="Times New Roman"/>
              </a:rPr>
              <a:t>so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-145" dirty="0">
                <a:latin typeface="Times New Roman"/>
                <a:cs typeface="Times New Roman"/>
              </a:rPr>
              <a:t>and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-125" dirty="0">
                <a:latin typeface="Times New Roman"/>
                <a:cs typeface="Times New Roman"/>
              </a:rPr>
              <a:t>maintain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the</a:t>
            </a:r>
            <a:r>
              <a:rPr sz="2750" spc="-8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record.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5200" y="0"/>
            <a:ext cx="18288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1314" y="433324"/>
            <a:ext cx="334581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600" u="sng" spc="-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accidental</a:t>
            </a:r>
            <a:r>
              <a:rPr sz="2600" u="sng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poisoning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27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2186051" y="904621"/>
            <a:ext cx="4926330" cy="45085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38100">
              <a:lnSpc>
                <a:spcPct val="152900"/>
              </a:lnSpc>
              <a:spcBef>
                <a:spcPts val="80"/>
              </a:spcBef>
              <a:tabLst>
                <a:tab pos="2927985" algn="l"/>
              </a:tabLst>
            </a:pPr>
            <a:r>
              <a:rPr sz="2750" spc="-185" dirty="0">
                <a:latin typeface="Times New Roman"/>
                <a:cs typeface="Times New Roman"/>
              </a:rPr>
              <a:t>If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spc="-55" dirty="0">
                <a:latin typeface="Times New Roman"/>
                <a:cs typeface="Times New Roman"/>
              </a:rPr>
              <a:t>there</a:t>
            </a:r>
            <a:r>
              <a:rPr sz="2750" spc="-110" dirty="0">
                <a:latin typeface="Times New Roman"/>
                <a:cs typeface="Times New Roman"/>
              </a:rPr>
              <a:t> </a:t>
            </a:r>
            <a:r>
              <a:rPr sz="2750" spc="-195" dirty="0">
                <a:latin typeface="Times New Roman"/>
                <a:cs typeface="Times New Roman"/>
              </a:rPr>
              <a:t>is</a:t>
            </a:r>
            <a:r>
              <a:rPr sz="2750" spc="15" dirty="0">
                <a:latin typeface="Times New Roman"/>
                <a:cs typeface="Times New Roman"/>
              </a:rPr>
              <a:t> </a:t>
            </a:r>
            <a:r>
              <a:rPr sz="2750" spc="-204" dirty="0">
                <a:latin typeface="Times New Roman"/>
                <a:cs typeface="Times New Roman"/>
              </a:rPr>
              <a:t>any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indication</a:t>
            </a:r>
            <a:r>
              <a:rPr sz="2750" spc="65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of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danger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to </a:t>
            </a:r>
            <a:r>
              <a:rPr sz="2750" spc="-114" dirty="0">
                <a:latin typeface="Times New Roman"/>
                <a:cs typeface="Times New Roman"/>
              </a:rPr>
              <a:t>spread</a:t>
            </a:r>
            <a:r>
              <a:rPr sz="2750" spc="-8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-155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the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general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10" dirty="0">
                <a:latin typeface="Times New Roman"/>
                <a:cs typeface="Times New Roman"/>
              </a:rPr>
              <a:t>public,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e.</a:t>
            </a:r>
            <a:r>
              <a:rPr sz="2750" spc="-95" dirty="0">
                <a:latin typeface="Times New Roman"/>
                <a:cs typeface="Times New Roman"/>
              </a:rPr>
              <a:t> </a:t>
            </a:r>
            <a:r>
              <a:rPr sz="2750" spc="-220" dirty="0">
                <a:latin typeface="Times New Roman"/>
                <a:cs typeface="Times New Roman"/>
              </a:rPr>
              <a:t>g</a:t>
            </a:r>
            <a:r>
              <a:rPr sz="2750" spc="-120" dirty="0">
                <a:latin typeface="Times New Roman"/>
                <a:cs typeface="Times New Roman"/>
              </a:rPr>
              <a:t> </a:t>
            </a:r>
            <a:r>
              <a:rPr sz="2750" spc="-125" dirty="0">
                <a:latin typeface="Times New Roman"/>
                <a:cs typeface="Times New Roman"/>
              </a:rPr>
              <a:t>in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spc="-50" dirty="0">
                <a:latin typeface="Times New Roman"/>
                <a:cs typeface="Times New Roman"/>
              </a:rPr>
              <a:t>a </a:t>
            </a:r>
            <a:r>
              <a:rPr sz="2750" spc="-170" dirty="0">
                <a:latin typeface="Times New Roman"/>
                <a:cs typeface="Times New Roman"/>
              </a:rPr>
              <a:t>case</a:t>
            </a:r>
            <a:r>
              <a:rPr sz="2750" spc="-80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food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140" dirty="0">
                <a:latin typeface="Times New Roman"/>
                <a:cs typeface="Times New Roman"/>
              </a:rPr>
              <a:t>poisoning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from</a:t>
            </a:r>
            <a:r>
              <a:rPr sz="2750" spc="-130" dirty="0">
                <a:latin typeface="Times New Roman"/>
                <a:cs typeface="Times New Roman"/>
              </a:rPr>
              <a:t> </a:t>
            </a:r>
            <a:r>
              <a:rPr sz="2750" spc="-229" dirty="0">
                <a:latin typeface="Times New Roman"/>
                <a:cs typeface="Times New Roman"/>
              </a:rPr>
              <a:t>a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eating </a:t>
            </a:r>
            <a:r>
              <a:rPr sz="2750" spc="-140" dirty="0">
                <a:latin typeface="Times New Roman"/>
                <a:cs typeface="Times New Roman"/>
              </a:rPr>
              <a:t>house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or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contamination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of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public </a:t>
            </a:r>
            <a:r>
              <a:rPr sz="2750" spc="-110" dirty="0">
                <a:latin typeface="Times New Roman"/>
                <a:cs typeface="Times New Roman"/>
              </a:rPr>
              <a:t>drinking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75" dirty="0">
                <a:latin typeface="Times New Roman"/>
                <a:cs typeface="Times New Roman"/>
              </a:rPr>
              <a:t>water,</a:t>
            </a:r>
            <a:r>
              <a:rPr sz="2750" spc="-305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the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55" dirty="0">
                <a:latin typeface="Times New Roman"/>
                <a:cs typeface="Times New Roman"/>
              </a:rPr>
              <a:t>doctor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95" dirty="0">
                <a:latin typeface="Times New Roman"/>
                <a:cs typeface="Times New Roman"/>
              </a:rPr>
              <a:t>must</a:t>
            </a:r>
            <a:r>
              <a:rPr sz="2750" spc="-155" dirty="0">
                <a:latin typeface="Times New Roman"/>
                <a:cs typeface="Times New Roman"/>
              </a:rPr>
              <a:t> </a:t>
            </a:r>
            <a:r>
              <a:rPr sz="2750" spc="-95" dirty="0">
                <a:latin typeface="Times New Roman"/>
                <a:cs typeface="Times New Roman"/>
              </a:rPr>
              <a:t>notify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-165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the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health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90" dirty="0">
                <a:latin typeface="Times New Roman"/>
                <a:cs typeface="Times New Roman"/>
              </a:rPr>
              <a:t>authorities</a:t>
            </a:r>
            <a:r>
              <a:rPr sz="2750" spc="-80" dirty="0">
                <a:latin typeface="Times New Roman"/>
                <a:cs typeface="Times New Roman"/>
              </a:rPr>
              <a:t> </a:t>
            </a:r>
            <a:r>
              <a:rPr sz="2750" spc="-50" dirty="0">
                <a:latin typeface="Times New Roman"/>
                <a:cs typeface="Times New Roman"/>
              </a:rPr>
              <a:t>at</a:t>
            </a:r>
            <a:r>
              <a:rPr sz="2750" spc="-120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once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to </a:t>
            </a:r>
            <a:r>
              <a:rPr sz="2750" spc="-95" dirty="0">
                <a:latin typeface="Times New Roman"/>
                <a:cs typeface="Times New Roman"/>
              </a:rPr>
              <a:t>prevent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its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spread.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3916" y="395605"/>
            <a:ext cx="591693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dirty="0">
                <a:solidFill>
                  <a:srgbClr val="000000"/>
                </a:solidFill>
                <a:latin typeface="Times New Roman"/>
                <a:cs typeface="Times New Roman"/>
              </a:rPr>
              <a:t>Suspected</a:t>
            </a:r>
            <a:r>
              <a:rPr sz="35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000000"/>
                </a:solidFill>
                <a:latin typeface="Times New Roman"/>
                <a:cs typeface="Times New Roman"/>
              </a:rPr>
              <a:t>homicidal</a:t>
            </a:r>
            <a:r>
              <a:rPr sz="3500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rgbClr val="000000"/>
                </a:solidFill>
                <a:latin typeface="Times New Roman"/>
                <a:cs typeface="Times New Roman"/>
              </a:rPr>
              <a:t>poisoning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28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1037712"/>
            <a:ext cx="8989695" cy="4738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4984" algn="just">
              <a:lnSpc>
                <a:spcPct val="152500"/>
              </a:lnSpc>
              <a:spcBef>
                <a:spcPts val="95"/>
              </a:spcBef>
              <a:buClr>
                <a:srgbClr val="D24717"/>
              </a:buClr>
              <a:buSzPct val="87272"/>
              <a:buAutoNum type="arabicPeriod"/>
              <a:tabLst>
                <a:tab pos="527685" algn="l"/>
              </a:tabLst>
            </a:pPr>
            <a:r>
              <a:rPr sz="2750" dirty="0">
                <a:latin typeface="Times New Roman"/>
                <a:cs typeface="Times New Roman"/>
              </a:rPr>
              <a:t>Collect</a:t>
            </a:r>
            <a:r>
              <a:rPr sz="2750" spc="29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sample</a:t>
            </a:r>
            <a:r>
              <a:rPr sz="2750" spc="28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29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vomitus,</a:t>
            </a:r>
            <a:r>
              <a:rPr sz="2750" spc="24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stomach</a:t>
            </a:r>
            <a:r>
              <a:rPr sz="2750" spc="2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wash,</a:t>
            </a:r>
            <a:r>
              <a:rPr sz="2750" spc="23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urine</a:t>
            </a:r>
            <a:r>
              <a:rPr sz="2750" spc="28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and</a:t>
            </a:r>
            <a:r>
              <a:rPr sz="2750" spc="280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blood </a:t>
            </a:r>
            <a:r>
              <a:rPr sz="2750" spc="-105" dirty="0">
                <a:latin typeface="Times New Roman"/>
                <a:cs typeface="Times New Roman"/>
              </a:rPr>
              <a:t>samples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in</a:t>
            </a:r>
            <a:r>
              <a:rPr sz="2750" spc="675" dirty="0">
                <a:latin typeface="Times New Roman"/>
                <a:cs typeface="Times New Roman"/>
              </a:rPr>
              <a:t> </a:t>
            </a:r>
            <a:r>
              <a:rPr sz="2750" spc="-55" dirty="0">
                <a:latin typeface="Times New Roman"/>
                <a:cs typeface="Times New Roman"/>
              </a:rPr>
              <a:t>separate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50" dirty="0">
                <a:latin typeface="Times New Roman"/>
                <a:cs typeface="Times New Roman"/>
              </a:rPr>
              <a:t>container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in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his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-75" dirty="0">
                <a:latin typeface="Times New Roman"/>
                <a:cs typeface="Times New Roman"/>
              </a:rPr>
              <a:t>presence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and</a:t>
            </a:r>
            <a:r>
              <a:rPr sz="2750" spc="20" dirty="0">
                <a:latin typeface="Times New Roman"/>
                <a:cs typeface="Times New Roman"/>
              </a:rPr>
              <a:t>  </a:t>
            </a:r>
            <a:r>
              <a:rPr sz="2750" spc="-95" dirty="0">
                <a:latin typeface="Times New Roman"/>
                <a:cs typeface="Times New Roman"/>
              </a:rPr>
              <a:t>handover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to </a:t>
            </a:r>
            <a:r>
              <a:rPr sz="2750" spc="-110" dirty="0">
                <a:latin typeface="Times New Roman"/>
                <a:cs typeface="Times New Roman"/>
              </a:rPr>
              <a:t>police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-65" dirty="0">
                <a:latin typeface="Times New Roman"/>
                <a:cs typeface="Times New Roman"/>
              </a:rPr>
              <a:t>for</a:t>
            </a:r>
            <a:r>
              <a:rPr sz="2750" spc="-80" dirty="0">
                <a:latin typeface="Times New Roman"/>
                <a:cs typeface="Times New Roman"/>
              </a:rPr>
              <a:t> </a:t>
            </a:r>
            <a:r>
              <a:rPr sz="2750" spc="-190" dirty="0">
                <a:latin typeface="Times New Roman"/>
                <a:cs typeface="Times New Roman"/>
              </a:rPr>
              <a:t>analysis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85" dirty="0">
                <a:latin typeface="Times New Roman"/>
                <a:cs typeface="Times New Roman"/>
              </a:rPr>
              <a:t>from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spc="-330" dirty="0">
                <a:latin typeface="Times New Roman"/>
                <a:cs typeface="Times New Roman"/>
              </a:rPr>
              <a:t>FSL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85" dirty="0">
                <a:latin typeface="Times New Roman"/>
                <a:cs typeface="Times New Roman"/>
              </a:rPr>
              <a:t>with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229" dirty="0">
                <a:latin typeface="Times New Roman"/>
                <a:cs typeface="Times New Roman"/>
              </a:rPr>
              <a:t>a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receipt.</a:t>
            </a:r>
            <a:endParaRPr sz="2750">
              <a:latin typeface="Times New Roman"/>
              <a:cs typeface="Times New Roman"/>
            </a:endParaRPr>
          </a:p>
          <a:p>
            <a:pPr marL="584200" indent="-571500" algn="just">
              <a:lnSpc>
                <a:spcPct val="100000"/>
              </a:lnSpc>
              <a:spcBef>
                <a:spcPts val="2335"/>
              </a:spcBef>
              <a:buClr>
                <a:srgbClr val="D24717"/>
              </a:buClr>
              <a:buSzPct val="87272"/>
              <a:buAutoNum type="arabicPeriod"/>
              <a:tabLst>
                <a:tab pos="584200" algn="l"/>
              </a:tabLst>
            </a:pPr>
            <a:r>
              <a:rPr sz="2750" spc="-254" dirty="0">
                <a:latin typeface="Times New Roman"/>
                <a:cs typeface="Times New Roman"/>
              </a:rPr>
              <a:t>Any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suspicious</a:t>
            </a:r>
            <a:r>
              <a:rPr sz="2750" spc="15" dirty="0">
                <a:latin typeface="Times New Roman"/>
                <a:cs typeface="Times New Roman"/>
              </a:rPr>
              <a:t> </a:t>
            </a:r>
            <a:r>
              <a:rPr sz="2750" spc="-60" dirty="0">
                <a:latin typeface="Times New Roman"/>
                <a:cs typeface="Times New Roman"/>
              </a:rPr>
              <a:t>article,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140" dirty="0">
                <a:latin typeface="Times New Roman"/>
                <a:cs typeface="Times New Roman"/>
              </a:rPr>
              <a:t>such</a:t>
            </a:r>
            <a:r>
              <a:rPr sz="2750" spc="-10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as:-</a:t>
            </a:r>
            <a:endParaRPr sz="2750">
              <a:latin typeface="Times New Roman"/>
              <a:cs typeface="Times New Roman"/>
            </a:endParaRPr>
          </a:p>
          <a:p>
            <a:pPr marL="527050" lvl="1" indent="-514350" algn="just">
              <a:lnSpc>
                <a:spcPct val="100000"/>
              </a:lnSpc>
              <a:spcBef>
                <a:spcPts val="2410"/>
              </a:spcBef>
              <a:buClr>
                <a:srgbClr val="D24717"/>
              </a:buClr>
              <a:buSzPct val="87272"/>
              <a:buAutoNum type="alphaLcParenR"/>
              <a:tabLst>
                <a:tab pos="527050" algn="l"/>
              </a:tabLst>
            </a:pPr>
            <a:r>
              <a:rPr sz="2750" spc="-125" dirty="0">
                <a:latin typeface="Times New Roman"/>
                <a:cs typeface="Times New Roman"/>
              </a:rPr>
              <a:t>Utensils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used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75" dirty="0">
                <a:latin typeface="Times New Roman"/>
                <a:cs typeface="Times New Roman"/>
              </a:rPr>
              <a:t>for </a:t>
            </a:r>
            <a:r>
              <a:rPr sz="2750" spc="-100" dirty="0">
                <a:latin typeface="Times New Roman"/>
                <a:cs typeface="Times New Roman"/>
              </a:rPr>
              <a:t>preparing</a:t>
            </a:r>
            <a:r>
              <a:rPr sz="2750" spc="-114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the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poison.</a:t>
            </a:r>
            <a:endParaRPr sz="2750">
              <a:latin typeface="Times New Roman"/>
              <a:cs typeface="Times New Roman"/>
            </a:endParaRPr>
          </a:p>
          <a:p>
            <a:pPr marL="527685" marR="5715" lvl="1" indent="-514984" algn="just">
              <a:lnSpc>
                <a:spcPct val="152500"/>
              </a:lnSpc>
              <a:spcBef>
                <a:spcPts val="600"/>
              </a:spcBef>
              <a:buClr>
                <a:srgbClr val="D24717"/>
              </a:buClr>
              <a:buSzPct val="87272"/>
              <a:buAutoNum type="alphaLcParenR"/>
              <a:tabLst>
                <a:tab pos="527685" algn="l"/>
              </a:tabLst>
            </a:pPr>
            <a:r>
              <a:rPr sz="2750" spc="-20" dirty="0">
                <a:latin typeface="Times New Roman"/>
                <a:cs typeface="Times New Roman"/>
              </a:rPr>
              <a:t>Bottles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or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spc="-35" dirty="0">
                <a:latin typeface="Times New Roman"/>
                <a:cs typeface="Times New Roman"/>
              </a:rPr>
              <a:t>containers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solid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or</a:t>
            </a:r>
            <a:r>
              <a:rPr sz="2750" spc="8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liquid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medicine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found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at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the </a:t>
            </a:r>
            <a:r>
              <a:rPr sz="2750" spc="-10" dirty="0">
                <a:latin typeface="Times New Roman"/>
                <a:cs typeface="Times New Roman"/>
              </a:rPr>
              <a:t>scene.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0846" y="0"/>
            <a:ext cx="1613154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47319"/>
            <a:ext cx="8992870" cy="5876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26415" indent="-513715" algn="just">
              <a:lnSpc>
                <a:spcPct val="100000"/>
              </a:lnSpc>
              <a:spcBef>
                <a:spcPts val="130"/>
              </a:spcBef>
              <a:buClr>
                <a:srgbClr val="D24717"/>
              </a:buClr>
              <a:buSzPct val="87272"/>
              <a:buFont typeface="Times New Roman"/>
              <a:buAutoNum type="alphaLcParenR"/>
              <a:tabLst>
                <a:tab pos="526415" algn="l"/>
              </a:tabLst>
            </a:pPr>
            <a:r>
              <a:rPr sz="2750" spc="-170" dirty="0">
                <a:latin typeface="Times New Roman"/>
                <a:cs typeface="Times New Roman"/>
              </a:rPr>
              <a:t>Food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or</a:t>
            </a:r>
            <a:r>
              <a:rPr sz="2750" spc="-145" dirty="0">
                <a:latin typeface="Times New Roman"/>
                <a:cs typeface="Times New Roman"/>
              </a:rPr>
              <a:t> </a:t>
            </a:r>
            <a:r>
              <a:rPr sz="2750" spc="-75" dirty="0">
                <a:latin typeface="Times New Roman"/>
                <a:cs typeface="Times New Roman"/>
              </a:rPr>
              <a:t>drink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-170" dirty="0">
                <a:latin typeface="Times New Roman"/>
                <a:cs typeface="Times New Roman"/>
              </a:rPr>
              <a:t>lying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spc="-95" dirty="0">
                <a:latin typeface="Times New Roman"/>
                <a:cs typeface="Times New Roman"/>
              </a:rPr>
              <a:t>near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the</a:t>
            </a:r>
            <a:r>
              <a:rPr sz="2750" spc="-9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patient</a:t>
            </a:r>
            <a:endParaRPr sz="2750" dirty="0">
              <a:latin typeface="Times New Roman"/>
              <a:cs typeface="Times New Roman"/>
            </a:endParaRPr>
          </a:p>
          <a:p>
            <a:pPr marL="527685" marR="5080" indent="-514984" algn="just">
              <a:lnSpc>
                <a:spcPct val="152500"/>
              </a:lnSpc>
              <a:spcBef>
                <a:spcPts val="600"/>
              </a:spcBef>
              <a:buClr>
                <a:srgbClr val="D24717"/>
              </a:buClr>
              <a:buSzPct val="87272"/>
              <a:buAutoNum type="alphaLcParenR"/>
              <a:tabLst>
                <a:tab pos="527685" algn="l"/>
              </a:tabLst>
            </a:pPr>
            <a:r>
              <a:rPr sz="2750" spc="-80" dirty="0">
                <a:latin typeface="Times New Roman"/>
                <a:cs typeface="Times New Roman"/>
              </a:rPr>
              <a:t>Clothes</a:t>
            </a:r>
            <a:r>
              <a:rPr sz="2750" spc="-9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or</a:t>
            </a:r>
            <a:r>
              <a:rPr sz="2750" spc="-10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bed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-35" dirty="0">
                <a:latin typeface="Times New Roman"/>
                <a:cs typeface="Times New Roman"/>
              </a:rPr>
              <a:t>sheet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soiled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spc="-60" dirty="0">
                <a:latin typeface="Times New Roman"/>
                <a:cs typeface="Times New Roman"/>
              </a:rPr>
              <a:t>by </a:t>
            </a:r>
            <a:r>
              <a:rPr sz="2750" spc="-45" dirty="0">
                <a:latin typeface="Times New Roman"/>
                <a:cs typeface="Times New Roman"/>
              </a:rPr>
              <a:t>vomit,</a:t>
            </a:r>
            <a:r>
              <a:rPr sz="2750" spc="-12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urine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or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faeces,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85" dirty="0">
                <a:latin typeface="Times New Roman"/>
                <a:cs typeface="Times New Roman"/>
              </a:rPr>
              <a:t>should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be </a:t>
            </a:r>
            <a:r>
              <a:rPr sz="2750" spc="-95" dirty="0">
                <a:latin typeface="Times New Roman"/>
                <a:cs typeface="Times New Roman"/>
              </a:rPr>
              <a:t>preserved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-75" dirty="0">
                <a:latin typeface="Times New Roman"/>
                <a:cs typeface="Times New Roman"/>
              </a:rPr>
              <a:t>for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145" dirty="0">
                <a:latin typeface="Times New Roman"/>
                <a:cs typeface="Times New Roman"/>
              </a:rPr>
              <a:t>possible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-65" dirty="0">
                <a:latin typeface="Times New Roman"/>
                <a:cs typeface="Times New Roman"/>
              </a:rPr>
              <a:t>future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examination</a:t>
            </a:r>
            <a:endParaRPr sz="2750" dirty="0">
              <a:latin typeface="Times New Roman"/>
              <a:cs typeface="Times New Roman"/>
            </a:endParaRPr>
          </a:p>
          <a:p>
            <a:pPr marL="278130" marR="12700" indent="-266065" algn="just">
              <a:lnSpc>
                <a:spcPct val="154800"/>
              </a:lnSpc>
              <a:spcBef>
                <a:spcPts val="525"/>
              </a:spcBef>
              <a:buSzPct val="96363"/>
              <a:buAutoNum type="arabicPeriod" startAt="3"/>
              <a:tabLst>
                <a:tab pos="288925" algn="l"/>
              </a:tabLst>
            </a:pPr>
            <a:r>
              <a:rPr sz="2750" spc="-50" dirty="0">
                <a:latin typeface="Times New Roman"/>
                <a:cs typeface="Times New Roman"/>
              </a:rPr>
              <a:t>Consult </a:t>
            </a:r>
            <a:r>
              <a:rPr sz="2750" dirty="0">
                <a:latin typeface="Times New Roman"/>
                <a:cs typeface="Times New Roman"/>
              </a:rPr>
              <a:t>in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strict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95" dirty="0">
                <a:latin typeface="Times New Roman"/>
                <a:cs typeface="Times New Roman"/>
              </a:rPr>
              <a:t>confidence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a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55" dirty="0">
                <a:latin typeface="Times New Roman"/>
                <a:cs typeface="Times New Roman"/>
              </a:rPr>
              <a:t>senior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practitioner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and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65" dirty="0">
                <a:latin typeface="Times New Roman"/>
                <a:cs typeface="Times New Roman"/>
              </a:rPr>
              <a:t>keep </a:t>
            </a:r>
            <a:r>
              <a:rPr sz="2750" spc="-25" dirty="0">
                <a:latin typeface="Times New Roman"/>
                <a:cs typeface="Times New Roman"/>
              </a:rPr>
              <a:t>him 	</a:t>
            </a:r>
            <a:r>
              <a:rPr sz="2750" spc="-90" dirty="0">
                <a:latin typeface="Times New Roman"/>
                <a:cs typeface="Times New Roman"/>
              </a:rPr>
              <a:t>informed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-95" dirty="0">
                <a:latin typeface="Times New Roman"/>
                <a:cs typeface="Times New Roman"/>
              </a:rPr>
              <a:t>about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the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case.</a:t>
            </a:r>
            <a:endParaRPr sz="2750" dirty="0">
              <a:latin typeface="Times New Roman"/>
              <a:cs typeface="Times New Roman"/>
            </a:endParaRPr>
          </a:p>
          <a:p>
            <a:pPr marL="278765" indent="-266065" algn="just">
              <a:lnSpc>
                <a:spcPct val="100000"/>
              </a:lnSpc>
              <a:spcBef>
                <a:spcPts val="2330"/>
              </a:spcBef>
              <a:buSzPct val="96363"/>
              <a:buAutoNum type="arabicPeriod" startAt="3"/>
              <a:tabLst>
                <a:tab pos="278765" algn="l"/>
              </a:tabLst>
            </a:pPr>
            <a:r>
              <a:rPr sz="2750" spc="-110" dirty="0">
                <a:latin typeface="Times New Roman"/>
                <a:cs typeface="Times New Roman"/>
              </a:rPr>
              <a:t>Refer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the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85" dirty="0">
                <a:latin typeface="Times New Roman"/>
                <a:cs typeface="Times New Roman"/>
              </a:rPr>
              <a:t>patient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the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hospital.</a:t>
            </a:r>
            <a:endParaRPr sz="2750" dirty="0">
              <a:latin typeface="Times New Roman"/>
              <a:cs typeface="Times New Roman"/>
            </a:endParaRPr>
          </a:p>
          <a:p>
            <a:pPr marL="288925" marR="12065" indent="-47625" algn="just">
              <a:lnSpc>
                <a:spcPct val="152500"/>
              </a:lnSpc>
              <a:spcBef>
                <a:spcPts val="600"/>
              </a:spcBef>
            </a:pPr>
            <a:r>
              <a:rPr sz="2750" dirty="0">
                <a:latin typeface="Times New Roman"/>
                <a:cs typeface="Times New Roman"/>
              </a:rPr>
              <a:t>If</a:t>
            </a:r>
            <a:r>
              <a:rPr sz="2750" spc="26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28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patient</a:t>
            </a:r>
            <a:r>
              <a:rPr sz="2750" spc="30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refuses,</a:t>
            </a:r>
            <a:r>
              <a:rPr sz="2750" spc="21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24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doctor</a:t>
            </a:r>
            <a:r>
              <a:rPr sz="2750" spc="30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should</a:t>
            </a:r>
            <a:r>
              <a:rPr sz="2750" spc="29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engage</a:t>
            </a:r>
            <a:r>
              <a:rPr sz="2750" spc="28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nurses</a:t>
            </a:r>
            <a:r>
              <a:rPr sz="2750" spc="26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254" dirty="0">
                <a:latin typeface="Times New Roman"/>
                <a:cs typeface="Times New Roman"/>
              </a:rPr>
              <a:t> </a:t>
            </a:r>
            <a:r>
              <a:rPr sz="2750" spc="-35" dirty="0">
                <a:latin typeface="Times New Roman"/>
                <a:cs typeface="Times New Roman"/>
              </a:rPr>
              <a:t>his </a:t>
            </a:r>
            <a:r>
              <a:rPr sz="2750" spc="-125" dirty="0">
                <a:latin typeface="Times New Roman"/>
                <a:cs typeface="Times New Roman"/>
              </a:rPr>
              <a:t>confidence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130" dirty="0">
                <a:latin typeface="Times New Roman"/>
                <a:cs typeface="Times New Roman"/>
              </a:rPr>
              <a:t>who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should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90" dirty="0">
                <a:latin typeface="Times New Roman"/>
                <a:cs typeface="Times New Roman"/>
              </a:rPr>
              <a:t>administer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the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medicine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125" dirty="0">
                <a:latin typeface="Times New Roman"/>
                <a:cs typeface="Times New Roman"/>
              </a:rPr>
              <a:t>and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food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and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65" dirty="0">
                <a:latin typeface="Times New Roman"/>
                <a:cs typeface="Times New Roman"/>
              </a:rPr>
              <a:t>allow </a:t>
            </a:r>
            <a:r>
              <a:rPr sz="2750" spc="-55" dirty="0">
                <a:latin typeface="Times New Roman"/>
                <a:cs typeface="Times New Roman"/>
              </a:rPr>
              <a:t>no</a:t>
            </a:r>
            <a:r>
              <a:rPr sz="2750" spc="-120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one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be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spc="-85" dirty="0">
                <a:latin typeface="Times New Roman"/>
                <a:cs typeface="Times New Roman"/>
              </a:rPr>
              <a:t>with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the</a:t>
            </a:r>
            <a:r>
              <a:rPr sz="2750" spc="-95" dirty="0">
                <a:latin typeface="Times New Roman"/>
                <a:cs typeface="Times New Roman"/>
              </a:rPr>
              <a:t> </a:t>
            </a:r>
            <a:r>
              <a:rPr sz="2750" spc="-75" dirty="0">
                <a:latin typeface="Times New Roman"/>
                <a:cs typeface="Times New Roman"/>
              </a:rPr>
              <a:t>patient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alone.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29</a:t>
            </a:fld>
            <a:endParaRPr spc="-25" dirty="0"/>
          </a:p>
        </p:txBody>
      </p:sp>
      <p:sp>
        <p:nvSpPr>
          <p:cNvPr id="5" name="Rectangle 4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Vision of Rawalpindi Medical University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The Dream/ Tomorrow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8006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/>
              <a:t>To impart evidence based research oriented medical education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/>
              <a:t>To provide best possible patient care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/>
              <a:t>To inculcate the values of mutual respect and ethical practice of medicine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4C25700F-0228-751B-3C33-26F1376C8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440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-68199"/>
            <a:ext cx="8989695" cy="58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925" marR="5080" indent="-276860" algn="just">
              <a:lnSpc>
                <a:spcPct val="152500"/>
              </a:lnSpc>
              <a:spcBef>
                <a:spcPts val="95"/>
              </a:spcBef>
            </a:pP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30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1988185"/>
            <a:ext cx="8803005" cy="21454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925" marR="5080" indent="-276860">
              <a:lnSpc>
                <a:spcPct val="100000"/>
              </a:lnSpc>
              <a:spcBef>
                <a:spcPts val="130"/>
              </a:spcBef>
            </a:pPr>
            <a:r>
              <a:rPr lang="en-US" sz="2750"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lang="en-US"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 .</a:t>
            </a:r>
            <a:r>
              <a:rPr lang="en-US" sz="2750"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Doctor</a:t>
            </a:r>
            <a:r>
              <a:rPr lang="en-US" sz="275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85" dirty="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  <a:r>
              <a:rPr lang="en-US" sz="275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take</a:t>
            </a:r>
            <a:r>
              <a:rPr lang="en-US" sz="2750" b="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every</a:t>
            </a:r>
            <a:r>
              <a:rPr lang="en-US" sz="275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precaution</a:t>
            </a:r>
            <a:r>
              <a:rPr lang="en-US" sz="275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lang="en-US" sz="2750" b="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prevent</a:t>
            </a:r>
            <a:r>
              <a:rPr lang="en-US" sz="275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US" sz="2750" b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110" dirty="0">
                <a:solidFill>
                  <a:srgbClr val="000000"/>
                </a:solidFill>
                <a:latin typeface="Times New Roman"/>
                <a:cs typeface="Times New Roman"/>
              </a:rPr>
              <a:t>possibility</a:t>
            </a:r>
            <a:r>
              <a:rPr lang="en-US" sz="275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lang="en-US" sz="275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further</a:t>
            </a:r>
            <a:r>
              <a:rPr lang="en-US" sz="2750" b="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105" dirty="0">
                <a:solidFill>
                  <a:srgbClr val="000000"/>
                </a:solidFill>
                <a:latin typeface="Times New Roman"/>
                <a:cs typeface="Times New Roman"/>
              </a:rPr>
              <a:t>administration</a:t>
            </a:r>
            <a:r>
              <a:rPr lang="en-US" sz="275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114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lang="en-US" sz="275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US" sz="2750" b="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114" dirty="0">
                <a:solidFill>
                  <a:srgbClr val="000000"/>
                </a:solidFill>
                <a:latin typeface="Times New Roman"/>
                <a:cs typeface="Times New Roman"/>
              </a:rPr>
              <a:t>poison</a:t>
            </a:r>
            <a:r>
              <a:rPr lang="en-US" sz="275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lang="en-US" sz="275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lang="en-US" sz="275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140" dirty="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lang="en-US" sz="275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200" dirty="0">
                <a:solidFill>
                  <a:srgbClr val="000000"/>
                </a:solidFill>
                <a:latin typeface="Times New Roman"/>
                <a:cs typeface="Times New Roman"/>
              </a:rPr>
              <a:t>he</a:t>
            </a:r>
            <a:r>
              <a:rPr lang="en-US" sz="2750" b="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114" dirty="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  <a:r>
              <a:rPr lang="en-US" sz="275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95" dirty="0">
                <a:solidFill>
                  <a:srgbClr val="000000"/>
                </a:solidFill>
                <a:latin typeface="Times New Roman"/>
                <a:cs typeface="Times New Roman"/>
              </a:rPr>
              <a:t>inform</a:t>
            </a:r>
            <a:r>
              <a:rPr lang="en-US" sz="275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lang="en-US" sz="2750" b="0" spc="-140" dirty="0">
                <a:solidFill>
                  <a:srgbClr val="000000"/>
                </a:solidFill>
                <a:latin typeface="Times New Roman"/>
                <a:cs typeface="Times New Roman"/>
              </a:rPr>
              <a:t>local</a:t>
            </a:r>
            <a:r>
              <a:rPr lang="en-US" sz="275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110" dirty="0">
                <a:solidFill>
                  <a:srgbClr val="000000"/>
                </a:solidFill>
                <a:latin typeface="Times New Roman"/>
                <a:cs typeface="Times New Roman"/>
              </a:rPr>
              <a:t>police</a:t>
            </a:r>
            <a:r>
              <a:rPr lang="en-US" sz="275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lang="en-US" sz="2750" b="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110" dirty="0">
                <a:solidFill>
                  <a:srgbClr val="000000"/>
                </a:solidFill>
                <a:latin typeface="Times New Roman"/>
                <a:cs typeface="Times New Roman"/>
              </a:rPr>
              <a:t>take</a:t>
            </a:r>
            <a:r>
              <a:rPr lang="en-US" sz="275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110" dirty="0">
                <a:solidFill>
                  <a:srgbClr val="000000"/>
                </a:solidFill>
                <a:latin typeface="Times New Roman"/>
                <a:cs typeface="Times New Roman"/>
              </a:rPr>
              <a:t>needful</a:t>
            </a:r>
            <a:r>
              <a:rPr lang="en-US" sz="275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5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action</a:t>
            </a:r>
            <a:endParaRPr lang="en-US" sz="2750" spc="-75" dirty="0">
              <a:latin typeface="Times New Roman"/>
              <a:cs typeface="Times New Roman"/>
            </a:endParaRPr>
          </a:p>
          <a:p>
            <a:pPr marL="288925" marR="5080" indent="-276860">
              <a:lnSpc>
                <a:spcPct val="100000"/>
              </a:lnSpc>
              <a:spcBef>
                <a:spcPts val="130"/>
              </a:spcBef>
            </a:pPr>
            <a:r>
              <a:rPr lang="en-US" sz="2750" spc="-75" dirty="0">
                <a:latin typeface="Times New Roman"/>
                <a:cs typeface="Times New Roman"/>
              </a:rPr>
              <a:t>6.</a:t>
            </a:r>
            <a:r>
              <a:rPr sz="2750" spc="-75">
                <a:latin typeface="Times New Roman"/>
                <a:cs typeface="Times New Roman"/>
              </a:rPr>
              <a:t>If</a:t>
            </a:r>
            <a:r>
              <a:rPr sz="2750" spc="-10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the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spc="-65" dirty="0">
                <a:latin typeface="Times New Roman"/>
                <a:cs typeface="Times New Roman"/>
              </a:rPr>
              <a:t>patient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195" dirty="0">
                <a:latin typeface="Times New Roman"/>
                <a:cs typeface="Times New Roman"/>
              </a:rPr>
              <a:t>is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serious,</a:t>
            </a:r>
            <a:r>
              <a:rPr sz="2750" spc="-145" dirty="0">
                <a:latin typeface="Times New Roman"/>
                <a:cs typeface="Times New Roman"/>
              </a:rPr>
              <a:t> </a:t>
            </a:r>
            <a:r>
              <a:rPr sz="2750" spc="-85" dirty="0">
                <a:latin typeface="Times New Roman"/>
                <a:cs typeface="Times New Roman"/>
              </a:rPr>
              <a:t>arrangement </a:t>
            </a:r>
            <a:r>
              <a:rPr sz="2750" spc="-75" dirty="0">
                <a:latin typeface="Times New Roman"/>
                <a:cs typeface="Times New Roman"/>
              </a:rPr>
              <a:t>for</a:t>
            </a:r>
            <a:r>
              <a:rPr sz="2750" spc="-80" dirty="0">
                <a:latin typeface="Times New Roman"/>
                <a:cs typeface="Times New Roman"/>
              </a:rPr>
              <a:t> </a:t>
            </a:r>
            <a:r>
              <a:rPr sz="2750" spc="-140" dirty="0">
                <a:latin typeface="Times New Roman"/>
                <a:cs typeface="Times New Roman"/>
              </a:rPr>
              <a:t>taking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229" dirty="0">
                <a:latin typeface="Times New Roman"/>
                <a:cs typeface="Times New Roman"/>
              </a:rPr>
              <a:t>a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165" dirty="0">
                <a:latin typeface="Times New Roman"/>
                <a:cs typeface="Times New Roman"/>
              </a:rPr>
              <a:t>dying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spc="-70" dirty="0">
                <a:latin typeface="Times New Roman"/>
                <a:cs typeface="Times New Roman"/>
              </a:rPr>
              <a:t>declaration </a:t>
            </a:r>
            <a:r>
              <a:rPr sz="2750" spc="-130" dirty="0">
                <a:latin typeface="Times New Roman"/>
                <a:cs typeface="Times New Roman"/>
              </a:rPr>
              <a:t>should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-150" dirty="0">
                <a:latin typeface="Times New Roman"/>
                <a:cs typeface="Times New Roman"/>
              </a:rPr>
              <a:t>also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be</a:t>
            </a:r>
            <a:r>
              <a:rPr sz="2750" spc="-8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made.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60654"/>
            <a:ext cx="8987790" cy="26021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925" marR="5080" indent="-276860" algn="just">
              <a:lnSpc>
                <a:spcPct val="152500"/>
              </a:lnSpc>
              <a:spcBef>
                <a:spcPts val="95"/>
              </a:spcBef>
            </a:pPr>
            <a:r>
              <a:rPr lang="en-US"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br>
              <a:rPr lang="en-US" sz="275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7.In</a:t>
            </a:r>
            <a:r>
              <a:rPr sz="275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7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event</a:t>
            </a:r>
            <a:r>
              <a:rPr sz="275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750" b="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death,</a:t>
            </a:r>
            <a:r>
              <a:rPr sz="275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75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death</a:t>
            </a:r>
            <a:r>
              <a:rPr sz="275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certificate</a:t>
            </a:r>
            <a:r>
              <a:rPr sz="275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  <a:r>
              <a:rPr sz="275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275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27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spc="-100" dirty="0">
                <a:solidFill>
                  <a:srgbClr val="000000"/>
                </a:solidFill>
                <a:latin typeface="Times New Roman"/>
                <a:cs typeface="Times New Roman"/>
              </a:rPr>
              <a:t>issued</a:t>
            </a:r>
            <a:r>
              <a:rPr sz="275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but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750" b="0" spc="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fact</a:t>
            </a:r>
            <a:r>
              <a:rPr sz="2750" b="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750" b="0" spc="3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death</a:t>
            </a:r>
            <a:r>
              <a:rPr sz="2750" b="0" spc="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2750" b="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2750" b="0" spc="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communicated</a:t>
            </a:r>
            <a:r>
              <a:rPr sz="2750" b="0" spc="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2750" b="0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750" b="0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nearest</a:t>
            </a:r>
            <a:r>
              <a:rPr sz="2750" b="0" spc="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police </a:t>
            </a:r>
            <a:r>
              <a:rPr sz="2750" b="0" spc="-120" dirty="0">
                <a:solidFill>
                  <a:srgbClr val="000000"/>
                </a:solidFill>
                <a:latin typeface="Times New Roman"/>
                <a:cs typeface="Times New Roman"/>
              </a:rPr>
              <a:t>officer</a:t>
            </a:r>
            <a:r>
              <a:rPr sz="275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275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spc="-145" dirty="0">
                <a:solidFill>
                  <a:srgbClr val="000000"/>
                </a:solidFill>
                <a:latin typeface="Times New Roman"/>
                <a:cs typeface="Times New Roman"/>
              </a:rPr>
              <a:t>necessary</a:t>
            </a:r>
            <a:r>
              <a:rPr sz="275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investigation.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31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3594608"/>
            <a:ext cx="8985250" cy="13036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2500"/>
              </a:lnSpc>
              <a:spcBef>
                <a:spcPts val="90"/>
              </a:spcBef>
            </a:pPr>
            <a:r>
              <a:rPr sz="2750" spc="-204" dirty="0">
                <a:latin typeface="Times New Roman"/>
                <a:cs typeface="Times New Roman"/>
              </a:rPr>
              <a:t>any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85" dirty="0">
                <a:latin typeface="Times New Roman"/>
                <a:cs typeface="Times New Roman"/>
              </a:rPr>
              <a:t>opinion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about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-175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nature</a:t>
            </a:r>
            <a:r>
              <a:rPr sz="2750" spc="-125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of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poison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125" dirty="0">
                <a:latin typeface="Times New Roman"/>
                <a:cs typeface="Times New Roman"/>
              </a:rPr>
              <a:t>can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be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given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only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55" dirty="0">
                <a:latin typeface="Times New Roman"/>
                <a:cs typeface="Times New Roman"/>
              </a:rPr>
              <a:t>after</a:t>
            </a:r>
            <a:r>
              <a:rPr sz="2750" spc="-9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report </a:t>
            </a:r>
            <a:r>
              <a:rPr sz="2750" spc="-100" dirty="0">
                <a:latin typeface="Times New Roman"/>
                <a:cs typeface="Times New Roman"/>
              </a:rPr>
              <a:t>from</a:t>
            </a:r>
            <a:r>
              <a:rPr sz="2750" spc="-14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the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forensic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175" dirty="0">
                <a:latin typeface="Times New Roman"/>
                <a:cs typeface="Times New Roman"/>
              </a:rPr>
              <a:t>Science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laboratory.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8533" y="357124"/>
            <a:ext cx="357251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Doctor</a:t>
            </a:r>
            <a:r>
              <a:rPr sz="26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40" dirty="0">
                <a:solidFill>
                  <a:srgbClr val="000000"/>
                </a:solidFill>
                <a:latin typeface="Times New Roman"/>
                <a:cs typeface="Times New Roman"/>
              </a:rPr>
              <a:t>Govt.</a:t>
            </a:r>
            <a:r>
              <a:rPr sz="26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Times New Roman"/>
                <a:cs typeface="Times New Roman"/>
              </a:rPr>
              <a:t>Hospital.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32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871345" y="827909"/>
            <a:ext cx="5608955" cy="32308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2225" marR="5080" indent="-9525" algn="just">
              <a:lnSpc>
                <a:spcPct val="153000"/>
              </a:lnSpc>
              <a:spcBef>
                <a:spcPts val="80"/>
              </a:spcBef>
            </a:pPr>
            <a:r>
              <a:rPr sz="2750" dirty="0">
                <a:latin typeface="Times New Roman"/>
                <a:cs typeface="Times New Roman"/>
              </a:rPr>
              <a:t>The doctor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in</a:t>
            </a:r>
            <a:r>
              <a:rPr sz="2750" spc="15" dirty="0">
                <a:latin typeface="Times New Roman"/>
                <a:cs typeface="Times New Roman"/>
              </a:rPr>
              <a:t> </a:t>
            </a:r>
            <a:r>
              <a:rPr sz="2750" spc="-50" dirty="0">
                <a:latin typeface="Times New Roman"/>
                <a:cs typeface="Times New Roman"/>
              </a:rPr>
              <a:t>charge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a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60" dirty="0">
                <a:latin typeface="Times New Roman"/>
                <a:cs typeface="Times New Roman"/>
              </a:rPr>
              <a:t>government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or </a:t>
            </a:r>
            <a:r>
              <a:rPr sz="2750" dirty="0">
                <a:latin typeface="Times New Roman"/>
                <a:cs typeface="Times New Roman"/>
              </a:rPr>
              <a:t>public</a:t>
            </a:r>
            <a:r>
              <a:rPr sz="2750" spc="64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sector</a:t>
            </a:r>
            <a:r>
              <a:rPr sz="2750" spc="-5" dirty="0">
                <a:latin typeface="Times New Roman"/>
                <a:cs typeface="Times New Roman"/>
              </a:rPr>
              <a:t>  </a:t>
            </a:r>
            <a:r>
              <a:rPr sz="2750" dirty="0">
                <a:latin typeface="Times New Roman"/>
                <a:cs typeface="Times New Roman"/>
              </a:rPr>
              <a:t>Hospital</a:t>
            </a:r>
            <a:r>
              <a:rPr sz="2750" spc="5" dirty="0">
                <a:latin typeface="Times New Roman"/>
                <a:cs typeface="Times New Roman"/>
              </a:rPr>
              <a:t>  </a:t>
            </a:r>
            <a:r>
              <a:rPr sz="2750" dirty="0">
                <a:latin typeface="Times New Roman"/>
                <a:cs typeface="Times New Roman"/>
              </a:rPr>
              <a:t>must</a:t>
            </a:r>
            <a:r>
              <a:rPr sz="2750" spc="6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report</a:t>
            </a:r>
            <a:r>
              <a:rPr sz="2750" spc="68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to </a:t>
            </a:r>
            <a:r>
              <a:rPr sz="2750" spc="-125" dirty="0">
                <a:latin typeface="Times New Roman"/>
                <a:cs typeface="Times New Roman"/>
              </a:rPr>
              <a:t>police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all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spc="-190" dirty="0">
                <a:latin typeface="Times New Roman"/>
                <a:cs typeface="Times New Roman"/>
              </a:rPr>
              <a:t>cases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190" dirty="0">
                <a:latin typeface="Times New Roman"/>
                <a:cs typeface="Times New Roman"/>
              </a:rPr>
              <a:t>of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130" dirty="0">
                <a:latin typeface="Times New Roman"/>
                <a:cs typeface="Times New Roman"/>
              </a:rPr>
              <a:t>poisoning,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50" dirty="0">
                <a:latin typeface="Times New Roman"/>
                <a:cs typeface="Times New Roman"/>
              </a:rPr>
              <a:t>either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-90" dirty="0">
                <a:latin typeface="Times New Roman"/>
                <a:cs typeface="Times New Roman"/>
              </a:rPr>
              <a:t>suicidal, </a:t>
            </a:r>
            <a:r>
              <a:rPr sz="2750" spc="-45" dirty="0">
                <a:latin typeface="Times New Roman"/>
                <a:cs typeface="Times New Roman"/>
              </a:rPr>
              <a:t>homicidal</a:t>
            </a:r>
            <a:r>
              <a:rPr sz="2750" spc="25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or</a:t>
            </a:r>
            <a:r>
              <a:rPr sz="2750" spc="26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accidental,</a:t>
            </a:r>
            <a:r>
              <a:rPr sz="2750" spc="21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admitted</a:t>
            </a:r>
            <a:r>
              <a:rPr sz="2750" spc="254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254" dirty="0">
                <a:latin typeface="Times New Roman"/>
                <a:cs typeface="Times New Roman"/>
              </a:rPr>
              <a:t> </a:t>
            </a:r>
            <a:r>
              <a:rPr sz="2750" spc="-95" dirty="0">
                <a:latin typeface="Times New Roman"/>
                <a:cs typeface="Times New Roman"/>
              </a:rPr>
              <a:t>his </a:t>
            </a:r>
            <a:r>
              <a:rPr sz="2750" spc="-10" dirty="0">
                <a:latin typeface="Times New Roman"/>
                <a:cs typeface="Times New Roman"/>
              </a:rPr>
              <a:t>institution.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0" y="0"/>
            <a:ext cx="18288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766" rIns="0" bIns="0" rtlCol="0">
            <a:spAutoFit/>
          </a:bodyPr>
          <a:lstStyle/>
          <a:p>
            <a:pPr marL="927735">
              <a:lnSpc>
                <a:spcPct val="100000"/>
              </a:lnSpc>
              <a:spcBef>
                <a:spcPts val="130"/>
              </a:spcBef>
            </a:pPr>
            <a:r>
              <a:rPr b="0" spc="-80" dirty="0">
                <a:latin typeface="Franklin Gothic Medium"/>
                <a:cs typeface="Franklin Gothic Medium"/>
              </a:rPr>
              <a:t>Take</a:t>
            </a:r>
            <a:r>
              <a:rPr b="0" spc="-210" dirty="0">
                <a:latin typeface="Franklin Gothic Medium"/>
                <a:cs typeface="Franklin Gothic Medium"/>
              </a:rPr>
              <a:t> </a:t>
            </a:r>
            <a:r>
              <a:rPr b="0" dirty="0">
                <a:latin typeface="Franklin Gothic Medium"/>
                <a:cs typeface="Franklin Gothic Medium"/>
              </a:rPr>
              <a:t>home</a:t>
            </a:r>
            <a:r>
              <a:rPr b="0" spc="-204" dirty="0">
                <a:latin typeface="Franklin Gothic Medium"/>
                <a:cs typeface="Franklin Gothic Medium"/>
              </a:rPr>
              <a:t> </a:t>
            </a:r>
            <a:r>
              <a:rPr b="0" dirty="0">
                <a:latin typeface="Franklin Gothic Medium"/>
                <a:cs typeface="Franklin Gothic Medium"/>
              </a:rPr>
              <a:t>message</a:t>
            </a:r>
            <a:r>
              <a:rPr b="0" spc="-140" dirty="0">
                <a:latin typeface="Franklin Gothic Medium"/>
                <a:cs typeface="Franklin Gothic Medium"/>
              </a:rPr>
              <a:t> </a:t>
            </a:r>
            <a:r>
              <a:rPr b="0" dirty="0">
                <a:latin typeface="Franklin Gothic Medium"/>
                <a:cs typeface="Franklin Gothic Medium"/>
              </a:rPr>
              <a:t>for</a:t>
            </a:r>
            <a:r>
              <a:rPr b="0" spc="-195" dirty="0">
                <a:latin typeface="Franklin Gothic Medium"/>
                <a:cs typeface="Franklin Gothic Medium"/>
              </a:rPr>
              <a:t> </a:t>
            </a:r>
            <a:r>
              <a:rPr b="0" spc="-10" dirty="0">
                <a:latin typeface="Franklin Gothic Medium"/>
                <a:cs typeface="Franklin Gothic Medium"/>
              </a:rPr>
              <a:t>future</a:t>
            </a:r>
          </a:p>
        </p:txBody>
      </p:sp>
      <p:sp>
        <p:nvSpPr>
          <p:cNvPr id="3" name="object 3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" y="1152461"/>
            <a:ext cx="8653526" cy="541502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5"/>
                </a:spcBef>
              </a:pPr>
              <a:t>33</a:t>
            </a:fld>
            <a:endParaRPr spc="-25" dirty="0"/>
          </a:p>
        </p:txBody>
      </p:sp>
      <p:sp>
        <p:nvSpPr>
          <p:cNvPr id="6" name="Rectangle 5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62547"/>
            <a:ext cx="8316595" cy="137088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Research</a:t>
            </a:r>
            <a:r>
              <a:rPr sz="4400"/>
              <a:t>,</a:t>
            </a:r>
            <a:r>
              <a:rPr sz="4400" spc="-365"/>
              <a:t> </a:t>
            </a:r>
            <a:br>
              <a:rPr lang="en-US" sz="4400" spc="-365" dirty="0"/>
            </a:br>
            <a:r>
              <a:rPr sz="4400"/>
              <a:t>Artificial</a:t>
            </a:r>
            <a:r>
              <a:rPr sz="4400" spc="-75"/>
              <a:t> </a:t>
            </a:r>
            <a:r>
              <a:rPr sz="4400" spc="-10" dirty="0"/>
              <a:t>Intelligence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587499"/>
            <a:ext cx="8999220" cy="21628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1268095">
              <a:lnSpc>
                <a:spcPts val="3080"/>
              </a:lnSpc>
              <a:spcBef>
                <a:spcPts val="265"/>
              </a:spcBef>
            </a:pPr>
            <a:r>
              <a:rPr sz="2600" b="1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https://www.msdmanuals.com/professional/injuries-</a:t>
            </a:r>
            <a:r>
              <a:rPr sz="2600" b="1" spc="650" dirty="0">
                <a:solidFill>
                  <a:srgbClr val="CC9900"/>
                </a:solidFill>
                <a:latin typeface="Times New Roman"/>
                <a:cs typeface="Times New Roman"/>
              </a:rPr>
              <a:t>  </a:t>
            </a:r>
            <a:r>
              <a:rPr sz="2600" b="1" u="sng" spc="7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poisoning/poisoning/general-</a:t>
            </a:r>
            <a:r>
              <a:rPr sz="26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principles-of-</a:t>
            </a:r>
            <a:r>
              <a:rPr sz="2600" b="1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poisoning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9500"/>
              </a:lnSpc>
              <a:spcBef>
                <a:spcPts val="240"/>
              </a:spcBef>
            </a:pPr>
            <a:r>
              <a:rPr sz="2600" b="1" u="sng" spc="6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3"/>
              </a:rPr>
              <a:t>https://www.mcgill.ca/criticalcare/education/teaching/teach</a:t>
            </a:r>
            <a:r>
              <a:rPr sz="2600" b="1" spc="65" dirty="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sz="2600" b="1" u="sng" spc="5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3"/>
              </a:rPr>
              <a:t>ing-</a:t>
            </a:r>
            <a:r>
              <a:rPr sz="2600" b="1" u="sng" spc="8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3"/>
              </a:rPr>
              <a:t>files/toxicology-</a:t>
            </a:r>
            <a:r>
              <a:rPr sz="2600" b="1" u="sng" spc="5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3"/>
              </a:rPr>
              <a:t>series/general-</a:t>
            </a:r>
            <a:r>
              <a:rPr sz="2600" b="1" u="sng" spc="-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3"/>
              </a:rPr>
              <a:t>management-</a:t>
            </a:r>
            <a:r>
              <a:rPr sz="2600" b="1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3"/>
              </a:rPr>
              <a:t>principles</a:t>
            </a:r>
            <a:r>
              <a:rPr sz="2600" b="1" spc="-10" dirty="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sz="2600" b="1" u="sng" spc="4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4"/>
              </a:rPr>
              <a:t>https://www.ncbi.nlm.nih.gov/pmc/articles/PMC5570727/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0"/>
            <a:ext cx="1295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RESEARCH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766" rIns="0" bIns="0" rtlCol="0">
            <a:spAutoFit/>
          </a:bodyPr>
          <a:lstStyle/>
          <a:p>
            <a:pPr marL="927735">
              <a:lnSpc>
                <a:spcPct val="100000"/>
              </a:lnSpc>
              <a:spcBef>
                <a:spcPts val="130"/>
              </a:spcBef>
            </a:pPr>
            <a:r>
              <a:rPr dirty="0"/>
              <a:t>Biomedical</a:t>
            </a:r>
            <a:r>
              <a:rPr spc="75" dirty="0"/>
              <a:t> </a:t>
            </a:r>
            <a:r>
              <a:rPr spc="-10" dirty="0"/>
              <a:t>Ethics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88925" marR="5080" indent="-276860">
              <a:lnSpc>
                <a:spcPct val="102400"/>
              </a:lnSpc>
              <a:spcBef>
                <a:spcPts val="45"/>
              </a:spcBef>
              <a:buChar char="⚫"/>
              <a:tabLst>
                <a:tab pos="288925" algn="l"/>
                <a:tab pos="365125" algn="l"/>
              </a:tabLst>
            </a:pPr>
            <a:r>
              <a:rPr sz="2400" dirty="0">
                <a:solidFill>
                  <a:srgbClr val="D24717"/>
                </a:solidFill>
                <a:latin typeface="Segoe UI Symbol"/>
                <a:cs typeface="Segoe UI Symbol"/>
              </a:rPr>
              <a:t>	</a:t>
            </a:r>
            <a:r>
              <a:rPr spc="-135" dirty="0"/>
              <a:t>Emergency</a:t>
            </a:r>
            <a:r>
              <a:rPr spc="35" dirty="0"/>
              <a:t> </a:t>
            </a:r>
            <a:r>
              <a:rPr spc="-175" dirty="0"/>
              <a:t>physicians</a:t>
            </a:r>
            <a:r>
              <a:rPr spc="105" dirty="0"/>
              <a:t> </a:t>
            </a:r>
            <a:r>
              <a:rPr spc="-155" dirty="0"/>
              <a:t>shall</a:t>
            </a:r>
            <a:r>
              <a:rPr spc="-75" dirty="0"/>
              <a:t> </a:t>
            </a:r>
            <a:r>
              <a:rPr spc="-145" dirty="0"/>
              <a:t>evaluate</a:t>
            </a:r>
            <a:r>
              <a:rPr spc="-5" dirty="0"/>
              <a:t> </a:t>
            </a:r>
            <a:r>
              <a:rPr spc="-145" dirty="0"/>
              <a:t>and</a:t>
            </a:r>
            <a:r>
              <a:rPr spc="-75" dirty="0"/>
              <a:t> </a:t>
            </a:r>
            <a:r>
              <a:rPr spc="-30" dirty="0"/>
              <a:t>treat</a:t>
            </a:r>
            <a:r>
              <a:rPr spc="-145" dirty="0"/>
              <a:t> </a:t>
            </a:r>
            <a:r>
              <a:rPr spc="-135" dirty="0"/>
              <a:t>all</a:t>
            </a:r>
            <a:r>
              <a:rPr spc="-75" dirty="0"/>
              <a:t> </a:t>
            </a:r>
            <a:r>
              <a:rPr spc="-55" dirty="0"/>
              <a:t>patients </a:t>
            </a:r>
            <a:r>
              <a:rPr dirty="0"/>
              <a:t>to</a:t>
            </a:r>
            <a:r>
              <a:rPr spc="-175" dirty="0"/>
              <a:t> </a:t>
            </a:r>
            <a:r>
              <a:rPr spc="-40" dirty="0"/>
              <a:t>the</a:t>
            </a:r>
            <a:r>
              <a:rPr spc="-35" dirty="0"/>
              <a:t> </a:t>
            </a:r>
            <a:r>
              <a:rPr spc="-95" dirty="0"/>
              <a:t>best</a:t>
            </a:r>
            <a:r>
              <a:rPr spc="-75" dirty="0"/>
              <a:t> </a:t>
            </a:r>
            <a:r>
              <a:rPr spc="-155" dirty="0"/>
              <a:t>of</a:t>
            </a:r>
            <a:r>
              <a:rPr spc="-60" dirty="0"/>
              <a:t> </a:t>
            </a:r>
            <a:r>
              <a:rPr spc="-55" dirty="0"/>
              <a:t>their</a:t>
            </a:r>
            <a:r>
              <a:rPr spc="-15" dirty="0"/>
              <a:t> </a:t>
            </a:r>
            <a:r>
              <a:rPr spc="-135" dirty="0"/>
              <a:t>ability</a:t>
            </a:r>
            <a:r>
              <a:rPr spc="-50" dirty="0"/>
              <a:t> </a:t>
            </a:r>
            <a:r>
              <a:rPr spc="-120" dirty="0"/>
              <a:t>regardless</a:t>
            </a:r>
            <a:r>
              <a:rPr spc="-135" dirty="0"/>
              <a:t> </a:t>
            </a:r>
            <a:r>
              <a:rPr spc="-114" dirty="0"/>
              <a:t>of</a:t>
            </a:r>
            <a:r>
              <a:rPr dirty="0"/>
              <a:t> </a:t>
            </a:r>
            <a:r>
              <a:rPr spc="-229" dirty="0"/>
              <a:t>a</a:t>
            </a:r>
            <a:r>
              <a:rPr spc="-55" dirty="0"/>
              <a:t> </a:t>
            </a:r>
            <a:r>
              <a:rPr spc="-90" dirty="0"/>
              <a:t>patient's</a:t>
            </a:r>
            <a:r>
              <a:rPr spc="-135" dirty="0"/>
              <a:t> </a:t>
            </a:r>
            <a:r>
              <a:rPr spc="-10" dirty="0"/>
              <a:t>ability </a:t>
            </a:r>
            <a:r>
              <a:rPr dirty="0"/>
              <a:t>to</a:t>
            </a:r>
            <a:r>
              <a:rPr spc="-140" dirty="0"/>
              <a:t> </a:t>
            </a:r>
            <a:r>
              <a:rPr spc="-20" dirty="0"/>
              <a:t>pay.</a:t>
            </a:r>
            <a:endParaRPr sz="2400">
              <a:latin typeface="Segoe UI Symbol"/>
              <a:cs typeface="Segoe UI Symbol"/>
            </a:endParaRPr>
          </a:p>
          <a:p>
            <a:pPr marL="288925" marR="24765" indent="-276860">
              <a:lnSpc>
                <a:spcPct val="102400"/>
              </a:lnSpc>
              <a:spcBef>
                <a:spcPts val="530"/>
              </a:spcBef>
              <a:buClr>
                <a:srgbClr val="D24717"/>
              </a:buClr>
              <a:buSzPct val="87272"/>
              <a:buFont typeface="Segoe UI Symbol"/>
              <a:buChar char="⚫"/>
              <a:tabLst>
                <a:tab pos="288925" algn="l"/>
              </a:tabLst>
            </a:pPr>
            <a:r>
              <a:rPr spc="-180" dirty="0"/>
              <a:t>Physicians</a:t>
            </a:r>
            <a:r>
              <a:rPr spc="45" dirty="0"/>
              <a:t> </a:t>
            </a:r>
            <a:r>
              <a:rPr spc="-95" dirty="0"/>
              <a:t>must</a:t>
            </a:r>
            <a:r>
              <a:rPr spc="-155" dirty="0"/>
              <a:t> </a:t>
            </a:r>
            <a:r>
              <a:rPr spc="-110" dirty="0"/>
              <a:t>work</a:t>
            </a:r>
            <a:r>
              <a:rPr spc="-10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spc="-114" dirty="0"/>
              <a:t>conserve</a:t>
            </a:r>
            <a:r>
              <a:rPr spc="50" dirty="0"/>
              <a:t> </a:t>
            </a:r>
            <a:r>
              <a:rPr spc="-100" dirty="0"/>
              <a:t>life,</a:t>
            </a:r>
            <a:r>
              <a:rPr spc="-150" dirty="0"/>
              <a:t> </a:t>
            </a:r>
            <a:r>
              <a:rPr spc="-135" dirty="0"/>
              <a:t>alleviate</a:t>
            </a:r>
            <a:r>
              <a:rPr spc="-25" dirty="0"/>
              <a:t> </a:t>
            </a:r>
            <a:r>
              <a:rPr spc="-80" dirty="0"/>
              <a:t>suffering, </a:t>
            </a:r>
            <a:r>
              <a:rPr spc="-65" dirty="0"/>
              <a:t>promote</a:t>
            </a:r>
            <a:r>
              <a:rPr spc="-110" dirty="0"/>
              <a:t> </a:t>
            </a:r>
            <a:r>
              <a:rPr spc="-85" dirty="0"/>
              <a:t>health,</a:t>
            </a:r>
            <a:r>
              <a:rPr spc="-150" dirty="0"/>
              <a:t> </a:t>
            </a:r>
            <a:r>
              <a:rPr spc="-60" dirty="0"/>
              <a:t>do</a:t>
            </a:r>
            <a:r>
              <a:rPr spc="-10" dirty="0"/>
              <a:t> </a:t>
            </a:r>
            <a:r>
              <a:rPr spc="-114" dirty="0"/>
              <a:t>no</a:t>
            </a:r>
            <a:r>
              <a:rPr spc="-80" dirty="0"/>
              <a:t> </a:t>
            </a:r>
            <a:r>
              <a:rPr spc="-55" dirty="0"/>
              <a:t>harm,</a:t>
            </a:r>
            <a:r>
              <a:rPr spc="-150" dirty="0"/>
              <a:t> </a:t>
            </a:r>
            <a:r>
              <a:rPr spc="-145" dirty="0"/>
              <a:t>and</a:t>
            </a:r>
            <a:r>
              <a:rPr spc="-80" dirty="0"/>
              <a:t> </a:t>
            </a:r>
            <a:r>
              <a:rPr spc="-114" dirty="0"/>
              <a:t>encourage</a:t>
            </a:r>
            <a:r>
              <a:rPr spc="55" dirty="0"/>
              <a:t> </a:t>
            </a:r>
            <a:r>
              <a:rPr spc="-80" dirty="0"/>
              <a:t>the</a:t>
            </a:r>
            <a:r>
              <a:rPr spc="-95" dirty="0"/>
              <a:t> </a:t>
            </a:r>
            <a:r>
              <a:rPr spc="-10" dirty="0"/>
              <a:t>quality </a:t>
            </a:r>
            <a:r>
              <a:rPr spc="-145" dirty="0"/>
              <a:t>and</a:t>
            </a:r>
            <a:r>
              <a:rPr spc="-70" dirty="0"/>
              <a:t> </a:t>
            </a:r>
            <a:r>
              <a:rPr spc="-125" dirty="0"/>
              <a:t>equal</a:t>
            </a:r>
            <a:r>
              <a:rPr spc="-65" dirty="0"/>
              <a:t> </a:t>
            </a:r>
            <a:r>
              <a:rPr spc="-165" dirty="0"/>
              <a:t>availability</a:t>
            </a:r>
            <a:r>
              <a:rPr spc="50" dirty="0"/>
              <a:t> </a:t>
            </a:r>
            <a:r>
              <a:rPr spc="-155" dirty="0"/>
              <a:t>of</a:t>
            </a:r>
            <a:r>
              <a:rPr spc="-45" dirty="0"/>
              <a:t> </a:t>
            </a:r>
            <a:r>
              <a:rPr spc="-114" dirty="0"/>
              <a:t>emergency</a:t>
            </a:r>
            <a:r>
              <a:rPr spc="50" dirty="0"/>
              <a:t> </a:t>
            </a:r>
            <a:r>
              <a:rPr spc="-140" dirty="0"/>
              <a:t>medical</a:t>
            </a:r>
            <a:r>
              <a:rPr spc="5" dirty="0"/>
              <a:t> </a:t>
            </a:r>
            <a:r>
              <a:rPr spc="-10" dirty="0"/>
              <a:t>care.</a:t>
            </a:r>
          </a:p>
          <a:p>
            <a:pPr marL="288925" marR="92075" indent="-276860">
              <a:lnSpc>
                <a:spcPct val="101299"/>
              </a:lnSpc>
              <a:spcBef>
                <a:spcPts val="640"/>
              </a:spcBef>
              <a:buClr>
                <a:srgbClr val="D24717"/>
              </a:buClr>
              <a:buSzPct val="87272"/>
              <a:buFont typeface="Segoe UI Symbol"/>
              <a:buChar char="⚫"/>
              <a:tabLst>
                <a:tab pos="288925" algn="l"/>
              </a:tabLst>
            </a:pPr>
            <a:r>
              <a:rPr spc="-300" dirty="0"/>
              <a:t>To</a:t>
            </a:r>
            <a:r>
              <a:rPr spc="25" dirty="0"/>
              <a:t> </a:t>
            </a:r>
            <a:r>
              <a:rPr spc="-130" dirty="0"/>
              <a:t>maintain</a:t>
            </a:r>
            <a:r>
              <a:rPr spc="-55" dirty="0"/>
              <a:t> </a:t>
            </a:r>
            <a:r>
              <a:rPr spc="-125" dirty="0"/>
              <a:t>professional</a:t>
            </a:r>
            <a:r>
              <a:rPr spc="-55" dirty="0"/>
              <a:t> </a:t>
            </a:r>
            <a:r>
              <a:rPr spc="-100" dirty="0"/>
              <a:t>competence,</a:t>
            </a:r>
            <a:r>
              <a:rPr spc="-45" dirty="0"/>
              <a:t> </a:t>
            </a:r>
            <a:r>
              <a:rPr spc="-110" dirty="0"/>
              <a:t>striving</a:t>
            </a:r>
            <a:r>
              <a:rPr spc="70" dirty="0"/>
              <a:t> </a:t>
            </a:r>
            <a:r>
              <a:rPr spc="-210" dirty="0"/>
              <a:t>always</a:t>
            </a:r>
            <a:r>
              <a:rPr spc="-110" dirty="0"/>
              <a:t> </a:t>
            </a:r>
            <a:r>
              <a:rPr spc="-25" dirty="0"/>
              <a:t>for </a:t>
            </a:r>
            <a:r>
              <a:rPr spc="-140" dirty="0"/>
              <a:t>clinical</a:t>
            </a:r>
            <a:r>
              <a:rPr spc="-30" dirty="0"/>
              <a:t> </a:t>
            </a:r>
            <a:r>
              <a:rPr spc="-114" dirty="0"/>
              <a:t>excellence</a:t>
            </a:r>
            <a:r>
              <a:rPr dirty="0"/>
              <a:t> </a:t>
            </a:r>
            <a:r>
              <a:rPr spc="-120" dirty="0"/>
              <a:t>in</a:t>
            </a:r>
            <a:r>
              <a:rPr spc="-35" dirty="0"/>
              <a:t> </a:t>
            </a:r>
            <a:r>
              <a:rPr spc="-80" dirty="0"/>
              <a:t>the</a:t>
            </a:r>
            <a:r>
              <a:rPr spc="-95" dirty="0"/>
              <a:t> </a:t>
            </a:r>
            <a:r>
              <a:rPr spc="-120" dirty="0"/>
              <a:t>delivery</a:t>
            </a:r>
            <a:r>
              <a:rPr spc="75" dirty="0"/>
              <a:t> </a:t>
            </a:r>
            <a:r>
              <a:rPr spc="-155" dirty="0"/>
              <a:t>of</a:t>
            </a:r>
            <a:r>
              <a:rPr spc="-55" dirty="0"/>
              <a:t> </a:t>
            </a:r>
            <a:r>
              <a:rPr spc="-75" dirty="0"/>
              <a:t>patient</a:t>
            </a:r>
            <a:r>
              <a:rPr spc="-25" dirty="0"/>
              <a:t> </a:t>
            </a:r>
            <a:r>
              <a:rPr spc="-110" dirty="0"/>
              <a:t>care</a:t>
            </a:r>
            <a:r>
              <a:rPr spc="-90" dirty="0"/>
              <a:t> </a:t>
            </a:r>
            <a:r>
              <a:rPr spc="-210" dirty="0"/>
              <a:t>as</a:t>
            </a:r>
            <a:r>
              <a:rPr spc="-140" dirty="0"/>
              <a:t> </a:t>
            </a:r>
            <a:r>
              <a:rPr spc="-20" dirty="0"/>
              <a:t>well </a:t>
            </a:r>
            <a:r>
              <a:rPr spc="-210" dirty="0"/>
              <a:t>as</a:t>
            </a:r>
            <a:r>
              <a:rPr spc="-25" dirty="0"/>
              <a:t> </a:t>
            </a:r>
            <a:r>
              <a:rPr spc="-140" dirty="0"/>
              <a:t>maintaining</a:t>
            </a:r>
            <a:r>
              <a:rPr spc="-10" dirty="0"/>
              <a:t> secrecy.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24800" y="0"/>
            <a:ext cx="1219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" dirty="0"/>
              <a:t>Ethics</a:t>
            </a:r>
            <a:endParaRPr lang="en-US" sz="28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1935" y="554355"/>
            <a:ext cx="38639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85" dirty="0">
                <a:solidFill>
                  <a:srgbClr val="000000"/>
                </a:solidFill>
                <a:latin typeface="Franklin Gothic Medium"/>
                <a:cs typeface="Franklin Gothic Medium"/>
              </a:rPr>
              <a:t>Family</a:t>
            </a:r>
            <a:r>
              <a:rPr sz="4400" b="0" spc="-22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Medicine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282318"/>
            <a:ext cx="8789670" cy="40932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70534" marR="127000" indent="-457834">
              <a:lnSpc>
                <a:spcPct val="102400"/>
              </a:lnSpc>
              <a:spcBef>
                <a:spcPts val="50"/>
              </a:spcBef>
              <a:buClr>
                <a:srgbClr val="D24717"/>
              </a:buClr>
              <a:buSzPct val="87272"/>
              <a:buAutoNum type="arabicPeriod"/>
              <a:tabLst>
                <a:tab pos="470534" algn="l"/>
              </a:tabLst>
            </a:pPr>
            <a:r>
              <a:rPr sz="2750" spc="-155" dirty="0">
                <a:latin typeface="Times New Roman"/>
                <a:cs typeface="Times New Roman"/>
              </a:rPr>
              <a:t>ongoing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-55" dirty="0">
                <a:latin typeface="Times New Roman"/>
                <a:cs typeface="Times New Roman"/>
              </a:rPr>
              <a:t>treatment</a:t>
            </a:r>
            <a:r>
              <a:rPr sz="2750" spc="-155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of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unstable</a:t>
            </a:r>
            <a:r>
              <a:rPr sz="2750" spc="-85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patients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with </a:t>
            </a:r>
            <a:r>
              <a:rPr sz="2750" spc="-90" dirty="0">
                <a:latin typeface="Times New Roman"/>
                <a:cs typeface="Times New Roman"/>
              </a:rPr>
              <a:t>toxic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medication </a:t>
            </a:r>
            <a:r>
              <a:rPr sz="2750" spc="-130" dirty="0">
                <a:latin typeface="Times New Roman"/>
                <a:cs typeface="Times New Roman"/>
              </a:rPr>
              <a:t>ingestions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-140" dirty="0">
                <a:latin typeface="Times New Roman"/>
                <a:cs typeface="Times New Roman"/>
              </a:rPr>
              <a:t>should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focus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on</a:t>
            </a:r>
            <a:r>
              <a:rPr sz="2750" spc="-85" dirty="0">
                <a:latin typeface="Times New Roman"/>
                <a:cs typeface="Times New Roman"/>
              </a:rPr>
              <a:t> </a:t>
            </a:r>
            <a:r>
              <a:rPr sz="2750" spc="-75" dirty="0">
                <a:latin typeface="Times New Roman"/>
                <a:cs typeface="Times New Roman"/>
              </a:rPr>
              <a:t>correcting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175" dirty="0">
                <a:latin typeface="Times New Roman"/>
                <a:cs typeface="Times New Roman"/>
              </a:rPr>
              <a:t>hypoxia</a:t>
            </a:r>
            <a:r>
              <a:rPr sz="2750" spc="60" dirty="0">
                <a:latin typeface="Times New Roman"/>
                <a:cs typeface="Times New Roman"/>
              </a:rPr>
              <a:t> </a:t>
            </a:r>
            <a:r>
              <a:rPr sz="2750" spc="-130" dirty="0">
                <a:latin typeface="Times New Roman"/>
                <a:cs typeface="Times New Roman"/>
              </a:rPr>
              <a:t>and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-165" dirty="0">
                <a:latin typeface="Times New Roman"/>
                <a:cs typeface="Times New Roman"/>
              </a:rPr>
              <a:t>acidosis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60" dirty="0">
                <a:latin typeface="Times New Roman"/>
                <a:cs typeface="Times New Roman"/>
              </a:rPr>
              <a:t>while </a:t>
            </a:r>
            <a:r>
              <a:rPr sz="2750" spc="-135" dirty="0">
                <a:latin typeface="Times New Roman"/>
                <a:cs typeface="Times New Roman"/>
              </a:rPr>
              <a:t>maintaining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adequate</a:t>
            </a:r>
            <a:r>
              <a:rPr sz="2750" spc="-15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circulation.</a:t>
            </a:r>
            <a:endParaRPr sz="2750">
              <a:latin typeface="Times New Roman"/>
              <a:cs typeface="Times New Roman"/>
            </a:endParaRPr>
          </a:p>
          <a:p>
            <a:pPr marL="470534" marR="5080" indent="-457834">
              <a:lnSpc>
                <a:spcPct val="102400"/>
              </a:lnSpc>
              <a:spcBef>
                <a:spcPts val="525"/>
              </a:spcBef>
              <a:buClr>
                <a:srgbClr val="D24717"/>
              </a:buClr>
              <a:buSzPct val="87272"/>
              <a:buAutoNum type="arabicPeriod"/>
              <a:tabLst>
                <a:tab pos="470534" algn="l"/>
              </a:tabLst>
            </a:pPr>
            <a:r>
              <a:rPr sz="2750" spc="120" dirty="0">
                <a:latin typeface="Times New Roman"/>
                <a:cs typeface="Times New Roman"/>
              </a:rPr>
              <a:t>.</a:t>
            </a:r>
            <a:r>
              <a:rPr sz="2750" spc="-145" dirty="0">
                <a:latin typeface="Times New Roman"/>
                <a:cs typeface="Times New Roman"/>
              </a:rPr>
              <a:t> </a:t>
            </a:r>
            <a:r>
              <a:rPr sz="2750" spc="-130" dirty="0">
                <a:latin typeface="Times New Roman"/>
                <a:cs typeface="Times New Roman"/>
              </a:rPr>
              <a:t>Disposition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150" dirty="0">
                <a:latin typeface="Times New Roman"/>
                <a:cs typeface="Times New Roman"/>
              </a:rPr>
              <a:t>of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229" dirty="0">
                <a:latin typeface="Times New Roman"/>
                <a:cs typeface="Times New Roman"/>
              </a:rPr>
              <a:t>a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75" dirty="0">
                <a:latin typeface="Times New Roman"/>
                <a:cs typeface="Times New Roman"/>
              </a:rPr>
              <a:t>person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145" dirty="0">
                <a:latin typeface="Times New Roman"/>
                <a:cs typeface="Times New Roman"/>
              </a:rPr>
              <a:t>who</a:t>
            </a:r>
            <a:r>
              <a:rPr sz="2750" spc="-85" dirty="0">
                <a:latin typeface="Times New Roman"/>
                <a:cs typeface="Times New Roman"/>
              </a:rPr>
              <a:t> </a:t>
            </a:r>
            <a:r>
              <a:rPr sz="2750" spc="-204" dirty="0">
                <a:latin typeface="Times New Roman"/>
                <a:cs typeface="Times New Roman"/>
              </a:rPr>
              <a:t>has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been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spc="-125" dirty="0">
                <a:latin typeface="Times New Roman"/>
                <a:cs typeface="Times New Roman"/>
              </a:rPr>
              <a:t>poisoned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warrants</a:t>
            </a:r>
            <a:r>
              <a:rPr sz="2750" spc="-210" dirty="0">
                <a:latin typeface="Times New Roman"/>
                <a:cs typeface="Times New Roman"/>
              </a:rPr>
              <a:t> </a:t>
            </a:r>
            <a:r>
              <a:rPr sz="2750" spc="-65" dirty="0">
                <a:latin typeface="Times New Roman"/>
                <a:cs typeface="Times New Roman"/>
              </a:rPr>
              <a:t>careful </a:t>
            </a:r>
            <a:r>
              <a:rPr sz="2750" spc="-114" dirty="0">
                <a:latin typeface="Times New Roman"/>
                <a:cs typeface="Times New Roman"/>
              </a:rPr>
              <a:t>consideration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-150" dirty="0">
                <a:latin typeface="Times New Roman"/>
                <a:cs typeface="Times New Roman"/>
              </a:rPr>
              <a:t>of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95" dirty="0">
                <a:latin typeface="Times New Roman"/>
                <a:cs typeface="Times New Roman"/>
              </a:rPr>
              <a:t>multiple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75" dirty="0">
                <a:latin typeface="Times New Roman"/>
                <a:cs typeface="Times New Roman"/>
              </a:rPr>
              <a:t>factors,</a:t>
            </a:r>
            <a:r>
              <a:rPr sz="2750" spc="-215" dirty="0">
                <a:latin typeface="Times New Roman"/>
                <a:cs typeface="Times New Roman"/>
              </a:rPr>
              <a:t> </a:t>
            </a:r>
            <a:r>
              <a:rPr sz="2750" spc="-145" dirty="0">
                <a:latin typeface="Times New Roman"/>
                <a:cs typeface="Times New Roman"/>
              </a:rPr>
              <a:t>and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those</a:t>
            </a:r>
            <a:r>
              <a:rPr sz="2750" spc="-80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exhibiting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spc="-190" dirty="0">
                <a:latin typeface="Times New Roman"/>
                <a:cs typeface="Times New Roman"/>
              </a:rPr>
              <a:t>signs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or </a:t>
            </a:r>
            <a:r>
              <a:rPr sz="2750" spc="-140" dirty="0">
                <a:latin typeface="Times New Roman"/>
                <a:cs typeface="Times New Roman"/>
              </a:rPr>
              <a:t>symptoms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of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toxicity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spc="-95" dirty="0">
                <a:latin typeface="Times New Roman"/>
                <a:cs typeface="Times New Roman"/>
              </a:rPr>
              <a:t>must</a:t>
            </a:r>
            <a:r>
              <a:rPr sz="2750" spc="-160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be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monitored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longer.</a:t>
            </a:r>
            <a:endParaRPr sz="2750">
              <a:latin typeface="Times New Roman"/>
              <a:cs typeface="Times New Roman"/>
            </a:endParaRPr>
          </a:p>
          <a:p>
            <a:pPr marL="470534" marR="650875" indent="-457834">
              <a:lnSpc>
                <a:spcPct val="102400"/>
              </a:lnSpc>
              <a:spcBef>
                <a:spcPts val="600"/>
              </a:spcBef>
              <a:buClr>
                <a:srgbClr val="D24717"/>
              </a:buClr>
              <a:buSzPct val="87272"/>
              <a:buAutoNum type="arabicPeriod"/>
              <a:tabLst>
                <a:tab pos="470534" algn="l"/>
              </a:tabLst>
            </a:pPr>
            <a:r>
              <a:rPr sz="2750" spc="-160" dirty="0">
                <a:latin typeface="Times New Roman"/>
                <a:cs typeface="Times New Roman"/>
              </a:rPr>
              <a:t>Poisoning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-195" dirty="0">
                <a:latin typeface="Times New Roman"/>
                <a:cs typeface="Times New Roman"/>
              </a:rPr>
              <a:t>is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229" dirty="0">
                <a:latin typeface="Times New Roman"/>
                <a:cs typeface="Times New Roman"/>
              </a:rPr>
              <a:t>a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worldwide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problem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-65" dirty="0">
                <a:latin typeface="Times New Roman"/>
                <a:cs typeface="Times New Roman"/>
              </a:rPr>
              <a:t>that </a:t>
            </a:r>
            <a:r>
              <a:rPr sz="2750" spc="-145" dirty="0">
                <a:latin typeface="Times New Roman"/>
                <a:cs typeface="Times New Roman"/>
              </a:rPr>
              <a:t>consumes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85" dirty="0">
                <a:latin typeface="Times New Roman"/>
                <a:cs typeface="Times New Roman"/>
              </a:rPr>
              <a:t>substantial </a:t>
            </a:r>
            <a:r>
              <a:rPr sz="2750" spc="-114" dirty="0">
                <a:latin typeface="Times New Roman"/>
                <a:cs typeface="Times New Roman"/>
              </a:rPr>
              <a:t>health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care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110" dirty="0">
                <a:latin typeface="Times New Roman"/>
                <a:cs typeface="Times New Roman"/>
              </a:rPr>
              <a:t>resources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-145" dirty="0">
                <a:latin typeface="Times New Roman"/>
                <a:cs typeface="Times New Roman"/>
              </a:rPr>
              <a:t>and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170" dirty="0">
                <a:latin typeface="Times New Roman"/>
                <a:cs typeface="Times New Roman"/>
              </a:rPr>
              <a:t>causes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-190" dirty="0">
                <a:latin typeface="Times New Roman"/>
                <a:cs typeface="Times New Roman"/>
              </a:rPr>
              <a:t>many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75" dirty="0">
                <a:latin typeface="Times New Roman"/>
                <a:cs typeface="Times New Roman"/>
              </a:rPr>
              <a:t>premature</a:t>
            </a:r>
            <a:r>
              <a:rPr sz="2750" spc="-13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deaths.</a:t>
            </a:r>
            <a:endParaRPr sz="27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7272"/>
              <a:buAutoNum type="arabicPeriod"/>
              <a:tabLst>
                <a:tab pos="469900" algn="l"/>
              </a:tabLst>
            </a:pPr>
            <a:r>
              <a:rPr sz="2750" spc="-105" dirty="0">
                <a:latin typeface="Times New Roman"/>
                <a:cs typeface="Times New Roman"/>
              </a:rPr>
              <a:t>Prevention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200" dirty="0">
                <a:latin typeface="Times New Roman"/>
                <a:cs typeface="Times New Roman"/>
              </a:rPr>
              <a:t>is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the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225" dirty="0">
                <a:latin typeface="Times New Roman"/>
                <a:cs typeface="Times New Roman"/>
              </a:rPr>
              <a:t>key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120" dirty="0">
                <a:latin typeface="Times New Roman"/>
                <a:cs typeface="Times New Roman"/>
              </a:rPr>
              <a:t>reducing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90" dirty="0">
                <a:latin typeface="Times New Roman"/>
                <a:cs typeface="Times New Roman"/>
              </a:rPr>
              <a:t>unintentional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145" dirty="0">
                <a:latin typeface="Times New Roman"/>
                <a:cs typeface="Times New Roman"/>
              </a:rPr>
              <a:t>poisoning</a:t>
            </a:r>
            <a:r>
              <a:rPr sz="2750" spc="-10" dirty="0">
                <a:latin typeface="Times New Roman"/>
                <a:cs typeface="Times New Roman"/>
              </a:rPr>
              <a:t> deaths.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6600" y="0"/>
            <a:ext cx="2057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Family Medicine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172200" cy="3435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Digital Library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924800" cy="4038600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1. Go to the website of HEC National Digital Library.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2. On Home Page, click on the INSTITUTES.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3. A page will appear showing the universities from Public and Private Sector and other Institutes which have access to HEC National Digital Library HNDL.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4. Select your desired Institute.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5. A page will appear showing the resources of the institution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6. Journals and Researches will appear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7. You can find a Journal by clicking on JOURNALS AND DATABASE and enter a keyword to search for your desired journal.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0365C6E1-19A0-E567-6F03-41F5DB19D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709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Learning Resources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66558" cy="4894901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endParaRPr lang="en-US" sz="3600" dirty="0"/>
          </a:p>
          <a:p>
            <a:pPr marL="0" indent="0">
              <a:buNone/>
            </a:pP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60" y="2362200"/>
            <a:ext cx="1523540" cy="1846868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D1851353-8E23-E312-2115-562E54BCC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445" y="2932429"/>
            <a:ext cx="2618105" cy="10331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spc="-145" dirty="0">
                <a:solidFill>
                  <a:srgbClr val="6F2F9F"/>
                </a:solidFill>
                <a:latin typeface="Times New Roman"/>
                <a:cs typeface="Times New Roman"/>
              </a:rPr>
              <a:t>Thanks</a:t>
            </a:r>
            <a:endParaRPr sz="6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Prof Umar’s LGIS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537584" cy="4038600"/>
          </a:xfrm>
          <a:prstGeom prst="rect">
            <a:avLst/>
          </a:prstGeom>
          <a:ln w="19050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E1F3ADEA-0C37-E610-3732-89E9F60D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14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Bell MT" pitchFamily="18" charset="0"/>
              </a:rPr>
              <a:t>SEQUENCE OF LGIS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ell MT" pitchFamily="18" charset="0"/>
              </a:rPr>
              <a:t>Learning Objectives </a:t>
            </a:r>
          </a:p>
          <a:p>
            <a:r>
              <a:rPr lang="en-US" sz="2800" dirty="0">
                <a:latin typeface="Bell MT" pitchFamily="18" charset="0"/>
              </a:rPr>
              <a:t>Core concept </a:t>
            </a:r>
            <a:r>
              <a:rPr lang="en-US" sz="2800" i="1" dirty="0">
                <a:latin typeface="Bell MT" pitchFamily="18" charset="0"/>
              </a:rPr>
              <a:t>70 %</a:t>
            </a:r>
          </a:p>
          <a:p>
            <a:r>
              <a:rPr lang="en-US" sz="2800" dirty="0">
                <a:latin typeface="Bell MT" pitchFamily="18" charset="0"/>
              </a:rPr>
              <a:t>Horizontal integration related to Pathology and Pharmacology </a:t>
            </a:r>
            <a:r>
              <a:rPr lang="en-US" sz="2800" i="1" dirty="0">
                <a:latin typeface="Bell MT" pitchFamily="18" charset="0"/>
              </a:rPr>
              <a:t>15 %</a:t>
            </a:r>
          </a:p>
          <a:p>
            <a:r>
              <a:rPr lang="en-US" sz="28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2800" i="1" dirty="0">
                <a:latin typeface="Bell MT" pitchFamily="18" charset="0"/>
              </a:rPr>
              <a:t>10%</a:t>
            </a:r>
          </a:p>
          <a:p>
            <a:r>
              <a:rPr lang="en-US" sz="2800" dirty="0">
                <a:latin typeface="Bell MT" pitchFamily="18" charset="0"/>
              </a:rPr>
              <a:t>Research article relevant to the topic </a:t>
            </a:r>
            <a:r>
              <a:rPr lang="en-US" sz="2800" i="1" dirty="0">
                <a:latin typeface="Bell MT" pitchFamily="18" charset="0"/>
              </a:rPr>
              <a:t>3%</a:t>
            </a:r>
          </a:p>
          <a:p>
            <a:r>
              <a:rPr lang="en-US" sz="2800" dirty="0">
                <a:latin typeface="Bell MT" pitchFamily="18" charset="0"/>
              </a:rPr>
              <a:t>Ethics and family medicine </a:t>
            </a:r>
            <a:r>
              <a:rPr lang="en-US" sz="2800" i="1" dirty="0">
                <a:latin typeface="Bell MT" pitchFamily="18" charset="0"/>
              </a:rPr>
              <a:t>2%</a:t>
            </a:r>
          </a:p>
        </p:txBody>
      </p:sp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C13CCED8-AF8F-ED61-DA31-A9D966A1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463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4092" y="207010"/>
            <a:ext cx="4643755" cy="1118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300"/>
              </a:lnSpc>
              <a:spcBef>
                <a:spcPts val="105"/>
              </a:spcBef>
            </a:pPr>
            <a:r>
              <a:rPr sz="3600" dirty="0"/>
              <a:t>Learning</a:t>
            </a:r>
            <a:r>
              <a:rPr sz="3600" spc="-45" dirty="0"/>
              <a:t> </a:t>
            </a:r>
            <a:r>
              <a:rPr sz="3600" spc="-10" dirty="0"/>
              <a:t>objectives</a:t>
            </a:r>
            <a:endParaRPr sz="3600"/>
          </a:p>
          <a:p>
            <a:pPr marL="12700">
              <a:lnSpc>
                <a:spcPts val="4300"/>
              </a:lnSpc>
            </a:pPr>
            <a:r>
              <a:rPr sz="3600" b="0" dirty="0">
                <a:latin typeface="Arial MT"/>
                <a:cs typeface="Arial MT"/>
              </a:rPr>
              <a:t>students</a:t>
            </a:r>
            <a:r>
              <a:rPr sz="3600" b="0" spc="-90" dirty="0">
                <a:latin typeface="Arial MT"/>
                <a:cs typeface="Arial MT"/>
              </a:rPr>
              <a:t> </a:t>
            </a:r>
            <a:r>
              <a:rPr sz="3600" b="0" dirty="0">
                <a:latin typeface="Arial MT"/>
                <a:cs typeface="Arial MT"/>
              </a:rPr>
              <a:t>will</a:t>
            </a:r>
            <a:r>
              <a:rPr sz="3600" b="0" spc="150" dirty="0">
                <a:latin typeface="Arial MT"/>
                <a:cs typeface="Arial MT"/>
              </a:rPr>
              <a:t> </a:t>
            </a:r>
            <a:r>
              <a:rPr sz="3600" b="0" dirty="0">
                <a:latin typeface="Arial MT"/>
                <a:cs typeface="Arial MT"/>
              </a:rPr>
              <a:t>be</a:t>
            </a:r>
            <a:r>
              <a:rPr sz="3600" b="0" spc="-135" dirty="0">
                <a:latin typeface="Arial MT"/>
                <a:cs typeface="Arial MT"/>
              </a:rPr>
              <a:t> </a:t>
            </a:r>
            <a:r>
              <a:rPr sz="3600" b="0" dirty="0">
                <a:latin typeface="Arial MT"/>
                <a:cs typeface="Arial MT"/>
              </a:rPr>
              <a:t>able</a:t>
            </a:r>
            <a:r>
              <a:rPr sz="3600" b="0" spc="-60" dirty="0">
                <a:latin typeface="Arial MT"/>
                <a:cs typeface="Arial MT"/>
              </a:rPr>
              <a:t> </a:t>
            </a:r>
            <a:r>
              <a:rPr sz="3600" b="0" spc="-25" dirty="0">
                <a:latin typeface="Arial MT"/>
                <a:cs typeface="Arial MT"/>
              </a:rPr>
              <a:t>to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4092" y="1368488"/>
            <a:ext cx="7421880" cy="357377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655"/>
              </a:spcBef>
              <a:buClr>
                <a:srgbClr val="D24717"/>
              </a:buClr>
              <a:buSzPct val="82692"/>
              <a:buFont typeface="Segoe UI Symbol"/>
              <a:buChar char="⚫"/>
              <a:tabLst>
                <a:tab pos="288290" algn="l"/>
              </a:tabLst>
            </a:pPr>
            <a:r>
              <a:rPr sz="2600" spc="-140" dirty="0">
                <a:latin typeface="Times New Roman"/>
                <a:cs typeface="Times New Roman"/>
              </a:rPr>
              <a:t>Enlist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the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steps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of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management</a:t>
            </a:r>
            <a:r>
              <a:rPr sz="2600" spc="-19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of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case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of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poisoning</a:t>
            </a:r>
            <a:endParaRPr sz="260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560"/>
              </a:spcBef>
              <a:buClr>
                <a:srgbClr val="D24717"/>
              </a:buClr>
              <a:buSzPct val="82692"/>
              <a:buFont typeface="Segoe UI Symbol"/>
              <a:buChar char="⚫"/>
              <a:tabLst>
                <a:tab pos="288290" algn="l"/>
              </a:tabLst>
            </a:pPr>
            <a:r>
              <a:rPr sz="2600" spc="-114" dirty="0">
                <a:latin typeface="Times New Roman"/>
                <a:cs typeface="Times New Roman"/>
              </a:rPr>
              <a:t>Describe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the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role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of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elimination </a:t>
            </a:r>
            <a:r>
              <a:rPr sz="2600" spc="-145" dirty="0">
                <a:latin typeface="Times New Roman"/>
                <a:cs typeface="Times New Roman"/>
              </a:rPr>
              <a:t>of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unabsorbed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poison</a:t>
            </a:r>
            <a:endParaRPr sz="2600">
              <a:latin typeface="Times New Roman"/>
              <a:cs typeface="Times New Roman"/>
            </a:endParaRPr>
          </a:p>
          <a:p>
            <a:pPr marL="287655" marR="152400" indent="-275590">
              <a:lnSpc>
                <a:spcPct val="101099"/>
              </a:lnSpc>
              <a:spcBef>
                <a:spcPts val="600"/>
              </a:spcBef>
              <a:buClr>
                <a:srgbClr val="D24717"/>
              </a:buClr>
              <a:buSzPct val="82692"/>
              <a:buFont typeface="Segoe UI Symbol"/>
              <a:buChar char="⚫"/>
              <a:tabLst>
                <a:tab pos="288925" algn="l"/>
                <a:tab pos="2749550" algn="l"/>
              </a:tabLst>
            </a:pPr>
            <a:r>
              <a:rPr sz="2600" spc="-170" dirty="0">
                <a:latin typeface="Times New Roman"/>
                <a:cs typeface="Times New Roman"/>
              </a:rPr>
              <a:t>Briefly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describe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90" dirty="0">
                <a:latin typeface="Times New Roman"/>
                <a:cs typeface="Times New Roman"/>
              </a:rPr>
              <a:t>procedure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of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gastric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lavage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along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with 	</a:t>
            </a:r>
            <a:r>
              <a:rPr sz="2600" spc="-100" dirty="0">
                <a:latin typeface="Times New Roman"/>
                <a:cs typeface="Times New Roman"/>
              </a:rPr>
              <a:t>its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indications,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contraindications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complications</a:t>
            </a:r>
            <a:endParaRPr sz="2600">
              <a:latin typeface="Times New Roman"/>
              <a:cs typeface="Times New Roman"/>
            </a:endParaRPr>
          </a:p>
          <a:p>
            <a:pPr marL="287655" marR="5080" indent="-275590">
              <a:lnSpc>
                <a:spcPct val="101099"/>
              </a:lnSpc>
              <a:spcBef>
                <a:spcPts val="525"/>
              </a:spcBef>
              <a:buClr>
                <a:srgbClr val="D24717"/>
              </a:buClr>
              <a:buSzPct val="82692"/>
              <a:buFont typeface="Segoe UI Symbol"/>
              <a:buChar char="⚫"/>
              <a:tabLst>
                <a:tab pos="288925" algn="l"/>
              </a:tabLst>
            </a:pPr>
            <a:r>
              <a:rPr sz="2600" spc="-120" dirty="0">
                <a:latin typeface="Times New Roman"/>
                <a:cs typeface="Times New Roman"/>
              </a:rPr>
              <a:t>State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role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elimination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absorbed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poison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with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special 	</a:t>
            </a:r>
            <a:r>
              <a:rPr sz="2600" spc="-160" dirty="0">
                <a:latin typeface="Times New Roman"/>
                <a:cs typeface="Times New Roman"/>
              </a:rPr>
              <a:t>emphasis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forced </a:t>
            </a:r>
            <a:r>
              <a:rPr sz="2600" spc="-120" dirty="0">
                <a:latin typeface="Times New Roman"/>
                <a:cs typeface="Times New Roman"/>
              </a:rPr>
              <a:t>diueresis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and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exchange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transfusion</a:t>
            </a:r>
            <a:endParaRPr sz="2600">
              <a:latin typeface="Times New Roman"/>
              <a:cs typeface="Times New Roman"/>
            </a:endParaRPr>
          </a:p>
          <a:p>
            <a:pPr marL="287655" marR="17145" indent="-275590">
              <a:lnSpc>
                <a:spcPct val="101099"/>
              </a:lnSpc>
              <a:spcBef>
                <a:spcPts val="525"/>
              </a:spcBef>
              <a:buClr>
                <a:srgbClr val="D24717"/>
              </a:buClr>
              <a:buSzPct val="82692"/>
              <a:buFont typeface="Segoe UI Symbol"/>
              <a:buChar char="⚫"/>
              <a:tabLst>
                <a:tab pos="288925" algn="l"/>
                <a:tab pos="1231900" algn="l"/>
                <a:tab pos="6411595" algn="l"/>
              </a:tabLst>
            </a:pPr>
            <a:r>
              <a:rPr sz="2600" spc="-10" dirty="0">
                <a:latin typeface="Times New Roman"/>
                <a:cs typeface="Times New Roman"/>
              </a:rPr>
              <a:t>Briefly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10" dirty="0">
                <a:latin typeface="Times New Roman"/>
                <a:cs typeface="Times New Roman"/>
              </a:rPr>
              <a:t>describe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the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duties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of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medical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practitioner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14" dirty="0">
                <a:latin typeface="Times New Roman"/>
                <a:cs typeface="Times New Roman"/>
              </a:rPr>
              <a:t>in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case 	</a:t>
            </a:r>
            <a:r>
              <a:rPr sz="2600" spc="-145" dirty="0">
                <a:latin typeface="Times New Roman"/>
                <a:cs typeface="Times New Roman"/>
              </a:rPr>
              <a:t>of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suspected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poisoning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5" name="Picture 4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C82836A4-5856-5853-9164-9A8665F47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15972" y="762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4092" y="695324"/>
            <a:ext cx="55949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Poisoning</a:t>
            </a:r>
            <a:r>
              <a:rPr spc="155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the</a:t>
            </a:r>
            <a:r>
              <a:rPr spc="10" dirty="0"/>
              <a:t> </a:t>
            </a:r>
            <a:r>
              <a:rPr spc="-10" dirty="0"/>
              <a:t>Living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6854" y="1038542"/>
            <a:ext cx="864869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core</a:t>
            </a:r>
            <a:r>
              <a:rPr sz="1250" spc="5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1250" spc="-1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subject</a:t>
            </a:r>
            <a:endParaRPr sz="125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215961"/>
            <a:ext cx="8820150" cy="3907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925" marR="192405" indent="-276860">
              <a:lnSpc>
                <a:spcPct val="101200"/>
              </a:lnSpc>
              <a:spcBef>
                <a:spcPts val="90"/>
              </a:spcBef>
              <a:buClr>
                <a:srgbClr val="D24717"/>
              </a:buClr>
              <a:buSzPct val="82692"/>
              <a:buFont typeface="Wingdings"/>
              <a:buChar char=""/>
              <a:tabLst>
                <a:tab pos="288925" algn="l"/>
              </a:tabLst>
            </a:pPr>
            <a:r>
              <a:rPr sz="2600" spc="-90" dirty="0">
                <a:latin typeface="Times New Roman"/>
                <a:cs typeface="Times New Roman"/>
              </a:rPr>
              <a:t>There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is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no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single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symptom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and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no definite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group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of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symptoms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which </a:t>
            </a:r>
            <a:r>
              <a:rPr sz="2600" spc="-90" dirty="0">
                <a:latin typeface="Times New Roman"/>
                <a:cs typeface="Times New Roman"/>
              </a:rPr>
              <a:t>are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absolutely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characteristic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of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poisoning.</a:t>
            </a:r>
            <a:endParaRPr sz="26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635"/>
              </a:spcBef>
              <a:buClr>
                <a:srgbClr val="D24717"/>
              </a:buClr>
              <a:buSzPct val="82692"/>
              <a:buFont typeface="Wingdings"/>
              <a:buChar char=""/>
              <a:tabLst>
                <a:tab pos="288925" algn="l"/>
              </a:tabLst>
            </a:pPr>
            <a:r>
              <a:rPr sz="2600" b="1" dirty="0">
                <a:latin typeface="Times New Roman"/>
                <a:cs typeface="Times New Roman"/>
              </a:rPr>
              <a:t>Following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should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arouse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suspicion</a:t>
            </a:r>
            <a:r>
              <a:rPr sz="2600" b="1" spc="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of</a:t>
            </a:r>
            <a:r>
              <a:rPr sz="2600" b="1" spc="25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poisoning</a:t>
            </a:r>
            <a:endParaRPr sz="2600">
              <a:latin typeface="Times New Roman"/>
              <a:cs typeface="Times New Roman"/>
            </a:endParaRPr>
          </a:p>
          <a:p>
            <a:pPr marL="288925" marR="323215" indent="-200025">
              <a:lnSpc>
                <a:spcPct val="101099"/>
              </a:lnSpc>
              <a:spcBef>
                <a:spcPts val="525"/>
              </a:spcBef>
              <a:buSzPct val="94230"/>
              <a:buAutoNum type="romanLcPeriod"/>
              <a:tabLst>
                <a:tab pos="288925" algn="l"/>
                <a:tab pos="316230" algn="l"/>
              </a:tabLst>
            </a:pP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5" dirty="0">
                <a:latin typeface="Times New Roman"/>
                <a:cs typeface="Times New Roman"/>
              </a:rPr>
              <a:t>Symptoms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appear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immediately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within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short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period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after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food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or </a:t>
            </a:r>
            <a:r>
              <a:rPr sz="2600" spc="-10" dirty="0">
                <a:latin typeface="Times New Roman"/>
                <a:cs typeface="Times New Roman"/>
              </a:rPr>
              <a:t>drink.</a:t>
            </a:r>
            <a:endParaRPr sz="2600">
              <a:latin typeface="Times New Roman"/>
              <a:cs typeface="Times New Roman"/>
            </a:endParaRPr>
          </a:p>
          <a:p>
            <a:pPr marL="327660" indent="-314960">
              <a:lnSpc>
                <a:spcPct val="100000"/>
              </a:lnSpc>
              <a:spcBef>
                <a:spcPts val="560"/>
              </a:spcBef>
              <a:buSzPct val="94230"/>
              <a:buAutoNum type="romanLcPeriod"/>
              <a:tabLst>
                <a:tab pos="327660" algn="l"/>
              </a:tabLst>
            </a:pPr>
            <a:r>
              <a:rPr sz="2600" spc="-160" dirty="0">
                <a:latin typeface="Times New Roman"/>
                <a:cs typeface="Times New Roman"/>
              </a:rPr>
              <a:t>Symptoms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are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uniform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character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and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increase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rapidly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severity.</a:t>
            </a:r>
            <a:endParaRPr sz="2600">
              <a:latin typeface="Times New Roman"/>
              <a:cs typeface="Times New Roman"/>
            </a:endParaRPr>
          </a:p>
          <a:p>
            <a:pPr marL="288925" marR="5080" indent="-281305">
              <a:lnSpc>
                <a:spcPct val="99900"/>
              </a:lnSpc>
              <a:spcBef>
                <a:spcPts val="640"/>
              </a:spcBef>
              <a:buSzPct val="94230"/>
              <a:buAutoNum type="romanLcPeriod"/>
              <a:tabLst>
                <a:tab pos="288925" algn="l"/>
                <a:tab pos="355600" algn="l"/>
              </a:tabLst>
            </a:pPr>
            <a:r>
              <a:rPr sz="2600" spc="-120" dirty="0">
                <a:latin typeface="Times New Roman"/>
                <a:cs typeface="Times New Roman"/>
              </a:rPr>
              <a:t>	When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several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persons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eat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drink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from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the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same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source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food </a:t>
            </a:r>
            <a:r>
              <a:rPr sz="2600" spc="-25" dirty="0">
                <a:latin typeface="Times New Roman"/>
                <a:cs typeface="Times New Roman"/>
              </a:rPr>
              <a:t>or </a:t>
            </a:r>
            <a:r>
              <a:rPr sz="2600" spc="-85" dirty="0">
                <a:latin typeface="Times New Roman"/>
                <a:cs typeface="Times New Roman"/>
              </a:rPr>
              <a:t>drink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at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the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same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time,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all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suffer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from</a:t>
            </a:r>
            <a:r>
              <a:rPr sz="2600" spc="-135" dirty="0">
                <a:latin typeface="Times New Roman"/>
                <a:cs typeface="Times New Roman"/>
              </a:rPr>
              <a:t> similar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symptoms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at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about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the </a:t>
            </a:r>
            <a:r>
              <a:rPr sz="2600" spc="-160" dirty="0">
                <a:latin typeface="Times New Roman"/>
                <a:cs typeface="Times New Roman"/>
              </a:rPr>
              <a:t>same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time.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0"/>
            <a:ext cx="1981200" cy="220345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39" y="389763"/>
            <a:ext cx="9044305" cy="6244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4325" marR="30480" indent="-276860">
              <a:lnSpc>
                <a:spcPct val="152500"/>
              </a:lnSpc>
              <a:spcBef>
                <a:spcPts val="90"/>
              </a:spcBef>
            </a:pPr>
            <a:r>
              <a:rPr sz="2750" spc="-185" dirty="0">
                <a:latin typeface="Times New Roman"/>
                <a:cs typeface="Times New Roman"/>
              </a:rPr>
              <a:t>iv</a:t>
            </a:r>
            <a:r>
              <a:rPr sz="2750" spc="15" dirty="0">
                <a:latin typeface="Times New Roman"/>
                <a:cs typeface="Times New Roman"/>
              </a:rPr>
              <a:t> </a:t>
            </a:r>
            <a:r>
              <a:rPr sz="2750" spc="-140" dirty="0">
                <a:latin typeface="Times New Roman"/>
                <a:cs typeface="Times New Roman"/>
              </a:rPr>
              <a:t>Discovery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of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poison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in</a:t>
            </a:r>
            <a:r>
              <a:rPr sz="2750" spc="-125" dirty="0">
                <a:latin typeface="Times New Roman"/>
                <a:cs typeface="Times New Roman"/>
              </a:rPr>
              <a:t> </a:t>
            </a:r>
            <a:r>
              <a:rPr sz="2750" spc="-85" dirty="0">
                <a:latin typeface="Times New Roman"/>
                <a:cs typeface="Times New Roman"/>
              </a:rPr>
              <a:t>food</a:t>
            </a:r>
            <a:r>
              <a:rPr sz="2750" spc="-90" dirty="0">
                <a:latin typeface="Times New Roman"/>
                <a:cs typeface="Times New Roman"/>
              </a:rPr>
              <a:t> </a:t>
            </a:r>
            <a:r>
              <a:rPr sz="2750" spc="-70" dirty="0">
                <a:latin typeface="Times New Roman"/>
                <a:cs typeface="Times New Roman"/>
              </a:rPr>
              <a:t>taken,</a:t>
            </a:r>
            <a:r>
              <a:rPr sz="2750" spc="-100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in</a:t>
            </a:r>
            <a:r>
              <a:rPr sz="2750" spc="-12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spc="-125" dirty="0">
                <a:latin typeface="Times New Roman"/>
                <a:cs typeface="Times New Roman"/>
              </a:rPr>
              <a:t>vomitus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or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in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excreta </a:t>
            </a:r>
            <a:r>
              <a:rPr sz="2750" spc="-200" dirty="0">
                <a:latin typeface="Times New Roman"/>
                <a:cs typeface="Times New Roman"/>
              </a:rPr>
              <a:t>is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80" dirty="0">
                <a:latin typeface="Times New Roman"/>
                <a:cs typeface="Times New Roman"/>
              </a:rPr>
              <a:t>strong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90" dirty="0">
                <a:latin typeface="Times New Roman"/>
                <a:cs typeface="Times New Roman"/>
              </a:rPr>
              <a:t>proof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of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poisoning.</a:t>
            </a:r>
            <a:endParaRPr sz="275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335"/>
              </a:spcBef>
            </a:pPr>
            <a:r>
              <a:rPr sz="2750" b="1" spc="-10" dirty="0">
                <a:latin typeface="Times New Roman"/>
                <a:cs typeface="Times New Roman"/>
              </a:rPr>
              <a:t>Symptoms</a:t>
            </a:r>
            <a:r>
              <a:rPr sz="2750" b="1" spc="-75" dirty="0">
                <a:latin typeface="Times New Roman"/>
                <a:cs typeface="Times New Roman"/>
              </a:rPr>
              <a:t> </a:t>
            </a:r>
            <a:r>
              <a:rPr sz="2750" b="1" dirty="0">
                <a:latin typeface="Times New Roman"/>
                <a:cs typeface="Times New Roman"/>
              </a:rPr>
              <a:t>Suggestive</a:t>
            </a:r>
            <a:r>
              <a:rPr sz="2750" b="1" spc="-50" dirty="0">
                <a:latin typeface="Times New Roman"/>
                <a:cs typeface="Times New Roman"/>
              </a:rPr>
              <a:t> </a:t>
            </a:r>
            <a:r>
              <a:rPr sz="2750" b="1" dirty="0">
                <a:latin typeface="Times New Roman"/>
                <a:cs typeface="Times New Roman"/>
              </a:rPr>
              <a:t>of</a:t>
            </a:r>
            <a:r>
              <a:rPr sz="2750" b="1" spc="-10" dirty="0">
                <a:latin typeface="Times New Roman"/>
                <a:cs typeface="Times New Roman"/>
              </a:rPr>
              <a:t> Poisoning</a:t>
            </a:r>
            <a:endParaRPr sz="2750" dirty="0">
              <a:latin typeface="Times New Roman"/>
              <a:cs typeface="Times New Roman"/>
            </a:endParaRPr>
          </a:p>
          <a:p>
            <a:pPr marL="314325" marR="36195" indent="-276860">
              <a:lnSpc>
                <a:spcPct val="154800"/>
              </a:lnSpc>
              <a:spcBef>
                <a:spcPts val="525"/>
              </a:spcBef>
              <a:tabLst>
                <a:tab pos="1162685" algn="l"/>
                <a:tab pos="2030730" algn="l"/>
                <a:tab pos="2468880" algn="l"/>
                <a:tab pos="3985260" algn="l"/>
                <a:tab pos="4795520" algn="l"/>
                <a:tab pos="5920740" algn="l"/>
                <a:tab pos="7303134" algn="l"/>
                <a:tab pos="8542655" algn="l"/>
              </a:tabLst>
            </a:pPr>
            <a:r>
              <a:rPr sz="2750" spc="-10" dirty="0">
                <a:latin typeface="Times New Roman"/>
                <a:cs typeface="Times New Roman"/>
              </a:rPr>
              <a:t>Sudden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0" dirty="0">
                <a:latin typeface="Times New Roman"/>
                <a:cs typeface="Times New Roman"/>
              </a:rPr>
              <a:t>onset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25" dirty="0">
                <a:latin typeface="Times New Roman"/>
                <a:cs typeface="Times New Roman"/>
              </a:rPr>
              <a:t>of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0" dirty="0">
                <a:latin typeface="Times New Roman"/>
                <a:cs typeface="Times New Roman"/>
              </a:rPr>
              <a:t>abdominal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0" dirty="0">
                <a:latin typeface="Times New Roman"/>
                <a:cs typeface="Times New Roman"/>
              </a:rPr>
              <a:t>pain,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0" dirty="0">
                <a:latin typeface="Times New Roman"/>
                <a:cs typeface="Times New Roman"/>
              </a:rPr>
              <a:t>nausea,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0" dirty="0">
                <a:latin typeface="Times New Roman"/>
                <a:cs typeface="Times New Roman"/>
              </a:rPr>
              <a:t>vomiting,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0" dirty="0">
                <a:latin typeface="Times New Roman"/>
                <a:cs typeface="Times New Roman"/>
              </a:rPr>
              <a:t>diarrhea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45" dirty="0">
                <a:latin typeface="Times New Roman"/>
                <a:cs typeface="Times New Roman"/>
              </a:rPr>
              <a:t>and </a:t>
            </a:r>
            <a:r>
              <a:rPr sz="2750" spc="-10" dirty="0">
                <a:latin typeface="Times New Roman"/>
                <a:cs typeface="Times New Roman"/>
              </a:rPr>
              <a:t>collapse.</a:t>
            </a:r>
            <a:endParaRPr sz="2750" dirty="0">
              <a:latin typeface="Times New Roman"/>
              <a:cs typeface="Times New Roman"/>
            </a:endParaRPr>
          </a:p>
          <a:p>
            <a:pPr marL="370840" indent="-332740">
              <a:lnSpc>
                <a:spcPct val="100000"/>
              </a:lnSpc>
              <a:spcBef>
                <a:spcPts val="2330"/>
              </a:spcBef>
              <a:buAutoNum type="romanLcPeriod" startAt="2"/>
              <a:tabLst>
                <a:tab pos="370840" algn="l"/>
              </a:tabLst>
            </a:pPr>
            <a:r>
              <a:rPr sz="2750" spc="-155" dirty="0">
                <a:latin typeface="Times New Roman"/>
                <a:cs typeface="Times New Roman"/>
              </a:rPr>
              <a:t>Sudden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-70" dirty="0">
                <a:latin typeface="Times New Roman"/>
                <a:cs typeface="Times New Roman"/>
              </a:rPr>
              <a:t>onset</a:t>
            </a:r>
            <a:r>
              <a:rPr sz="2750" spc="-105" dirty="0">
                <a:latin typeface="Times New Roman"/>
                <a:cs typeface="Times New Roman"/>
              </a:rPr>
              <a:t> </a:t>
            </a:r>
            <a:r>
              <a:rPr sz="2750" spc="-150" dirty="0">
                <a:latin typeface="Times New Roman"/>
                <a:cs typeface="Times New Roman"/>
              </a:rPr>
              <a:t>of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165" dirty="0">
                <a:latin typeface="Times New Roman"/>
                <a:cs typeface="Times New Roman"/>
              </a:rPr>
              <a:t>coma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95" dirty="0">
                <a:latin typeface="Times New Roman"/>
                <a:cs typeface="Times New Roman"/>
              </a:rPr>
              <a:t>with</a:t>
            </a:r>
            <a:r>
              <a:rPr sz="2750" spc="-80" dirty="0">
                <a:latin typeface="Times New Roman"/>
                <a:cs typeface="Times New Roman"/>
              </a:rPr>
              <a:t> </a:t>
            </a:r>
            <a:r>
              <a:rPr sz="2750" spc="-75" dirty="0">
                <a:latin typeface="Times New Roman"/>
                <a:cs typeface="Times New Roman"/>
              </a:rPr>
              <a:t>constriction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of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pupils.</a:t>
            </a:r>
            <a:endParaRPr sz="2750" dirty="0">
              <a:latin typeface="Times New Roman"/>
              <a:cs typeface="Times New Roman"/>
            </a:endParaRPr>
          </a:p>
          <a:p>
            <a:pPr marL="447040" indent="-408940">
              <a:lnSpc>
                <a:spcPct val="100000"/>
              </a:lnSpc>
              <a:spcBef>
                <a:spcPts val="2335"/>
              </a:spcBef>
              <a:buAutoNum type="romanLcPeriod" startAt="2"/>
              <a:tabLst>
                <a:tab pos="447040" algn="l"/>
              </a:tabLst>
            </a:pPr>
            <a:r>
              <a:rPr sz="2750" spc="-120" dirty="0">
                <a:latin typeface="Times New Roman"/>
                <a:cs typeface="Times New Roman"/>
              </a:rPr>
              <a:t>Unexplained</a:t>
            </a:r>
            <a:r>
              <a:rPr sz="2750" spc="60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coma,</a:t>
            </a:r>
            <a:r>
              <a:rPr sz="2750" spc="-229" dirty="0">
                <a:latin typeface="Times New Roman"/>
                <a:cs typeface="Times New Roman"/>
              </a:rPr>
              <a:t> </a:t>
            </a:r>
            <a:r>
              <a:rPr sz="2750" spc="-155" dirty="0">
                <a:latin typeface="Times New Roman"/>
                <a:cs typeface="Times New Roman"/>
              </a:rPr>
              <a:t>especially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in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children.</a:t>
            </a:r>
            <a:endParaRPr sz="2750" dirty="0">
              <a:latin typeface="Times New Roman"/>
              <a:cs typeface="Times New Roman"/>
            </a:endParaRPr>
          </a:p>
          <a:p>
            <a:pPr marL="38100" marR="1772285" indent="437515">
              <a:lnSpc>
                <a:spcPct val="170700"/>
              </a:lnSpc>
              <a:buAutoNum type="romanLcPeriod" startAt="2"/>
              <a:tabLst>
                <a:tab pos="475615" algn="l"/>
              </a:tabLst>
            </a:pPr>
            <a:r>
              <a:rPr sz="2750" spc="-145" dirty="0">
                <a:latin typeface="Times New Roman"/>
                <a:cs typeface="Times New Roman"/>
              </a:rPr>
              <a:t>Coma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in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145" dirty="0">
                <a:latin typeface="Times New Roman"/>
                <a:cs typeface="Times New Roman"/>
              </a:rPr>
              <a:t>an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-60" dirty="0">
                <a:latin typeface="Times New Roman"/>
                <a:cs typeface="Times New Roman"/>
              </a:rPr>
              <a:t>adult,</a:t>
            </a:r>
            <a:r>
              <a:rPr sz="2750" spc="-135" dirty="0">
                <a:latin typeface="Times New Roman"/>
                <a:cs typeface="Times New Roman"/>
              </a:rPr>
              <a:t> </a:t>
            </a:r>
            <a:r>
              <a:rPr sz="2750" spc="-150" dirty="0">
                <a:latin typeface="Times New Roman"/>
                <a:cs typeface="Times New Roman"/>
              </a:rPr>
              <a:t>known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225" dirty="0">
                <a:latin typeface="Times New Roman"/>
                <a:cs typeface="Times New Roman"/>
              </a:rPr>
              <a:t>have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-229" dirty="0">
                <a:latin typeface="Times New Roman"/>
                <a:cs typeface="Times New Roman"/>
              </a:rPr>
              <a:t>a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140" dirty="0">
                <a:latin typeface="Times New Roman"/>
                <a:cs typeface="Times New Roman"/>
              </a:rPr>
              <a:t>depressive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75" dirty="0">
                <a:latin typeface="Times New Roman"/>
                <a:cs typeface="Times New Roman"/>
              </a:rPr>
              <a:t>illness. </a:t>
            </a:r>
            <a:r>
              <a:rPr sz="2750" spc="10" dirty="0">
                <a:latin typeface="Times New Roman"/>
                <a:cs typeface="Times New Roman"/>
              </a:rPr>
              <a:t>V</a:t>
            </a:r>
            <a:r>
              <a:rPr sz="2100" spc="-750" baseline="11904" dirty="0">
                <a:solidFill>
                  <a:srgbClr val="FFFFFF"/>
                </a:solidFill>
                <a:latin typeface="Franklin Gothic Medium"/>
                <a:cs typeface="Franklin Gothic Medium"/>
              </a:rPr>
              <a:t>5</a:t>
            </a:r>
            <a:r>
              <a:rPr sz="2750" spc="-110" dirty="0">
                <a:latin typeface="Times New Roman"/>
                <a:cs typeface="Times New Roman"/>
              </a:rPr>
              <a:t>N</a:t>
            </a:r>
            <a:r>
              <a:rPr sz="2750" spc="-135" dirty="0">
                <a:latin typeface="Times New Roman"/>
                <a:cs typeface="Times New Roman"/>
              </a:rPr>
              <a:t>eu</a:t>
            </a:r>
            <a:r>
              <a:rPr sz="2750" spc="-105" dirty="0">
                <a:latin typeface="Times New Roman"/>
                <a:cs typeface="Times New Roman"/>
              </a:rPr>
              <a:t>r</a:t>
            </a:r>
            <a:r>
              <a:rPr sz="2750" spc="-135" dirty="0">
                <a:latin typeface="Times New Roman"/>
                <a:cs typeface="Times New Roman"/>
              </a:rPr>
              <a:t>o</a:t>
            </a:r>
            <a:r>
              <a:rPr sz="2750" spc="-114" dirty="0">
                <a:latin typeface="Times New Roman"/>
                <a:cs typeface="Times New Roman"/>
              </a:rPr>
              <a:t>l</a:t>
            </a:r>
            <a:r>
              <a:rPr sz="2750" spc="-125" dirty="0">
                <a:latin typeface="Times New Roman"/>
                <a:cs typeface="Times New Roman"/>
              </a:rPr>
              <a:t>o</a:t>
            </a:r>
            <a:r>
              <a:rPr sz="2750" spc="-85" dirty="0">
                <a:latin typeface="Times New Roman"/>
                <a:cs typeface="Times New Roman"/>
              </a:rPr>
              <a:t>g</a:t>
            </a:r>
            <a:r>
              <a:rPr sz="2750" spc="-170" dirty="0">
                <a:latin typeface="Times New Roman"/>
                <a:cs typeface="Times New Roman"/>
              </a:rPr>
              <a:t>i</a:t>
            </a:r>
            <a:r>
              <a:rPr sz="2750" spc="-150" dirty="0">
                <a:latin typeface="Times New Roman"/>
                <a:cs typeface="Times New Roman"/>
              </a:rPr>
              <a:t>c</a:t>
            </a:r>
            <a:r>
              <a:rPr sz="2750" spc="-90" dirty="0">
                <a:latin typeface="Times New Roman"/>
                <a:cs typeface="Times New Roman"/>
              </a:rPr>
              <a:t>a</a:t>
            </a:r>
            <a:r>
              <a:rPr sz="2750" spc="-125" dirty="0">
                <a:latin typeface="Times New Roman"/>
                <a:cs typeface="Times New Roman"/>
              </a:rPr>
              <a:t>l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symptoms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7600" y="0"/>
            <a:ext cx="1676400" cy="223647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9436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Features</a:t>
            </a:r>
            <a:r>
              <a:rPr sz="3200" spc="-40" dirty="0"/>
              <a:t> </a:t>
            </a:r>
            <a:r>
              <a:rPr sz="3200" dirty="0"/>
              <a:t>indicative</a:t>
            </a:r>
            <a:r>
              <a:rPr sz="3200" spc="-45" dirty="0"/>
              <a:t> </a:t>
            </a:r>
            <a:r>
              <a:rPr sz="3200" dirty="0"/>
              <a:t>of</a:t>
            </a:r>
            <a:r>
              <a:rPr sz="3200" spc="5" dirty="0"/>
              <a:t> </a:t>
            </a:r>
            <a:r>
              <a:rPr sz="3200" dirty="0"/>
              <a:t>Chronic</a:t>
            </a:r>
            <a:r>
              <a:rPr sz="3200" spc="-45" dirty="0"/>
              <a:t> </a:t>
            </a:r>
            <a:r>
              <a:rPr sz="3200" spc="-10" dirty="0"/>
              <a:t>poisoning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55282" y="1520951"/>
            <a:ext cx="8633460" cy="294449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003935">
              <a:lnSpc>
                <a:spcPct val="100000"/>
              </a:lnSpc>
              <a:spcBef>
                <a:spcPts val="655"/>
              </a:spcBef>
            </a:pPr>
            <a:r>
              <a:rPr sz="2600" b="1" spc="-55" dirty="0">
                <a:latin typeface="Times New Roman"/>
                <a:cs typeface="Times New Roman"/>
              </a:rPr>
              <a:t>Features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indicative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of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Chronic</a:t>
            </a:r>
            <a:r>
              <a:rPr sz="2600" b="1" spc="-11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poisoning</a:t>
            </a:r>
            <a:endParaRPr sz="2600">
              <a:latin typeface="Times New Roman"/>
              <a:cs typeface="Times New Roman"/>
            </a:endParaRPr>
          </a:p>
          <a:p>
            <a:pPr marL="12700" marR="5080" indent="19050">
              <a:lnSpc>
                <a:spcPct val="100099"/>
              </a:lnSpc>
              <a:spcBef>
                <a:spcPts val="555"/>
              </a:spcBef>
            </a:pPr>
            <a:r>
              <a:rPr sz="2600" spc="-155" dirty="0">
                <a:latin typeface="Times New Roman"/>
                <a:cs typeface="Times New Roman"/>
              </a:rPr>
              <a:t>Symptoms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are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exaggerated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after</a:t>
            </a:r>
            <a:r>
              <a:rPr sz="2600" spc="-90" dirty="0">
                <a:latin typeface="Times New Roman"/>
                <a:cs typeface="Times New Roman"/>
              </a:rPr>
              <a:t> the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administration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suspected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food, </a:t>
            </a:r>
            <a:r>
              <a:rPr sz="2600" spc="-140" dirty="0">
                <a:latin typeface="Times New Roman"/>
                <a:cs typeface="Times New Roman"/>
              </a:rPr>
              <a:t>fluid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or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medicine.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ii.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Malaise,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cachexia,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depression,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and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gradual </a:t>
            </a:r>
            <a:r>
              <a:rPr sz="2600" spc="-75" dirty="0">
                <a:latin typeface="Times New Roman"/>
                <a:cs typeface="Times New Roman"/>
              </a:rPr>
              <a:t>deterioration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general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condition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the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patient.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iii.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Repeated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attacks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of </a:t>
            </a:r>
            <a:r>
              <a:rPr sz="2600" spc="-95" dirty="0">
                <a:latin typeface="Times New Roman"/>
                <a:cs typeface="Times New Roman"/>
              </a:rPr>
              <a:t>diarrhea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and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vomiting.</a:t>
            </a:r>
            <a:r>
              <a:rPr sz="2600" spc="-19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Removal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of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patient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from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his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usual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surroundings </a:t>
            </a:r>
            <a:r>
              <a:rPr sz="2600" spc="-160" dirty="0">
                <a:latin typeface="Times New Roman"/>
                <a:cs typeface="Times New Roman"/>
              </a:rPr>
              <a:t>causes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symptoms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disappear.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v.Traces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of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poison</a:t>
            </a:r>
            <a:r>
              <a:rPr sz="2600" spc="-125" dirty="0">
                <a:latin typeface="Times New Roman"/>
                <a:cs typeface="Times New Roman"/>
              </a:rPr>
              <a:t> found </a:t>
            </a:r>
            <a:r>
              <a:rPr sz="2600" spc="-114" dirty="0">
                <a:latin typeface="Times New Roman"/>
                <a:cs typeface="Times New Roman"/>
              </a:rPr>
              <a:t>in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urine, </a:t>
            </a:r>
            <a:r>
              <a:rPr sz="2600" spc="-90" dirty="0">
                <a:latin typeface="Times New Roman"/>
                <a:cs typeface="Times New Roman"/>
              </a:rPr>
              <a:t>blood,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stool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vomit.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1961</Words>
  <Application>Microsoft Office PowerPoint</Application>
  <PresentationFormat>On-screen Show (4:3)</PresentationFormat>
  <Paragraphs>277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MT</vt:lpstr>
      <vt:lpstr>Bell MT</vt:lpstr>
      <vt:lpstr>Franklin Gothic Medium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Vision of Rawalpindi Medical University The Dream/ Tomorrow</vt:lpstr>
      <vt:lpstr>Prof Umar’s LGIS Model</vt:lpstr>
      <vt:lpstr>SEQUENCE OF LGIS</vt:lpstr>
      <vt:lpstr>Learning objectives students will be able to</vt:lpstr>
      <vt:lpstr>Poisoning in the Living</vt:lpstr>
      <vt:lpstr>PowerPoint Presentation</vt:lpstr>
      <vt:lpstr>Features indicative of Chronic poisoning</vt:lpstr>
      <vt:lpstr>PowerPoint Presentation</vt:lpstr>
      <vt:lpstr>PowerPoint Presentation</vt:lpstr>
      <vt:lpstr>History and Symptoms</vt:lpstr>
      <vt:lpstr>PowerPoint Presentation</vt:lpstr>
      <vt:lpstr>Principles of management</vt:lpstr>
      <vt:lpstr>PowerPoint Presentation</vt:lpstr>
      <vt:lpstr>PowerPoint Presentation</vt:lpstr>
      <vt:lpstr>PROCEDURE OF GASTRIC ASPIRATION AND LAVAGE</vt:lpstr>
      <vt:lpstr>Position in gastric lavage</vt:lpstr>
      <vt:lpstr>Complications of gastric lavage:</vt:lpstr>
      <vt:lpstr>Contraindications of gastric lavage:</vt:lpstr>
      <vt:lpstr>Management</vt:lpstr>
      <vt:lpstr>PowerPoint Presentation</vt:lpstr>
      <vt:lpstr>PowerPoint Presentation</vt:lpstr>
      <vt:lpstr>PowerPoint Presentation</vt:lpstr>
      <vt:lpstr>PowerPoint Presentation</vt:lpstr>
      <vt:lpstr>Private practice</vt:lpstr>
      <vt:lpstr>In accidental poisoning</vt:lpstr>
      <vt:lpstr>Suspected homicidal poisoning</vt:lpstr>
      <vt:lpstr>PowerPoint Presentation</vt:lpstr>
      <vt:lpstr>PowerPoint Presentation</vt:lpstr>
      <vt:lpstr>   7.In the event of death, a death certificate should not be issued but the fact of death must be communicated to the nearest police officer for necessary investigation.</vt:lpstr>
      <vt:lpstr>Doctor of Govt. Hospital.</vt:lpstr>
      <vt:lpstr>Take home message for future</vt:lpstr>
      <vt:lpstr>Research,  Artificial Intelligence</vt:lpstr>
      <vt:lpstr>Biomedical Ethics</vt:lpstr>
      <vt:lpstr>Family Medicine</vt:lpstr>
      <vt:lpstr>How To Access Digital Library</vt:lpstr>
      <vt:lpstr>Learning Resources 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54</cp:lastModifiedBy>
  <cp:revision>8</cp:revision>
  <dcterms:created xsi:type="dcterms:W3CDTF">2025-02-10T06:59:49Z</dcterms:created>
  <dcterms:modified xsi:type="dcterms:W3CDTF">2025-02-25T09:59:55Z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2024-04-24T00:00:00Z</vt:filetime>
  </property>
  <property fmtid="{D5CDD505-2E9C-101B-9397-08002B2CF9AE}" pid="3" name="LastSaved">
    <vt:filetime>2025-02-10T00:00:00Z</vt:filetime>
  </property>
</Properties>
</file>