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90" r:id="rId2"/>
    <p:sldId id="256" r:id="rId3"/>
    <p:sldId id="294" r:id="rId4"/>
    <p:sldId id="292" r:id="rId5"/>
    <p:sldId id="291"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89" r:id="rId29"/>
    <p:sldId id="279" r:id="rId30"/>
    <p:sldId id="284" r:id="rId31"/>
    <p:sldId id="285" r:id="rId32"/>
    <p:sldId id="286" r:id="rId33"/>
    <p:sldId id="287" r:id="rId34"/>
    <p:sldId id="288" r:id="rId35"/>
    <p:sldId id="280" r:id="rId36"/>
    <p:sldId id="293" r:id="rId37"/>
    <p:sldId id="281"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8" autoAdjust="0"/>
    <p:restoredTop sz="94660"/>
  </p:normalViewPr>
  <p:slideViewPr>
    <p:cSldViewPr snapToGrid="0">
      <p:cViewPr varScale="1">
        <p:scale>
          <a:sx n="91" d="100"/>
          <a:sy n="91" d="100"/>
        </p:scale>
        <p:origin x="114" y="9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311873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2093314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35735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1165858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474640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122490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2664730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206459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1992313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1C8C2-49B3-4810-8F11-E80CE82E25FF}"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3026315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71C8C2-49B3-4810-8F11-E80CE82E25FF}"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1684585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71C8C2-49B3-4810-8F11-E80CE82E25FF}" type="datetimeFigureOut">
              <a:rPr lang="en-US" smtClean="0"/>
              <a:pPr/>
              <a:t>3/4/2025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1849685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71C8C2-49B3-4810-8F11-E80CE82E25FF}" type="datetimeFigureOut">
              <a:rPr lang="en-US" smtClean="0"/>
              <a:pPr/>
              <a:t>3/4/2025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291313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1C8C2-49B3-4810-8F11-E80CE82E25FF}" type="datetimeFigureOut">
              <a:rPr lang="en-US" smtClean="0"/>
              <a:pPr/>
              <a:t>3/4/2025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2857043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71C8C2-49B3-4810-8F11-E80CE82E25FF}"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543421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71C8C2-49B3-4810-8F11-E80CE82E25FF}"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1BBC7-4488-4D55-9003-5D89B77C59CC}" type="slidenum">
              <a:rPr lang="en-US" smtClean="0"/>
              <a:pPr/>
              <a:t>‹#›</a:t>
            </a:fld>
            <a:endParaRPr lang="en-US"/>
          </a:p>
        </p:txBody>
      </p:sp>
    </p:spTree>
    <p:extLst>
      <p:ext uri="{BB962C8B-B14F-4D97-AF65-F5344CB8AC3E}">
        <p14:creationId xmlns:p14="http://schemas.microsoft.com/office/powerpoint/2010/main" val="977224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71C8C2-49B3-4810-8F11-E80CE82E25FF}" type="datetimeFigureOut">
              <a:rPr lang="en-US" smtClean="0"/>
              <a:pPr/>
              <a:t>3/4/2025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911BBC7-4488-4D55-9003-5D89B77C59CC}" type="slidenum">
              <a:rPr lang="en-US" smtClean="0"/>
              <a:pPr/>
              <a:t>‹#›</a:t>
            </a:fld>
            <a:endParaRPr lang="en-US"/>
          </a:p>
        </p:txBody>
      </p:sp>
    </p:spTree>
    <p:extLst>
      <p:ext uri="{BB962C8B-B14F-4D97-AF65-F5344CB8AC3E}">
        <p14:creationId xmlns:p14="http://schemas.microsoft.com/office/powerpoint/2010/main" val="3620016264"/>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een and white background">
            <a:extLst>
              <a:ext uri="{FF2B5EF4-FFF2-40B4-BE49-F238E27FC236}">
                <a16:creationId xmlns:a16="http://schemas.microsoft.com/office/drawing/2014/main" id="{72AFBE1C-ECDF-17C6-C9FA-E995FEE6DE06}"/>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751" y="1240842"/>
            <a:ext cx="11642498" cy="1300762"/>
          </a:xfrm>
        </p:spPr>
        <p:txBody>
          <a:bodyPr>
            <a:normAutofit/>
          </a:bodyPr>
          <a:lstStyle/>
          <a:p>
            <a:r>
              <a:rPr b="1" dirty="0">
                <a:latin typeface="Times New Roman"/>
                <a:cs typeface="Times New Roman"/>
              </a:rPr>
              <a:t>INHERITED THROMBOPHILIAS </a:t>
            </a:r>
            <a:r>
              <a:rPr b="1" dirty="0">
                <a:cs typeface="Times New Roman"/>
              </a:rPr>
              <a:t/>
            </a:r>
            <a:br>
              <a:rPr b="1" dirty="0">
                <a:cs typeface="Times New Roman"/>
              </a:rPr>
            </a:br>
            <a:r>
              <a:rPr b="1" dirty="0">
                <a:latin typeface="Times New Roman"/>
                <a:cs typeface="Times New Roman"/>
              </a:rPr>
              <a:t>DURING PREGNANCY:</a:t>
            </a:r>
            <a:endParaRPr dirty="0">
              <a:latin typeface="Times New Roman"/>
              <a:cs typeface="Times New Roman"/>
            </a:endParaRPr>
          </a:p>
        </p:txBody>
      </p:sp>
      <p:sp>
        <p:nvSpPr>
          <p:cNvPr id="3" name="Content Placeholder 2"/>
          <p:cNvSpPr>
            <a:spLocks noGrp="1"/>
          </p:cNvSpPr>
          <p:nvPr>
            <p:ph idx="1"/>
          </p:nvPr>
        </p:nvSpPr>
        <p:spPr>
          <a:xfrm>
            <a:off x="274751" y="2673543"/>
            <a:ext cx="10887256" cy="3824829"/>
          </a:xfrm>
        </p:spPr>
        <p:txBody>
          <a:bodyPr>
            <a:normAutofit fontScale="77500" lnSpcReduction="20000"/>
          </a:bodyPr>
          <a:lstStyle/>
          <a:p>
            <a:pPr>
              <a:lnSpc>
                <a:spcPct val="150000"/>
              </a:lnSpc>
            </a:pPr>
            <a:r>
              <a:rPr sz="2400" dirty="0">
                <a:latin typeface="Times New Roman"/>
                <a:cs typeface="Times New Roman"/>
              </a:rPr>
              <a:t>The risk of VTE is further magnified in pregnant women who have inherited thrombophilia (e.g., such as factor V Leiden; anti thrombin III, protein S, or protein C deficiency; or anti phospholipid syndrome).</a:t>
            </a:r>
          </a:p>
          <a:p>
            <a:pPr marL="0" indent="0">
              <a:lnSpc>
                <a:spcPct val="150000"/>
              </a:lnSpc>
              <a:buNone/>
            </a:pPr>
            <a:r>
              <a:rPr b="1" dirty="0">
                <a:latin typeface="Times New Roman"/>
                <a:cs typeface="Times New Roman"/>
              </a:rPr>
              <a:t>FACTOR FIVE LEIDEN </a:t>
            </a:r>
          </a:p>
          <a:p>
            <a:pPr algn="just">
              <a:lnSpc>
                <a:spcPct val="150000"/>
              </a:lnSpc>
            </a:pPr>
            <a:r>
              <a:rPr sz="2400" dirty="0">
                <a:latin typeface="Times New Roman"/>
                <a:cs typeface="Times New Roman"/>
              </a:rPr>
              <a:t>Compared to the general population, the thrombotic risk is three times higher for pregnant women with factor V Leiden . </a:t>
            </a:r>
          </a:p>
          <a:p>
            <a:pPr algn="just">
              <a:lnSpc>
                <a:spcPct val="150000"/>
              </a:lnSpc>
            </a:pPr>
            <a:r>
              <a:rPr sz="2400" dirty="0">
                <a:latin typeface="Times New Roman"/>
                <a:cs typeface="Times New Roman"/>
              </a:rPr>
              <a:t>Further augmenting that risk in pregnant patients with factor V Leiden deficiency and G20210A prothrombin-gene mutation is a history of prior VTE in the patient or an affected first-degree relative (up to 50-fold). </a:t>
            </a:r>
          </a:p>
        </p:txBody>
      </p:sp>
      <p:sp>
        <p:nvSpPr>
          <p:cNvPr id="5" name="TextBox 4">
            <a:extLst>
              <a:ext uri="{FF2B5EF4-FFF2-40B4-BE49-F238E27FC236}">
                <a16:creationId xmlns:a16="http://schemas.microsoft.com/office/drawing/2014/main" id="{F433C832-AD4B-836F-E663-6DA09FF21C50}"/>
              </a:ext>
            </a:extLst>
          </p:cNvPr>
          <p:cNvSpPr txBox="1"/>
          <p:nvPr/>
        </p:nvSpPr>
        <p:spPr>
          <a:xfrm>
            <a:off x="3446026" y="233266"/>
            <a:ext cx="4544705" cy="461665"/>
          </a:xfrm>
          <a:prstGeom prst="rect">
            <a:avLst/>
          </a:prstGeom>
          <a:noFill/>
        </p:spPr>
        <p:txBody>
          <a:bodyPr wrap="square" rtlCol="0">
            <a:spAutoFit/>
          </a:bodyPr>
          <a:lstStyle/>
          <a:p>
            <a:r>
              <a:rPr lang="en-US" sz="2400" b="1" dirty="0">
                <a:solidFill>
                  <a:schemeClr val="tx2"/>
                </a:solidFill>
              </a:rPr>
              <a:t>HORIZONTAL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BE084735-ADC4-1F07-0166-AC6975F37F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203710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4" y="682576"/>
            <a:ext cx="11134859" cy="978791"/>
          </a:xfrm>
        </p:spPr>
        <p:txBody>
          <a:bodyPr>
            <a:normAutofit/>
          </a:bodyPr>
          <a:lstStyle/>
          <a:p>
            <a:r>
              <a:rPr b="1" dirty="0">
                <a:latin typeface="Times New Roman"/>
                <a:cs typeface="Times New Roman"/>
              </a:rPr>
              <a:t> CONT.                                </a:t>
            </a:r>
          </a:p>
        </p:txBody>
      </p:sp>
      <p:sp>
        <p:nvSpPr>
          <p:cNvPr id="3" name="Content Placeholder 2"/>
          <p:cNvSpPr>
            <a:spLocks noGrp="1"/>
          </p:cNvSpPr>
          <p:nvPr>
            <p:ph idx="1"/>
          </p:nvPr>
        </p:nvSpPr>
        <p:spPr>
          <a:xfrm>
            <a:off x="218944" y="1777286"/>
            <a:ext cx="11809930" cy="4399670"/>
          </a:xfrm>
        </p:spPr>
        <p:txBody>
          <a:bodyPr>
            <a:normAutofit/>
          </a:bodyPr>
          <a:lstStyle/>
          <a:p>
            <a:pPr algn="just">
              <a:lnSpc>
                <a:spcPct val="150000"/>
              </a:lnSpc>
            </a:pPr>
            <a:r>
              <a:rPr sz="2400">
                <a:latin typeface="Times New Roman"/>
                <a:cs typeface="Times New Roman"/>
              </a:rPr>
              <a:t>When compared with pregnant women without a known thrombophilia, pregnant women with an inheritable deficiency of antithrombin III, protein S, protein C had an </a:t>
            </a:r>
            <a:r>
              <a:rPr sz="2400" b="1">
                <a:latin typeface="Times New Roman"/>
                <a:cs typeface="Times New Roman"/>
              </a:rPr>
              <a:t>eight-fold </a:t>
            </a:r>
            <a:r>
              <a:rPr sz="2400">
                <a:latin typeface="Times New Roman"/>
                <a:cs typeface="Times New Roman"/>
              </a:rPr>
              <a:t>increased risk of venous thrombosis in the antepartum and postpartum periods combined. </a:t>
            </a:r>
          </a:p>
          <a:p>
            <a:pPr algn="just">
              <a:lnSpc>
                <a:spcPct val="150000"/>
              </a:lnSpc>
            </a:pPr>
            <a:r>
              <a:rPr sz="2400">
                <a:latin typeface="Times New Roman"/>
                <a:cs typeface="Times New Roman"/>
              </a:rPr>
              <a:t>Among women with known antiphospholipid syndrome, one prospective study described a </a:t>
            </a:r>
            <a:r>
              <a:rPr sz="2400" b="1">
                <a:latin typeface="Times New Roman"/>
                <a:cs typeface="Times New Roman"/>
              </a:rPr>
              <a:t>5</a:t>
            </a:r>
            <a:r>
              <a:rPr sz="2400">
                <a:latin typeface="Times New Roman"/>
                <a:cs typeface="Times New Roman"/>
              </a:rPr>
              <a:t> </a:t>
            </a:r>
            <a:r>
              <a:rPr sz="2400" b="1">
                <a:latin typeface="Times New Roman"/>
                <a:cs typeface="Times New Roman"/>
              </a:rPr>
              <a:t>percent </a:t>
            </a:r>
            <a:r>
              <a:rPr sz="2400">
                <a:latin typeface="Times New Roman"/>
                <a:cs typeface="Times New Roman"/>
              </a:rPr>
              <a:t>risk of thrombosis during pregnancy.</a:t>
            </a:r>
          </a:p>
        </p:txBody>
      </p:sp>
      <p:sp>
        <p:nvSpPr>
          <p:cNvPr id="5" name="TextBox 4">
            <a:extLst>
              <a:ext uri="{FF2B5EF4-FFF2-40B4-BE49-F238E27FC236}">
                <a16:creationId xmlns:a16="http://schemas.microsoft.com/office/drawing/2014/main" id="{8F511E5C-AEFE-A344-C742-ECEF8149BD56}"/>
              </a:ext>
            </a:extLst>
          </p:cNvPr>
          <p:cNvSpPr txBox="1"/>
          <p:nvPr/>
        </p:nvSpPr>
        <p:spPr>
          <a:xfrm>
            <a:off x="3971498" y="147939"/>
            <a:ext cx="3070747" cy="523220"/>
          </a:xfrm>
          <a:prstGeom prst="rect">
            <a:avLst/>
          </a:prstGeom>
          <a:noFill/>
        </p:spPr>
        <p:txBody>
          <a:bodyPr wrap="square" rtlCol="0">
            <a:spAutoFit/>
          </a:bodyPr>
          <a:lstStyle/>
          <a:p>
            <a:r>
              <a:rPr lang="en-US" sz="2400" dirty="0">
                <a:solidFill>
                  <a:schemeClr val="tx2"/>
                </a:solidFill>
              </a:rPr>
              <a:t>   </a:t>
            </a:r>
            <a:r>
              <a:rPr lang="en-US" sz="2800" b="1" dirty="0">
                <a:solidFill>
                  <a:schemeClr val="tx2"/>
                </a:solidFill>
              </a:rPr>
              <a:t>CORE CONCEPT</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0F47384B-DEBE-AB65-AD42-85B1E814A87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23308579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49" y="365126"/>
            <a:ext cx="11018955" cy="523516"/>
          </a:xfrm>
        </p:spPr>
        <p:txBody>
          <a:bodyPr>
            <a:normAutofit fontScale="90000"/>
          </a:bodyPr>
          <a:lstStyle/>
          <a:p>
            <a:r>
              <a:rPr b="1" dirty="0">
                <a:latin typeface="Times New Roman"/>
                <a:cs typeface="Times New Roman"/>
              </a:rPr>
              <a:t>PATHOGENESIS:</a:t>
            </a:r>
          </a:p>
        </p:txBody>
      </p:sp>
      <p:sp>
        <p:nvSpPr>
          <p:cNvPr id="3" name="Content Placeholder 2"/>
          <p:cNvSpPr>
            <a:spLocks noGrp="1"/>
          </p:cNvSpPr>
          <p:nvPr>
            <p:ph idx="1"/>
          </p:nvPr>
        </p:nvSpPr>
        <p:spPr>
          <a:xfrm>
            <a:off x="334849" y="888643"/>
            <a:ext cx="11706890" cy="5615182"/>
          </a:xfrm>
        </p:spPr>
        <p:txBody>
          <a:bodyPr>
            <a:normAutofit lnSpcReduction="10000"/>
          </a:bodyPr>
          <a:lstStyle/>
          <a:p>
            <a:pPr algn="just">
              <a:lnSpc>
                <a:spcPct val="150000"/>
              </a:lnSpc>
            </a:pPr>
            <a:r>
              <a:rPr sz="2400">
                <a:latin typeface="Times New Roman"/>
                <a:cs typeface="Times New Roman"/>
              </a:rPr>
              <a:t>Pregnancy and the postpartum period are marked by the presence of all three components of Virchow's triad: venous stasis, endothelial injury, and a hypercoagulable state. All features likely contribute to the increased risk of venous thromboembolism (VTE) in pregnancy.</a:t>
            </a:r>
          </a:p>
          <a:p>
            <a:pPr algn="just">
              <a:lnSpc>
                <a:spcPct val="150000"/>
              </a:lnSpc>
            </a:pPr>
            <a:r>
              <a:rPr sz="2400" b="1">
                <a:latin typeface="Times New Roman"/>
                <a:cs typeface="Times New Roman"/>
              </a:rPr>
              <a:t>Stasis</a:t>
            </a:r>
            <a:r>
              <a:rPr sz="2400">
                <a:latin typeface="Times New Roman"/>
                <a:cs typeface="Times New Roman"/>
              </a:rPr>
              <a:t> – Venous stasis of the lower extremities occurs during pregnancy because of two factors: pregnancy-associated changes in venous capacitance and compression of large veins by the gravid uterus.</a:t>
            </a:r>
          </a:p>
          <a:p>
            <a:pPr algn="just">
              <a:lnSpc>
                <a:spcPct val="150000"/>
              </a:lnSpc>
            </a:pPr>
            <a:r>
              <a:rPr sz="2400" b="1">
                <a:latin typeface="Times New Roman"/>
                <a:cs typeface="Times New Roman"/>
              </a:rPr>
              <a:t>Endothelial injury </a:t>
            </a:r>
            <a:r>
              <a:rPr sz="2400">
                <a:latin typeface="Times New Roman"/>
                <a:cs typeface="Times New Roman"/>
              </a:rPr>
              <a:t>– Delivery is associated with vascular injury and changes at the uteroplacental surface. Forceps, vacuum extraction, or surgical delivery can exaggerate vascular intimal injury and amplify this phenomenon</a:t>
            </a:r>
            <a:r>
              <a:rPr sz="2400"/>
              <a:t>.</a:t>
            </a:r>
            <a:endParaRPr sz="2400">
              <a:latin typeface="Times New Roman"/>
              <a:cs typeface="Times New Roman"/>
            </a:endParaRPr>
          </a:p>
        </p:txBody>
      </p:sp>
      <p:sp>
        <p:nvSpPr>
          <p:cNvPr id="5" name="TextBox 4">
            <a:extLst>
              <a:ext uri="{FF2B5EF4-FFF2-40B4-BE49-F238E27FC236}">
                <a16:creationId xmlns:a16="http://schemas.microsoft.com/office/drawing/2014/main" id="{4B4D2119-C5BF-50C0-4C80-5C309572FE6F}"/>
              </a:ext>
            </a:extLst>
          </p:cNvPr>
          <p:cNvSpPr txBox="1"/>
          <p:nvPr/>
        </p:nvSpPr>
        <p:spPr>
          <a:xfrm>
            <a:off x="4319483" y="196145"/>
            <a:ext cx="4544705" cy="461665"/>
          </a:xfrm>
          <a:prstGeom prst="rect">
            <a:avLst/>
          </a:prstGeom>
          <a:noFill/>
        </p:spPr>
        <p:txBody>
          <a:bodyPr wrap="square" rtlCol="0">
            <a:spAutoFit/>
          </a:bodyPr>
          <a:lstStyle/>
          <a:p>
            <a:r>
              <a:rPr lang="en-US" sz="2400" b="1" dirty="0">
                <a:solidFill>
                  <a:schemeClr val="tx2"/>
                </a:solidFill>
              </a:rPr>
              <a:t>HORIZONTAL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B5EC6F78-1181-E113-4136-D82A2DAE59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14817424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6" y="865194"/>
            <a:ext cx="10515600" cy="731782"/>
          </a:xfrm>
        </p:spPr>
        <p:txBody>
          <a:bodyPr>
            <a:normAutofit/>
          </a:bodyPr>
          <a:lstStyle/>
          <a:p>
            <a:r>
              <a:rPr b="1" dirty="0">
                <a:latin typeface="Times New Roman"/>
                <a:cs typeface="Times New Roman"/>
              </a:rPr>
              <a:t>CONT.                        </a:t>
            </a:r>
          </a:p>
        </p:txBody>
      </p:sp>
      <p:sp>
        <p:nvSpPr>
          <p:cNvPr id="3" name="Content Placeholder 2"/>
          <p:cNvSpPr>
            <a:spLocks noGrp="1"/>
          </p:cNvSpPr>
          <p:nvPr>
            <p:ph idx="1"/>
          </p:nvPr>
        </p:nvSpPr>
        <p:spPr>
          <a:xfrm>
            <a:off x="838204" y="1596976"/>
            <a:ext cx="10515600" cy="4579980"/>
          </a:xfrm>
        </p:spPr>
        <p:txBody>
          <a:bodyPr>
            <a:normAutofit/>
          </a:bodyPr>
          <a:lstStyle/>
          <a:p>
            <a:pPr algn="just">
              <a:lnSpc>
                <a:spcPct val="150000"/>
              </a:lnSpc>
            </a:pPr>
            <a:r>
              <a:rPr sz="2400" b="1">
                <a:latin typeface="Times New Roman"/>
                <a:cs typeface="Times New Roman"/>
              </a:rPr>
              <a:t>Hypercoagulability</a:t>
            </a:r>
            <a:r>
              <a:rPr sz="2400">
                <a:latin typeface="Times New Roman"/>
                <a:cs typeface="Times New Roman"/>
              </a:rPr>
              <a:t> – Pregnancy is a hypercoagulable state associated with progressive increases in several coagulation factors, including factors I, II, VII, VIII, IX, and X, along with a decrease in protein S.</a:t>
            </a:r>
          </a:p>
          <a:p>
            <a:pPr algn="just">
              <a:lnSpc>
                <a:spcPct val="150000"/>
              </a:lnSpc>
            </a:pPr>
            <a:r>
              <a:rPr sz="2400">
                <a:latin typeface="Times New Roman"/>
                <a:cs typeface="Times New Roman"/>
              </a:rPr>
              <a:t> A progressive increase in resistance to activated protein C is normally observed in the second and third trimesters.</a:t>
            </a:r>
          </a:p>
          <a:p>
            <a:pPr algn="just">
              <a:lnSpc>
                <a:spcPct val="150000"/>
              </a:lnSpc>
            </a:pPr>
            <a:r>
              <a:rPr sz="2400">
                <a:latin typeface="Times New Roman"/>
                <a:cs typeface="Times New Roman"/>
              </a:rPr>
              <a:t>Activity of the fibrinolytic inhibitors PAI-1 and PAI-2 is increased during pregnancy, although total fibrinolytic activity may not be impaired.</a:t>
            </a:r>
          </a:p>
          <a:p>
            <a:pPr algn="just">
              <a:lnSpc>
                <a:spcPct val="150000"/>
              </a:lnSpc>
            </a:pPr>
            <a:endParaRPr sz="2400">
              <a:latin typeface="Times New Roman"/>
              <a:cs typeface="Times New Roman"/>
            </a:endParaRPr>
          </a:p>
        </p:txBody>
      </p:sp>
      <p:sp>
        <p:nvSpPr>
          <p:cNvPr id="5" name="TextBox 4">
            <a:extLst>
              <a:ext uri="{FF2B5EF4-FFF2-40B4-BE49-F238E27FC236}">
                <a16:creationId xmlns:a16="http://schemas.microsoft.com/office/drawing/2014/main" id="{B34D5EC6-AF5A-4D8D-9854-0AD511EB0E70}"/>
              </a:ext>
            </a:extLst>
          </p:cNvPr>
          <p:cNvSpPr txBox="1"/>
          <p:nvPr/>
        </p:nvSpPr>
        <p:spPr>
          <a:xfrm>
            <a:off x="3446026" y="233266"/>
            <a:ext cx="4544705" cy="461665"/>
          </a:xfrm>
          <a:prstGeom prst="rect">
            <a:avLst/>
          </a:prstGeom>
          <a:noFill/>
        </p:spPr>
        <p:txBody>
          <a:bodyPr wrap="square" rtlCol="0">
            <a:spAutoFit/>
          </a:bodyPr>
          <a:lstStyle/>
          <a:p>
            <a:r>
              <a:rPr lang="en-US" sz="2400" b="1" dirty="0">
                <a:solidFill>
                  <a:schemeClr val="tx2"/>
                </a:solidFill>
              </a:rPr>
              <a:t>HORIZONTAL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1ADE8E18-DD63-8EE2-7C04-05643BDD3F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23462190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8" y="128782"/>
            <a:ext cx="6221260" cy="552261"/>
          </a:xfrm>
        </p:spPr>
        <p:txBody>
          <a:bodyPr>
            <a:normAutofit fontScale="90000"/>
          </a:bodyPr>
          <a:lstStyle/>
          <a:p>
            <a:r>
              <a:rPr b="1" dirty="0">
                <a:latin typeface="Times New Roman"/>
                <a:cs typeface="Times New Roman"/>
              </a:rPr>
              <a:t>CLINICAL PRESENTATION</a:t>
            </a:r>
          </a:p>
        </p:txBody>
      </p:sp>
      <p:sp>
        <p:nvSpPr>
          <p:cNvPr id="3" name="Content Placeholder 2"/>
          <p:cNvSpPr>
            <a:spLocks noGrp="1"/>
          </p:cNvSpPr>
          <p:nvPr>
            <p:ph idx="1"/>
          </p:nvPr>
        </p:nvSpPr>
        <p:spPr>
          <a:xfrm>
            <a:off x="193188" y="1068939"/>
            <a:ext cx="11900078" cy="5108018"/>
          </a:xfrm>
        </p:spPr>
        <p:txBody>
          <a:bodyPr>
            <a:normAutofit/>
          </a:bodyPr>
          <a:lstStyle/>
          <a:p>
            <a:pPr marL="0" indent="0" algn="just">
              <a:lnSpc>
                <a:spcPct val="150000"/>
              </a:lnSpc>
              <a:buNone/>
            </a:pPr>
            <a:r>
              <a:rPr b="1" dirty="0">
                <a:latin typeface="Times New Roman"/>
                <a:cs typeface="Times New Roman"/>
              </a:rPr>
              <a:t>Signs and symptoms:</a:t>
            </a:r>
          </a:p>
          <a:p>
            <a:pPr algn="just">
              <a:lnSpc>
                <a:spcPct val="150000"/>
              </a:lnSpc>
              <a:buFont typeface="Wingdings"/>
              <a:buChar char="§"/>
            </a:pPr>
            <a:r>
              <a:rPr sz="2400" dirty="0">
                <a:latin typeface="Times New Roman"/>
                <a:cs typeface="Times New Roman"/>
              </a:rPr>
              <a:t>Other than the higher propensity to develop left-sided DVT and iliac vein thrombosis, the clinical presentation of DVT during pregnancy is identical to that in nonpregnant women. </a:t>
            </a:r>
          </a:p>
          <a:p>
            <a:pPr algn="just">
              <a:lnSpc>
                <a:spcPct val="150000"/>
              </a:lnSpc>
              <a:buFont typeface="Wingdings"/>
              <a:buChar char="§"/>
            </a:pPr>
            <a:r>
              <a:rPr sz="2400" dirty="0">
                <a:latin typeface="Times New Roman"/>
                <a:cs typeface="Times New Roman"/>
              </a:rPr>
              <a:t>Signs and symptoms suggestive of proximal vein thrombosis are diffuse pain and swelling that may or may not be associated with erythema, warmth and tenderness of the lower extremity.</a:t>
            </a:r>
          </a:p>
          <a:p>
            <a:pPr algn="just">
              <a:lnSpc>
                <a:spcPct val="150000"/>
              </a:lnSpc>
              <a:buFont typeface="Wingdings"/>
              <a:buChar char="§"/>
            </a:pPr>
            <a:r>
              <a:rPr sz="2400" dirty="0">
                <a:latin typeface="Times New Roman"/>
                <a:cs typeface="Times New Roman"/>
              </a:rPr>
              <a:t> Symptoms of iliac vein thrombosis include swelling of the entire leg with or without flank, lower abdomen, buttock, or back pain. </a:t>
            </a:r>
          </a:p>
          <a:p>
            <a:pPr marL="0" indent="0" algn="just">
              <a:lnSpc>
                <a:spcPct val="150000"/>
              </a:lnSpc>
              <a:buNone/>
            </a:pPr>
            <a:endParaRPr sz="2400" b="1" dirty="0">
              <a:latin typeface="Times New Roman"/>
              <a:cs typeface="Times New Roman"/>
            </a:endParaRPr>
          </a:p>
        </p:txBody>
      </p:sp>
      <p:sp>
        <p:nvSpPr>
          <p:cNvPr id="5" name="TextBox 4">
            <a:extLst>
              <a:ext uri="{FF2B5EF4-FFF2-40B4-BE49-F238E27FC236}">
                <a16:creationId xmlns:a16="http://schemas.microsoft.com/office/drawing/2014/main" id="{6E9049D8-584B-5131-73DE-B59734033F78}"/>
              </a:ext>
            </a:extLst>
          </p:cNvPr>
          <p:cNvSpPr txBox="1"/>
          <p:nvPr/>
        </p:nvSpPr>
        <p:spPr>
          <a:xfrm>
            <a:off x="5888976" y="107679"/>
            <a:ext cx="4544705" cy="461665"/>
          </a:xfrm>
          <a:prstGeom prst="rect">
            <a:avLst/>
          </a:prstGeom>
          <a:noFill/>
        </p:spPr>
        <p:txBody>
          <a:bodyPr wrap="square" rtlCol="0">
            <a:spAutoFit/>
          </a:bodyPr>
          <a:lstStyle/>
          <a:p>
            <a:r>
              <a:rPr lang="en-US" sz="2400" b="1" dirty="0">
                <a:solidFill>
                  <a:schemeClr val="tx2"/>
                </a:solidFill>
              </a:rPr>
              <a:t>HORIZONTAL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715A37E1-D6BA-8B38-9851-F8C5A616F63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20698507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386" y="681043"/>
            <a:ext cx="7424895" cy="934772"/>
          </a:xfrm>
        </p:spPr>
        <p:txBody>
          <a:bodyPr>
            <a:normAutofit/>
          </a:bodyPr>
          <a:lstStyle/>
          <a:p>
            <a:r>
              <a:rPr b="1" dirty="0">
                <a:latin typeface="Times New Roman"/>
                <a:cs typeface="Times New Roman"/>
              </a:rPr>
              <a:t>DEEP VEIN THROMBOSIS:</a:t>
            </a:r>
            <a:endParaRPr sz="2800" dirty="0">
              <a:latin typeface="Times New Roman"/>
              <a:cs typeface="Times New Roman"/>
            </a:endParaRPr>
          </a:p>
        </p:txBody>
      </p:sp>
      <p:sp>
        <p:nvSpPr>
          <p:cNvPr id="3" name="Content Placeholder 2"/>
          <p:cNvSpPr>
            <a:spLocks noGrp="1"/>
          </p:cNvSpPr>
          <p:nvPr>
            <p:ph idx="1"/>
          </p:nvPr>
        </p:nvSpPr>
        <p:spPr>
          <a:xfrm>
            <a:off x="437875" y="1648490"/>
            <a:ext cx="10915915" cy="4528467"/>
          </a:xfrm>
        </p:spPr>
        <p:txBody>
          <a:bodyPr>
            <a:normAutofit/>
          </a:bodyPr>
          <a:lstStyle/>
          <a:p>
            <a:pPr algn="just">
              <a:lnSpc>
                <a:spcPct val="150000"/>
              </a:lnSpc>
            </a:pPr>
            <a:r>
              <a:rPr sz="2400">
                <a:latin typeface="Times New Roman"/>
                <a:cs typeface="Times New Roman"/>
              </a:rPr>
              <a:t>(DVT) — The majority of lower extremity DVTs during pregnancy are left-sided. In addition, the incidence of pelvic vein thrombosis is significantly higher during pregnancy and the puerperium, although DVT remains most often found in the proximal veins (e.g. femoral vein). No studies describe an increased incidence of upper extremity DVT during pregnancy or the puerperium.</a:t>
            </a:r>
          </a:p>
          <a:p>
            <a:pPr algn="just">
              <a:lnSpc>
                <a:spcPct val="150000"/>
              </a:lnSpc>
            </a:pPr>
            <a:r>
              <a:rPr sz="2400">
                <a:latin typeface="Times New Roman"/>
                <a:cs typeface="Times New Roman"/>
              </a:rPr>
              <a:t>Left lower extremity DVT</a:t>
            </a:r>
          </a:p>
          <a:p>
            <a:pPr algn="just">
              <a:lnSpc>
                <a:spcPct val="150000"/>
              </a:lnSpc>
            </a:pPr>
            <a:r>
              <a:rPr sz="2400">
                <a:latin typeface="Times New Roman"/>
                <a:cs typeface="Times New Roman"/>
              </a:rPr>
              <a:t>Pelvic vein DVT</a:t>
            </a:r>
          </a:p>
        </p:txBody>
      </p:sp>
      <p:sp>
        <p:nvSpPr>
          <p:cNvPr id="5" name="TextBox 4">
            <a:extLst>
              <a:ext uri="{FF2B5EF4-FFF2-40B4-BE49-F238E27FC236}">
                <a16:creationId xmlns:a16="http://schemas.microsoft.com/office/drawing/2014/main" id="{34CEA3AC-DA53-94AA-F535-FD871DEDD5CA}"/>
              </a:ext>
            </a:extLst>
          </p:cNvPr>
          <p:cNvSpPr txBox="1"/>
          <p:nvPr/>
        </p:nvSpPr>
        <p:spPr>
          <a:xfrm>
            <a:off x="3971498" y="147939"/>
            <a:ext cx="3070747" cy="523220"/>
          </a:xfrm>
          <a:prstGeom prst="rect">
            <a:avLst/>
          </a:prstGeom>
          <a:noFill/>
        </p:spPr>
        <p:txBody>
          <a:bodyPr wrap="square" rtlCol="0">
            <a:spAutoFit/>
          </a:bodyPr>
          <a:lstStyle/>
          <a:p>
            <a:r>
              <a:rPr lang="en-US" sz="2400" dirty="0">
                <a:solidFill>
                  <a:schemeClr val="tx2"/>
                </a:solidFill>
              </a:rPr>
              <a:t>   </a:t>
            </a:r>
            <a:r>
              <a:rPr lang="en-US" sz="2800" b="1" dirty="0">
                <a:solidFill>
                  <a:schemeClr val="tx2"/>
                </a:solidFill>
              </a:rPr>
              <a:t>CORE CONCEPT</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2123AFCB-AC37-6274-6156-B9779F8270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41832716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082" y="601083"/>
            <a:ext cx="11887200" cy="695455"/>
          </a:xfrm>
        </p:spPr>
        <p:txBody>
          <a:bodyPr>
            <a:normAutofit/>
          </a:bodyPr>
          <a:lstStyle/>
          <a:p>
            <a:r>
              <a:rPr b="1" dirty="0">
                <a:latin typeface="Times New Roman"/>
                <a:cs typeface="Times New Roman"/>
              </a:rPr>
              <a:t>DIAGNOSIS</a:t>
            </a:r>
            <a:endParaRPr sz="2000" dirty="0">
              <a:latin typeface="Times New Roman"/>
              <a:cs typeface="Times New Roman"/>
            </a:endParaRPr>
          </a:p>
        </p:txBody>
      </p:sp>
      <p:sp>
        <p:nvSpPr>
          <p:cNvPr id="3" name="Content Placeholder 2"/>
          <p:cNvSpPr>
            <a:spLocks noGrp="1"/>
          </p:cNvSpPr>
          <p:nvPr>
            <p:ph idx="1"/>
          </p:nvPr>
        </p:nvSpPr>
        <p:spPr>
          <a:xfrm>
            <a:off x="319082" y="1241947"/>
            <a:ext cx="9793909" cy="4503762"/>
          </a:xfrm>
        </p:spPr>
        <p:txBody>
          <a:bodyPr>
            <a:normAutofit fontScale="92500" lnSpcReduction="20000"/>
          </a:bodyPr>
          <a:lstStyle/>
          <a:p>
            <a:pPr algn="just">
              <a:lnSpc>
                <a:spcPct val="150000"/>
              </a:lnSpc>
            </a:pPr>
            <a:r>
              <a:rPr sz="2400" dirty="0">
                <a:latin typeface="Times New Roman"/>
                <a:cs typeface="Times New Roman"/>
              </a:rPr>
              <a:t>The diagnosis of deep vein thrombosis (DVT) in pregnancy is made by demonstrating a lack of compressibility of the proximal veins on compressive ultrasound (femoral vein thrombosis) or poor flow on Doppler imaging of the femoral-iliac vein (iliac vein thrombosis).</a:t>
            </a:r>
          </a:p>
          <a:p>
            <a:pPr algn="just">
              <a:lnSpc>
                <a:spcPct val="150000"/>
              </a:lnSpc>
            </a:pPr>
            <a:r>
              <a:rPr sz="2400" dirty="0">
                <a:latin typeface="Times New Roman"/>
                <a:cs typeface="Times New Roman"/>
              </a:rPr>
              <a:t> The diagnosis is rarely made by the demonstration of a filling defect on contrast or magnetic resonance venography. D-dimer levels and clinical exam cannot be used alone to diagnose DVT. </a:t>
            </a:r>
          </a:p>
          <a:p>
            <a:pPr algn="just">
              <a:lnSpc>
                <a:spcPct val="150000"/>
              </a:lnSpc>
            </a:pPr>
            <a:r>
              <a:rPr sz="2400" dirty="0">
                <a:latin typeface="Times New Roman"/>
                <a:cs typeface="Times New Roman"/>
              </a:rPr>
              <a:t>A diagnostic approach for suspected DVT in pregnancy is discussed in detail below (algorithm 1). (See 'Diagnostic algorithm’</a:t>
            </a:r>
          </a:p>
        </p:txBody>
      </p:sp>
      <p:sp>
        <p:nvSpPr>
          <p:cNvPr id="5" name="TextBox 4">
            <a:extLst>
              <a:ext uri="{FF2B5EF4-FFF2-40B4-BE49-F238E27FC236}">
                <a16:creationId xmlns:a16="http://schemas.microsoft.com/office/drawing/2014/main" id="{7DEDE0F1-5B21-7CB9-C4B4-ECAB068FD84A}"/>
              </a:ext>
            </a:extLst>
          </p:cNvPr>
          <p:cNvSpPr txBox="1"/>
          <p:nvPr/>
        </p:nvSpPr>
        <p:spPr>
          <a:xfrm>
            <a:off x="3446026" y="233266"/>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A202C62A-3AF8-9BE4-E9A5-C13047A0C3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18711415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17" t="11831" r="417" b="37747"/>
          <a:stretch/>
        </p:blipFill>
        <p:spPr>
          <a:xfrm>
            <a:off x="463632" y="38634"/>
            <a:ext cx="11728368" cy="6722771"/>
          </a:xfrm>
          <a:prstGeom prst="rect">
            <a:avLst/>
          </a:prstGeom>
        </p:spPr>
      </p:pic>
      <p:sp>
        <p:nvSpPr>
          <p:cNvPr id="2" name="TextBox 1">
            <a:extLst>
              <a:ext uri="{FF2B5EF4-FFF2-40B4-BE49-F238E27FC236}">
                <a16:creationId xmlns:a16="http://schemas.microsoft.com/office/drawing/2014/main" id="{F4C7BAAB-8641-57E9-A581-6658542DAF49}"/>
              </a:ext>
            </a:extLst>
          </p:cNvPr>
          <p:cNvSpPr txBox="1"/>
          <p:nvPr/>
        </p:nvSpPr>
        <p:spPr>
          <a:xfrm>
            <a:off x="6953501" y="1106722"/>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3" name="Picture 2" descr="A circular logo with text and symbols&#10;&#10;Description automatically generated">
            <a:extLst>
              <a:ext uri="{FF2B5EF4-FFF2-40B4-BE49-F238E27FC236}">
                <a16:creationId xmlns:a16="http://schemas.microsoft.com/office/drawing/2014/main" id="{8432D22C-36AB-14AE-C42E-6F3D22F8C2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27017686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04" y="128782"/>
            <a:ext cx="11237886" cy="940156"/>
          </a:xfrm>
        </p:spPr>
        <p:txBody>
          <a:bodyPr>
            <a:normAutofit/>
          </a:bodyPr>
          <a:lstStyle/>
          <a:p>
            <a:r>
              <a:rPr b="1" dirty="0">
                <a:latin typeface="Times New Roman"/>
                <a:cs typeface="Times New Roman"/>
              </a:rPr>
              <a:t>TREATMENT</a:t>
            </a:r>
          </a:p>
        </p:txBody>
      </p:sp>
      <p:sp>
        <p:nvSpPr>
          <p:cNvPr id="3" name="Content Placeholder 2"/>
          <p:cNvSpPr>
            <a:spLocks noGrp="1"/>
          </p:cNvSpPr>
          <p:nvPr>
            <p:ph idx="1"/>
          </p:nvPr>
        </p:nvSpPr>
        <p:spPr>
          <a:xfrm>
            <a:off x="115904" y="965913"/>
            <a:ext cx="11835686" cy="5211044"/>
          </a:xfrm>
        </p:spPr>
        <p:txBody>
          <a:bodyPr>
            <a:normAutofit/>
          </a:bodyPr>
          <a:lstStyle/>
          <a:p>
            <a:pPr marL="0" indent="0" algn="just">
              <a:lnSpc>
                <a:spcPct val="150000"/>
              </a:lnSpc>
              <a:buNone/>
            </a:pPr>
            <a:r>
              <a:rPr sz="2400" dirty="0">
                <a:latin typeface="Times New Roman"/>
                <a:cs typeface="Times New Roman"/>
              </a:rPr>
              <a:t>Initial management of suspected venous thromboembolism (VTE) depends upon the degree of clinical suspicion for acute pulmonary embolism (PE), whether there are contraindications to anticoagulation, and whether PE, deep vein thrombosis (DVT), or both are suspected:</a:t>
            </a:r>
          </a:p>
          <a:p>
            <a:pPr marL="0" indent="0" algn="just">
              <a:lnSpc>
                <a:spcPct val="150000"/>
              </a:lnSpc>
              <a:buNone/>
            </a:pPr>
            <a:r>
              <a:rPr sz="2400" dirty="0">
                <a:latin typeface="Times New Roman"/>
                <a:cs typeface="Times New Roman"/>
              </a:rPr>
              <a:t>●When there is a high clinical suspicion for acute PE, empiric anticoagulant therapy is indicated prior to the diagnostic evaluation. Anticoagulant therapy is discontinued if VTE is excluded.</a:t>
            </a:r>
          </a:p>
          <a:p>
            <a:pPr marL="0" indent="0" algn="just">
              <a:lnSpc>
                <a:spcPct val="150000"/>
              </a:lnSpc>
              <a:buNone/>
            </a:pPr>
            <a:r>
              <a:rPr sz="2400" dirty="0">
                <a:latin typeface="Times New Roman"/>
                <a:cs typeface="Times New Roman"/>
              </a:rPr>
              <a:t>●When there is low or moderate clinical suspicion for PE, empiric anticoagulant therapy prior to diagnostic evaluation is determined on a case-by-case basis.</a:t>
            </a:r>
          </a:p>
        </p:txBody>
      </p:sp>
      <p:sp>
        <p:nvSpPr>
          <p:cNvPr id="5" name="TextBox 4">
            <a:extLst>
              <a:ext uri="{FF2B5EF4-FFF2-40B4-BE49-F238E27FC236}">
                <a16:creationId xmlns:a16="http://schemas.microsoft.com/office/drawing/2014/main" id="{EDC29A65-1C39-169C-72BA-0D16F74B5984}"/>
              </a:ext>
            </a:extLst>
          </p:cNvPr>
          <p:cNvSpPr txBox="1"/>
          <p:nvPr/>
        </p:nvSpPr>
        <p:spPr>
          <a:xfrm>
            <a:off x="5602373" y="219378"/>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0B911C5F-7E0A-BFD6-98D6-70A7C7C6936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19180137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4" y="607407"/>
            <a:ext cx="6640769" cy="851549"/>
          </a:xfrm>
        </p:spPr>
        <p:txBody>
          <a:bodyPr>
            <a:normAutofit/>
          </a:bodyPr>
          <a:lstStyle/>
          <a:p>
            <a:r>
              <a:rPr b="1" dirty="0">
                <a:latin typeface="Times New Roman"/>
                <a:cs typeface="Times New Roman"/>
              </a:rPr>
              <a:t>CONT.                       </a:t>
            </a:r>
          </a:p>
        </p:txBody>
      </p:sp>
      <p:sp>
        <p:nvSpPr>
          <p:cNvPr id="3" name="Content Placeholder 2"/>
          <p:cNvSpPr>
            <a:spLocks noGrp="1"/>
          </p:cNvSpPr>
          <p:nvPr>
            <p:ph idx="1"/>
          </p:nvPr>
        </p:nvSpPr>
        <p:spPr>
          <a:xfrm>
            <a:off x="838204" y="1493950"/>
            <a:ext cx="10611119" cy="4945484"/>
          </a:xfrm>
        </p:spPr>
        <p:txBody>
          <a:bodyPr>
            <a:noAutofit/>
          </a:bodyPr>
          <a:lstStyle/>
          <a:p>
            <a:pPr marL="0" indent="0" algn="just">
              <a:lnSpc>
                <a:spcPct val="150000"/>
              </a:lnSpc>
              <a:buNone/>
            </a:pPr>
            <a:r>
              <a:rPr sz="2400">
                <a:latin typeface="Times New Roman"/>
                <a:cs typeface="Times New Roman"/>
              </a:rPr>
              <a:t>● For those patients in whom PE is suspected but anticoagulant therapy is contraindicated, diagnostic evaluation should be expedited. Anticoagulation-independent therapy (e.g., inferior vena cava filter) is indicated if VTE is confirmed.</a:t>
            </a:r>
          </a:p>
          <a:p>
            <a:pPr marL="0" indent="0" algn="just">
              <a:lnSpc>
                <a:spcPct val="150000"/>
              </a:lnSpc>
              <a:buNone/>
            </a:pPr>
            <a:r>
              <a:rPr sz="2400">
                <a:latin typeface="Times New Roman"/>
                <a:cs typeface="Times New Roman"/>
              </a:rPr>
              <a:t>● When there is suspicion for DVT alone (no clinical evidence or suspicion of acute PE), anticoagulant therapy is generally withheld until VTE is confirmed, assuming that diagnostic evaluation can be performed in a timely fashion.</a:t>
            </a:r>
          </a:p>
          <a:p>
            <a:pPr algn="just">
              <a:lnSpc>
                <a:spcPct val="150000"/>
              </a:lnSpc>
            </a:pPr>
            <a:endParaRPr sz="2400">
              <a:latin typeface="Times New Roman"/>
              <a:cs typeface="Times New Roman"/>
            </a:endParaRPr>
          </a:p>
        </p:txBody>
      </p:sp>
      <p:sp>
        <p:nvSpPr>
          <p:cNvPr id="5" name="TextBox 4">
            <a:extLst>
              <a:ext uri="{FF2B5EF4-FFF2-40B4-BE49-F238E27FC236}">
                <a16:creationId xmlns:a16="http://schemas.microsoft.com/office/drawing/2014/main" id="{2EF3A9AB-DB4A-BE7E-2CCB-EABAD71D1C59}"/>
              </a:ext>
            </a:extLst>
          </p:cNvPr>
          <p:cNvSpPr txBox="1"/>
          <p:nvPr/>
        </p:nvSpPr>
        <p:spPr>
          <a:xfrm>
            <a:off x="4090349" y="187733"/>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EFE41A5A-7D6F-488B-3CBB-94E1A8377E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22171968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4275" y="1465896"/>
            <a:ext cx="9461795" cy="2387603"/>
          </a:xfrm>
        </p:spPr>
        <p:txBody>
          <a:bodyPr>
            <a:normAutofit/>
          </a:bodyPr>
          <a:lstStyle/>
          <a:p>
            <a:r>
              <a:rPr b="1" dirty="0">
                <a:solidFill>
                  <a:schemeClr val="tx1"/>
                </a:solidFill>
                <a:latin typeface="Arial" panose="020B0604020202020204" pitchFamily="34" charset="0"/>
                <a:cs typeface="Arial" panose="020B0604020202020204" pitchFamily="34" charset="0"/>
              </a:rPr>
              <a:t>THROMBOTIC DISORDERS IN PREGNANCY</a:t>
            </a:r>
          </a:p>
        </p:txBody>
      </p:sp>
      <p:sp>
        <p:nvSpPr>
          <p:cNvPr id="5" name="Subtitle 4">
            <a:extLst>
              <a:ext uri="{FF2B5EF4-FFF2-40B4-BE49-F238E27FC236}">
                <a16:creationId xmlns:a16="http://schemas.microsoft.com/office/drawing/2014/main" id="{0C6AC631-F4B6-8360-2946-9D3CCA94CB89}"/>
              </a:ext>
            </a:extLst>
          </p:cNvPr>
          <p:cNvSpPr>
            <a:spLocks noGrp="1"/>
          </p:cNvSpPr>
          <p:nvPr>
            <p:ph type="subTitle" idx="1"/>
          </p:nvPr>
        </p:nvSpPr>
        <p:spPr>
          <a:xfrm>
            <a:off x="5254387" y="4215844"/>
            <a:ext cx="5493573" cy="1176260"/>
          </a:xfrm>
        </p:spPr>
        <p:txBody>
          <a:bodyPr>
            <a:normAutofit fontScale="25000" lnSpcReduction="20000"/>
          </a:bodyPr>
          <a:lstStyle/>
          <a:p>
            <a:endParaRPr dirty="0"/>
          </a:p>
          <a:p>
            <a:r>
              <a:rPr sz="9600" dirty="0">
                <a:solidFill>
                  <a:schemeClr val="tx2"/>
                </a:solidFill>
              </a:rPr>
              <a:t>DR MUHAMMAD ARIF </a:t>
            </a:r>
            <a:endParaRPr lang="en-US" sz="9600" dirty="0" smtClean="0">
              <a:solidFill>
                <a:schemeClr val="tx2"/>
              </a:solidFill>
            </a:endParaRPr>
          </a:p>
          <a:p>
            <a:r>
              <a:rPr lang="en-US" sz="9600" dirty="0" smtClean="0">
                <a:solidFill>
                  <a:schemeClr val="tx2"/>
                </a:solidFill>
              </a:rPr>
              <a:t>ASSOCIATE PROFESSOR</a:t>
            </a:r>
            <a:endParaRPr sz="9600" dirty="0">
              <a:solidFill>
                <a:schemeClr val="tx2"/>
              </a:solidFill>
            </a:endParaRPr>
          </a:p>
          <a:p>
            <a:r>
              <a:rPr sz="9600" dirty="0">
                <a:solidFill>
                  <a:schemeClr val="tx2"/>
                </a:solidFill>
              </a:rPr>
              <a:t>MEDICINE DEPARTMENT </a:t>
            </a:r>
          </a:p>
          <a:p>
            <a:r>
              <a:rPr sz="9600" dirty="0">
                <a:solidFill>
                  <a:schemeClr val="tx2"/>
                </a:solidFill>
              </a:rPr>
              <a:t>RAWALPINDI MEDICAL UNIVERSITY </a:t>
            </a:r>
          </a:p>
        </p:txBody>
      </p:sp>
      <p:pic>
        <p:nvPicPr>
          <p:cNvPr id="4" name="Picture 3" descr="A circular logo with text and symbols&#10;&#10;Description automatically generated">
            <a:extLst>
              <a:ext uri="{FF2B5EF4-FFF2-40B4-BE49-F238E27FC236}">
                <a16:creationId xmlns:a16="http://schemas.microsoft.com/office/drawing/2014/main" id="{01AE529B-B951-E7EF-773F-1082B1A044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8729" y="584370"/>
            <a:ext cx="1482416" cy="1400708"/>
          </a:xfrm>
          <a:prstGeom prst="rect">
            <a:avLst/>
          </a:prstGeom>
        </p:spPr>
      </p:pic>
    </p:spTree>
    <p:extLst>
      <p:ext uri="{BB962C8B-B14F-4D97-AF65-F5344CB8AC3E}">
        <p14:creationId xmlns:p14="http://schemas.microsoft.com/office/powerpoint/2010/main" val="16840794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315" y="547363"/>
            <a:ext cx="11611370" cy="750627"/>
          </a:xfrm>
        </p:spPr>
        <p:txBody>
          <a:bodyPr>
            <a:normAutofit/>
          </a:bodyPr>
          <a:lstStyle/>
          <a:p>
            <a:r>
              <a:rPr b="1" dirty="0">
                <a:latin typeface="Times New Roman"/>
                <a:cs typeface="Times New Roman"/>
              </a:rPr>
              <a:t>ANTICOAGULATION</a:t>
            </a:r>
          </a:p>
        </p:txBody>
      </p:sp>
      <p:sp>
        <p:nvSpPr>
          <p:cNvPr id="3" name="Content Placeholder 2"/>
          <p:cNvSpPr>
            <a:spLocks noGrp="1"/>
          </p:cNvSpPr>
          <p:nvPr>
            <p:ph idx="1"/>
          </p:nvPr>
        </p:nvSpPr>
        <p:spPr>
          <a:xfrm>
            <a:off x="218944" y="1313640"/>
            <a:ext cx="11835686" cy="4996997"/>
          </a:xfrm>
        </p:spPr>
        <p:txBody>
          <a:bodyPr>
            <a:normAutofit/>
          </a:bodyPr>
          <a:lstStyle/>
          <a:p>
            <a:pPr marL="0" indent="0" algn="just">
              <a:lnSpc>
                <a:spcPct val="100000"/>
              </a:lnSpc>
              <a:buNone/>
            </a:pPr>
            <a:r>
              <a:rPr sz="2400">
                <a:latin typeface="Times New Roman"/>
                <a:cs typeface="Times New Roman"/>
              </a:rPr>
              <a:t>The following approach is generally consistent with the guidelines on management of VTE in pregnancy published by the American College of Chest Physicians (ACCP) (2012), the American College of Obstetricians and Gynecologists (ACOG) (2018), the European Society of Cardiology/European Respiratory Society (2018 and 2019), and the American Society of Hematology (2018). </a:t>
            </a:r>
          </a:p>
          <a:p>
            <a:pPr algn="just">
              <a:lnSpc>
                <a:spcPct val="100000"/>
              </a:lnSpc>
            </a:pPr>
            <a:r>
              <a:rPr sz="2400">
                <a:latin typeface="Times New Roman"/>
                <a:cs typeface="Times New Roman"/>
              </a:rPr>
              <a:t>Once it is determined that anticoagulation is indicated, it should be initiated using subcutaneous low molecular weight heparin (LMWH), intravenous unfractionated heparin (IV UFH), or subcutaneous UFH.</a:t>
            </a:r>
          </a:p>
          <a:p>
            <a:pPr algn="just">
              <a:lnSpc>
                <a:spcPct val="100000"/>
              </a:lnSpc>
            </a:pPr>
            <a:r>
              <a:rPr b="1">
                <a:latin typeface="Times New Roman"/>
                <a:cs typeface="Times New Roman"/>
              </a:rPr>
              <a:t>Agent selection </a:t>
            </a:r>
            <a:r>
              <a:rPr sz="2400">
                <a:latin typeface="Times New Roman"/>
                <a:cs typeface="Times New Roman"/>
              </a:rPr>
              <a:t>— Subcutaneous LMWH is preferred over IV UFH or subcutaneous UFH in most patients because it is easier to use, appears to be more efficacious, and has a better safety profile</a:t>
            </a:r>
          </a:p>
        </p:txBody>
      </p:sp>
      <p:sp>
        <p:nvSpPr>
          <p:cNvPr id="5" name="TextBox 4">
            <a:extLst>
              <a:ext uri="{FF2B5EF4-FFF2-40B4-BE49-F238E27FC236}">
                <a16:creationId xmlns:a16="http://schemas.microsoft.com/office/drawing/2014/main" id="{54620640-DE24-A4AD-5E91-C4ADAC8E97BC}"/>
              </a:ext>
            </a:extLst>
          </p:cNvPr>
          <p:cNvSpPr txBox="1"/>
          <p:nvPr/>
        </p:nvSpPr>
        <p:spPr>
          <a:xfrm>
            <a:off x="4142062" y="10458"/>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140845F0-581C-CE70-B762-06E5F431FCA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42645638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193" y="702952"/>
            <a:ext cx="10877280" cy="695455"/>
          </a:xfrm>
        </p:spPr>
        <p:txBody>
          <a:bodyPr>
            <a:normAutofit/>
          </a:bodyPr>
          <a:lstStyle/>
          <a:p>
            <a:r>
              <a:rPr b="1" dirty="0">
                <a:latin typeface="Times New Roman"/>
                <a:cs typeface="Times New Roman"/>
              </a:rPr>
              <a:t>CONT</a:t>
            </a:r>
          </a:p>
        </p:txBody>
      </p:sp>
      <p:sp>
        <p:nvSpPr>
          <p:cNvPr id="3" name="Content Placeholder 2"/>
          <p:cNvSpPr>
            <a:spLocks noGrp="1"/>
          </p:cNvSpPr>
          <p:nvPr>
            <p:ph idx="1"/>
          </p:nvPr>
        </p:nvSpPr>
        <p:spPr>
          <a:xfrm>
            <a:off x="369193" y="1356883"/>
            <a:ext cx="11513715" cy="5391354"/>
          </a:xfrm>
        </p:spPr>
        <p:txBody>
          <a:bodyPr>
            <a:normAutofit/>
          </a:bodyPr>
          <a:lstStyle/>
          <a:p>
            <a:pPr algn="just">
              <a:lnSpc>
                <a:spcPct val="150000"/>
              </a:lnSpc>
              <a:buFont typeface="Wingdings"/>
              <a:buChar char="Ø"/>
            </a:pPr>
            <a:r>
              <a:rPr sz="2400" dirty="0">
                <a:latin typeface="Times New Roman"/>
                <a:cs typeface="Times New Roman"/>
              </a:rPr>
              <a:t>In contrast, </a:t>
            </a:r>
            <a:r>
              <a:rPr sz="2400" b="1" dirty="0">
                <a:latin typeface="Times New Roman"/>
                <a:cs typeface="Times New Roman"/>
              </a:rPr>
              <a:t>IV UFH </a:t>
            </a:r>
            <a:r>
              <a:rPr sz="2400" dirty="0">
                <a:latin typeface="Times New Roman"/>
                <a:cs typeface="Times New Roman"/>
              </a:rPr>
              <a:t>is preferred in patients who have an elevated risk of bleeding or persistent hypotension due to pulmonary embolism (PE). This preference is based on clinical experience. The rationale is that its short half-life and near complete reversal with protamine are desirable if the anticoagulant effect needs to be stopped due to bleeding or to perform a procedure. </a:t>
            </a:r>
          </a:p>
          <a:p>
            <a:pPr algn="just">
              <a:lnSpc>
                <a:spcPct val="150000"/>
              </a:lnSpc>
              <a:buFont typeface="Wingdings"/>
              <a:buChar char="Ø"/>
            </a:pPr>
            <a:r>
              <a:rPr sz="2400" b="1" dirty="0">
                <a:latin typeface="Times New Roman"/>
                <a:cs typeface="Times New Roman"/>
              </a:rPr>
              <a:t>UFH</a:t>
            </a:r>
            <a:r>
              <a:rPr sz="2400" dirty="0">
                <a:latin typeface="Times New Roman"/>
                <a:cs typeface="Times New Roman"/>
              </a:rPr>
              <a:t> (either IV or subcutaneous) is preferred over subcutaneous LMWH in patients who have severe renal failure.</a:t>
            </a:r>
          </a:p>
          <a:p>
            <a:pPr algn="just">
              <a:lnSpc>
                <a:spcPct val="150000"/>
              </a:lnSpc>
              <a:buFont typeface="Wingdings"/>
              <a:buChar char="Ø"/>
            </a:pPr>
            <a:r>
              <a:rPr sz="2400" dirty="0">
                <a:latin typeface="Times New Roman"/>
                <a:cs typeface="Times New Roman"/>
              </a:rPr>
              <a:t> </a:t>
            </a:r>
            <a:r>
              <a:rPr sz="2400" b="1" dirty="0">
                <a:latin typeface="Times New Roman"/>
                <a:cs typeface="Times New Roman"/>
              </a:rPr>
              <a:t>Direct oral anticoagulants </a:t>
            </a:r>
            <a:r>
              <a:rPr sz="2400" dirty="0">
                <a:latin typeface="Times New Roman"/>
                <a:cs typeface="Times New Roman"/>
              </a:rPr>
              <a:t>are avoided since little is known about their safety in pregnancy.</a:t>
            </a:r>
          </a:p>
        </p:txBody>
      </p:sp>
      <p:sp>
        <p:nvSpPr>
          <p:cNvPr id="5" name="TextBox 4">
            <a:extLst>
              <a:ext uri="{FF2B5EF4-FFF2-40B4-BE49-F238E27FC236}">
                <a16:creationId xmlns:a16="http://schemas.microsoft.com/office/drawing/2014/main" id="{066C095D-066A-83FA-027B-69EE01F2BE4B}"/>
              </a:ext>
            </a:extLst>
          </p:cNvPr>
          <p:cNvSpPr txBox="1"/>
          <p:nvPr/>
        </p:nvSpPr>
        <p:spPr>
          <a:xfrm>
            <a:off x="3364140" y="145154"/>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EB1BFD10-1391-5D08-4120-735B0F13D9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8686557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288" y="836927"/>
            <a:ext cx="11121981" cy="787157"/>
          </a:xfrm>
        </p:spPr>
        <p:txBody>
          <a:bodyPr>
            <a:normAutofit/>
          </a:bodyPr>
          <a:lstStyle/>
          <a:p>
            <a:r>
              <a:rPr b="1" dirty="0">
                <a:latin typeface="Times New Roman"/>
                <a:cs typeface="Times New Roman"/>
              </a:rPr>
              <a:t>DOSING</a:t>
            </a:r>
          </a:p>
        </p:txBody>
      </p:sp>
      <p:sp>
        <p:nvSpPr>
          <p:cNvPr id="3" name="Content Placeholder 2"/>
          <p:cNvSpPr>
            <a:spLocks noGrp="1"/>
          </p:cNvSpPr>
          <p:nvPr>
            <p:ph idx="1"/>
          </p:nvPr>
        </p:nvSpPr>
        <p:spPr>
          <a:xfrm>
            <a:off x="115904" y="1506828"/>
            <a:ext cx="11822808" cy="5236801"/>
          </a:xfrm>
        </p:spPr>
        <p:txBody>
          <a:bodyPr>
            <a:normAutofit/>
          </a:bodyPr>
          <a:lstStyle/>
          <a:p>
            <a:pPr algn="just">
              <a:lnSpc>
                <a:spcPct val="150000"/>
              </a:lnSpc>
            </a:pPr>
            <a:r>
              <a:rPr sz="2400">
                <a:latin typeface="Times New Roman"/>
                <a:cs typeface="Times New Roman"/>
              </a:rPr>
              <a:t>Little information exists about the appropriate dosing of anticoagulants during pregnancy, though weight-adjusted dosing is recommended. Anticoagulant activity should be monitored with either intravenous or subcutaneous unfractionated heparin, but it is controversial when low molecular weight heparin is being used.</a:t>
            </a:r>
          </a:p>
          <a:p>
            <a:pPr algn="just">
              <a:lnSpc>
                <a:spcPct val="150000"/>
              </a:lnSpc>
            </a:pPr>
            <a:r>
              <a:rPr sz="2400" b="1">
                <a:latin typeface="Times New Roman"/>
                <a:cs typeface="Times New Roman"/>
              </a:rPr>
              <a:t>LMWH</a:t>
            </a:r>
            <a:r>
              <a:rPr sz="2400">
                <a:latin typeface="Times New Roman"/>
                <a:cs typeface="Times New Roman"/>
              </a:rPr>
              <a:t> — Reasonable initial doses of subcutaneous LMWH include dalteparin 200 units/kg once daily or 100 units/kg every 12 hours, tinzaparin 175 units/kg once daily, or enoxaparin 1 mg/kg every 12 hours.</a:t>
            </a:r>
          </a:p>
        </p:txBody>
      </p:sp>
      <p:sp>
        <p:nvSpPr>
          <p:cNvPr id="5" name="TextBox 4">
            <a:extLst>
              <a:ext uri="{FF2B5EF4-FFF2-40B4-BE49-F238E27FC236}">
                <a16:creationId xmlns:a16="http://schemas.microsoft.com/office/drawing/2014/main" id="{818D92CD-FBA8-935E-9C28-193C1CA0E8E5}"/>
              </a:ext>
            </a:extLst>
          </p:cNvPr>
          <p:cNvSpPr txBox="1"/>
          <p:nvPr/>
        </p:nvSpPr>
        <p:spPr>
          <a:xfrm>
            <a:off x="3754955" y="114371"/>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2DA587EA-F89B-C683-F809-4D307A13EA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41430814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34" y="950739"/>
            <a:ext cx="10212953" cy="775034"/>
          </a:xfrm>
        </p:spPr>
        <p:txBody>
          <a:bodyPr>
            <a:normAutofit/>
          </a:bodyPr>
          <a:lstStyle/>
          <a:p>
            <a:r>
              <a:rPr b="1" dirty="0">
                <a:latin typeface="Times New Roman"/>
                <a:cs typeface="Times New Roman"/>
              </a:rPr>
              <a:t>              </a:t>
            </a:r>
            <a:r>
              <a:rPr lang="en-US" b="1" dirty="0">
                <a:latin typeface="Times New Roman"/>
                <a:cs typeface="Times New Roman"/>
              </a:rPr>
              <a:t>C</a:t>
            </a:r>
            <a:r>
              <a:rPr b="1" dirty="0">
                <a:latin typeface="Times New Roman"/>
                <a:cs typeface="Times New Roman"/>
              </a:rPr>
              <a:t>ONT.           </a:t>
            </a:r>
          </a:p>
        </p:txBody>
      </p:sp>
      <p:sp>
        <p:nvSpPr>
          <p:cNvPr id="3" name="Content Placeholder 2"/>
          <p:cNvSpPr>
            <a:spLocks noGrp="1"/>
          </p:cNvSpPr>
          <p:nvPr>
            <p:ph idx="1"/>
          </p:nvPr>
        </p:nvSpPr>
        <p:spPr>
          <a:xfrm>
            <a:off x="838204" y="1725773"/>
            <a:ext cx="10515600" cy="4451198"/>
          </a:xfrm>
        </p:spPr>
        <p:txBody>
          <a:bodyPr>
            <a:normAutofit lnSpcReduction="10000"/>
          </a:bodyPr>
          <a:lstStyle/>
          <a:p>
            <a:pPr algn="just">
              <a:lnSpc>
                <a:spcPct val="150000"/>
              </a:lnSpc>
            </a:pPr>
            <a:r>
              <a:rPr sz="2400" dirty="0">
                <a:latin typeface="Times New Roman"/>
                <a:cs typeface="Times New Roman"/>
              </a:rPr>
              <a:t> </a:t>
            </a:r>
            <a:r>
              <a:rPr sz="2400" b="1" dirty="0">
                <a:latin typeface="Times New Roman"/>
                <a:cs typeface="Times New Roman"/>
              </a:rPr>
              <a:t>IV UFH </a:t>
            </a:r>
            <a:r>
              <a:rPr sz="2400" dirty="0">
                <a:latin typeface="Times New Roman"/>
                <a:cs typeface="Times New Roman"/>
              </a:rPr>
              <a:t>— Initial dosing of IV UFH consists of an IV UFH bolus of 80 units/kg, followed by a continuous infusion of 18 units/kg per hour. The infusion is titrated every six hours to achieve a therapeutic activated partial thromboplastin time (</a:t>
            </a:r>
            <a:r>
              <a:rPr sz="2400" dirty="0" err="1">
                <a:latin typeface="Times New Roman"/>
                <a:cs typeface="Times New Roman"/>
              </a:rPr>
              <a:t>aPTT</a:t>
            </a:r>
            <a:r>
              <a:rPr sz="2400" dirty="0">
                <a:latin typeface="Times New Roman"/>
                <a:cs typeface="Times New Roman"/>
              </a:rPr>
              <a:t>), defined as the </a:t>
            </a:r>
            <a:r>
              <a:rPr sz="2400" dirty="0" err="1">
                <a:latin typeface="Times New Roman"/>
                <a:cs typeface="Times New Roman"/>
              </a:rPr>
              <a:t>aPTT</a:t>
            </a:r>
            <a:r>
              <a:rPr sz="2400" dirty="0">
                <a:latin typeface="Times New Roman"/>
                <a:cs typeface="Times New Roman"/>
              </a:rPr>
              <a:t> that corresponds to an anti-Xa level of 0.3 to 0.7</a:t>
            </a:r>
          </a:p>
          <a:p>
            <a:pPr algn="just">
              <a:lnSpc>
                <a:spcPct val="150000"/>
              </a:lnSpc>
            </a:pPr>
            <a:r>
              <a:rPr sz="2400" dirty="0">
                <a:latin typeface="Times New Roman"/>
                <a:cs typeface="Times New Roman"/>
              </a:rPr>
              <a:t> </a:t>
            </a:r>
            <a:r>
              <a:rPr sz="2400" b="1" dirty="0">
                <a:latin typeface="Times New Roman"/>
                <a:cs typeface="Times New Roman"/>
              </a:rPr>
              <a:t>Subcutaneous UFH </a:t>
            </a:r>
            <a:r>
              <a:rPr sz="2400" dirty="0">
                <a:latin typeface="Times New Roman"/>
                <a:cs typeface="Times New Roman"/>
              </a:rPr>
              <a:t>— A reasonable initial dose of subcutaneous UFH is 17,500 units every 12 hours. The dose is then titrated to achieve a therapeutic </a:t>
            </a:r>
            <a:r>
              <a:rPr sz="2400" dirty="0" err="1">
                <a:latin typeface="Times New Roman"/>
                <a:cs typeface="Times New Roman"/>
              </a:rPr>
              <a:t>aPTT</a:t>
            </a:r>
            <a:r>
              <a:rPr sz="2400" dirty="0">
                <a:latin typeface="Times New Roman"/>
                <a:cs typeface="Times New Roman"/>
              </a:rPr>
              <a:t>.</a:t>
            </a:r>
          </a:p>
          <a:p>
            <a:pPr algn="just">
              <a:lnSpc>
                <a:spcPct val="150000"/>
              </a:lnSpc>
            </a:pPr>
            <a:r>
              <a:rPr sz="2400" dirty="0">
                <a:latin typeface="Times New Roman"/>
                <a:cs typeface="Times New Roman"/>
              </a:rPr>
              <a:t>The first </a:t>
            </a:r>
            <a:r>
              <a:rPr sz="2400" dirty="0" err="1">
                <a:latin typeface="Times New Roman"/>
                <a:cs typeface="Times New Roman"/>
              </a:rPr>
              <a:t>aPTT</a:t>
            </a:r>
            <a:r>
              <a:rPr sz="2400" dirty="0">
                <a:latin typeface="Times New Roman"/>
                <a:cs typeface="Times New Roman"/>
              </a:rPr>
              <a:t> is generally measured six hours after the second dose.</a:t>
            </a:r>
          </a:p>
        </p:txBody>
      </p:sp>
      <p:sp>
        <p:nvSpPr>
          <p:cNvPr id="5" name="TextBox 4">
            <a:extLst>
              <a:ext uri="{FF2B5EF4-FFF2-40B4-BE49-F238E27FC236}">
                <a16:creationId xmlns:a16="http://schemas.microsoft.com/office/drawing/2014/main" id="{7846A082-6928-84B8-1790-E27228DB2396}"/>
              </a:ext>
            </a:extLst>
          </p:cNvPr>
          <p:cNvSpPr txBox="1"/>
          <p:nvPr/>
        </p:nvSpPr>
        <p:spPr>
          <a:xfrm>
            <a:off x="4019232" y="219364"/>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A3FB843B-3685-1A57-E796-E20EDB0FE8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36154305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2402"/>
            <a:ext cx="10515600" cy="678056"/>
          </a:xfrm>
        </p:spPr>
        <p:txBody>
          <a:bodyPr>
            <a:normAutofit/>
          </a:bodyPr>
          <a:lstStyle/>
          <a:p>
            <a:pPr algn="just"/>
            <a:r>
              <a:rPr b="1" dirty="0">
                <a:latin typeface="Times New Roman"/>
                <a:cs typeface="Times New Roman"/>
              </a:rPr>
              <a:t>LABOR AND DELIVERY</a:t>
            </a:r>
            <a:endParaRPr sz="2200" dirty="0">
              <a:latin typeface="Times New Roman"/>
              <a:cs typeface="Times New Roman"/>
            </a:endParaRPr>
          </a:p>
        </p:txBody>
      </p:sp>
      <p:sp>
        <p:nvSpPr>
          <p:cNvPr id="3" name="Content Placeholder 2"/>
          <p:cNvSpPr>
            <a:spLocks noGrp="1"/>
          </p:cNvSpPr>
          <p:nvPr>
            <p:ph idx="1"/>
          </p:nvPr>
        </p:nvSpPr>
        <p:spPr>
          <a:xfrm>
            <a:off x="700493" y="1550458"/>
            <a:ext cx="10515600" cy="5172409"/>
          </a:xfrm>
        </p:spPr>
        <p:txBody>
          <a:bodyPr>
            <a:normAutofit/>
          </a:bodyPr>
          <a:lstStyle/>
          <a:p>
            <a:pPr algn="just">
              <a:lnSpc>
                <a:spcPct val="150000"/>
              </a:lnSpc>
              <a:buFont typeface="Wingdings"/>
              <a:buChar char="Ø"/>
            </a:pPr>
            <a:r>
              <a:rPr sz="2400" dirty="0">
                <a:latin typeface="Times New Roman"/>
                <a:cs typeface="Times New Roman"/>
              </a:rPr>
              <a:t>Treatment with </a:t>
            </a:r>
            <a:r>
              <a:rPr sz="2400" b="1" dirty="0">
                <a:latin typeface="Times New Roman"/>
                <a:cs typeface="Times New Roman"/>
              </a:rPr>
              <a:t>subcutaneous LMWH </a:t>
            </a:r>
            <a:r>
              <a:rPr sz="2400" dirty="0">
                <a:latin typeface="Times New Roman"/>
                <a:cs typeface="Times New Roman"/>
              </a:rPr>
              <a:t>should be discontinued at least 24 hours prior to delivery if the delivery time is predictable (e.g., induction of labor, planned cesarean section). This allows the effect of heparin to resolve.</a:t>
            </a:r>
          </a:p>
          <a:p>
            <a:pPr algn="just">
              <a:lnSpc>
                <a:spcPct val="150000"/>
              </a:lnSpc>
              <a:buFont typeface="Wingdings"/>
              <a:buChar char="Ø"/>
            </a:pPr>
            <a:r>
              <a:rPr sz="2400" dirty="0">
                <a:latin typeface="Times New Roman"/>
                <a:cs typeface="Times New Roman"/>
              </a:rPr>
              <a:t>A period of 24 to 36 hours without anticoagulant therapy may be undesirable in pregnant females who are at high risk for recurrent VTE (e.g., those with an acute PE or proximal DVT that developed within the past month). Such patients may benefit from having their subcutaneous LMWH or subcutaneous UFH switched to IV UFH, which can be discontinued 4 to 6 hours prior to delivery.</a:t>
            </a:r>
          </a:p>
        </p:txBody>
      </p:sp>
      <p:sp>
        <p:nvSpPr>
          <p:cNvPr id="5" name="TextBox 4">
            <a:extLst>
              <a:ext uri="{FF2B5EF4-FFF2-40B4-BE49-F238E27FC236}">
                <a16:creationId xmlns:a16="http://schemas.microsoft.com/office/drawing/2014/main" id="{55D05342-B230-1D9F-1981-7450B201B6A8}"/>
              </a:ext>
            </a:extLst>
          </p:cNvPr>
          <p:cNvSpPr txBox="1"/>
          <p:nvPr/>
        </p:nvSpPr>
        <p:spPr>
          <a:xfrm>
            <a:off x="4101119" y="135133"/>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00E4B910-7413-E9CB-3443-EB24EAEC7A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3729959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1034" y="992923"/>
            <a:ext cx="10515600" cy="808581"/>
          </a:xfrm>
        </p:spPr>
        <p:txBody>
          <a:bodyPr>
            <a:normAutofit/>
          </a:bodyPr>
          <a:lstStyle/>
          <a:p>
            <a:r>
              <a:rPr b="1" dirty="0">
                <a:latin typeface="Times New Roman"/>
                <a:cs typeface="Times New Roman"/>
              </a:rPr>
              <a:t>CONT</a:t>
            </a:r>
            <a:r>
              <a:rPr lang="en-US" b="1" dirty="0">
                <a:latin typeface="Times New Roman"/>
                <a:cs typeface="Times New Roman"/>
              </a:rPr>
              <a:t>.</a:t>
            </a:r>
            <a:endParaRPr b="1" dirty="0">
              <a:latin typeface="Times New Roman"/>
              <a:cs typeface="Times New Roman"/>
            </a:endParaRPr>
          </a:p>
        </p:txBody>
      </p:sp>
      <p:sp>
        <p:nvSpPr>
          <p:cNvPr id="3" name="Content Placeholder 2"/>
          <p:cNvSpPr>
            <a:spLocks noGrp="1"/>
          </p:cNvSpPr>
          <p:nvPr>
            <p:ph idx="1"/>
          </p:nvPr>
        </p:nvSpPr>
        <p:spPr>
          <a:xfrm>
            <a:off x="838204" y="2060623"/>
            <a:ext cx="10515600" cy="4116348"/>
          </a:xfrm>
        </p:spPr>
        <p:txBody>
          <a:bodyPr/>
          <a:lstStyle/>
          <a:p>
            <a:pPr algn="just">
              <a:lnSpc>
                <a:spcPct val="150000"/>
              </a:lnSpc>
            </a:pPr>
            <a:r>
              <a:rPr>
                <a:latin typeface="Times New Roman"/>
                <a:cs typeface="Times New Roman"/>
              </a:rPr>
              <a:t>In cases in which preterm delivery is anticipated (e.g. triplets, preterm rupture of membranes, significant cervical dilation, preeclampsia, growth restriction), it is common to discontinue subcutaneous LMWH or subcutaneous UFH at 36 weeks of gestation. IV UFH is then used instead.</a:t>
            </a:r>
          </a:p>
        </p:txBody>
      </p:sp>
      <p:sp>
        <p:nvSpPr>
          <p:cNvPr id="5" name="TextBox 4">
            <a:extLst>
              <a:ext uri="{FF2B5EF4-FFF2-40B4-BE49-F238E27FC236}">
                <a16:creationId xmlns:a16="http://schemas.microsoft.com/office/drawing/2014/main" id="{B416E609-88A4-4533-3C00-2E0EBF604C51}"/>
              </a:ext>
            </a:extLst>
          </p:cNvPr>
          <p:cNvSpPr txBox="1"/>
          <p:nvPr/>
        </p:nvSpPr>
        <p:spPr>
          <a:xfrm>
            <a:off x="4292188" y="170866"/>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CEA7C480-5C23-1B66-F761-8130B32A41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10620408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4" y="867407"/>
            <a:ext cx="10515600" cy="909879"/>
          </a:xfrm>
        </p:spPr>
        <p:txBody>
          <a:bodyPr>
            <a:normAutofit/>
          </a:bodyPr>
          <a:lstStyle/>
          <a:p>
            <a:r>
              <a:rPr b="1" dirty="0">
                <a:latin typeface="Times New Roman"/>
                <a:cs typeface="Times New Roman"/>
              </a:rPr>
              <a:t>AFTER DELIVERY</a:t>
            </a:r>
            <a:endParaRPr sz="1600" dirty="0">
              <a:latin typeface="Times New Roman"/>
              <a:cs typeface="Times New Roman"/>
            </a:endParaRPr>
          </a:p>
        </p:txBody>
      </p:sp>
      <p:sp>
        <p:nvSpPr>
          <p:cNvPr id="3" name="Content Placeholder 2"/>
          <p:cNvSpPr>
            <a:spLocks noGrp="1"/>
          </p:cNvSpPr>
          <p:nvPr>
            <p:ph idx="1"/>
          </p:nvPr>
        </p:nvSpPr>
        <p:spPr>
          <a:xfrm>
            <a:off x="838204" y="2099257"/>
            <a:ext cx="10515600" cy="4077713"/>
          </a:xfrm>
        </p:spPr>
        <p:txBody>
          <a:bodyPr>
            <a:normAutofit/>
          </a:bodyPr>
          <a:lstStyle/>
          <a:p>
            <a:pPr algn="just">
              <a:lnSpc>
                <a:spcPct val="150000"/>
              </a:lnSpc>
            </a:pPr>
            <a:r>
              <a:rPr sz="2400">
                <a:latin typeface="Times New Roman"/>
                <a:cs typeface="Times New Roman"/>
              </a:rPr>
              <a:t>A heparin regimen (subcutaneous LMWH, IV UFH, or subcutaneous UFH) should be restarted 12 hours after a cesarean delivery or six hours after a vaginal birth, assuming that significant bleeding has not occurred.</a:t>
            </a:r>
          </a:p>
          <a:p>
            <a:pPr algn="just">
              <a:lnSpc>
                <a:spcPct val="150000"/>
              </a:lnSpc>
            </a:pPr>
            <a:r>
              <a:rPr sz="2400">
                <a:latin typeface="Times New Roman"/>
                <a:cs typeface="Times New Roman"/>
              </a:rPr>
              <a:t>Options for long-term anticoagulant therapy include subcutaneous LMWH, subcutaneous UFH, or an oral vitamin K antagonist (eg, warfarin).</a:t>
            </a:r>
          </a:p>
        </p:txBody>
      </p:sp>
      <p:sp>
        <p:nvSpPr>
          <p:cNvPr id="5" name="TextBox 4">
            <a:extLst>
              <a:ext uri="{FF2B5EF4-FFF2-40B4-BE49-F238E27FC236}">
                <a16:creationId xmlns:a16="http://schemas.microsoft.com/office/drawing/2014/main" id="{6CBD6DCD-C940-1C23-4245-D30C752A4A51}"/>
              </a:ext>
            </a:extLst>
          </p:cNvPr>
          <p:cNvSpPr txBox="1"/>
          <p:nvPr/>
        </p:nvSpPr>
        <p:spPr>
          <a:xfrm>
            <a:off x="4237596" y="13924"/>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41457375-315A-6C58-A0FC-F72535077D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35406760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06660"/>
            <a:ext cx="10515600" cy="713047"/>
          </a:xfrm>
        </p:spPr>
        <p:txBody>
          <a:bodyPr>
            <a:normAutofit fontScale="90000"/>
          </a:bodyPr>
          <a:lstStyle/>
          <a:p>
            <a:r>
              <a:rPr b="1" dirty="0">
                <a:latin typeface="Times New Roman"/>
                <a:cs typeface="Times New Roman"/>
              </a:rPr>
              <a:t>LENGTH OF THERAPY</a:t>
            </a:r>
            <a:r>
              <a:rPr sz="2000" dirty="0">
                <a:cs typeface="Times New Roman"/>
              </a:rPr>
              <a:t/>
            </a:r>
            <a:br>
              <a:rPr sz="2000" dirty="0">
                <a:cs typeface="Times New Roman"/>
              </a:rPr>
            </a:br>
            <a:r>
              <a:rPr sz="2000" dirty="0">
                <a:latin typeface="Times New Roman"/>
                <a:cs typeface="Times New Roman"/>
              </a:rPr>
              <a:t>                                                             </a:t>
            </a:r>
          </a:p>
        </p:txBody>
      </p:sp>
      <p:sp>
        <p:nvSpPr>
          <p:cNvPr id="3" name="Content Placeholder 2"/>
          <p:cNvSpPr>
            <a:spLocks noGrp="1"/>
          </p:cNvSpPr>
          <p:nvPr>
            <p:ph idx="1"/>
          </p:nvPr>
        </p:nvSpPr>
        <p:spPr>
          <a:xfrm>
            <a:off x="838204" y="1519707"/>
            <a:ext cx="10515600" cy="4657250"/>
          </a:xfrm>
        </p:spPr>
        <p:txBody>
          <a:bodyPr>
            <a:normAutofit lnSpcReduction="10000"/>
          </a:bodyPr>
          <a:lstStyle/>
          <a:p>
            <a:pPr algn="just">
              <a:lnSpc>
                <a:spcPct val="150000"/>
              </a:lnSpc>
            </a:pPr>
            <a:r>
              <a:rPr sz="2400">
                <a:latin typeface="Times New Roman"/>
                <a:cs typeface="Times New Roman"/>
              </a:rPr>
              <a:t>The optimal duration of anticoagulation is unknown and should be individualized.</a:t>
            </a:r>
          </a:p>
          <a:p>
            <a:pPr algn="just">
              <a:lnSpc>
                <a:spcPct val="150000"/>
              </a:lnSpc>
            </a:pPr>
            <a:r>
              <a:rPr sz="2400">
                <a:latin typeface="Times New Roman"/>
                <a:cs typeface="Times New Roman"/>
              </a:rPr>
              <a:t>The total duration of anticoagulant therapy (pregnancy plus the postpartum period) should be at least three to six months for females whose only risk factors for VTE were transient (e.g. pregnancy, cesarean section).</a:t>
            </a:r>
          </a:p>
          <a:p>
            <a:pPr algn="just">
              <a:lnSpc>
                <a:spcPct val="150000"/>
              </a:lnSpc>
            </a:pPr>
            <a:r>
              <a:rPr sz="2400">
                <a:latin typeface="Times New Roman"/>
                <a:cs typeface="Times New Roman"/>
              </a:rPr>
              <a:t>Anticoagulant therapy generally continues for at least six weeks postpartum.</a:t>
            </a:r>
          </a:p>
          <a:p>
            <a:pPr algn="just">
              <a:lnSpc>
                <a:spcPct val="150000"/>
              </a:lnSpc>
            </a:pPr>
            <a:r>
              <a:rPr sz="2400">
                <a:latin typeface="Times New Roman"/>
                <a:cs typeface="Times New Roman"/>
              </a:rPr>
              <a:t>Patients with persistent risk factors for VTE may require a longer duration of therapy.</a:t>
            </a:r>
          </a:p>
        </p:txBody>
      </p:sp>
      <p:sp>
        <p:nvSpPr>
          <p:cNvPr id="5" name="TextBox 4">
            <a:extLst>
              <a:ext uri="{FF2B5EF4-FFF2-40B4-BE49-F238E27FC236}">
                <a16:creationId xmlns:a16="http://schemas.microsoft.com/office/drawing/2014/main" id="{962B312A-A728-DA84-0002-188D422AA25D}"/>
              </a:ext>
            </a:extLst>
          </p:cNvPr>
          <p:cNvSpPr txBox="1"/>
          <p:nvPr/>
        </p:nvSpPr>
        <p:spPr>
          <a:xfrm>
            <a:off x="3705333" y="219304"/>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C076B043-3B58-F403-40CB-B3D36B489D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34645039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17" y="156757"/>
            <a:ext cx="11861080" cy="6492245"/>
          </a:xfrm>
          <a:prstGeom prst="rect">
            <a:avLst/>
          </a:prstGeom>
        </p:spPr>
      </p:pic>
    </p:spTree>
    <p:extLst>
      <p:ext uri="{BB962C8B-B14F-4D97-AF65-F5344CB8AC3E}">
        <p14:creationId xmlns:p14="http://schemas.microsoft.com/office/powerpoint/2010/main" val="28280398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341" y="1011957"/>
            <a:ext cx="10997482" cy="816843"/>
          </a:xfrm>
        </p:spPr>
        <p:txBody>
          <a:bodyPr>
            <a:normAutofit/>
          </a:bodyPr>
          <a:lstStyle/>
          <a:p>
            <a:r>
              <a:rPr b="1" dirty="0">
                <a:latin typeface="Times New Roman"/>
                <a:cs typeface="Times New Roman"/>
              </a:rPr>
              <a:t>CEREBRAL VENOUS THROMBOSI</a:t>
            </a:r>
            <a:r>
              <a:rPr lang="en-US" b="1" dirty="0">
                <a:latin typeface="Times New Roman"/>
                <a:cs typeface="Times New Roman"/>
              </a:rPr>
              <a:t>S</a:t>
            </a:r>
            <a:endParaRPr b="1" dirty="0">
              <a:latin typeface="Times New Roman"/>
              <a:cs typeface="Times New Roman"/>
            </a:endParaRPr>
          </a:p>
        </p:txBody>
      </p:sp>
      <p:sp>
        <p:nvSpPr>
          <p:cNvPr id="3" name="Content Placeholder 2"/>
          <p:cNvSpPr>
            <a:spLocks noGrp="1"/>
          </p:cNvSpPr>
          <p:nvPr>
            <p:ph idx="1"/>
          </p:nvPr>
        </p:nvSpPr>
        <p:spPr>
          <a:xfrm>
            <a:off x="503341" y="2086379"/>
            <a:ext cx="10997482" cy="4090592"/>
          </a:xfrm>
        </p:spPr>
        <p:txBody>
          <a:bodyPr>
            <a:normAutofit/>
          </a:bodyPr>
          <a:lstStyle/>
          <a:p>
            <a:pPr algn="just">
              <a:lnSpc>
                <a:spcPct val="150000"/>
              </a:lnSpc>
            </a:pPr>
            <a:r>
              <a:rPr sz="2400" b="1">
                <a:latin typeface="Times New Roman"/>
                <a:cs typeface="Times New Roman"/>
              </a:rPr>
              <a:t>Epidemiology of CVT </a:t>
            </a:r>
            <a:r>
              <a:rPr sz="2400">
                <a:latin typeface="Times New Roman"/>
                <a:cs typeface="Times New Roman"/>
              </a:rPr>
              <a:t>— Cerebral venous thrombosis (CVT), also known as cerebral venous sinus thrombosis, is rare in the general population but occurs more commonly in association with pregnancy. </a:t>
            </a:r>
          </a:p>
          <a:p>
            <a:pPr algn="just">
              <a:lnSpc>
                <a:spcPct val="150000"/>
              </a:lnSpc>
            </a:pPr>
            <a:r>
              <a:rPr sz="2400">
                <a:latin typeface="Times New Roman"/>
                <a:cs typeface="Times New Roman"/>
              </a:rPr>
              <a:t>It presents most often in the third trimester of pregnancy and the puerperium.</a:t>
            </a:r>
          </a:p>
        </p:txBody>
      </p:sp>
      <p:sp>
        <p:nvSpPr>
          <p:cNvPr id="5" name="TextBox 4">
            <a:extLst>
              <a:ext uri="{FF2B5EF4-FFF2-40B4-BE49-F238E27FC236}">
                <a16:creationId xmlns:a16="http://schemas.microsoft.com/office/drawing/2014/main" id="{747DFF8E-64BA-152A-CACA-83CB65D39351}"/>
              </a:ext>
            </a:extLst>
          </p:cNvPr>
          <p:cNvSpPr txBox="1"/>
          <p:nvPr/>
        </p:nvSpPr>
        <p:spPr>
          <a:xfrm>
            <a:off x="3971498" y="147939"/>
            <a:ext cx="3070747" cy="523220"/>
          </a:xfrm>
          <a:prstGeom prst="rect">
            <a:avLst/>
          </a:prstGeom>
          <a:noFill/>
        </p:spPr>
        <p:txBody>
          <a:bodyPr wrap="square" rtlCol="0">
            <a:spAutoFit/>
          </a:bodyPr>
          <a:lstStyle/>
          <a:p>
            <a:r>
              <a:rPr lang="en-US" sz="2400" dirty="0">
                <a:solidFill>
                  <a:schemeClr val="tx2"/>
                </a:solidFill>
              </a:rPr>
              <a:t>   </a:t>
            </a:r>
            <a:r>
              <a:rPr lang="en-US" sz="2800" b="1" dirty="0">
                <a:solidFill>
                  <a:schemeClr val="tx2"/>
                </a:solidFill>
              </a:rPr>
              <a:t>CORE CONCEPT</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E798C637-5EBE-DBCF-89B3-45701E12D7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32176767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University Motto, Vision, Values &amp; Goals </a:t>
            </a:r>
          </a:p>
        </p:txBody>
      </p:sp>
      <p:sp>
        <p:nvSpPr>
          <p:cNvPr id="3" name="Content Placeholder 2"/>
          <p:cNvSpPr>
            <a:spLocks noGrp="1"/>
          </p:cNvSpPr>
          <p:nvPr>
            <p:ph idx="1"/>
          </p:nvPr>
        </p:nvSpPr>
        <p:spPr>
          <a:xfrm>
            <a:off x="2589212" y="2133600"/>
            <a:ext cx="8915400" cy="4267200"/>
          </a:xfrm>
        </p:spPr>
        <p:txBody>
          <a:bodyPr>
            <a:normAutofit lnSpcReduction="10000"/>
          </a:bodyPr>
          <a:lstStyle/>
          <a:p>
            <a:r>
              <a:rPr lang="en-US" sz="2800" b="1" dirty="0"/>
              <a:t>Mission </a:t>
            </a:r>
            <a:r>
              <a:rPr lang="en-US" sz="2800" b="1" dirty="0" smtClean="0"/>
              <a:t>Statement</a:t>
            </a:r>
          </a:p>
          <a:p>
            <a:r>
              <a:rPr lang="en-US" dirty="0" smtClean="0"/>
              <a:t> </a:t>
            </a:r>
            <a:r>
              <a:rPr lang="en-US" dirty="0"/>
              <a:t>To impart evidence-based research-oriented health professional education Best possible patient care Mutual respect, ethical practice of healthcare and social accountability. </a:t>
            </a:r>
            <a:endParaRPr lang="en-US" dirty="0" smtClean="0"/>
          </a:p>
          <a:p>
            <a:r>
              <a:rPr lang="en-US" sz="2800" b="1" dirty="0" smtClean="0"/>
              <a:t>Vision </a:t>
            </a:r>
            <a:r>
              <a:rPr lang="en-US" sz="2800" b="1" dirty="0"/>
              <a:t>and Values </a:t>
            </a:r>
            <a:endParaRPr lang="en-US" sz="2800" b="1" dirty="0" smtClean="0"/>
          </a:p>
          <a:p>
            <a:r>
              <a:rPr lang="en-US" dirty="0" smtClean="0"/>
              <a:t>Highly </a:t>
            </a:r>
            <a:r>
              <a:rPr lang="en-US" dirty="0"/>
              <a:t>recognized and accredited </a:t>
            </a:r>
            <a:r>
              <a:rPr lang="en-US" dirty="0" err="1"/>
              <a:t>centre</a:t>
            </a:r>
            <a:r>
              <a:rPr lang="en-US" dirty="0"/>
              <a:t> of excellence in Medical Education, using evidence-based training techniques for development of highly competent health professionals, who are lifelong experiential learner and are socially accountable. </a:t>
            </a:r>
            <a:endParaRPr lang="en-US" dirty="0" smtClean="0"/>
          </a:p>
          <a:p>
            <a:r>
              <a:rPr lang="en-US" sz="3200" b="1" dirty="0" smtClean="0"/>
              <a:t>Goals</a:t>
            </a:r>
          </a:p>
          <a:p>
            <a:r>
              <a:rPr lang="en-US" dirty="0" smtClean="0"/>
              <a:t> </a:t>
            </a:r>
            <a:r>
              <a:rPr lang="en-US" dirty="0"/>
              <a:t>The Undergraduate Integrated Learning Program is geared to provide you with quality medical education in an environment designed to:</a:t>
            </a:r>
          </a:p>
        </p:txBody>
      </p:sp>
    </p:spTree>
    <p:extLst>
      <p:ext uri="{BB962C8B-B14F-4D97-AF65-F5344CB8AC3E}">
        <p14:creationId xmlns:p14="http://schemas.microsoft.com/office/powerpoint/2010/main" val="897674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32" y="681043"/>
            <a:ext cx="10890158" cy="1146223"/>
          </a:xfrm>
        </p:spPr>
        <p:txBody>
          <a:bodyPr>
            <a:normAutofit fontScale="90000"/>
          </a:bodyPr>
          <a:lstStyle/>
          <a:p>
            <a:r>
              <a:rPr b="1" dirty="0">
                <a:latin typeface="Times New Roman"/>
                <a:cs typeface="Times New Roman"/>
              </a:rPr>
              <a:t>CLINICAL MANIFESTATIONS </a:t>
            </a:r>
            <a:r>
              <a:rPr b="1" dirty="0">
                <a:cs typeface="Times New Roman"/>
              </a:rPr>
              <a:t/>
            </a:r>
            <a:br>
              <a:rPr b="1" dirty="0">
                <a:cs typeface="Times New Roman"/>
              </a:rPr>
            </a:br>
            <a:r>
              <a:rPr b="1" dirty="0">
                <a:latin typeface="Times New Roman"/>
                <a:cs typeface="Times New Roman"/>
              </a:rPr>
              <a:t>                                     </a:t>
            </a:r>
            <a:endParaRPr dirty="0"/>
          </a:p>
        </p:txBody>
      </p:sp>
      <p:sp>
        <p:nvSpPr>
          <p:cNvPr id="3" name="Content Placeholder 2"/>
          <p:cNvSpPr>
            <a:spLocks noGrp="1"/>
          </p:cNvSpPr>
          <p:nvPr>
            <p:ph idx="1"/>
          </p:nvPr>
        </p:nvSpPr>
        <p:spPr>
          <a:xfrm>
            <a:off x="463632" y="1532585"/>
            <a:ext cx="11436446" cy="4644372"/>
          </a:xfrm>
        </p:spPr>
        <p:txBody>
          <a:bodyPr>
            <a:normAutofit/>
          </a:bodyPr>
          <a:lstStyle/>
          <a:p>
            <a:pPr marL="0" indent="0" algn="just">
              <a:lnSpc>
                <a:spcPct val="150000"/>
              </a:lnSpc>
              <a:buNone/>
            </a:pPr>
            <a:r>
              <a:rPr sz="2400">
                <a:latin typeface="Times New Roman"/>
                <a:cs typeface="Times New Roman"/>
              </a:rPr>
              <a:t>Clinical manifestations of CVT consist of :</a:t>
            </a:r>
          </a:p>
          <a:p>
            <a:pPr algn="just">
              <a:lnSpc>
                <a:spcPct val="150000"/>
              </a:lnSpc>
            </a:pPr>
            <a:r>
              <a:rPr sz="2400">
                <a:latin typeface="Times New Roman"/>
                <a:cs typeface="Times New Roman"/>
              </a:rPr>
              <a:t>Headache, vomiting, focal or generalized seizure, confusion, blurred vision, focal neurologic deficits, and/or altered consciousness. </a:t>
            </a:r>
          </a:p>
          <a:p>
            <a:pPr algn="just">
              <a:lnSpc>
                <a:spcPct val="150000"/>
              </a:lnSpc>
            </a:pPr>
            <a:r>
              <a:rPr sz="2400">
                <a:latin typeface="Times New Roman"/>
                <a:cs typeface="Times New Roman"/>
              </a:rPr>
              <a:t>The headache frequently precedes other symptoms, is diffuse, and is often severe. </a:t>
            </a:r>
          </a:p>
          <a:p>
            <a:pPr algn="just">
              <a:lnSpc>
                <a:spcPct val="150000"/>
              </a:lnSpc>
            </a:pPr>
            <a:r>
              <a:rPr sz="2400">
                <a:latin typeface="Times New Roman"/>
                <a:cs typeface="Times New Roman"/>
              </a:rPr>
              <a:t>The severity of symptoms correlates with the degree of thrombosis and the vessel involved</a:t>
            </a:r>
          </a:p>
          <a:p>
            <a:pPr algn="just">
              <a:lnSpc>
                <a:spcPct val="150000"/>
              </a:lnSpc>
            </a:pPr>
            <a:endParaRPr sz="2400"/>
          </a:p>
        </p:txBody>
      </p:sp>
      <p:sp>
        <p:nvSpPr>
          <p:cNvPr id="5" name="TextBox 4">
            <a:extLst>
              <a:ext uri="{FF2B5EF4-FFF2-40B4-BE49-F238E27FC236}">
                <a16:creationId xmlns:a16="http://schemas.microsoft.com/office/drawing/2014/main" id="{2D5176D0-C519-8CF8-260F-80E2DE09C24C}"/>
              </a:ext>
            </a:extLst>
          </p:cNvPr>
          <p:cNvSpPr txBox="1"/>
          <p:nvPr/>
        </p:nvSpPr>
        <p:spPr>
          <a:xfrm>
            <a:off x="3705333" y="219304"/>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F4C73302-EFBA-CD48-63B1-E7642B35C59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35965579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701" y="365126"/>
            <a:ext cx="11694011" cy="768218"/>
          </a:xfrm>
        </p:spPr>
        <p:txBody>
          <a:bodyPr>
            <a:normAutofit/>
          </a:bodyPr>
          <a:lstStyle/>
          <a:p>
            <a:r>
              <a:rPr b="1" dirty="0">
                <a:latin typeface="Times New Roman"/>
                <a:cs typeface="Times New Roman"/>
              </a:rPr>
              <a:t>DIAGNOSIS</a:t>
            </a:r>
          </a:p>
        </p:txBody>
      </p:sp>
      <p:sp>
        <p:nvSpPr>
          <p:cNvPr id="3" name="Content Placeholder 2"/>
          <p:cNvSpPr>
            <a:spLocks noGrp="1"/>
          </p:cNvSpPr>
          <p:nvPr>
            <p:ph idx="1"/>
          </p:nvPr>
        </p:nvSpPr>
        <p:spPr>
          <a:xfrm>
            <a:off x="244701" y="1352275"/>
            <a:ext cx="11694011" cy="4824682"/>
          </a:xfrm>
        </p:spPr>
        <p:txBody>
          <a:bodyPr>
            <a:normAutofit/>
          </a:bodyPr>
          <a:lstStyle/>
          <a:p>
            <a:pPr algn="just">
              <a:lnSpc>
                <a:spcPct val="150000"/>
              </a:lnSpc>
            </a:pPr>
            <a:r>
              <a:rPr sz="2400">
                <a:latin typeface="Times New Roman"/>
                <a:cs typeface="Times New Roman"/>
              </a:rPr>
              <a:t>The combination of an abnormal signal in a venous sinus on brain MRI and the corresponding absence of flow on MR venography confirms the diagnosis of CVT. However, these findings are not always evident, and the diagnosis may rest on imaging features showing only absence of flow in a venous sinus or cortical vein.</a:t>
            </a:r>
          </a:p>
          <a:p>
            <a:pPr algn="just">
              <a:lnSpc>
                <a:spcPct val="150000"/>
              </a:lnSpc>
            </a:pPr>
            <a:r>
              <a:rPr sz="2400">
                <a:latin typeface="Times New Roman"/>
                <a:cs typeface="Times New Roman"/>
              </a:rPr>
              <a:t> Other than neuroimaging, there is no simple confirmatory laboratory test that can confidently rule out CVT in the acute phase of the disease.</a:t>
            </a:r>
          </a:p>
        </p:txBody>
      </p:sp>
      <p:sp>
        <p:nvSpPr>
          <p:cNvPr id="5" name="TextBox 4">
            <a:extLst>
              <a:ext uri="{FF2B5EF4-FFF2-40B4-BE49-F238E27FC236}">
                <a16:creationId xmlns:a16="http://schemas.microsoft.com/office/drawing/2014/main" id="{E385B2F8-F645-0C4C-89DA-52F4F9F115F9}"/>
              </a:ext>
            </a:extLst>
          </p:cNvPr>
          <p:cNvSpPr txBox="1"/>
          <p:nvPr/>
        </p:nvSpPr>
        <p:spPr>
          <a:xfrm>
            <a:off x="3705333" y="219304"/>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A03479F7-1E9D-5CD2-61D4-DCA19F3615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4849870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190" y="747213"/>
            <a:ext cx="11629620" cy="1040593"/>
          </a:xfrm>
        </p:spPr>
        <p:txBody>
          <a:bodyPr>
            <a:noAutofit/>
          </a:bodyPr>
          <a:lstStyle/>
          <a:p>
            <a:r>
              <a:rPr b="1" dirty="0">
                <a:latin typeface="Times New Roman"/>
                <a:cs typeface="Times New Roman"/>
              </a:rPr>
              <a:t>NEUROIMAGING FEATURES  </a:t>
            </a:r>
          </a:p>
        </p:txBody>
      </p:sp>
      <p:sp>
        <p:nvSpPr>
          <p:cNvPr id="3" name="Content Placeholder 2"/>
          <p:cNvSpPr>
            <a:spLocks noGrp="1"/>
          </p:cNvSpPr>
          <p:nvPr>
            <p:ph idx="1"/>
          </p:nvPr>
        </p:nvSpPr>
        <p:spPr>
          <a:xfrm>
            <a:off x="257579" y="1841678"/>
            <a:ext cx="11629620" cy="3451533"/>
          </a:xfrm>
        </p:spPr>
        <p:txBody>
          <a:bodyPr>
            <a:normAutofit lnSpcReduction="10000"/>
          </a:bodyPr>
          <a:lstStyle/>
          <a:p>
            <a:pPr algn="just">
              <a:lnSpc>
                <a:spcPct val="150000"/>
              </a:lnSpc>
            </a:pPr>
            <a:r>
              <a:rPr sz="2400">
                <a:latin typeface="Times New Roman"/>
                <a:cs typeface="Times New Roman"/>
              </a:rPr>
              <a:t>Parenchymal brain lesions, including brain swelling, edema, venous infarction, or hemorrhagic venous infarction, may occur secondary to venous occlusion.</a:t>
            </a:r>
          </a:p>
          <a:p>
            <a:pPr algn="just">
              <a:lnSpc>
                <a:spcPct val="150000"/>
              </a:lnSpc>
            </a:pPr>
            <a:r>
              <a:rPr sz="2400">
                <a:latin typeface="Times New Roman"/>
                <a:cs typeface="Times New Roman"/>
              </a:rPr>
              <a:t>Head CT scan is normal in up to 30 percent of CVT cases, and most of the findings with CVT are nonspecific. However, in about one-third of patients, CT demonstrates direct signs of CVT, which include the cord sign, the dense triangle sign, and the empty delta sign.</a:t>
            </a:r>
          </a:p>
        </p:txBody>
      </p:sp>
      <p:sp>
        <p:nvSpPr>
          <p:cNvPr id="5" name="TextBox 4">
            <a:extLst>
              <a:ext uri="{FF2B5EF4-FFF2-40B4-BE49-F238E27FC236}">
                <a16:creationId xmlns:a16="http://schemas.microsoft.com/office/drawing/2014/main" id="{E50D1980-38A1-C90F-CE7F-D504B95CA590}"/>
              </a:ext>
            </a:extLst>
          </p:cNvPr>
          <p:cNvSpPr txBox="1"/>
          <p:nvPr/>
        </p:nvSpPr>
        <p:spPr>
          <a:xfrm>
            <a:off x="3705333" y="219304"/>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12BFDB0F-AB4C-3DE4-383B-64C9248531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27989765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19624"/>
          <a:stretch/>
        </p:blipFill>
        <p:spPr>
          <a:xfrm>
            <a:off x="-103026" y="0"/>
            <a:ext cx="12389480" cy="6858000"/>
          </a:xfrm>
          <a:prstGeom prst="rect">
            <a:avLst/>
          </a:prstGeom>
        </p:spPr>
      </p:pic>
    </p:spTree>
    <p:extLst>
      <p:ext uri="{BB962C8B-B14F-4D97-AF65-F5344CB8AC3E}">
        <p14:creationId xmlns:p14="http://schemas.microsoft.com/office/powerpoint/2010/main" val="2821650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019" y="1065875"/>
            <a:ext cx="11680059" cy="667391"/>
          </a:xfrm>
        </p:spPr>
        <p:txBody>
          <a:bodyPr>
            <a:normAutofit/>
          </a:bodyPr>
          <a:lstStyle/>
          <a:p>
            <a:r>
              <a:rPr b="1" dirty="0">
                <a:latin typeface="Times New Roman"/>
                <a:cs typeface="Times New Roman"/>
              </a:rPr>
              <a:t>CONT</a:t>
            </a:r>
            <a:r>
              <a:rPr sz="2000" dirty="0">
                <a:latin typeface="Times New Roman"/>
                <a:cs typeface="Times New Roman"/>
              </a:rPr>
              <a:t>.                      </a:t>
            </a:r>
            <a:endParaRPr sz="2800" dirty="0">
              <a:latin typeface="Times New Roman"/>
              <a:cs typeface="Times New Roman"/>
            </a:endParaRPr>
          </a:p>
        </p:txBody>
      </p:sp>
      <p:sp>
        <p:nvSpPr>
          <p:cNvPr id="3" name="Content Placeholder 2"/>
          <p:cNvSpPr>
            <a:spLocks noGrp="1"/>
          </p:cNvSpPr>
          <p:nvPr>
            <p:ph idx="1"/>
          </p:nvPr>
        </p:nvSpPr>
        <p:spPr>
          <a:xfrm>
            <a:off x="220019" y="1970461"/>
            <a:ext cx="11680059" cy="2859104"/>
          </a:xfrm>
        </p:spPr>
        <p:txBody>
          <a:bodyPr>
            <a:normAutofit lnSpcReduction="10000"/>
          </a:bodyPr>
          <a:lstStyle/>
          <a:p>
            <a:pPr algn="just">
              <a:lnSpc>
                <a:spcPct val="150000"/>
              </a:lnSpc>
            </a:pPr>
            <a:r>
              <a:rPr sz="2400">
                <a:latin typeface="Times New Roman"/>
                <a:cs typeface="Times New Roman"/>
              </a:rPr>
              <a:t>Brain MRI along with MR venography is the most informative technique for demonstrating the presence of dural thrombus, cortical vein thrombosis, and the extent of brain injury</a:t>
            </a:r>
          </a:p>
          <a:p>
            <a:pPr algn="just">
              <a:lnSpc>
                <a:spcPct val="150000"/>
              </a:lnSpc>
            </a:pPr>
            <a:r>
              <a:rPr sz="2400">
                <a:latin typeface="Times New Roman"/>
                <a:cs typeface="Times New Roman"/>
              </a:rPr>
              <a:t>CT venography may demonstrate filling defects, sinus wall enhancement, and increased collateral venous drainage and is an alternative to magnetic resonance (MR) venography.</a:t>
            </a:r>
          </a:p>
          <a:p>
            <a:pPr algn="just">
              <a:lnSpc>
                <a:spcPct val="150000"/>
              </a:lnSpc>
            </a:pPr>
            <a:endParaRPr sz="2400">
              <a:latin typeface="Times New Roman"/>
              <a:cs typeface="Times New Roman"/>
            </a:endParaRPr>
          </a:p>
        </p:txBody>
      </p:sp>
      <p:sp>
        <p:nvSpPr>
          <p:cNvPr id="5" name="TextBox 4">
            <a:extLst>
              <a:ext uri="{FF2B5EF4-FFF2-40B4-BE49-F238E27FC236}">
                <a16:creationId xmlns:a16="http://schemas.microsoft.com/office/drawing/2014/main" id="{377CC216-EE64-D11D-6C0B-D9D889B86B05}"/>
              </a:ext>
            </a:extLst>
          </p:cNvPr>
          <p:cNvSpPr txBox="1"/>
          <p:nvPr/>
        </p:nvSpPr>
        <p:spPr>
          <a:xfrm>
            <a:off x="3705333" y="219304"/>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A563D5BC-7418-A4BD-66D1-C2E4D345EA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42592841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116" y="856413"/>
            <a:ext cx="8703168" cy="682576"/>
          </a:xfrm>
        </p:spPr>
        <p:txBody>
          <a:bodyPr>
            <a:normAutofit/>
          </a:bodyPr>
          <a:lstStyle/>
          <a:p>
            <a:r>
              <a:rPr b="1" dirty="0">
                <a:latin typeface="Times New Roman"/>
                <a:cs typeface="Times New Roman"/>
              </a:rPr>
              <a:t>ANTICOAGULATION</a:t>
            </a:r>
            <a:endParaRPr sz="3200" dirty="0">
              <a:latin typeface="Times New Roman"/>
              <a:cs typeface="Times New Roman"/>
            </a:endParaRPr>
          </a:p>
        </p:txBody>
      </p:sp>
      <p:sp>
        <p:nvSpPr>
          <p:cNvPr id="3" name="Content Placeholder 2"/>
          <p:cNvSpPr>
            <a:spLocks noGrp="1"/>
          </p:cNvSpPr>
          <p:nvPr>
            <p:ph idx="1"/>
          </p:nvPr>
        </p:nvSpPr>
        <p:spPr>
          <a:xfrm>
            <a:off x="162044" y="1714433"/>
            <a:ext cx="10551448" cy="3799262"/>
          </a:xfrm>
        </p:spPr>
        <p:txBody>
          <a:bodyPr>
            <a:normAutofit fontScale="85000" lnSpcReduction="20000"/>
          </a:bodyPr>
          <a:lstStyle/>
          <a:p>
            <a:pPr marL="0" indent="0" algn="just">
              <a:lnSpc>
                <a:spcPct val="150000"/>
              </a:lnSpc>
              <a:buNone/>
            </a:pPr>
            <a:r>
              <a:rPr sz="2400" dirty="0">
                <a:latin typeface="Times New Roman"/>
                <a:cs typeface="Times New Roman"/>
              </a:rPr>
              <a:t>The mainstay for the treatment of symptomatic CVT, with or without hemorrhagic venous infarction, is anticoagulation therapy with intravenous heparin or subcutaneous low molecular weight heparin</a:t>
            </a:r>
          </a:p>
          <a:p>
            <a:pPr algn="just">
              <a:lnSpc>
                <a:spcPct val="150000"/>
              </a:lnSpc>
            </a:pPr>
            <a:r>
              <a:rPr sz="2400" dirty="0">
                <a:latin typeface="Times New Roman"/>
                <a:cs typeface="Times New Roman"/>
              </a:rPr>
              <a:t>For women with CVT during pregnancy, guidelines from the AHA/ASA conclude that low molecular weight heparin in full anticoagulant doses should be continued throughout pregnancy.</a:t>
            </a:r>
          </a:p>
          <a:p>
            <a:pPr algn="just">
              <a:lnSpc>
                <a:spcPct val="150000"/>
              </a:lnSpc>
            </a:pPr>
            <a:r>
              <a:rPr sz="2400" dirty="0">
                <a:latin typeface="Times New Roman"/>
                <a:cs typeface="Times New Roman"/>
              </a:rPr>
              <a:t>Low molecular weight heparin or a vitamin K antagonist with a target international normalized ratio (INR) of 2 to 3 should be continued for at least six weeks postpartum for a total minimum duration of therapy of six months.</a:t>
            </a:r>
          </a:p>
          <a:p>
            <a:pPr algn="just">
              <a:lnSpc>
                <a:spcPct val="150000"/>
              </a:lnSpc>
            </a:pPr>
            <a:r>
              <a:rPr sz="2400" dirty="0">
                <a:latin typeface="Times New Roman"/>
                <a:cs typeface="Times New Roman"/>
              </a:rPr>
              <a:t>Symptomatic management issues include control of seizures and intracranial hypertension.</a:t>
            </a:r>
          </a:p>
        </p:txBody>
      </p:sp>
      <p:sp>
        <p:nvSpPr>
          <p:cNvPr id="5" name="TextBox 4">
            <a:extLst>
              <a:ext uri="{FF2B5EF4-FFF2-40B4-BE49-F238E27FC236}">
                <a16:creationId xmlns:a16="http://schemas.microsoft.com/office/drawing/2014/main" id="{835A51A8-8F42-4829-8CCD-CB3A71CABEAC}"/>
              </a:ext>
            </a:extLst>
          </p:cNvPr>
          <p:cNvSpPr txBox="1"/>
          <p:nvPr/>
        </p:nvSpPr>
        <p:spPr>
          <a:xfrm>
            <a:off x="3705333" y="219304"/>
            <a:ext cx="4544705" cy="461665"/>
          </a:xfrm>
          <a:prstGeom prst="rect">
            <a:avLst/>
          </a:prstGeom>
          <a:noFill/>
        </p:spPr>
        <p:txBody>
          <a:bodyPr wrap="square" rtlCol="0">
            <a:spAutoFit/>
          </a:bodyPr>
          <a:lstStyle/>
          <a:p>
            <a:r>
              <a:rPr lang="en-US" sz="2400" b="1" dirty="0">
                <a:solidFill>
                  <a:schemeClr val="tx2"/>
                </a:solidFill>
              </a:rPr>
              <a:t>VERTICAL INTEGRATION</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F123D409-3AA0-EFB0-72BB-C978EAD8D7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26637019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288904-A515-A37D-13AB-17AB6903FB75}"/>
              </a:ext>
            </a:extLst>
          </p:cNvPr>
          <p:cNvPicPr>
            <a:picLocks noChangeAspect="1"/>
          </p:cNvPicPr>
          <p:nvPr/>
        </p:nvPicPr>
        <p:blipFill rotWithShape="1">
          <a:blip r:embed="rId2"/>
          <a:srcRect t="37058" r="38768" b="46068"/>
          <a:stretch/>
        </p:blipFill>
        <p:spPr>
          <a:xfrm>
            <a:off x="0" y="1573828"/>
            <a:ext cx="7465325" cy="1156647"/>
          </a:xfrm>
          <a:prstGeom prst="rect">
            <a:avLst/>
          </a:prstGeom>
        </p:spPr>
      </p:pic>
      <p:pic>
        <p:nvPicPr>
          <p:cNvPr id="6" name="Picture 5">
            <a:extLst>
              <a:ext uri="{FF2B5EF4-FFF2-40B4-BE49-F238E27FC236}">
                <a16:creationId xmlns:a16="http://schemas.microsoft.com/office/drawing/2014/main" id="{E4881819-9A93-8BF5-40E1-EB3370EBFA97}"/>
              </a:ext>
            </a:extLst>
          </p:cNvPr>
          <p:cNvPicPr>
            <a:picLocks noChangeAspect="1"/>
          </p:cNvPicPr>
          <p:nvPr/>
        </p:nvPicPr>
        <p:blipFill rotWithShape="1">
          <a:blip r:embed="rId2"/>
          <a:srcRect l="3585" t="61782" r="41220" b="19389"/>
          <a:stretch/>
        </p:blipFill>
        <p:spPr>
          <a:xfrm>
            <a:off x="457281" y="2902708"/>
            <a:ext cx="10779411" cy="3600450"/>
          </a:xfrm>
          <a:prstGeom prst="rect">
            <a:avLst/>
          </a:prstGeom>
        </p:spPr>
      </p:pic>
      <p:pic>
        <p:nvPicPr>
          <p:cNvPr id="7" name="Picture 6">
            <a:extLst>
              <a:ext uri="{FF2B5EF4-FFF2-40B4-BE49-F238E27FC236}">
                <a16:creationId xmlns:a16="http://schemas.microsoft.com/office/drawing/2014/main" id="{AF26AE54-5B59-5221-4BA0-062C12463AA9}"/>
              </a:ext>
            </a:extLst>
          </p:cNvPr>
          <p:cNvPicPr>
            <a:picLocks noChangeAspect="1"/>
          </p:cNvPicPr>
          <p:nvPr/>
        </p:nvPicPr>
        <p:blipFill rotWithShape="1">
          <a:blip r:embed="rId2"/>
          <a:srcRect t="10329" r="61959" b="79119"/>
          <a:stretch/>
        </p:blipFill>
        <p:spPr>
          <a:xfrm>
            <a:off x="0" y="850497"/>
            <a:ext cx="4637964" cy="723331"/>
          </a:xfrm>
          <a:prstGeom prst="rect">
            <a:avLst/>
          </a:prstGeom>
        </p:spPr>
      </p:pic>
      <p:pic>
        <p:nvPicPr>
          <p:cNvPr id="8" name="Picture 7" descr="A circular logo with text and symbols&#10;&#10;Description automatically generated">
            <a:extLst>
              <a:ext uri="{FF2B5EF4-FFF2-40B4-BE49-F238E27FC236}">
                <a16:creationId xmlns:a16="http://schemas.microsoft.com/office/drawing/2014/main" id="{86981AB7-136C-438F-1C54-D2164EE739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
        <p:nvSpPr>
          <p:cNvPr id="9" name="TextBox 8">
            <a:extLst>
              <a:ext uri="{FF2B5EF4-FFF2-40B4-BE49-F238E27FC236}">
                <a16:creationId xmlns:a16="http://schemas.microsoft.com/office/drawing/2014/main" id="{0D9DF4E8-A86B-4938-53BD-1E9E17CBA099}"/>
              </a:ext>
            </a:extLst>
          </p:cNvPr>
          <p:cNvSpPr txBox="1"/>
          <p:nvPr/>
        </p:nvSpPr>
        <p:spPr>
          <a:xfrm>
            <a:off x="3705333" y="219304"/>
            <a:ext cx="4544705" cy="461665"/>
          </a:xfrm>
          <a:prstGeom prst="rect">
            <a:avLst/>
          </a:prstGeom>
          <a:noFill/>
        </p:spPr>
        <p:txBody>
          <a:bodyPr wrap="square" rtlCol="0">
            <a:spAutoFit/>
          </a:bodyPr>
          <a:lstStyle/>
          <a:p>
            <a:r>
              <a:rPr lang="en-US" sz="2400" b="1" dirty="0">
                <a:solidFill>
                  <a:schemeClr val="tx2"/>
                </a:solidFill>
              </a:rPr>
              <a:t>LONGITUDINAL INTEGRATION</a:t>
            </a:r>
            <a:endParaRPr lang="en-PK" sz="2800" b="1" dirty="0">
              <a:solidFill>
                <a:schemeClr val="tx2"/>
              </a:solidFill>
            </a:endParaRPr>
          </a:p>
        </p:txBody>
      </p:sp>
    </p:spTree>
    <p:extLst>
      <p:ext uri="{BB962C8B-B14F-4D97-AF65-F5344CB8AC3E}">
        <p14:creationId xmlns:p14="http://schemas.microsoft.com/office/powerpoint/2010/main" val="2173170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5326" y="141661"/>
            <a:ext cx="10515600" cy="6035296"/>
          </a:xfrm>
        </p:spPr>
        <p:txBody>
          <a:bodyPr/>
          <a:lstStyle/>
          <a:p>
            <a:pPr marL="0" indent="0" algn="ctr">
              <a:buNone/>
            </a:pPr>
            <a:endParaRPr dirty="0"/>
          </a:p>
          <a:p>
            <a:pPr marL="0" indent="0" algn="ctr">
              <a:buNone/>
            </a:pPr>
            <a:endParaRPr dirty="0"/>
          </a:p>
          <a:p>
            <a:pPr marL="0" indent="0" algn="ctr">
              <a:buNone/>
            </a:pPr>
            <a:endParaRPr dirty="0"/>
          </a:p>
          <a:p>
            <a:pPr marL="0" indent="0" algn="ctr">
              <a:buNone/>
            </a:pPr>
            <a:endParaRPr dirty="0"/>
          </a:p>
          <a:p>
            <a:pPr marL="0" indent="0" algn="ctr">
              <a:buNone/>
            </a:pPr>
            <a:endParaRPr dirty="0"/>
          </a:p>
          <a:p>
            <a:pPr marL="0" indent="0" algn="ctr">
              <a:buNone/>
            </a:pPr>
            <a:r>
              <a:rPr sz="8000" dirty="0">
                <a:latin typeface="Algerian"/>
              </a:rPr>
              <a:t>THANK YOU!!</a:t>
            </a:r>
          </a:p>
        </p:txBody>
      </p:sp>
    </p:spTree>
    <p:extLst>
      <p:ext uri="{BB962C8B-B14F-4D97-AF65-F5344CB8AC3E}">
        <p14:creationId xmlns:p14="http://schemas.microsoft.com/office/powerpoint/2010/main" val="18270278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5" end="5"/>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gram&#10;&#10;Description automatically generated"/>
          <p:cNvPicPr>
            <a:picLocks noGrp="1" noChangeAspect="1"/>
          </p:cNvPicPr>
          <p:nvPr>
            <p:ph idx="1"/>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Tree>
    <p:extLst>
      <p:ext uri="{BB962C8B-B14F-4D97-AF65-F5344CB8AC3E}">
        <p14:creationId xmlns:p14="http://schemas.microsoft.com/office/powerpoint/2010/main" val="473029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0" y="609604"/>
            <a:ext cx="10089402" cy="1320798"/>
          </a:xfrm>
        </p:spPr>
        <p:txBody>
          <a:bodyPr>
            <a:normAutofit fontScale="90000"/>
          </a:bodyPr>
          <a:lstStyle/>
          <a:p>
            <a:r>
              <a:rPr sz="4800" b="1" dirty="0">
                <a:latin typeface="Times New Roman"/>
                <a:cs typeface="Times New Roman"/>
              </a:rPr>
              <a:t>LEARNING OBJECTIVES</a:t>
            </a:r>
            <a:r>
              <a:rPr sz="4800" b="1" dirty="0">
                <a:cs typeface="Times New Roman"/>
              </a:rPr>
              <a:t/>
            </a:r>
            <a:br>
              <a:rPr sz="4800" b="1" dirty="0">
                <a:cs typeface="Times New Roman"/>
              </a:rPr>
            </a:br>
            <a:r>
              <a:rPr sz="4800" b="1" dirty="0">
                <a:latin typeface="Times New Roman"/>
                <a:cs typeface="Times New Roman"/>
              </a:rPr>
              <a:t>                                         </a:t>
            </a:r>
          </a:p>
        </p:txBody>
      </p:sp>
      <p:sp>
        <p:nvSpPr>
          <p:cNvPr id="3" name="Content Placeholder 2"/>
          <p:cNvSpPr>
            <a:spLocks noGrp="1"/>
          </p:cNvSpPr>
          <p:nvPr>
            <p:ph idx="1"/>
          </p:nvPr>
        </p:nvSpPr>
        <p:spPr/>
        <p:txBody>
          <a:bodyPr/>
          <a:lstStyle/>
          <a:p>
            <a:pPr marL="0" indent="0">
              <a:buNone/>
            </a:pPr>
            <a:endParaRPr dirty="0"/>
          </a:p>
          <a:p>
            <a:r>
              <a:rPr dirty="0"/>
              <a:t>Etiologies and risk factors for common  thrombotic </a:t>
            </a:r>
            <a:r>
              <a:rPr dirty="0" err="1"/>
              <a:t>disoders</a:t>
            </a:r>
            <a:r>
              <a:rPr dirty="0"/>
              <a:t> in pregnancy</a:t>
            </a:r>
          </a:p>
          <a:p>
            <a:r>
              <a:rPr dirty="0"/>
              <a:t>Clinical features and investigations to confirm thrombotic disorders in pregnancy and post partum period </a:t>
            </a:r>
          </a:p>
          <a:p>
            <a:r>
              <a:rPr dirty="0"/>
              <a:t>Appropriate anticoagulation therapy in pregnancy and breastfeeding </a:t>
            </a:r>
          </a:p>
        </p:txBody>
      </p:sp>
      <p:sp>
        <p:nvSpPr>
          <p:cNvPr id="5" name="TextBox 4">
            <a:extLst>
              <a:ext uri="{FF2B5EF4-FFF2-40B4-BE49-F238E27FC236}">
                <a16:creationId xmlns:a16="http://schemas.microsoft.com/office/drawing/2014/main" id="{A41CBF79-02FD-AED4-DCE1-D9888A970D0E}"/>
              </a:ext>
            </a:extLst>
          </p:cNvPr>
          <p:cNvSpPr txBox="1"/>
          <p:nvPr/>
        </p:nvSpPr>
        <p:spPr>
          <a:xfrm>
            <a:off x="3971498" y="147939"/>
            <a:ext cx="3070747" cy="523220"/>
          </a:xfrm>
          <a:prstGeom prst="rect">
            <a:avLst/>
          </a:prstGeom>
          <a:noFill/>
        </p:spPr>
        <p:txBody>
          <a:bodyPr wrap="square" rtlCol="0">
            <a:spAutoFit/>
          </a:bodyPr>
          <a:lstStyle/>
          <a:p>
            <a:r>
              <a:rPr lang="en-US" sz="2400" dirty="0">
                <a:solidFill>
                  <a:schemeClr val="tx2"/>
                </a:solidFill>
              </a:rPr>
              <a:t>   </a:t>
            </a:r>
            <a:r>
              <a:rPr lang="en-US" sz="2800" b="1" dirty="0">
                <a:solidFill>
                  <a:schemeClr val="tx2"/>
                </a:solidFill>
              </a:rPr>
              <a:t>CORE CONCEPT</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C288DCDF-968F-55FF-1D53-AAF7B05FDA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61" y="850763"/>
            <a:ext cx="11134859" cy="759846"/>
          </a:xfrm>
        </p:spPr>
        <p:txBody>
          <a:bodyPr>
            <a:normAutofit/>
          </a:bodyPr>
          <a:lstStyle/>
          <a:p>
            <a:pPr algn="just"/>
            <a:r>
              <a:rPr b="1" dirty="0">
                <a:latin typeface="Times New Roman"/>
                <a:cs typeface="Times New Roman"/>
              </a:rPr>
              <a:t>INTRODUCTION</a:t>
            </a:r>
          </a:p>
        </p:txBody>
      </p:sp>
      <p:sp>
        <p:nvSpPr>
          <p:cNvPr id="3" name="Content Placeholder 2"/>
          <p:cNvSpPr>
            <a:spLocks noGrp="1"/>
          </p:cNvSpPr>
          <p:nvPr>
            <p:ph idx="1"/>
          </p:nvPr>
        </p:nvSpPr>
        <p:spPr>
          <a:xfrm>
            <a:off x="145961" y="1610609"/>
            <a:ext cx="11900078" cy="5088307"/>
          </a:xfrm>
        </p:spPr>
        <p:txBody>
          <a:bodyPr>
            <a:normAutofit fontScale="85000" lnSpcReduction="20000"/>
          </a:bodyPr>
          <a:lstStyle/>
          <a:p>
            <a:pPr algn="just">
              <a:lnSpc>
                <a:spcPct val="150000"/>
              </a:lnSpc>
            </a:pPr>
            <a:r>
              <a:rPr sz="2400" dirty="0">
                <a:latin typeface="Times New Roman"/>
                <a:cs typeface="Times New Roman"/>
              </a:rPr>
              <a:t>Pregnancy and the </a:t>
            </a:r>
            <a:r>
              <a:rPr sz="2400" dirty="0" err="1">
                <a:latin typeface="Times New Roman"/>
                <a:cs typeface="Times New Roman"/>
              </a:rPr>
              <a:t>purperium</a:t>
            </a:r>
            <a:r>
              <a:rPr sz="2400" dirty="0">
                <a:latin typeface="Times New Roman"/>
                <a:cs typeface="Times New Roman"/>
              </a:rPr>
              <a:t> (postpartum period) are well-established risk</a:t>
            </a:r>
          </a:p>
          <a:p>
            <a:pPr algn="just">
              <a:lnSpc>
                <a:spcPct val="150000"/>
              </a:lnSpc>
            </a:pPr>
            <a:r>
              <a:rPr sz="2400" dirty="0">
                <a:latin typeface="Times New Roman"/>
                <a:cs typeface="Times New Roman"/>
              </a:rPr>
              <a:t> factors for venous thromboembolism (VTE).</a:t>
            </a:r>
          </a:p>
          <a:p>
            <a:pPr algn="just">
              <a:lnSpc>
                <a:spcPct val="150000"/>
              </a:lnSpc>
            </a:pPr>
            <a:r>
              <a:rPr sz="2400" dirty="0">
                <a:latin typeface="Times New Roman"/>
                <a:cs typeface="Times New Roman"/>
              </a:rPr>
              <a:t> Prevalence is 1 in 1600. </a:t>
            </a:r>
          </a:p>
          <a:p>
            <a:pPr algn="just">
              <a:lnSpc>
                <a:spcPct val="150000"/>
              </a:lnSpc>
            </a:pPr>
            <a:r>
              <a:rPr sz="2400" dirty="0">
                <a:latin typeface="Times New Roman"/>
                <a:cs typeface="Times New Roman"/>
              </a:rPr>
              <a:t>The overlap with symptoms of pregnancy may impair clinical suspicion making diagnosis of VTE more challenging.</a:t>
            </a:r>
          </a:p>
          <a:p>
            <a:pPr algn="just">
              <a:lnSpc>
                <a:spcPct val="150000"/>
              </a:lnSpc>
            </a:pPr>
            <a:r>
              <a:rPr sz="2400" dirty="0">
                <a:latin typeface="Times New Roman"/>
                <a:cs typeface="Times New Roman"/>
              </a:rPr>
              <a:t>VTE can manifest during pregnancy as an isolated lower extremity deep vein thrombosis (DVT) or as pulmonary embolus (PE).</a:t>
            </a:r>
          </a:p>
          <a:p>
            <a:pPr algn="just">
              <a:lnSpc>
                <a:spcPct val="150000"/>
              </a:lnSpc>
            </a:pPr>
            <a:r>
              <a:rPr sz="2400" dirty="0">
                <a:latin typeface="Times New Roman"/>
                <a:cs typeface="Times New Roman"/>
              </a:rPr>
              <a:t> PE is the seventh leading cause of maternal mortality, responsible for 9 percent of maternal deaths.</a:t>
            </a:r>
          </a:p>
          <a:p>
            <a:pPr algn="just">
              <a:lnSpc>
                <a:spcPct val="150000"/>
              </a:lnSpc>
            </a:pPr>
            <a:r>
              <a:rPr sz="2400" dirty="0">
                <a:latin typeface="Times New Roman"/>
                <a:cs typeface="Times New Roman"/>
              </a:rPr>
              <a:t> Thus, the detection of DVT during pregnancy is critical to preventing deaths from PE.</a:t>
            </a:r>
          </a:p>
          <a:p>
            <a:pPr marL="0" indent="0" algn="just">
              <a:lnSpc>
                <a:spcPct val="150000"/>
              </a:lnSpc>
              <a:buNone/>
            </a:pPr>
            <a:r>
              <a:rPr sz="2400" dirty="0">
                <a:latin typeface="Times New Roman"/>
                <a:cs typeface="Times New Roman"/>
              </a:rPr>
              <a:t>	</a:t>
            </a:r>
          </a:p>
          <a:p>
            <a:pPr algn="just">
              <a:lnSpc>
                <a:spcPct val="150000"/>
              </a:lnSpc>
            </a:pPr>
            <a:endParaRPr sz="2400" dirty="0">
              <a:latin typeface="Times New Roman"/>
              <a:cs typeface="Times New Roman"/>
            </a:endParaRPr>
          </a:p>
        </p:txBody>
      </p:sp>
      <p:sp>
        <p:nvSpPr>
          <p:cNvPr id="5" name="TextBox 4">
            <a:extLst>
              <a:ext uri="{FF2B5EF4-FFF2-40B4-BE49-F238E27FC236}">
                <a16:creationId xmlns:a16="http://schemas.microsoft.com/office/drawing/2014/main" id="{B62600F8-9038-DE46-39C5-B85E0F35647E}"/>
              </a:ext>
            </a:extLst>
          </p:cNvPr>
          <p:cNvSpPr txBox="1"/>
          <p:nvPr/>
        </p:nvSpPr>
        <p:spPr>
          <a:xfrm>
            <a:off x="3971498" y="147939"/>
            <a:ext cx="3070747" cy="523220"/>
          </a:xfrm>
          <a:prstGeom prst="rect">
            <a:avLst/>
          </a:prstGeom>
          <a:noFill/>
        </p:spPr>
        <p:txBody>
          <a:bodyPr wrap="square" rtlCol="0">
            <a:spAutoFit/>
          </a:bodyPr>
          <a:lstStyle/>
          <a:p>
            <a:r>
              <a:rPr lang="en-US" sz="2400" dirty="0">
                <a:solidFill>
                  <a:schemeClr val="tx2"/>
                </a:solidFill>
              </a:rPr>
              <a:t>   </a:t>
            </a:r>
            <a:r>
              <a:rPr lang="en-US" sz="2800" b="1" dirty="0">
                <a:solidFill>
                  <a:schemeClr val="tx2"/>
                </a:solidFill>
              </a:rPr>
              <a:t>CORE CONCEPT</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E0CE82E4-79DA-DA1D-987D-84BEBDEAAD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40714190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4" y="1017092"/>
            <a:ext cx="10011766" cy="915069"/>
          </a:xfrm>
        </p:spPr>
        <p:txBody>
          <a:bodyPr/>
          <a:lstStyle/>
          <a:p>
            <a:pPr algn="just"/>
            <a:r>
              <a:rPr b="1" dirty="0">
                <a:latin typeface="Times New Roman"/>
                <a:cs typeface="Times New Roman"/>
              </a:rPr>
              <a:t>RISK FACTORS:</a:t>
            </a:r>
          </a:p>
        </p:txBody>
      </p:sp>
      <p:sp>
        <p:nvSpPr>
          <p:cNvPr id="3" name="Content Placeholder 2"/>
          <p:cNvSpPr>
            <a:spLocks noGrp="1"/>
          </p:cNvSpPr>
          <p:nvPr>
            <p:ph idx="1"/>
          </p:nvPr>
        </p:nvSpPr>
        <p:spPr>
          <a:xfrm>
            <a:off x="838204" y="2163649"/>
            <a:ext cx="10515600" cy="3219724"/>
          </a:xfrm>
        </p:spPr>
        <p:txBody>
          <a:bodyPr>
            <a:normAutofit/>
          </a:bodyPr>
          <a:lstStyle/>
          <a:p>
            <a:pPr algn="just">
              <a:lnSpc>
                <a:spcPct val="150000"/>
              </a:lnSpc>
            </a:pPr>
            <a:r>
              <a:rPr sz="2400" dirty="0">
                <a:latin typeface="Times New Roman"/>
                <a:cs typeface="Times New Roman"/>
              </a:rPr>
              <a:t>Incidence is 4 to 50 times higher compared to non pregnant women. </a:t>
            </a:r>
          </a:p>
          <a:p>
            <a:pPr algn="just">
              <a:lnSpc>
                <a:spcPct val="150000"/>
              </a:lnSpc>
            </a:pPr>
            <a:r>
              <a:rPr sz="2400" dirty="0">
                <a:latin typeface="Times New Roman"/>
                <a:cs typeface="Times New Roman"/>
              </a:rPr>
              <a:t>Increased risk for VTE is highest in the postpartum period, with a higher than usual prevalence of clot in the left lower extremity and pelvis.</a:t>
            </a:r>
          </a:p>
          <a:p>
            <a:pPr algn="just">
              <a:lnSpc>
                <a:spcPct val="150000"/>
              </a:lnSpc>
            </a:pPr>
            <a:r>
              <a:rPr sz="2400" dirty="0">
                <a:latin typeface="Times New Roman"/>
                <a:cs typeface="Times New Roman"/>
              </a:rPr>
              <a:t> In addition, risk is augmented further in women with inherited </a:t>
            </a:r>
            <a:r>
              <a:rPr sz="2400" dirty="0" err="1">
                <a:latin typeface="Times New Roman"/>
                <a:cs typeface="Times New Roman"/>
              </a:rPr>
              <a:t>thrombophilias</a:t>
            </a:r>
            <a:r>
              <a:rPr sz="2400" dirty="0">
                <a:latin typeface="Times New Roman"/>
                <a:cs typeface="Times New Roman"/>
              </a:rPr>
              <a:t>. </a:t>
            </a:r>
          </a:p>
        </p:txBody>
      </p:sp>
      <p:sp>
        <p:nvSpPr>
          <p:cNvPr id="5" name="TextBox 4">
            <a:extLst>
              <a:ext uri="{FF2B5EF4-FFF2-40B4-BE49-F238E27FC236}">
                <a16:creationId xmlns:a16="http://schemas.microsoft.com/office/drawing/2014/main" id="{B857FD72-9A63-04B3-8C05-479BB403BB95}"/>
              </a:ext>
            </a:extLst>
          </p:cNvPr>
          <p:cNvSpPr txBox="1"/>
          <p:nvPr/>
        </p:nvSpPr>
        <p:spPr>
          <a:xfrm>
            <a:off x="3971498" y="147939"/>
            <a:ext cx="3070747" cy="523220"/>
          </a:xfrm>
          <a:prstGeom prst="rect">
            <a:avLst/>
          </a:prstGeom>
          <a:noFill/>
        </p:spPr>
        <p:txBody>
          <a:bodyPr wrap="square" rtlCol="0">
            <a:spAutoFit/>
          </a:bodyPr>
          <a:lstStyle/>
          <a:p>
            <a:r>
              <a:rPr lang="en-US" sz="2400" dirty="0">
                <a:solidFill>
                  <a:schemeClr val="tx2"/>
                </a:solidFill>
              </a:rPr>
              <a:t>   </a:t>
            </a:r>
            <a:r>
              <a:rPr lang="en-US" sz="2800" b="1" dirty="0">
                <a:solidFill>
                  <a:schemeClr val="tx2"/>
                </a:solidFill>
              </a:rPr>
              <a:t>CORE CONCEPT</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6A25038B-BE35-7199-C13B-77BBB5F514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26955680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627" y="583493"/>
            <a:ext cx="11706890" cy="1030304"/>
          </a:xfrm>
        </p:spPr>
        <p:txBody>
          <a:bodyPr>
            <a:normAutofit/>
          </a:bodyPr>
          <a:lstStyle/>
          <a:p>
            <a:pPr algn="just"/>
            <a:r>
              <a:rPr b="1" dirty="0">
                <a:latin typeface="Times New Roman"/>
                <a:cs typeface="Times New Roman"/>
              </a:rPr>
              <a:t>TIMING DURING PREGNANCY</a:t>
            </a:r>
          </a:p>
        </p:txBody>
      </p:sp>
      <p:sp>
        <p:nvSpPr>
          <p:cNvPr id="3" name="Content Placeholder 2"/>
          <p:cNvSpPr>
            <a:spLocks noGrp="1"/>
          </p:cNvSpPr>
          <p:nvPr>
            <p:ph idx="1"/>
          </p:nvPr>
        </p:nvSpPr>
        <p:spPr>
          <a:xfrm>
            <a:off x="199627" y="1583140"/>
            <a:ext cx="10568457" cy="4176215"/>
          </a:xfrm>
        </p:spPr>
        <p:txBody>
          <a:bodyPr>
            <a:noAutofit/>
          </a:bodyPr>
          <a:lstStyle/>
          <a:p>
            <a:pPr marL="0" indent="0" algn="just">
              <a:lnSpc>
                <a:spcPct val="100000"/>
              </a:lnSpc>
              <a:buNone/>
            </a:pPr>
            <a:r>
              <a:rPr b="1" dirty="0">
                <a:latin typeface="Times New Roman"/>
                <a:cs typeface="Times New Roman"/>
              </a:rPr>
              <a:t>Antepartum</a:t>
            </a:r>
            <a:r>
              <a:rPr sz="2400" dirty="0">
                <a:latin typeface="Times New Roman"/>
                <a:cs typeface="Times New Roman"/>
              </a:rPr>
              <a:t> – Most studies report equal distribution of VTE across the trimesters of pregnancy. Factors that increase the risk of VTE antepartum are less well described but include the following:</a:t>
            </a:r>
          </a:p>
          <a:p>
            <a:pPr algn="just">
              <a:lnSpc>
                <a:spcPct val="100000"/>
              </a:lnSpc>
            </a:pPr>
            <a:r>
              <a:rPr sz="2400" dirty="0">
                <a:latin typeface="Times New Roman"/>
                <a:cs typeface="Times New Roman"/>
              </a:rPr>
              <a:t>Multiple births </a:t>
            </a:r>
          </a:p>
          <a:p>
            <a:pPr algn="just">
              <a:lnSpc>
                <a:spcPct val="100000"/>
              </a:lnSpc>
            </a:pPr>
            <a:r>
              <a:rPr sz="2400" dirty="0">
                <a:latin typeface="Times New Roman"/>
                <a:cs typeface="Times New Roman"/>
              </a:rPr>
              <a:t>Varicose veins </a:t>
            </a:r>
          </a:p>
          <a:p>
            <a:pPr algn="just">
              <a:lnSpc>
                <a:spcPct val="100000"/>
              </a:lnSpc>
            </a:pPr>
            <a:r>
              <a:rPr sz="2400" dirty="0">
                <a:latin typeface="Times New Roman"/>
                <a:cs typeface="Times New Roman"/>
              </a:rPr>
              <a:t>Inflammatory bowel disease</a:t>
            </a:r>
          </a:p>
          <a:p>
            <a:pPr algn="just">
              <a:lnSpc>
                <a:spcPct val="100000"/>
              </a:lnSpc>
            </a:pPr>
            <a:r>
              <a:rPr sz="2400" dirty="0">
                <a:latin typeface="Times New Roman"/>
                <a:cs typeface="Times New Roman"/>
              </a:rPr>
              <a:t>Urinary tract infection</a:t>
            </a:r>
          </a:p>
          <a:p>
            <a:pPr algn="just">
              <a:lnSpc>
                <a:spcPct val="100000"/>
              </a:lnSpc>
            </a:pPr>
            <a:r>
              <a:rPr sz="2400" dirty="0">
                <a:latin typeface="Times New Roman"/>
                <a:cs typeface="Times New Roman"/>
              </a:rPr>
              <a:t>Diabetes </a:t>
            </a:r>
          </a:p>
          <a:p>
            <a:pPr algn="just">
              <a:lnSpc>
                <a:spcPct val="100000"/>
              </a:lnSpc>
            </a:pPr>
            <a:r>
              <a:rPr sz="2400" dirty="0">
                <a:latin typeface="Times New Roman"/>
                <a:cs typeface="Times New Roman"/>
              </a:rPr>
              <a:t>Hospitalization for non-delivery reasons (particularly those &gt;3 days) </a:t>
            </a:r>
          </a:p>
          <a:p>
            <a:pPr algn="just">
              <a:lnSpc>
                <a:spcPct val="100000"/>
              </a:lnSpc>
            </a:pPr>
            <a:r>
              <a:rPr sz="2400" dirty="0">
                <a:latin typeface="Times New Roman"/>
                <a:cs typeface="Times New Roman"/>
              </a:rPr>
              <a:t>Body mass index (BMI) ≥30 kg/m2 </a:t>
            </a:r>
          </a:p>
          <a:p>
            <a:pPr algn="just">
              <a:lnSpc>
                <a:spcPct val="100000"/>
              </a:lnSpc>
            </a:pPr>
            <a:r>
              <a:rPr sz="2400" dirty="0">
                <a:latin typeface="Times New Roman"/>
                <a:cs typeface="Times New Roman"/>
              </a:rPr>
              <a:t>Increased maternal age ≥35 years </a:t>
            </a:r>
          </a:p>
          <a:p>
            <a:pPr algn="just">
              <a:lnSpc>
                <a:spcPct val="100000"/>
              </a:lnSpc>
            </a:pPr>
            <a:endParaRPr sz="2400" dirty="0">
              <a:latin typeface="Times New Roman"/>
              <a:cs typeface="Times New Roman"/>
            </a:endParaRPr>
          </a:p>
        </p:txBody>
      </p:sp>
      <p:sp>
        <p:nvSpPr>
          <p:cNvPr id="2" name="TextBox 1">
            <a:extLst>
              <a:ext uri="{FF2B5EF4-FFF2-40B4-BE49-F238E27FC236}">
                <a16:creationId xmlns:a16="http://schemas.microsoft.com/office/drawing/2014/main" id="{EFB4B473-A0BF-383E-ADA3-515F6574573B}"/>
              </a:ext>
            </a:extLst>
          </p:cNvPr>
          <p:cNvSpPr txBox="1"/>
          <p:nvPr/>
        </p:nvSpPr>
        <p:spPr>
          <a:xfrm>
            <a:off x="3971498" y="147939"/>
            <a:ext cx="3070747" cy="523220"/>
          </a:xfrm>
          <a:prstGeom prst="rect">
            <a:avLst/>
          </a:prstGeom>
          <a:noFill/>
        </p:spPr>
        <p:txBody>
          <a:bodyPr wrap="square" rtlCol="0">
            <a:spAutoFit/>
          </a:bodyPr>
          <a:lstStyle/>
          <a:p>
            <a:r>
              <a:rPr lang="en-US" sz="2400" dirty="0">
                <a:solidFill>
                  <a:schemeClr val="tx2"/>
                </a:solidFill>
              </a:rPr>
              <a:t>   </a:t>
            </a:r>
            <a:r>
              <a:rPr lang="en-US" sz="2800" b="1" dirty="0">
                <a:solidFill>
                  <a:schemeClr val="tx2"/>
                </a:solidFill>
              </a:rPr>
              <a:t>CORE CONCEPT</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B62B69CE-A33B-A4E7-BFB2-D76765B287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15947893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31" y="464024"/>
            <a:ext cx="10477823" cy="859809"/>
          </a:xfrm>
        </p:spPr>
        <p:txBody>
          <a:bodyPr>
            <a:normAutofit fontScale="90000"/>
          </a:bodyPr>
          <a:lstStyle/>
          <a:p>
            <a:r>
              <a:rPr b="1" dirty="0">
                <a:latin typeface="Times New Roman"/>
                <a:cs typeface="Times New Roman"/>
              </a:rPr>
              <a:t>POSTPARTUM                </a:t>
            </a:r>
            <a:r>
              <a:rPr b="1" dirty="0">
                <a:cs typeface="Times New Roman"/>
              </a:rPr>
              <a:t/>
            </a:r>
            <a:br>
              <a:rPr b="1" dirty="0">
                <a:cs typeface="Times New Roman"/>
              </a:rPr>
            </a:br>
            <a:endParaRPr dirty="0">
              <a:latin typeface="Times New Roman"/>
              <a:cs typeface="Times New Roman"/>
            </a:endParaRPr>
          </a:p>
        </p:txBody>
      </p:sp>
      <p:sp>
        <p:nvSpPr>
          <p:cNvPr id="3" name="Content Placeholder 2"/>
          <p:cNvSpPr>
            <a:spLocks noGrp="1"/>
          </p:cNvSpPr>
          <p:nvPr>
            <p:ph idx="1"/>
          </p:nvPr>
        </p:nvSpPr>
        <p:spPr>
          <a:xfrm>
            <a:off x="167431" y="1481072"/>
            <a:ext cx="11900078" cy="4695899"/>
          </a:xfrm>
        </p:spPr>
        <p:txBody>
          <a:bodyPr>
            <a:noAutofit/>
          </a:bodyPr>
          <a:lstStyle/>
          <a:p>
            <a:pPr marL="0" indent="0" algn="just">
              <a:buNone/>
            </a:pPr>
            <a:r>
              <a:rPr sz="1600" dirty="0">
                <a:latin typeface="Times New Roman"/>
                <a:cs typeface="Times New Roman"/>
              </a:rPr>
              <a:t>Compared with the antepartum perio</a:t>
            </a:r>
            <a:r>
              <a:rPr lang="en-US" sz="1600" dirty="0">
                <a:latin typeface="Times New Roman"/>
                <a:cs typeface="Times New Roman"/>
              </a:rPr>
              <a:t>d</a:t>
            </a:r>
            <a:r>
              <a:rPr sz="1600" dirty="0">
                <a:latin typeface="Times New Roman"/>
                <a:cs typeface="Times New Roman"/>
              </a:rPr>
              <a:t> VTE is two to five times more common postpartum. The risk is highest in the first six weeks postpartum and declines to rates that approximate that of the general population by about 13 to 18 weeks .</a:t>
            </a:r>
          </a:p>
          <a:p>
            <a:pPr algn="just"/>
            <a:r>
              <a:rPr sz="1600" dirty="0">
                <a:latin typeface="Times New Roman"/>
                <a:cs typeface="Times New Roman"/>
              </a:rPr>
              <a:t>Cesarean section (CS), especially emergent CS.</a:t>
            </a:r>
          </a:p>
          <a:p>
            <a:pPr algn="just"/>
            <a:r>
              <a:rPr sz="1600" dirty="0">
                <a:latin typeface="Times New Roman"/>
                <a:cs typeface="Times New Roman"/>
              </a:rPr>
              <a:t>Medical comorbidities (e.g., varicose veins, cardiac disease, inflammatory bowel disease) </a:t>
            </a:r>
          </a:p>
          <a:p>
            <a:pPr algn="just"/>
            <a:r>
              <a:rPr sz="1600" dirty="0">
                <a:latin typeface="Times New Roman"/>
                <a:cs typeface="Times New Roman"/>
              </a:rPr>
              <a:t>BMI ≥25 kg/m2 </a:t>
            </a:r>
          </a:p>
          <a:p>
            <a:pPr algn="just"/>
            <a:r>
              <a:rPr sz="1600" dirty="0">
                <a:latin typeface="Times New Roman"/>
                <a:cs typeface="Times New Roman"/>
              </a:rPr>
              <a:t>Young gestational age (preterm delivery &lt;36 weeks) </a:t>
            </a:r>
          </a:p>
          <a:p>
            <a:pPr algn="just"/>
            <a:r>
              <a:rPr sz="1600" dirty="0">
                <a:latin typeface="Times New Roman"/>
                <a:cs typeface="Times New Roman"/>
              </a:rPr>
              <a:t>Obstetric hemorrhage </a:t>
            </a:r>
          </a:p>
          <a:p>
            <a:pPr algn="just"/>
            <a:r>
              <a:rPr sz="1600" dirty="0">
                <a:latin typeface="Times New Roman"/>
                <a:cs typeface="Times New Roman"/>
              </a:rPr>
              <a:t>Stillbirth </a:t>
            </a:r>
          </a:p>
          <a:p>
            <a:pPr algn="just"/>
            <a:r>
              <a:rPr sz="1600" dirty="0">
                <a:latin typeface="Times New Roman"/>
                <a:cs typeface="Times New Roman"/>
              </a:rPr>
              <a:t>Increased maternal age ≥35 years </a:t>
            </a:r>
          </a:p>
          <a:p>
            <a:pPr algn="just"/>
            <a:r>
              <a:rPr sz="1600" dirty="0">
                <a:latin typeface="Times New Roman"/>
                <a:cs typeface="Times New Roman"/>
              </a:rPr>
              <a:t>Hypertension </a:t>
            </a:r>
          </a:p>
          <a:p>
            <a:pPr algn="just"/>
            <a:r>
              <a:rPr sz="1600" dirty="0">
                <a:latin typeface="Times New Roman"/>
                <a:cs typeface="Times New Roman"/>
              </a:rPr>
              <a:t>Smoking</a:t>
            </a:r>
          </a:p>
          <a:p>
            <a:pPr algn="just"/>
            <a:r>
              <a:rPr sz="1600" dirty="0">
                <a:latin typeface="Times New Roman"/>
                <a:cs typeface="Times New Roman"/>
              </a:rPr>
              <a:t>Eclampsia or preeclampsia</a:t>
            </a:r>
          </a:p>
          <a:p>
            <a:pPr algn="just"/>
            <a:r>
              <a:rPr sz="1600" dirty="0">
                <a:latin typeface="Times New Roman"/>
                <a:cs typeface="Times New Roman"/>
              </a:rPr>
              <a:t>Postpartum infection</a:t>
            </a:r>
          </a:p>
          <a:p>
            <a:pPr algn="just"/>
            <a:r>
              <a:rPr sz="1600" dirty="0">
                <a:latin typeface="Times New Roman"/>
                <a:cs typeface="Times New Roman"/>
              </a:rPr>
              <a:t> Transfusion </a:t>
            </a:r>
          </a:p>
          <a:p>
            <a:pPr algn="just"/>
            <a:r>
              <a:rPr sz="1600" dirty="0" err="1">
                <a:latin typeface="Times New Roman"/>
                <a:cs typeface="Times New Roman"/>
              </a:rPr>
              <a:t>Thrombophilias</a:t>
            </a:r>
            <a:endParaRPr sz="1600" dirty="0">
              <a:latin typeface="Times New Roman"/>
              <a:cs typeface="Times New Roman"/>
            </a:endParaRPr>
          </a:p>
        </p:txBody>
      </p:sp>
      <p:sp>
        <p:nvSpPr>
          <p:cNvPr id="5" name="TextBox 4">
            <a:extLst>
              <a:ext uri="{FF2B5EF4-FFF2-40B4-BE49-F238E27FC236}">
                <a16:creationId xmlns:a16="http://schemas.microsoft.com/office/drawing/2014/main" id="{3F8BA357-5CC0-BF50-3181-1BBC7D7BB67B}"/>
              </a:ext>
            </a:extLst>
          </p:cNvPr>
          <p:cNvSpPr txBox="1"/>
          <p:nvPr/>
        </p:nvSpPr>
        <p:spPr>
          <a:xfrm>
            <a:off x="3971498" y="147939"/>
            <a:ext cx="3070747" cy="523220"/>
          </a:xfrm>
          <a:prstGeom prst="rect">
            <a:avLst/>
          </a:prstGeom>
          <a:noFill/>
        </p:spPr>
        <p:txBody>
          <a:bodyPr wrap="square" rtlCol="0">
            <a:spAutoFit/>
          </a:bodyPr>
          <a:lstStyle/>
          <a:p>
            <a:r>
              <a:rPr lang="en-US" sz="2400" dirty="0">
                <a:solidFill>
                  <a:schemeClr val="tx2"/>
                </a:solidFill>
              </a:rPr>
              <a:t>   </a:t>
            </a:r>
            <a:r>
              <a:rPr lang="en-US" sz="2800" b="1" dirty="0">
                <a:solidFill>
                  <a:schemeClr val="tx2"/>
                </a:solidFill>
              </a:rPr>
              <a:t>CORE CONCEPT</a:t>
            </a:r>
            <a:endParaRPr lang="en-PK" sz="2800" b="1" dirty="0">
              <a:solidFill>
                <a:schemeClr val="tx2"/>
              </a:solidFill>
            </a:endParaRPr>
          </a:p>
        </p:txBody>
      </p:sp>
      <p:pic>
        <p:nvPicPr>
          <p:cNvPr id="6" name="Picture 5" descr="A circular logo with text and symbols&#10;&#10;Description automatically generated">
            <a:extLst>
              <a:ext uri="{FF2B5EF4-FFF2-40B4-BE49-F238E27FC236}">
                <a16:creationId xmlns:a16="http://schemas.microsoft.com/office/drawing/2014/main" id="{CCBA759E-FF8A-EAAD-C32F-4094A21BAD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6692" y="-29195"/>
            <a:ext cx="955307" cy="902652"/>
          </a:xfrm>
          <a:prstGeom prst="rect">
            <a:avLst/>
          </a:prstGeom>
        </p:spPr>
      </p:pic>
    </p:spTree>
    <p:extLst>
      <p:ext uri="{BB962C8B-B14F-4D97-AF65-F5344CB8AC3E}">
        <p14:creationId xmlns:p14="http://schemas.microsoft.com/office/powerpoint/2010/main" val="11698344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2627</TotalTime>
  <Words>2538</Words>
  <Application>Microsoft Office PowerPoint</Application>
  <PresentationFormat>Widescreen</PresentationFormat>
  <Paragraphs>178</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Algerian</vt:lpstr>
      <vt:lpstr>Arial</vt:lpstr>
      <vt:lpstr>Times New Roman</vt:lpstr>
      <vt:lpstr>Trebuchet MS</vt:lpstr>
      <vt:lpstr>Wingdings</vt:lpstr>
      <vt:lpstr>Wingdings 3</vt:lpstr>
      <vt:lpstr>Facet</vt:lpstr>
      <vt:lpstr>PowerPoint Presentation</vt:lpstr>
      <vt:lpstr>THROMBOTIC DISORDERS IN PREGNANCY</vt:lpstr>
      <vt:lpstr>University Motto, Vision, Values &amp; Goals </vt:lpstr>
      <vt:lpstr>PowerPoint Presentation</vt:lpstr>
      <vt:lpstr>LEARNING OBJECTIVES                                          </vt:lpstr>
      <vt:lpstr>INTRODUCTION</vt:lpstr>
      <vt:lpstr>RISK FACTORS:</vt:lpstr>
      <vt:lpstr>TIMING DURING PREGNANCY</vt:lpstr>
      <vt:lpstr>POSTPARTUM                 </vt:lpstr>
      <vt:lpstr>INHERITED THROMBOPHILIAS  DURING PREGNANCY:</vt:lpstr>
      <vt:lpstr> CONT.                                </vt:lpstr>
      <vt:lpstr>PATHOGENESIS:</vt:lpstr>
      <vt:lpstr>CONT.                        </vt:lpstr>
      <vt:lpstr>CLINICAL PRESENTATION</vt:lpstr>
      <vt:lpstr>DEEP VEIN THROMBOSIS:</vt:lpstr>
      <vt:lpstr>DIAGNOSIS</vt:lpstr>
      <vt:lpstr>PowerPoint Presentation</vt:lpstr>
      <vt:lpstr>TREATMENT</vt:lpstr>
      <vt:lpstr>CONT.                       </vt:lpstr>
      <vt:lpstr>ANTICOAGULATION</vt:lpstr>
      <vt:lpstr>CONT</vt:lpstr>
      <vt:lpstr>DOSING</vt:lpstr>
      <vt:lpstr>              CONT.           </vt:lpstr>
      <vt:lpstr>LABOR AND DELIVERY</vt:lpstr>
      <vt:lpstr>CONT.</vt:lpstr>
      <vt:lpstr>AFTER DELIVERY</vt:lpstr>
      <vt:lpstr>LENGTH OF THERAPY                                                              </vt:lpstr>
      <vt:lpstr>PowerPoint Presentation</vt:lpstr>
      <vt:lpstr>CEREBRAL VENOUS THROMBOSIS</vt:lpstr>
      <vt:lpstr>CLINICAL MANIFESTATIONS                                       </vt:lpstr>
      <vt:lpstr>DIAGNOSIS</vt:lpstr>
      <vt:lpstr>NEUROIMAGING FEATURES  </vt:lpstr>
      <vt:lpstr>PowerPoint Presentation</vt:lpstr>
      <vt:lpstr>CONT.                      </vt:lpstr>
      <vt:lpstr>ANTICOAGULATION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Thrombotic Disorders In Pregnancy</dc:title>
  <dc:creator>Mobeen Fatima</dc:creator>
  <cp:lastModifiedBy>waleed rana</cp:lastModifiedBy>
  <cp:revision>55</cp:revision>
  <dcterms:created xsi:type="dcterms:W3CDTF">2022-07-13T11:03:31Z</dcterms:created>
  <dcterms:modified xsi:type="dcterms:W3CDTF">2025-03-04T07:26:28Z</dcterms:modified>
</cp:coreProperties>
</file>