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autoCompressPictures="0">
  <p:sldMasterIdLst>
    <p:sldMasterId id="2147483660" r:id="rId1"/>
  </p:sldMasterIdLst>
  <p:notesMasterIdLst>
    <p:notesMasterId r:id="rId2"/>
  </p:notesMasterIdLst>
  <p:sldIdLst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</p:sldIdLst>
  <p:sldSz type="screen16x9" cy="6858000" cx="12192000"/>
  <p:notesSz cx="6858000" cy="9144000"/>
  <p:defaultTextStyle>
    <a:defPPr>
      <a:defRPr lang="en-US"/>
    </a:defPPr>
    <a:lvl1pPr algn="l" defTabSz="4572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336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70" Type="http://schemas.openxmlformats.org/officeDocument/2006/relationships/tableStyles" Target="tableStyles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7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3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83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83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83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8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7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algn="l" indent="0" mar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 lang="en-US"/>
          </a:p>
        </p:txBody>
      </p:sp>
      <p:sp>
        <p:nvSpPr>
          <p:cNvPr id="104860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60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0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ah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9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0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8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03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indent="0" marL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0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algn="l" indent="0" marL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6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6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63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65" name="TextBox 13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66" name="TextBox 14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b="0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9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7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7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9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9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b="0" cap="none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5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5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75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54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  <p:sp>
        <p:nvSpPr>
          <p:cNvPr id="1048756" name="TextBox 16"/>
          <p:cNvSpPr txBox="1"/>
          <p:nvPr/>
        </p:nvSpPr>
        <p:spPr>
          <a:xfrm>
            <a:off x="2467652" y="648005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048757" name="TextBox 17"/>
          <p:cNvSpPr txBox="1"/>
          <p:nvPr/>
        </p:nvSpPr>
        <p:spPr>
          <a:xfrm>
            <a:off x="11114852" y="2905306"/>
            <a:ext cx="609600" cy="584776"/>
          </a:xfrm>
          <a:prstGeom prst="rect"/>
        </p:spPr>
        <p:txBody>
          <a:bodyPr anchor="ctr" bIns="45720" lIns="91440" rIns="91440" rtlCol="0" tIns="45720" vert="horz">
            <a:noAutofit/>
          </a:bodyPr>
          <a:p>
            <a:pPr lvl="0"/>
            <a:r>
              <a:rPr baseline="0" dirty="0" sz="8000" lang="en-US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b="0" sz="48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indent="0" marL="0">
              <a:buFontTx/>
              <a:buNone/>
              <a:defRPr sz="2400">
                <a:solidFill>
                  <a:schemeClr val="accent1"/>
                </a:solidFill>
              </a:defRPr>
            </a:lvl1pPr>
            <a:lvl2pPr indent="0" marL="457200">
              <a:buFontTx/>
              <a:buNone/>
            </a:lvl2pPr>
            <a:lvl3pPr indent="0" marL="914400">
              <a:buFontTx/>
              <a:buNone/>
            </a:lvl3pPr>
            <a:lvl4pPr indent="0" marL="1371600">
              <a:buFontTx/>
              <a:buNone/>
            </a:lvl4pPr>
            <a:lvl5pPr indent="0" marL="1828800">
              <a:buFontTx/>
              <a:buNone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1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anchor="t" bIns="45720" lIns="91440" rIns="91440" rtlCol="0" tIns="45720" vert="horz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indent="0" lvl="0" marL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4881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8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17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1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75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anchor="t"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7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7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6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anchor="ctr" vert="eaVert"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2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8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3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15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6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61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b="0" cap="none" sz="4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37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algn="l" indent="0" marL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0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5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06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7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0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80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0" name="Title 9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81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2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indent="0" marL="0">
              <a:buNone/>
              <a:defRPr b="0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84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78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8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8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8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4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4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4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4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9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91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9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9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b="0" sz="20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820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821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8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8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824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8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b="0" sz="2400"/>
            </a:lvl1pPr>
          </a:lstStyle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768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algn="ctr" indent="0" marL="0">
              <a:buNone/>
              <a:defRPr sz="1600"/>
            </a:lvl1pPr>
            <a:lvl2pPr indent="0" marL="457200">
              <a:buNone/>
              <a:defRPr sz="1600"/>
            </a:lvl2pPr>
            <a:lvl3pPr indent="0" marL="914400">
              <a:buNone/>
              <a:defRPr sz="1600"/>
            </a:lvl3pPr>
            <a:lvl4pPr indent="0" marL="1371600">
              <a:buNone/>
              <a:defRPr sz="1600"/>
            </a:lvl4pPr>
            <a:lvl5pPr indent="0" marL="1828800">
              <a:buNone/>
              <a:defRPr sz="1600"/>
            </a:lvl5pPr>
            <a:lvl6pPr indent="0" marL="2286000">
              <a:buNone/>
              <a:defRPr sz="1600"/>
            </a:lvl6pPr>
            <a:lvl7pPr indent="0" marL="2743200">
              <a:buNone/>
              <a:defRPr sz="1600"/>
            </a:lvl7pPr>
            <a:lvl8pPr indent="0" marL="3200400">
              <a:buNone/>
              <a:defRPr sz="1600"/>
            </a:lvl8pPr>
            <a:lvl9pPr indent="0" marL="365760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dirty="0" lang="en-US"/>
          </a:p>
        </p:txBody>
      </p:sp>
      <p:sp>
        <p:nvSpPr>
          <p:cNvPr id="1048769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indent="0" marL="0">
              <a:buNone/>
              <a:defRPr sz="12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7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77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dirty="0" lang="en-US"/>
          </a:p>
        </p:txBody>
      </p:sp>
      <p:sp>
        <p:nvSpPr>
          <p:cNvPr id="1048772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ah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4877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1048576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ah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7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ah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8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ah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79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ah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0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ah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1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ah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2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ah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3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ah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4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ah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5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ah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6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48587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ah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3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048588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ah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89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ah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0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ah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1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ah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2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ah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3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ah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4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ah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5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ah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6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ah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7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ah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8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ah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048599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ah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1048600" name="Rectangle 6"/>
          <p:cNvSpPr/>
          <p:nvPr/>
        </p:nvSpPr>
        <p:spPr>
          <a:xfrm>
            <a:off x="0" y="0"/>
            <a:ext cx="182880" cy="6858000"/>
          </a:xfrm>
          <a:prstGeom prst="rect"/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601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/>
        </p:spPr>
        <p:txBody>
          <a:bodyPr anchor="t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dirty="0" lang="en-US"/>
          </a:p>
        </p:txBody>
      </p:sp>
      <p:sp>
        <p:nvSpPr>
          <p:cNvPr id="1048602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 lang="en-US"/>
          </a:p>
        </p:txBody>
      </p:sp>
      <p:sp>
        <p:nvSpPr>
          <p:cNvPr id="1048603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dirty="0" lang="en-US"/>
              <a:t>3/13/2023</a:t>
            </a:fld>
            <a:endParaRPr dirty="0" lang="en-US"/>
          </a:p>
        </p:txBody>
      </p:sp>
      <p:sp>
        <p:nvSpPr>
          <p:cNvPr id="104860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 lang="en-US"/>
          </a:p>
        </p:txBody>
      </p:sp>
      <p:sp>
        <p:nvSpPr>
          <p:cNvPr id="104860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dirty="0" lang="en-US"/>
              <a:t>‹#›</a:t>
            </a:fld>
            <a:endParaRPr dirty="0"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eaLnBrk="1" hangingPunct="1" latinLnBrk="0" rtl="0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defTabSz="457200" eaLnBrk="1" hangingPunct="1" indent="-342900" latinLnBrk="0" marL="3429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algn="l" defTabSz="457200" eaLnBrk="1" hangingPunct="1" indent="-285750" latinLnBrk="0" marL="74295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algn="l" defTabSz="457200" eaLnBrk="1" hangingPunct="1" indent="-228600" latinLnBrk="0" marL="1143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algn="l" defTabSz="457200" eaLnBrk="1" hangingPunct="1" indent="-228600" latinLnBrk="0" marL="1600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algn="l" defTabSz="457200" eaLnBrk="1" hangingPunct="1" indent="-228600" latinLnBrk="0" marL="20574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algn="l" defTabSz="457200" eaLnBrk="1" hangingPunct="1" indent="-228600" latinLnBrk="0" marL="25146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algn="l" defTabSz="457200" eaLnBrk="1" hangingPunct="1" indent="-228600" latinLnBrk="0" marL="29718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algn="l" defTabSz="457200" eaLnBrk="1" hangingPunct="1" indent="-228600" latinLnBrk="0" marL="34290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algn="l" defTabSz="457200" eaLnBrk="1" hangingPunct="1" indent="-228600" latinLnBrk="0" marL="3886200" rtl="0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4572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4572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4572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4572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4572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4572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4572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4572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4572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2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2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dirty="0" lang="en-GB" smtClean="0"/>
              <a:t>THORACIC TRAUMA</a:t>
            </a:r>
            <a:endParaRPr dirty="0" lang="en-US"/>
          </a:p>
        </p:txBody>
      </p:sp>
      <p:sp>
        <p:nvSpPr>
          <p:cNvPr id="104861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dirty="0" lang="en-US"/>
          </a:p>
        </p:txBody>
      </p:sp>
      <p:pic>
        <p:nvPicPr>
          <p:cNvPr id="209715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159837" y="1553785"/>
            <a:ext cx="2495550" cy="2253769"/>
          </a:xfrm>
          <a:prstGeom prst="rect"/>
        </p:spPr>
      </p:pic>
      <p:pic>
        <p:nvPicPr>
          <p:cNvPr id="2097153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9896475" y="0"/>
            <a:ext cx="2295525" cy="1990725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Pathophysiology in Chest Injury:</a:t>
            </a:r>
            <a:endParaRPr dirty="0" lang="en-US"/>
          </a:p>
        </p:txBody>
      </p:sp>
      <p:pic>
        <p:nvPicPr>
          <p:cNvPr id="209715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419930" y="2014152"/>
            <a:ext cx="6996759" cy="4633784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Initial assessment and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management:</a:t>
            </a:r>
            <a:endParaRPr dirty="0" lang="en-US"/>
          </a:p>
        </p:txBody>
      </p:sp>
      <p:sp>
        <p:nvSpPr>
          <p:cNvPr id="104863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Primary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survey by ATLS guideline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Resuscitation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of vital functions </a:t>
            </a: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Detailed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secondary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survey</a:t>
            </a: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Definitive care</a:t>
            </a:r>
            <a:endParaRPr dirty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ATLS:</a:t>
            </a:r>
            <a:endParaRPr dirty="0" lang="en-US"/>
          </a:p>
        </p:txBody>
      </p:sp>
      <p:pic>
        <p:nvPicPr>
          <p:cNvPr id="209715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38616" y="2360140"/>
            <a:ext cx="5762068" cy="3583460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574963" y="1264555"/>
            <a:ext cx="7051848" cy="5106078"/>
          </a:xfrm>
          <a:prstGeom prst="rect"/>
        </p:spPr>
      </p:pic>
      <p:sp>
        <p:nvSpPr>
          <p:cNvPr id="1048638" name="Content Placeholder 5"/>
          <p:cNvSpPr>
            <a:spLocks noGrp="1"/>
          </p:cNvSpPr>
          <p:nvPr>
            <p:ph idx="1"/>
          </p:nvPr>
        </p:nvSpPr>
        <p:spPr/>
        <p:txBody>
          <a:bodyPr/>
          <a:p>
            <a:endParaRPr dirty="0"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Resuscitation:</a:t>
            </a:r>
            <a:endParaRPr dirty="0" lang="en-US"/>
          </a:p>
        </p:txBody>
      </p:sp>
      <p:sp>
        <p:nvSpPr>
          <p:cNvPr id="1048640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As per trauma ATLS guidelines</a:t>
            </a:r>
          </a:p>
          <a:p>
            <a:r>
              <a:rPr dirty="0" lang="en-GB" smtClean="0"/>
              <a:t>Maintain double IV line</a:t>
            </a:r>
          </a:p>
          <a:p>
            <a:r>
              <a:rPr dirty="0" lang="en-GB" smtClean="0"/>
              <a:t>Fluid resuscitation</a:t>
            </a:r>
          </a:p>
          <a:p>
            <a:r>
              <a:rPr dirty="0" lang="en-GB" smtClean="0"/>
              <a:t>Blood ideal fluid</a:t>
            </a:r>
          </a:p>
          <a:p>
            <a:r>
              <a:rPr dirty="0" lang="en-GB" smtClean="0"/>
              <a:t>Assessment and </a:t>
            </a:r>
            <a:r>
              <a:rPr dirty="0" lang="en-GB" err="1" smtClean="0"/>
              <a:t>maintaince</a:t>
            </a:r>
            <a:r>
              <a:rPr dirty="0" lang="en-GB" smtClean="0"/>
              <a:t> of airway</a:t>
            </a:r>
          </a:p>
          <a:p>
            <a:r>
              <a:rPr dirty="0" lang="en-GB" smtClean="0"/>
              <a:t>Vital monitoring</a:t>
            </a:r>
            <a:endParaRPr dirty="0"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Investigations:</a:t>
            </a:r>
            <a:endParaRPr dirty="0" lang="en-US"/>
          </a:p>
        </p:txBody>
      </p:sp>
      <p:sp>
        <p:nvSpPr>
          <p:cNvPr id="104864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/>
              <a:t>Examination</a:t>
            </a:r>
          </a:p>
          <a:p>
            <a:r>
              <a:rPr dirty="0" lang="en-GB" smtClean="0"/>
              <a:t>FAST scan</a:t>
            </a:r>
          </a:p>
          <a:p>
            <a:r>
              <a:rPr dirty="0" lang="en-GB" smtClean="0"/>
              <a:t>CXR</a:t>
            </a:r>
          </a:p>
          <a:p>
            <a:r>
              <a:rPr dirty="0" lang="en-GB" smtClean="0"/>
              <a:t>Ct scan chest with IV contrast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Classification:</a:t>
            </a:r>
            <a:endParaRPr dirty="0" lang="en-US"/>
          </a:p>
        </p:txBody>
      </p:sp>
      <p:sp>
        <p:nvSpPr>
          <p:cNvPr id="104864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Immediate Life Threatening injuries (Lethal Six)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Potential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Life Threatening injuries( Hidden Six)</a:t>
            </a:r>
            <a:endParaRPr dirty="0"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Immediate Life Threatening injuries(Lethal Six)</a:t>
            </a:r>
            <a:endParaRPr dirty="0" lang="en-US"/>
          </a:p>
        </p:txBody>
      </p:sp>
      <p:sp>
        <p:nvSpPr>
          <p:cNvPr id="104864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Fatal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if they are not recognized and treated immediately: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Airway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Obstruction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Tension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pneumothorax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Open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pneumothorax “sucking chest wound”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Massive </a:t>
            </a:r>
            <a:r>
              <a:rPr dirty="0" lang="en-GB" err="1" smtClean="0">
                <a:solidFill>
                  <a:srgbClr val="3B3835"/>
                </a:solidFill>
                <a:latin typeface="Source Sans Pro"/>
              </a:rPr>
              <a:t>hemothorax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Flail chest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Cardiac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tamponade</a:t>
            </a:r>
            <a:endParaRPr dirty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Potential Life Threatening injuries( Hidden Six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):</a:t>
            </a:r>
            <a:endParaRPr dirty="0" lang="en-US"/>
          </a:p>
        </p:txBody>
      </p:sp>
      <p:sp>
        <p:nvSpPr>
          <p:cNvPr id="104864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Primary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or secondary survey may reveal one of eight potentially life-threatening thoracic injuries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Cardiac contusion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Aortic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disruption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Diaphragmatic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rupture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Oesophageal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injury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Pulmonary contusion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err="1" smtClean="0">
                <a:solidFill>
                  <a:srgbClr val="3B3835"/>
                </a:solidFill>
                <a:latin typeface="Source Sans Pro"/>
              </a:rPr>
              <a:t>Tracheo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-bronchial injuries</a:t>
            </a:r>
            <a:endParaRPr dirty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620530" y="2162432"/>
            <a:ext cx="4955145" cy="354639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Introduction: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Second leading cause of trauma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deaths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RTA is common aetiology 65-70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%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25% of trauma deaths are a direct result of chest injury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50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% of patients who die from multiple trauma have significant chest injury</a:t>
            </a:r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Airway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obstruction:</a:t>
            </a:r>
            <a:endParaRPr dirty="0" lang="en-US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p>
            <a:pPr indent="0" marL="0">
              <a:buNone/>
            </a:pPr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Airway obstruction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– Control of the airway is foremost in trauma resuscitation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.</a:t>
            </a:r>
          </a:p>
          <a:p>
            <a:pPr indent="0" marL="0">
              <a:buNone/>
            </a:pP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Protect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the cervical spine as the airway is being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managed</a:t>
            </a: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endParaRPr b="1" dirty="0" lang="en-GB" smtClean="0">
              <a:solidFill>
                <a:srgbClr val="3B3835"/>
              </a:solidFill>
              <a:latin typeface="Source Sans Pr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en-GB">
                <a:solidFill>
                  <a:srgbClr val="3B3835"/>
                </a:solidFill>
                <a:latin typeface="Source Sans Pro"/>
              </a:rPr>
              <a:t>Causes :</a:t>
            </a:r>
            <a:endParaRPr dirty="0" lang="en-US"/>
          </a:p>
        </p:txBody>
      </p:sp>
      <p:sp>
        <p:nvSpPr>
          <p:cNvPr id="104865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The tongue is the most common cause 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Dentures, avulsed teeth, tissue, secretions, and blood 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Bilateral mandibular fracture 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Expanding neck hematomas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 Laryngeal trauma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 Tracheal tear or transection</a:t>
            </a:r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Sign and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Symptoms:</a:t>
            </a:r>
            <a:endParaRPr dirty="0" lang="en-US"/>
          </a:p>
        </p:txBody>
      </p:sp>
      <p:sp>
        <p:nvSpPr>
          <p:cNvPr id="104865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Stridor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hoarseness of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voice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subcutaneous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emphysema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altered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mental status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,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accessory muscle working apnea,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and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cyanosis (sign of pre-terminal hypoxemia).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endParaRPr b="1"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if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any suspicion of airway obstruction or inability to exchange air adequately mandates early intubation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.</a:t>
            </a:r>
            <a:endParaRPr dirty="0"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Management:</a:t>
            </a:r>
            <a:endParaRPr dirty="0" lang="en-US"/>
          </a:p>
        </p:txBody>
      </p:sp>
      <p:sp>
        <p:nvSpPr>
          <p:cNvPr id="104865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Intubate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using a controlled rapid sequence when in doubt of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obstruction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Provide inline cervical spine immobilization during intubation.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Early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intubate in cases of neck hematoma or possible airway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edema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Emergency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cricothyroidotomy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should perform if endotracheal intubation fails.</a:t>
            </a:r>
            <a:endParaRPr dirty="0"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Tension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Pneumothorax: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Air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enters pleural space and becomes trapped leads to pressure increase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Increased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pressure which collapses lung and shifts mediastinum to unaffected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side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Increased dyspnoea and compressed heart and great vessels leads to decreased cardiac output.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Leads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to Cardiogenic Shock</a:t>
            </a:r>
            <a:endParaRPr dirty="0"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Tension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Pneumothorax:</a:t>
            </a:r>
            <a:endParaRPr dirty="0" lang="en-US"/>
          </a:p>
        </p:txBody>
      </p:sp>
      <p:sp>
        <p:nvSpPr>
          <p:cNvPr id="104866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8056" lnSpcReduction="10000"/>
          </a:bodyPr>
          <a:p>
            <a:pPr indent="0" marL="0">
              <a:buNone/>
            </a:pP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Signs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&amp; Symptoms </a:t>
            </a:r>
            <a:endParaRPr b="1"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err="1" smtClean="0">
                <a:solidFill>
                  <a:srgbClr val="3B3835"/>
                </a:solidFill>
                <a:latin typeface="Source Sans Pro"/>
              </a:rPr>
              <a:t>Dyspnoea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and </a:t>
            </a:r>
            <a:r>
              <a:rPr dirty="0" lang="en-US" err="1" smtClean="0">
                <a:solidFill>
                  <a:srgbClr val="3B3835"/>
                </a:solidFill>
                <a:latin typeface="Source Sans Pro"/>
              </a:rPr>
              <a:t>Tachypnoea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Anxiety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Diminished breath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sounds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Hypotension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Tachycardia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JVD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Narrowing pulse pressure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Tracheal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Deviation – Late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Sign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Shock</a:t>
            </a:r>
            <a:endParaRPr dirty="0"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Tension Pneumothorax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Treatment:</a:t>
            </a:r>
            <a:endParaRPr dirty="0" lang="en-US"/>
          </a:p>
        </p:txBody>
      </p:sp>
      <p:sp>
        <p:nvSpPr>
          <p:cNvPr id="104866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Needle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Thoracostomy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 ( 12 or 14 gauge IV catheter in 2nd ICS &amp; MCL or 5th ICS in AAL )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Chest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tube placement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Possible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thoracotomy or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thoracoscopy</a:t>
            </a:r>
            <a:endParaRPr dirty="0"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Pneumothorax:</a:t>
            </a:r>
            <a:endParaRPr dirty="0" lang="en-US"/>
          </a:p>
        </p:txBody>
      </p:sp>
      <p:pic>
        <p:nvPicPr>
          <p:cNvPr id="2097161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190450" y="2193538"/>
            <a:ext cx="3234166" cy="3058083"/>
          </a:xfrm>
          <a:prstGeom prst="rect"/>
        </p:spPr>
      </p:pic>
      <p:pic>
        <p:nvPicPr>
          <p:cNvPr id="2097162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290487" y="2193538"/>
            <a:ext cx="3535964" cy="3058083"/>
          </a:xfrm>
          <a:prstGeom prst="rect"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Chest intubation:</a:t>
            </a:r>
            <a:endParaRPr dirty="0" lang="en-US"/>
          </a:p>
        </p:txBody>
      </p:sp>
      <p:pic>
        <p:nvPicPr>
          <p:cNvPr id="2097163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62184" y="2360142"/>
            <a:ext cx="4800943" cy="3892378"/>
          </a:xfrm>
          <a:prstGeom prst="rect"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Open Pneumothorax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/>
            </a:r>
            <a:br>
              <a:rPr dirty="0" lang="en-GB" smtClean="0">
                <a:solidFill>
                  <a:srgbClr val="3B3835"/>
                </a:solidFill>
                <a:latin typeface="Source Sans Pro"/>
              </a:rPr>
            </a:b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(</a:t>
            </a:r>
            <a:r>
              <a:rPr dirty="0" sz="2400" lang="en-GB">
                <a:solidFill>
                  <a:srgbClr val="3B3835"/>
                </a:solidFill>
                <a:latin typeface="Source Sans Pro"/>
              </a:rPr>
              <a:t>Sucking Chest Wound</a:t>
            </a:r>
            <a:r>
              <a:rPr dirty="0" sz="2400" lang="en-GB" smtClean="0">
                <a:solidFill>
                  <a:srgbClr val="3B3835"/>
                </a:solidFill>
                <a:latin typeface="Source Sans Pro"/>
              </a:rPr>
              <a:t>):</a:t>
            </a:r>
            <a:endParaRPr dirty="0" sz="2400" lang="en-US"/>
          </a:p>
        </p:txBody>
      </p:sp>
      <p:sp>
        <p:nvSpPr>
          <p:cNvPr id="104866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Open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chest wall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injury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Stab wounds usually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self-sealing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GSW more extensive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damage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Air passes through opening into the pleural space and remains outside of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lung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Large open defect in chest wall (&gt;3 cm diameter) with equilibration between intrathoracic and atmospheric pressure</a:t>
            </a:r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Death:</a:t>
            </a:r>
            <a:endParaRPr dirty="0" lang="en-US"/>
          </a:p>
        </p:txBody>
      </p:sp>
      <p:sp>
        <p:nvSpPr>
          <p:cNvPr id="1048623" name="Content Placeholder 2"/>
          <p:cNvSpPr>
            <a:spLocks noGrp="1"/>
          </p:cNvSpPr>
          <p:nvPr>
            <p:ph idx="1"/>
          </p:nvPr>
        </p:nvSpPr>
        <p:spPr>
          <a:xfrm>
            <a:off x="2688066" y="2108886"/>
            <a:ext cx="8915400" cy="3777622"/>
          </a:xfrm>
        </p:spPr>
        <p:txBody>
          <a:bodyPr>
            <a:normAutofit/>
          </a:bodyPr>
          <a:p>
            <a:pPr indent="0" marL="0">
              <a:buNone/>
            </a:pPr>
            <a:r>
              <a:rPr b="1" dirty="0" lang="en-GB" smtClean="0">
                <a:solidFill>
                  <a:srgbClr val="3B3835"/>
                </a:solidFill>
                <a:latin typeface="Source Sans Pro"/>
              </a:rPr>
              <a:t>Death :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can be immediate (within seconds to minutes),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early (minutes to hours), or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late (days to weeks) after injury.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Signs &amp;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Symptoms:</a:t>
            </a:r>
            <a:endParaRPr dirty="0" lang="en-US"/>
          </a:p>
        </p:txBody>
      </p:sp>
      <p:sp>
        <p:nvSpPr>
          <p:cNvPr id="104866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Gurgling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sound during respiration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Bubbling wound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Dyspnea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Tachypnea 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Diminished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breath sound</a:t>
            </a:r>
            <a:endParaRPr dirty="0"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Treatment:</a:t>
            </a:r>
            <a:endParaRPr dirty="0" lang="en-US"/>
          </a:p>
        </p:txBody>
      </p:sp>
      <p:sp>
        <p:nvSpPr>
          <p:cNvPr id="104867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Oxygenation and possible intubations if in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distress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Bandage may be applied over the wound and taped on 3 sides for cover the defect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Immediate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CT insertion to affected side.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Urgent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thoracotomy to evacuate blood clot and treat associated intrathoracic injuries. – Irrigate, debride, and close the chest wall defect in the OR.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Large defects may require flap closure.</a:t>
            </a:r>
            <a:endParaRPr dirty="0"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3 way occlusive dressing:</a:t>
            </a:r>
            <a:endParaRPr dirty="0" lang="en-US"/>
          </a:p>
        </p:txBody>
      </p:sp>
      <p:pic>
        <p:nvPicPr>
          <p:cNvPr id="209716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609070" y="2483708"/>
            <a:ext cx="3744098" cy="2340275"/>
          </a:xfrm>
          <a:prstGeom prst="rect"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Massive </a:t>
            </a:r>
            <a:r>
              <a:rPr dirty="0" lang="en-GB" err="1" smtClean="0">
                <a:solidFill>
                  <a:srgbClr val="3B3835"/>
                </a:solidFill>
                <a:latin typeface="Source Sans Pro"/>
              </a:rPr>
              <a:t>Hemothorax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:</a:t>
            </a:r>
            <a:endParaRPr dirty="0" lang="en-US"/>
          </a:p>
        </p:txBody>
      </p:sp>
      <p:sp>
        <p:nvSpPr>
          <p:cNvPr id="104867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Blood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 the pleural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space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Each side of the chest can hold 2500-3000ml of blood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Possible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Sources </a:t>
            </a: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–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Intercostal vessels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–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Internal mammary artery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–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Pulmonary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vessel</a:t>
            </a: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–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Lung parenchyma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Can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lead to tension pneumothorax</a:t>
            </a:r>
            <a:endParaRPr dirty="0"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err="1" smtClean="0"/>
              <a:t>Hemothorax</a:t>
            </a:r>
            <a:r>
              <a:rPr dirty="0" lang="en-GB" smtClean="0"/>
              <a:t>:</a:t>
            </a:r>
            <a:br>
              <a:rPr dirty="0" lang="en-GB" smtClean="0"/>
            </a:br>
            <a:endParaRPr dirty="0" lang="en-US"/>
          </a:p>
        </p:txBody>
      </p:sp>
      <p:pic>
        <p:nvPicPr>
          <p:cNvPr id="209716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212757" y="2335428"/>
            <a:ext cx="5129556" cy="3361038"/>
          </a:xfrm>
          <a:prstGeom prst="rect"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Sign and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Symptoms:</a:t>
            </a:r>
            <a:endParaRPr dirty="0" lang="en-US"/>
          </a:p>
        </p:txBody>
      </p:sp>
      <p:sp>
        <p:nvSpPr>
          <p:cNvPr id="104867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Hemorrhagic shock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Absence or diminution of breath sound in affected side 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Dullness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on percussion in affected side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Flattened neck veins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CXR will show unilateral “white out” (opacification)</a:t>
            </a:r>
            <a:endParaRPr dirty="0"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Management:</a:t>
            </a:r>
            <a:endParaRPr dirty="0" lang="en-US"/>
          </a:p>
        </p:txBody>
      </p:sp>
      <p:sp>
        <p:nvSpPr>
          <p:cNvPr id="104867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Chest Tube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insertion first with available of blood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transfusion</a:t>
            </a: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Thoracotomy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indicated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if immediate drainage of 1000-1500mls of blood Or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200ml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for 2 to 4 hours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Failure to completely drain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hemothorax</a:t>
            </a:r>
            <a:endParaRPr dirty="0"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66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965620" y="1264555"/>
            <a:ext cx="6610865" cy="4265570"/>
          </a:xfrm>
          <a:prstGeom prst="rect"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Flail Chest:</a:t>
            </a:r>
            <a:endParaRPr dirty="0" lang="en-US"/>
          </a:p>
        </p:txBody>
      </p:sp>
      <p:sp>
        <p:nvSpPr>
          <p:cNvPr id="1048682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When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3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or more adjacent ribs fractures in 2 or more places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Paradoxical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movement of the flailed segment moves in opposite direction of the chest wall movement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Can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also occur when the sternum is fractured loose form its attachments with the ribs</a:t>
            </a:r>
            <a:endParaRPr dirty="0"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Sign &amp;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Symptoms:</a:t>
            </a:r>
            <a:endParaRPr dirty="0" lang="en-US"/>
          </a:p>
        </p:txBody>
      </p:sp>
      <p:sp>
        <p:nvSpPr>
          <p:cNvPr id="104868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Severe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pain with chest wall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movement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Decreased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ventilatory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volume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Underlying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lung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contusion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Potentially </a:t>
            </a:r>
            <a:r>
              <a:rPr dirty="0" lang="en-US" err="1" smtClean="0">
                <a:solidFill>
                  <a:srgbClr val="3B3835"/>
                </a:solidFill>
                <a:latin typeface="Source Sans Pro"/>
              </a:rPr>
              <a:t>Pneumo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/</a:t>
            </a:r>
            <a:r>
              <a:rPr dirty="0" lang="en-US" err="1" smtClean="0">
                <a:solidFill>
                  <a:srgbClr val="3B3835"/>
                </a:solidFill>
                <a:latin typeface="Source Sans Pro"/>
              </a:rPr>
              <a:t>hemothorax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Potentially (flailed sternum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)</a:t>
            </a: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– Cardiac Tamponade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–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Traumatic Asphyxia</a:t>
            </a:r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2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b="1" dirty="0" lang="en-GB">
                <a:solidFill>
                  <a:srgbClr val="3B3835"/>
                </a:solidFill>
                <a:latin typeface="Source Sans Pro"/>
              </a:rPr>
              <a:t>Immediate deaths: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 – disruption of the heart or great vessel injury. </a:t>
            </a:r>
          </a:p>
          <a:p>
            <a:pPr indent="0" marL="0">
              <a:buNone/>
            </a:pPr>
            <a:r>
              <a:rPr b="1" dirty="0" lang="en-GB">
                <a:solidFill>
                  <a:srgbClr val="3B3835"/>
                </a:solidFill>
                <a:latin typeface="Source Sans Pro"/>
              </a:rPr>
              <a:t>Early deaths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: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 airway obstruction, tension pneumothorax, pulmonary contusion, or cardiac tamponade. </a:t>
            </a:r>
          </a:p>
          <a:p>
            <a:pPr indent="0" marL="0">
              <a:buNone/>
            </a:pPr>
            <a:r>
              <a:rPr b="1" dirty="0" lang="en-GB">
                <a:solidFill>
                  <a:srgbClr val="3B3835"/>
                </a:solidFill>
                <a:latin typeface="Source Sans Pro"/>
              </a:rPr>
              <a:t>Late deaths:</a:t>
            </a:r>
          </a:p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 pulmonary complications, sepsis, and missed injuries</a:t>
            </a:r>
            <a:endParaRPr dirty="0"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Treatment:</a:t>
            </a:r>
            <a:endParaRPr dirty="0" lang="en-US"/>
          </a:p>
        </p:txBody>
      </p:sp>
      <p:sp>
        <p:nvSpPr>
          <p:cNvPr id="104868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p>
            <a:pPr indent="0" marL="0">
              <a:buNone/>
            </a:pPr>
            <a:r>
              <a:rPr b="1" dirty="0" lang="en-GB" smtClean="0">
                <a:solidFill>
                  <a:srgbClr val="3B3835"/>
                </a:solidFill>
                <a:latin typeface="Source Sans Pro"/>
              </a:rPr>
              <a:t>Is </a:t>
            </a:r>
            <a:r>
              <a:rPr b="1" dirty="0" lang="en-GB">
                <a:solidFill>
                  <a:srgbClr val="3B3835"/>
                </a:solidFill>
                <a:latin typeface="Source Sans Pro"/>
              </a:rPr>
              <a:t>directed </a:t>
            </a:r>
            <a:r>
              <a:rPr b="1" dirty="0" lang="en-GB" smtClean="0">
                <a:solidFill>
                  <a:srgbClr val="3B3835"/>
                </a:solidFill>
                <a:latin typeface="Source Sans Pro"/>
              </a:rPr>
              <a:t>towards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Protected underling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lung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Maintain ventilation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Prevent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pneumonia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b="1" dirty="0" lang="en-GB" smtClean="0">
                <a:solidFill>
                  <a:srgbClr val="3B3835"/>
                </a:solidFill>
                <a:latin typeface="Source Sans Pro"/>
              </a:rPr>
              <a:t>Analgesia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is the main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treatment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PCA and NSAID Epidural is the best option ( elderly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)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Intubations and mechanical ventilation is rarely indicated </a:t>
            </a:r>
          </a:p>
          <a:p>
            <a:pPr indent="0" marL="0">
              <a:buNone/>
            </a:pPr>
            <a:r>
              <a:rPr b="1" dirty="0" lang="en-GB" smtClean="0">
                <a:solidFill>
                  <a:srgbClr val="3B3835"/>
                </a:solidFill>
                <a:latin typeface="Source Sans Pro"/>
              </a:rPr>
              <a:t>Operative </a:t>
            </a:r>
            <a:r>
              <a:rPr b="1" dirty="0" lang="en-GB">
                <a:solidFill>
                  <a:srgbClr val="3B3835"/>
                </a:solidFill>
                <a:latin typeface="Source Sans Pro"/>
              </a:rPr>
              <a:t>Fixation by wires or plates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was indicated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in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Patient going for thoracotomy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Fixed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thoracic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impaction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Failure to wean from ventilator</a:t>
            </a:r>
            <a:endParaRPr dirty="0"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Cardiac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Tamponade:</a:t>
            </a:r>
            <a:endParaRPr dirty="0" lang="en-US"/>
          </a:p>
        </p:txBody>
      </p:sp>
      <p:sp>
        <p:nvSpPr>
          <p:cNvPr id="104868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Collection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of blood between heart and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pericardium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Source of blood can be coronary arteries or myocardium.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Pericardium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may hold up to 200-300ml of blood before S&amp;S develop</a:t>
            </a:r>
            <a:endParaRPr dirty="0"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Cardiac Tamponade:</a:t>
            </a:r>
            <a:endParaRPr dirty="0" lang="en-US"/>
          </a:p>
        </p:txBody>
      </p:sp>
      <p:pic>
        <p:nvPicPr>
          <p:cNvPr id="2097167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03589" y="2174790"/>
            <a:ext cx="4472074" cy="3707026"/>
          </a:xfrm>
          <a:prstGeom prst="rect"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Signs &amp;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Symptoms:</a:t>
            </a:r>
            <a:endParaRPr dirty="0" lang="en-US"/>
          </a:p>
        </p:txBody>
      </p:sp>
      <p:sp>
        <p:nvSpPr>
          <p:cNvPr id="104869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Tachycardia 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Paradoxical pulse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JVD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Narrowing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pulse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pressures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Muffled heart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sounds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S&amp;S of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shock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Beck’s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Triad</a:t>
            </a:r>
            <a:endParaRPr dirty="0"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Beck’s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Triad:</a:t>
            </a:r>
            <a:endParaRPr dirty="0" lang="en-US"/>
          </a:p>
        </p:txBody>
      </p:sp>
      <p:sp>
        <p:nvSpPr>
          <p:cNvPr id="104869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Muffled heart sounds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JVD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Hypotension</a:t>
            </a:r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Management:</a:t>
            </a:r>
            <a:endParaRPr dirty="0" lang="en-US"/>
          </a:p>
        </p:txBody>
      </p:sp>
      <p:sp>
        <p:nvSpPr>
          <p:cNvPr id="104869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Assess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the need for intubation, oxygenate, and start volume resuscitation.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Life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saving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Pericardiocentesis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 can be used to relieve tamponade before definitive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repair</a:t>
            </a: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Ideal management is emergency left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antero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-lateral thoracotomy to relieve the tamponade</a:t>
            </a:r>
            <a:endParaRPr dirty="0"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Diaphragm Rupture:</a:t>
            </a:r>
            <a:endParaRPr dirty="0" lang="en-US"/>
          </a:p>
        </p:txBody>
      </p:sp>
      <p:sp>
        <p:nvSpPr>
          <p:cNvPr id="104869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Rupture diaphragm may occur from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:</a:t>
            </a: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Penetrating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injuries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Crush injuries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Left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hemi diaphragm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Ruptured more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frequently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by blunt trauma ( 9:1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)</a:t>
            </a:r>
          </a:p>
          <a:p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Posterolaterally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weakened due to gap for abdominal aorta &amp;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oesophageal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hiatus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</a:p>
          <a:p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Right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Hemidiaphragm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– protected by liver </a:t>
            </a:r>
            <a:endParaRPr dirty="0"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Left </a:t>
            </a: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hemi diaphragm rupture</a:t>
            </a: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Herniation of stomach , spleen , left transverse colon/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omentum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Right </a:t>
            </a: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Hemi diaphragm rupture</a:t>
            </a: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Herniation of liver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In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penetrating </a:t>
            </a: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injuries</a:t>
            </a:r>
            <a:endParaRPr dirty="0" lang="en-US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herniation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occurs rarely and slowly </a:t>
            </a:r>
            <a:endParaRPr dirty="0"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0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GB">
                <a:solidFill>
                  <a:srgbClr val="3B3835"/>
                </a:solidFill>
                <a:latin typeface="Source Sans Pro"/>
              </a:rPr>
              <a:t>The symptoms of diaphragmatic rupture are similar to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pneumothrax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 as the lung is compressed and hypoxemia develops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Chest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x-ray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: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Loss of the diaphragmatic contour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Presence of bowel or NG tube in the chest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Elevation of the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hemidiaphragm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Intubation / mechanical ventilation needed for adequate oxygenation. </a:t>
            </a:r>
            <a:endParaRPr dirty="0"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/>
              <a:t>Diaphragm Rupture:</a:t>
            </a:r>
            <a:endParaRPr dirty="0" lang="en-US"/>
          </a:p>
        </p:txBody>
      </p:sp>
      <p:pic>
        <p:nvPicPr>
          <p:cNvPr id="2097168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2592925" y="2695832"/>
            <a:ext cx="3742124" cy="3270250"/>
          </a:xfrm>
          <a:prstGeom prst="rect"/>
        </p:spPr>
      </p:pic>
      <p:pic>
        <p:nvPicPr>
          <p:cNvPr id="2097169" name="Picture 4"/>
          <p:cNvPicPr>
            <a:picLocks noChangeAspect="1"/>
          </p:cNvPicPr>
          <p:nvPr/>
        </p:nvPicPr>
        <p:blipFill>
          <a:blip xmlns:r="http://schemas.openxmlformats.org/officeDocument/2006/relationships" r:embed="rId2"/>
          <a:stretch>
            <a:fillRect/>
          </a:stretch>
        </p:blipFill>
        <p:spPr>
          <a:xfrm>
            <a:off x="7679210" y="2695832"/>
            <a:ext cx="3392444" cy="2912204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err="1" smtClean="0"/>
              <a:t>Trimodal</a:t>
            </a:r>
            <a:r>
              <a:rPr dirty="0" lang="en-GB" smtClean="0"/>
              <a:t> Distribution of Death:</a:t>
            </a:r>
            <a:endParaRPr dirty="0" lang="en-US"/>
          </a:p>
        </p:txBody>
      </p:sp>
      <p:pic>
        <p:nvPicPr>
          <p:cNvPr id="2097154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915246" y="2829697"/>
            <a:ext cx="4944548" cy="2813693"/>
          </a:xfrm>
          <a:prstGeom prst="rect"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Management:</a:t>
            </a:r>
            <a:endParaRPr dirty="0" lang="en-US"/>
          </a:p>
        </p:txBody>
      </p:sp>
      <p:sp>
        <p:nvSpPr>
          <p:cNvPr id="1048704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Intubation / mechanical ventilation needed for adequate oxygenation.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Operative repair indicated in all cases.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All penetrating diaphragmatic injuries repaired via abdomen and not chest, to rule out hollow viscus injury.</a:t>
            </a:r>
            <a:endParaRPr dirty="0"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97170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4050914" y="2545493"/>
            <a:ext cx="4116902" cy="2814466"/>
          </a:xfrm>
          <a:prstGeom prst="rect"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Aortic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Tear:</a:t>
            </a:r>
            <a:endParaRPr dirty="0" lang="en-US"/>
          </a:p>
        </p:txBody>
      </p:sp>
      <p:sp>
        <p:nvSpPr>
          <p:cNvPr id="104870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Most common cause of immediate death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Motor-vehicle collisions or falls from heights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90% die immediately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The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rupture is usually at the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ligamentum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arteriosum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 just distal to the left subclavian artery.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Clinical signs of traumatic aortic injury rarely present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Diagnosis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based on high index of suspicion based on mechanism of injury, and imaging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studies</a:t>
            </a:r>
            <a:endParaRPr dirty="0" lang="en-GB">
              <a:solidFill>
                <a:srgbClr val="3B3835"/>
              </a:solidFill>
              <a:latin typeface="Source Sans Pro"/>
            </a:endParaRPr>
          </a:p>
          <a:p>
            <a:endParaRPr dirty="0" lang="en-US"/>
          </a:p>
        </p:txBody>
      </p:sp>
      <p:pic>
        <p:nvPicPr>
          <p:cNvPr id="2097171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504237" y="381000"/>
            <a:ext cx="3000375" cy="1524000"/>
          </a:xfrm>
          <a:prstGeom prst="rect"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Investigations:</a:t>
            </a:r>
            <a:endParaRPr dirty="0" lang="en-US"/>
          </a:p>
        </p:txBody>
      </p:sp>
      <p:sp>
        <p:nvSpPr>
          <p:cNvPr id="104870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Chest x-ray 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CT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scan 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Aortography </a:t>
            </a:r>
          </a:p>
          <a:p>
            <a:endParaRPr dirty="0" lang="en-GB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Surgical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Repair performed immediately due to fatal risk of haemorrhage</a:t>
            </a:r>
            <a:endParaRPr dirty="0"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Findings on Chest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Radiograph:</a:t>
            </a:r>
            <a:endParaRPr dirty="0" lang="en-US"/>
          </a:p>
        </p:txBody>
      </p:sp>
      <p:sp>
        <p:nvSpPr>
          <p:cNvPr id="10487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Suggestive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of a Descending Thoracic Aortic Tear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1. Widened mediastinum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2. Loss of aortic contour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3. Tracheal shift to right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4. Nasogastric tube shift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5. Left apical cap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6. Depression of the left main bronchus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7. Elevation of right main stem bronchus.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8. Obliteration of the aorticopulmonary window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9.Left sided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haemothorax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Aortic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Tear</a:t>
            </a:r>
            <a:endParaRPr dirty="0" lang="en-US">
              <a:solidFill>
                <a:srgbClr val="3B3835"/>
              </a:solidFill>
              <a:latin typeface="Source Sans Pro"/>
            </a:endParaRPr>
          </a:p>
        </p:txBody>
      </p:sp>
      <p:pic>
        <p:nvPicPr>
          <p:cNvPr id="2097172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287861" y="2133600"/>
            <a:ext cx="2352675" cy="2818884"/>
          </a:xfrm>
          <a:prstGeom prst="rect"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Oesophageal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Rupture:</a:t>
            </a:r>
            <a:endParaRPr dirty="0" lang="en-US"/>
          </a:p>
        </p:txBody>
      </p:sp>
      <p:sp>
        <p:nvSpPr>
          <p:cNvPr id="10487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Most oesophageal injuries due to penetrating trauma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endParaRPr dirty="0" lang="en-GB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High index of suspicion necessary to diagnose</a:t>
            </a:r>
          </a:p>
          <a:p>
            <a:endParaRPr dirty="0" lang="en-US"/>
          </a:p>
        </p:txBody>
      </p:sp>
      <p:pic>
        <p:nvPicPr>
          <p:cNvPr id="2097173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9589873" y="3691897"/>
            <a:ext cx="2057400" cy="2219325"/>
          </a:xfrm>
          <a:prstGeom prst="rect"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Odynophagia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Subcutaneous/Mediastinal emphysema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Pleural effusion 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Air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in retro-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oesophageal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sapce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Unexplained fever within 24hrs of injury </a:t>
            </a:r>
            <a:endParaRPr dirty="0" lang="en-US"/>
          </a:p>
        </p:txBody>
      </p:sp>
      <p:pic>
        <p:nvPicPr>
          <p:cNvPr id="2097174" name="Picture 3"/>
          <p:cNvPicPr>
            <a:picLocks noChangeAspect="1"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8839071" y="2730843"/>
            <a:ext cx="2867025" cy="2519105"/>
          </a:xfrm>
          <a:prstGeom prst="rect"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Management:</a:t>
            </a:r>
            <a:endParaRPr dirty="0" lang="en-US"/>
          </a:p>
        </p:txBody>
      </p:sp>
      <p:sp>
        <p:nvSpPr>
          <p:cNvPr id="104871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Mortality rate rises exponentially if treatment delayed for more than 12-24 hrs.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Chest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xray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endParaRPr dirty="0" lang="en-US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Oesophagogram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&amp;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Oesophagoscopy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 confirm diagnosis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endParaRPr dirty="0" lang="en-US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Treatment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: Operative repair &amp; Drainage</a:t>
            </a:r>
            <a:endParaRPr dirty="0"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CXR:</a:t>
            </a:r>
            <a:endParaRPr dirty="0" lang="en-US"/>
          </a:p>
        </p:txBody>
      </p:sp>
      <p:sp>
        <p:nvSpPr>
          <p:cNvPr id="104871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buFont typeface="+mj-lt"/>
              <a:buAutoNum type="arabicPeriod"/>
            </a:pPr>
            <a:r>
              <a:rPr dirty="0" lang="en-US">
                <a:solidFill>
                  <a:srgbClr val="3B3835"/>
                </a:solidFill>
                <a:latin typeface="Source Sans Pro"/>
              </a:rPr>
              <a:t>Widened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mediastinum</a:t>
            </a:r>
          </a:p>
          <a:p>
            <a:pPr>
              <a:buFont typeface="+mj-lt"/>
              <a:buAutoNum type="arabicPeriod"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Bilateral airspace disease and pleural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effusion</a:t>
            </a:r>
          </a:p>
          <a:p>
            <a:pPr>
              <a:buFont typeface="+mj-lt"/>
              <a:buAutoNum type="arabicPeriod"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Left sided pleural effusion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,</a:t>
            </a:r>
          </a:p>
          <a:p>
            <a:pPr>
              <a:buFont typeface="+mj-lt"/>
              <a:buAutoNum type="arabicPeriod"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Subcutaneous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emphysema</a:t>
            </a:r>
          </a:p>
          <a:p>
            <a:pPr>
              <a:buFont typeface="+mj-lt"/>
              <a:buAutoNum type="arabicPeriod"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err="1" smtClean="0">
                <a:solidFill>
                  <a:srgbClr val="3B3835"/>
                </a:solidFill>
                <a:latin typeface="Source Sans Pro"/>
              </a:rPr>
              <a:t>Pneumomediastinum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>
              <a:buFont typeface="+mj-lt"/>
              <a:buAutoNum type="arabicPeriod"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Left lower lobe atelectasis </a:t>
            </a:r>
          </a:p>
          <a:p>
            <a:pPr>
              <a:buFont typeface="+mj-lt"/>
              <a:buAutoNum type="arabicPeriod"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Pulmonary edema</a:t>
            </a:r>
            <a:endParaRPr dirty="0" lang="en-US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endParaRPr dirty="0" lang="en-US">
              <a:solidFill>
                <a:srgbClr val="3B3835"/>
              </a:solidFill>
              <a:latin typeface="Source Sans Pro"/>
            </a:endParaRPr>
          </a:p>
          <a:p>
            <a:endParaRPr dirty="0"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Complications of Chest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injury:</a:t>
            </a:r>
            <a:endParaRPr dirty="0" lang="en-US"/>
          </a:p>
        </p:txBody>
      </p:sp>
      <p:sp>
        <p:nvSpPr>
          <p:cNvPr id="10487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US">
                <a:solidFill>
                  <a:srgbClr val="3B3835"/>
                </a:solidFill>
                <a:latin typeface="Source Sans Pro"/>
              </a:rPr>
              <a:t> </a:t>
            </a: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Chest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wall injury </a:t>
            </a:r>
            <a:endParaRPr b="1"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Sucking wound &amp; open pneumothorax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# ribs – pain,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haemothorax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,</a:t>
            </a: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flail chest, deformed chest, respiratory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distress</a:t>
            </a:r>
          </a:p>
          <a:p>
            <a:pPr indent="0" marL="0">
              <a:buNone/>
            </a:pP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Lung injury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Lung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contusion,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haemothorax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, pneumothorax ( usually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haemo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- pneumothorax), empyema </a:t>
            </a:r>
            <a:r>
              <a:rPr dirty="0" lang="en-US" err="1" smtClean="0">
                <a:solidFill>
                  <a:srgbClr val="3B3835"/>
                </a:solidFill>
                <a:latin typeface="Source Sans Pro"/>
              </a:rPr>
              <a:t>thoracis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Major air way injury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Surgical emphysema, massive pneumothorax</a:t>
            </a:r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Mechanism of Chest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injury:</a:t>
            </a:r>
            <a:endParaRPr dirty="0" lang="en-US"/>
          </a:p>
        </p:txBody>
      </p:sp>
      <p:sp>
        <p:nvSpPr>
          <p:cNvPr id="104862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</a:t>
            </a: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Body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acceleration and deceleration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( organ inertia lags behind skeletal acceleration or deceleration )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eg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. RTA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Body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compression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( force &gt; the strength of skeleton )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eg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. Crush injury and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falls</a:t>
            </a:r>
          </a:p>
          <a:p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Penetrating wounds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( open pneumothorax and organ injury )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eg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. assaults</a:t>
            </a:r>
            <a:endParaRPr dirty="0" lang="en-U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Complications of Chest </a:t>
            </a: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injury:</a:t>
            </a:r>
            <a:endParaRPr dirty="0" lang="en-US"/>
          </a:p>
        </p:txBody>
      </p:sp>
      <p:sp>
        <p:nvSpPr>
          <p:cNvPr id="104872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 </a:t>
            </a:r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Esophageal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injury </a:t>
            </a:r>
            <a:endParaRPr b="1"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Mediastinal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sepsis,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septicaemia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, pneumothorax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Cardiac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injury </a:t>
            </a:r>
            <a:endParaRPr b="1"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Cardiac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temponade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, myocardial contusion/ laceration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Great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vessel injury </a:t>
            </a:r>
            <a:endParaRPr b="1"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 err="1">
                <a:solidFill>
                  <a:srgbClr val="3B3835"/>
                </a:solidFill>
                <a:latin typeface="Source Sans Pro"/>
              </a:rPr>
              <a:t>Hypovolaemia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, shock </a:t>
            </a:r>
            <a:endParaRPr dirty="0" lang="en-US" smtClean="0">
              <a:solidFill>
                <a:srgbClr val="3B3835"/>
              </a:solidFill>
              <a:latin typeface="Source Sans Pro"/>
            </a:endParaRPr>
          </a:p>
          <a:p>
            <a:r>
              <a:rPr b="1" dirty="0" lang="en-US" smtClean="0">
                <a:solidFill>
                  <a:srgbClr val="3B3835"/>
                </a:solidFill>
                <a:latin typeface="Source Sans Pro"/>
              </a:rPr>
              <a:t>Terminal </a:t>
            </a:r>
            <a:r>
              <a:rPr b="1" dirty="0" lang="en-US">
                <a:solidFill>
                  <a:srgbClr val="3B3835"/>
                </a:solidFill>
                <a:latin typeface="Source Sans Pro"/>
              </a:rPr>
              <a:t>complication </a:t>
            </a:r>
            <a:endParaRPr b="1" dirty="0" lang="en-US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US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US">
                <a:solidFill>
                  <a:srgbClr val="3B3835"/>
                </a:solidFill>
                <a:latin typeface="Source Sans Pro"/>
              </a:rPr>
              <a:t>ARDS</a:t>
            </a:r>
            <a:endParaRPr dirty="0"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Prognostic factors in chest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injury:</a:t>
            </a:r>
            <a:endParaRPr dirty="0" lang="en-US"/>
          </a:p>
        </p:txBody>
      </p:sp>
      <p:sp>
        <p:nvSpPr>
          <p:cNvPr id="104872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Following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features are associated with increased morbidity and mortality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–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Extreme of age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Pre-existing pulmonary or cardiac disease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Previous chest surgery 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Obesity 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Deformity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of the chest wall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Delay in managing hypoxia and hypotension 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Overloading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in fluid replacement</a:t>
            </a:r>
            <a:endParaRPr dirty="0"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Conclusion:</a:t>
            </a:r>
            <a:endParaRPr dirty="0" lang="en-US"/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Principal aims of treatment are control of hypoxia &amp; hypotension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High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degree of suspicion for avoid missing associated injuries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Simple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measures if timely, and properly adopted will definitely save the life.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Knowledge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of anatomy, respiratory physiology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and</a:t>
            </a: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critical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care gives vast account</a:t>
            </a:r>
            <a:endParaRPr dirty="0"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MCQs:</a:t>
            </a:r>
            <a:endParaRPr dirty="0" lang="en-US"/>
          </a:p>
        </p:txBody>
      </p:sp>
      <p:sp>
        <p:nvSpPr>
          <p:cNvPr id="1048729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Which injuries are considered life-threatening requiring immediate intervention</a:t>
            </a:r>
            <a:r>
              <a:rPr dirty="0" lang="en-US" smtClean="0"/>
              <a:t>?</a:t>
            </a:r>
          </a:p>
          <a:p>
            <a:endParaRPr dirty="0" lang="en-US"/>
          </a:p>
          <a:p>
            <a:pPr indent="0" marL="0">
              <a:buNone/>
            </a:pPr>
            <a:r>
              <a:rPr dirty="0" lang="en-US"/>
              <a:t>a. Tension pneumothorax and pericardial tamponade</a:t>
            </a:r>
          </a:p>
          <a:p>
            <a:pPr indent="0" marL="0">
              <a:buNone/>
            </a:pPr>
            <a:r>
              <a:rPr dirty="0" lang="en-US"/>
              <a:t>b. Cardiac contusion and rib fractures</a:t>
            </a:r>
          </a:p>
          <a:p>
            <a:pPr indent="0" marL="0">
              <a:buNone/>
            </a:pPr>
            <a:r>
              <a:rPr dirty="0" lang="en-US"/>
              <a:t>c. Clavicle fracture and pulmonary contusion</a:t>
            </a:r>
          </a:p>
          <a:p>
            <a:pPr indent="0" marL="0">
              <a:buNone/>
            </a:pPr>
            <a:r>
              <a:rPr dirty="0" lang="en-US"/>
              <a:t>d. </a:t>
            </a:r>
            <a:r>
              <a:rPr dirty="0" lang="en-US" err="1"/>
              <a:t>Pneumomediastinum</a:t>
            </a:r>
            <a:r>
              <a:rPr dirty="0" lang="en-US"/>
              <a:t> and subcutaneous emphysema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/>
              <a:t>What is an early sign of tension pneumothorax</a:t>
            </a:r>
            <a:r>
              <a:rPr dirty="0" lang="en-GB" smtClean="0"/>
              <a:t>?</a:t>
            </a:r>
          </a:p>
          <a:p>
            <a:endParaRPr dirty="0" lang="en-GB"/>
          </a:p>
          <a:p>
            <a:pPr indent="0" marL="0">
              <a:buNone/>
            </a:pPr>
            <a:r>
              <a:rPr dirty="0" lang="en-GB"/>
              <a:t>a. Tracheal deviation</a:t>
            </a:r>
          </a:p>
          <a:p>
            <a:pPr indent="0" marL="0">
              <a:buNone/>
            </a:pPr>
            <a:r>
              <a:rPr dirty="0" lang="en-GB"/>
              <a:t>b. Respiratory distress</a:t>
            </a:r>
          </a:p>
          <a:p>
            <a:pPr indent="0" marL="0">
              <a:buNone/>
            </a:pPr>
            <a:r>
              <a:rPr dirty="0" lang="en-GB"/>
              <a:t>c. Increased cardiac output</a:t>
            </a:r>
          </a:p>
          <a:p>
            <a:pPr indent="0" marL="0">
              <a:buNone/>
            </a:pPr>
            <a:r>
              <a:rPr dirty="0" lang="en-GB"/>
              <a:t>d. Epistaxis</a:t>
            </a:r>
            <a:endParaRPr dirty="0"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GB"/>
              <a:t>What is the immediate management of tension </a:t>
            </a:r>
            <a:r>
              <a:rPr dirty="0" lang="en-GB" smtClean="0"/>
              <a:t>pneumothorax</a:t>
            </a:r>
          </a:p>
          <a:p>
            <a:endParaRPr dirty="0" lang="en-GB"/>
          </a:p>
          <a:p>
            <a:pPr indent="0" marL="0">
              <a:buNone/>
            </a:pPr>
            <a:r>
              <a:rPr dirty="0" lang="en-GB"/>
              <a:t>a. Chest tube placement in 7th intercostal space</a:t>
            </a:r>
          </a:p>
          <a:p>
            <a:pPr indent="0" marL="0">
              <a:buNone/>
            </a:pPr>
            <a:r>
              <a:rPr dirty="0" lang="en-GB"/>
              <a:t>b. Place a three-sided dressing over chest tube site</a:t>
            </a:r>
          </a:p>
          <a:p>
            <a:pPr indent="0" marL="0">
              <a:buNone/>
            </a:pPr>
            <a:r>
              <a:rPr dirty="0" lang="en-GB"/>
              <a:t>c. Needle thoracentesis in 2nd intercostal space</a:t>
            </a:r>
          </a:p>
          <a:p>
            <a:pPr indent="0" marL="0">
              <a:buNone/>
            </a:pPr>
            <a:r>
              <a:rPr dirty="0" lang="en-GB"/>
              <a:t>d. ED thoracotomy</a:t>
            </a:r>
            <a:endParaRPr dirty="0"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4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04873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dirty="0" lang="en-US"/>
              <a:t>A nasogastric tube was inserted in a trauma patient. A follow-up chest radiograph </a:t>
            </a:r>
            <a:r>
              <a:rPr dirty="0" lang="en-US" smtClean="0"/>
              <a:t>shows abdominal </a:t>
            </a:r>
            <a:r>
              <a:rPr dirty="0" lang="en-US"/>
              <a:t>contents in the chest cavity. The nurse should be suspicious of</a:t>
            </a:r>
          </a:p>
          <a:p>
            <a:pPr indent="0" marL="0">
              <a:buNone/>
            </a:pPr>
            <a:r>
              <a:rPr dirty="0" lang="en-US"/>
              <a:t>a. Diaphragmatic rupture</a:t>
            </a:r>
          </a:p>
          <a:p>
            <a:pPr indent="0" marL="0">
              <a:buNone/>
            </a:pPr>
            <a:r>
              <a:rPr dirty="0" lang="en-US"/>
              <a:t>b. </a:t>
            </a:r>
            <a:r>
              <a:rPr dirty="0" lang="en-US" err="1"/>
              <a:t>Chylothorax</a:t>
            </a:r>
            <a:endParaRPr dirty="0" lang="en-US"/>
          </a:p>
          <a:p>
            <a:pPr indent="0" marL="0">
              <a:buNone/>
            </a:pPr>
            <a:r>
              <a:rPr dirty="0" lang="en-US"/>
              <a:t>c. Pleural effusion</a:t>
            </a:r>
          </a:p>
          <a:p>
            <a:pPr indent="0" marL="0">
              <a:buNone/>
            </a:pPr>
            <a:r>
              <a:rPr dirty="0" lang="en-US"/>
              <a:t>d. Tension pneumothorax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 Thank you</a:t>
            </a:r>
            <a:endParaRPr dirty="0" lang="en-US"/>
          </a:p>
        </p:txBody>
      </p:sp>
      <p:sp>
        <p:nvSpPr>
          <p:cNvPr id="104874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 smtClean="0"/>
              <a:t>Penetrating Injury:</a:t>
            </a:r>
            <a:endParaRPr dirty="0" lang="en-US"/>
          </a:p>
        </p:txBody>
      </p:sp>
      <p:pic>
        <p:nvPicPr>
          <p:cNvPr id="2097155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120296" y="2236573"/>
            <a:ext cx="5714785" cy="3707027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GB">
                <a:solidFill>
                  <a:srgbClr val="3B3835"/>
                </a:solidFill>
                <a:latin typeface="Source Sans Pro"/>
              </a:rPr>
              <a:t>Types of Chest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injury:</a:t>
            </a:r>
            <a:endParaRPr dirty="0" lang="en-US"/>
          </a:p>
        </p:txBody>
      </p:sp>
      <p:sp>
        <p:nvSpPr>
          <p:cNvPr id="104863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indent="0" marL="0">
              <a:buNone/>
            </a:pPr>
            <a:r>
              <a:rPr dirty="0" lang="en-GB">
                <a:solidFill>
                  <a:srgbClr val="3B3835"/>
                </a:solidFill>
                <a:latin typeface="Source Sans Pro"/>
              </a:rPr>
              <a:t> </a:t>
            </a:r>
            <a:r>
              <a:rPr b="1" dirty="0" lang="en-GB" smtClean="0">
                <a:solidFill>
                  <a:srgbClr val="3B3835"/>
                </a:solidFill>
                <a:latin typeface="Source Sans Pro"/>
              </a:rPr>
              <a:t>Blunt </a:t>
            </a:r>
            <a:r>
              <a:rPr b="1" dirty="0" lang="en-GB">
                <a:solidFill>
                  <a:srgbClr val="3B3835"/>
                </a:solidFill>
                <a:latin typeface="Source Sans Pro"/>
              </a:rPr>
              <a:t>Chest injury ( closed chest injury )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 err="1">
                <a:solidFill>
                  <a:srgbClr val="3B3835"/>
                </a:solidFill>
                <a:latin typeface="Source Sans Pro"/>
              </a:rPr>
              <a:t>Eg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. RTA, Fall, Crush injury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Associated with multiple injuries such as head, limb, </a:t>
            </a: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abdomen</a:t>
            </a:r>
          </a:p>
          <a:p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pPr indent="0" marL="0">
              <a:buNone/>
            </a:pPr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b="1" dirty="0" lang="en-GB">
                <a:solidFill>
                  <a:srgbClr val="3B3835"/>
                </a:solidFill>
                <a:latin typeface="Source Sans Pro"/>
              </a:rPr>
              <a:t>Penetrating Chest injury ( open chest injury)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Mostly by assault </a:t>
            </a:r>
            <a:endParaRPr dirty="0" lang="en-GB" smtClean="0">
              <a:solidFill>
                <a:srgbClr val="3B3835"/>
              </a:solidFill>
              <a:latin typeface="Source Sans Pro"/>
            </a:endParaRPr>
          </a:p>
          <a:p>
            <a:r>
              <a:rPr dirty="0" lang="en-GB" smtClean="0">
                <a:solidFill>
                  <a:srgbClr val="3B3835"/>
                </a:solidFill>
                <a:latin typeface="Source Sans Pro"/>
              </a:rPr>
              <a:t> </a:t>
            </a:r>
            <a:r>
              <a:rPr dirty="0" lang="en-GB">
                <a:solidFill>
                  <a:srgbClr val="3B3835"/>
                </a:solidFill>
                <a:latin typeface="Source Sans Pro"/>
              </a:rPr>
              <a:t>Associated with chest wall damage, open pneumothorax, and organ injury</a:t>
            </a:r>
            <a:endParaRPr dirty="0"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dirty="0" lang="en-US">
                <a:solidFill>
                  <a:srgbClr val="3B3835"/>
                </a:solidFill>
                <a:latin typeface="Source Sans Pro"/>
              </a:rPr>
              <a:t>Pathophysiology in Chest Injury:</a:t>
            </a:r>
            <a:endParaRPr dirty="0" lang="en-US"/>
          </a:p>
        </p:txBody>
      </p:sp>
      <p:pic>
        <p:nvPicPr>
          <p:cNvPr id="2097156" name="Content Placeholder 3"/>
          <p:cNvPicPr>
            <a:picLocks noChangeAspect="1" noGrp="1"/>
          </p:cNvPicPr>
          <p:nvPr>
            <p:ph idx="1"/>
          </p:nvPr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>
            <a:off x="3027406" y="2174789"/>
            <a:ext cx="5412259" cy="3810344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lastClr="000000" val="windowText"/>
      </a:dk1>
      <a:lt1>
        <a:sysClr lastClr="FFFFFF" val="window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r="5400000" dist="254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r="5400000" dist="381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THORACIC TRAUMA</dc:title>
  <dc:creator>Qurban</dc:creator>
  <cp:lastModifiedBy>Qurban</cp:lastModifiedBy>
  <dcterms:created xsi:type="dcterms:W3CDTF">2023-03-13T03:43:50Z</dcterms:created>
  <dcterms:modified xsi:type="dcterms:W3CDTF">2023-03-13T14:51:12Z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f910f99324e541e89f6a651f856faab2</vt:lpwstr>
  </property>
</Properties>
</file>