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6"/>
  </p:notesMasterIdLst>
  <p:sldIdLst>
    <p:sldId id="257" r:id="rId2"/>
    <p:sldId id="30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297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87" autoAdjust="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41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0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10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11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48612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1048613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614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67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6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10486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5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5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10485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75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48676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104867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6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680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681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68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104868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686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48687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48688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689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69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104869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64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104864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104869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6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97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48698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69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10487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94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048596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</a:pPr>
            <a:r>
              <a:rPr kumimoji="0" lang="en-US"/>
              <a:t>Click to edit Master text styles</a:t>
            </a:r>
          </a:p>
        </p:txBody>
      </p:sp>
      <p:sp>
        <p:nvSpPr>
          <p:cNvPr id="104859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10485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4860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77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578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48579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104858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81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SYMPTOMATOLOGY  OF </a:t>
            </a:r>
            <a:br>
              <a:rPr lang="en-US" dirty="0"/>
            </a:br>
            <a:r>
              <a:rPr lang="en-US" dirty="0"/>
              <a:t>MEDICINE</a:t>
            </a:r>
          </a:p>
        </p:txBody>
      </p:sp>
      <p:sp>
        <p:nvSpPr>
          <p:cNvPr id="1048616" name="Subtitle 2"/>
          <p:cNvSpPr>
            <a:spLocks noGrp="1"/>
          </p:cNvSpPr>
          <p:nvPr>
            <p:ph type="subTitle" idx="1"/>
          </p:nvPr>
        </p:nvSpPr>
        <p:spPr>
          <a:xfrm>
            <a:off x="4191000" y="3505200"/>
            <a:ext cx="6819704" cy="1101248"/>
          </a:xfrm>
        </p:spPr>
        <p:txBody>
          <a:bodyPr>
            <a:normAutofit fontScale="78864" lnSpcReduction="20000"/>
          </a:bodyPr>
          <a:lstStyle/>
          <a:p>
            <a:r>
              <a:rPr lang="en-US" dirty="0"/>
              <a:t>Dr Faran Maqbool</a:t>
            </a:r>
          </a:p>
          <a:p>
            <a:r>
              <a:rPr lang="en-US" dirty="0" smtClean="0"/>
              <a:t>ASSISTANT PROFESSOR </a:t>
            </a:r>
            <a:endParaRPr lang="en-US" dirty="0"/>
          </a:p>
          <a:p>
            <a:r>
              <a:rPr lang="en-US" dirty="0"/>
              <a:t>Department of Medicine </a:t>
            </a:r>
          </a:p>
          <a:p>
            <a:r>
              <a:rPr lang="en-US" smtClean="0"/>
              <a:t>RAWALPINDI TEACHING HOSPITAL</a:t>
            </a:r>
            <a:endParaRPr lang="en-US" dirty="0"/>
          </a:p>
        </p:txBody>
      </p:sp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jaundice </a:t>
            </a:r>
          </a:p>
        </p:txBody>
      </p:sp>
      <p:graphicFrame>
        <p:nvGraphicFramePr>
          <p:cNvPr id="4194304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1" y="381000"/>
          <a:ext cx="10667999" cy="5937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09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</a:t>
                      </a:r>
                      <a:r>
                        <a:rPr lang="en-US" baseline="0" dirty="0"/>
                        <a:t> HEPATIC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HEPATIC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 HEPATIC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Due to excessive hemolysis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Impaired</a:t>
                      </a:r>
                      <a:r>
                        <a:rPr lang="en-US" baseline="0" dirty="0"/>
                        <a:t> cellular uptake, defective conjugation or abnormal secretion of bilirubin by liver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Impaired excretion due to mechanical obstruction to bile 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r>
                        <a:rPr lang="en-US" dirty="0"/>
                        <a:t>BILIRUBIN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Elevated</a:t>
                      </a:r>
                      <a:r>
                        <a:rPr lang="en-US" baseline="0" dirty="0"/>
                        <a:t> unconjugated bilirubin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Elevated both conjugated and unconjugated bilirubin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Elevated conjugated bilirubin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762">
                <a:tc>
                  <a:txBody>
                    <a:bodyPr/>
                    <a:lstStyle/>
                    <a:p>
                      <a:r>
                        <a:rPr lang="en-US" dirty="0"/>
                        <a:t>URINE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5762">
                <a:tc>
                  <a:txBody>
                    <a:bodyPr/>
                    <a:lstStyle/>
                    <a:p>
                      <a:r>
                        <a:rPr lang="en-US" dirty="0"/>
                        <a:t>STOOL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r>
                        <a:rPr lang="en-US" dirty="0"/>
                        <a:t>PRURITIS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r>
                        <a:rPr lang="en-US" dirty="0"/>
                        <a:t>CAUSES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Hemolytic </a:t>
                      </a:r>
                      <a:r>
                        <a:rPr lang="en-US" dirty="0" err="1"/>
                        <a:t>anemias</a:t>
                      </a:r>
                      <a:endParaRPr lang="en-US" dirty="0"/>
                    </a:p>
                    <a:p>
                      <a:r>
                        <a:rPr lang="en-US" dirty="0"/>
                        <a:t>( spherocytosis, sickle cell anemia,</a:t>
                      </a:r>
                      <a:r>
                        <a:rPr lang="en-US" baseline="0" dirty="0"/>
                        <a:t> G6PD deficiency)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Hepatitis A,B,C,E</a:t>
                      </a:r>
                    </a:p>
                    <a:p>
                      <a:r>
                        <a:rPr lang="en-US" dirty="0"/>
                        <a:t>Alcoholic hepatitis</a:t>
                      </a:r>
                    </a:p>
                    <a:p>
                      <a:r>
                        <a:rPr lang="en-US" dirty="0"/>
                        <a:t>Drug toxicity</a:t>
                      </a:r>
                    </a:p>
                    <a:p>
                      <a:r>
                        <a:rPr lang="en-US" dirty="0"/>
                        <a:t>Autoimmune</a:t>
                      </a:r>
                      <a:r>
                        <a:rPr lang="en-US" baseline="0" dirty="0"/>
                        <a:t> hepatitis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 biliary cirrhosis</a:t>
                      </a:r>
                    </a:p>
                    <a:p>
                      <a:r>
                        <a:rPr lang="en-US" dirty="0"/>
                        <a:t>Primary </a:t>
                      </a:r>
                      <a:r>
                        <a:rPr lang="en-US" dirty="0" err="1"/>
                        <a:t>sclerosing</a:t>
                      </a:r>
                      <a:r>
                        <a:rPr lang="en-US" dirty="0"/>
                        <a:t> cholangitis</a:t>
                      </a:r>
                    </a:p>
                    <a:p>
                      <a:r>
                        <a:rPr lang="en-US" dirty="0" err="1"/>
                        <a:t>Cholestatic</a:t>
                      </a:r>
                      <a:r>
                        <a:rPr lang="en-US" baseline="0" dirty="0"/>
                        <a:t> hepatitis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HEART BURN / ACID REGURGITATION</a:t>
            </a: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2819400" y="104775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Content Placeholder 2"/>
          <p:cNvSpPr>
            <a:spLocks noGrp="1"/>
          </p:cNvSpPr>
          <p:nvPr>
            <p:ph idx="1"/>
          </p:nvPr>
        </p:nvSpPr>
        <p:spPr>
          <a:xfrm>
            <a:off x="609600" y="1609378"/>
            <a:ext cx="6150939" cy="5248622"/>
          </a:xfrm>
        </p:spPr>
        <p:txBody>
          <a:bodyPr/>
          <a:lstStyle/>
          <a:p>
            <a:r>
              <a:rPr lang="en-US" dirty="0"/>
              <a:t>Duration / frequency</a:t>
            </a:r>
          </a:p>
          <a:p>
            <a:r>
              <a:rPr lang="en-US" dirty="0"/>
              <a:t>Does it occur after meals or empty stomach ?</a:t>
            </a:r>
          </a:p>
          <a:p>
            <a:r>
              <a:rPr lang="en-US" dirty="0"/>
              <a:t>Pain relieved by antacids </a:t>
            </a:r>
          </a:p>
          <a:p>
            <a:r>
              <a:rPr lang="en-US" dirty="0"/>
              <a:t>Dysphagia 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2819400" y="762000"/>
            <a:ext cx="3048000" cy="7619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VERTICAL INTEGRATION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</p:txBody>
      </p:sp>
      <p:sp>
        <p:nvSpPr>
          <p:cNvPr id="10486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GERD </a:t>
            </a:r>
          </a:p>
          <a:p>
            <a:r>
              <a:rPr lang="en-US" dirty="0"/>
              <a:t>Fatty / spicy  food</a:t>
            </a:r>
          </a:p>
          <a:p>
            <a:r>
              <a:rPr lang="en-US" dirty="0"/>
              <a:t>Smoking</a:t>
            </a:r>
          </a:p>
          <a:p>
            <a:r>
              <a:rPr lang="en-US" dirty="0"/>
              <a:t>Anxiety / stress</a:t>
            </a:r>
          </a:p>
          <a:p>
            <a:r>
              <a:rPr lang="en-US" dirty="0"/>
              <a:t>NSAIDS</a:t>
            </a:r>
          </a:p>
          <a:p>
            <a:r>
              <a:rPr lang="en-US" dirty="0"/>
              <a:t>Caffeine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2804296" y="457200"/>
            <a:ext cx="30480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1"/>
                </a:solidFill>
              </a:rPr>
              <a:t>HORIZONTAL </a:t>
            </a:r>
            <a:r>
              <a:rPr lang="en-US" sz="2400" b="1" dirty="0" smtClean="0">
                <a:solidFill>
                  <a:schemeClr val="tx1"/>
                </a:solidFill>
              </a:rPr>
              <a:t>INTEGRATION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BLEEDING </a:t>
            </a:r>
          </a:p>
          <a:p>
            <a:pPr marL="0" indent="0">
              <a:buNone/>
            </a:pPr>
            <a:r>
              <a:rPr lang="en-US" sz="3600" b="1" dirty="0"/>
              <a:t>  ( </a:t>
            </a:r>
            <a:r>
              <a:rPr lang="en-US" sz="3600" b="1" dirty="0" err="1"/>
              <a:t>hemetemesis</a:t>
            </a:r>
            <a:r>
              <a:rPr lang="en-US" sz="3600" b="1" dirty="0"/>
              <a:t>, melena, </a:t>
            </a:r>
            <a:r>
              <a:rPr lang="en-US" sz="3600" b="1" dirty="0" err="1"/>
              <a:t>hematochezia</a:t>
            </a:r>
            <a:r>
              <a:rPr lang="en-US" sz="3600" b="1" dirty="0"/>
              <a:t>)</a:t>
            </a: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2819400" y="152400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2819400" y="104775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194305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304799"/>
          <a:ext cx="10439400" cy="6405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45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04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27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96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HEMETEMESIS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MELENA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HEMATOCHEZIA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8960"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Passage of vomited material that contains frank blood or coffee</a:t>
                      </a:r>
                      <a:r>
                        <a:rPr lang="en-US" baseline="0" dirty="0"/>
                        <a:t> ground vomitus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Passage of black , tarry stools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Passage of bright or dark  red blood per rectum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9960">
                <a:tc>
                  <a:txBody>
                    <a:bodyPr/>
                    <a:lstStyle/>
                    <a:p>
                      <a:r>
                        <a:rPr lang="en-US" dirty="0"/>
                        <a:t>LOCATION OF BLEEDING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Bleeding proximal to ligament of </a:t>
                      </a:r>
                      <a:r>
                        <a:rPr lang="en-US" dirty="0" err="1"/>
                        <a:t>treitz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Bleeding distal to ligament of </a:t>
                      </a:r>
                      <a:r>
                        <a:rPr lang="en-US" dirty="0" err="1"/>
                        <a:t>treitz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Colonic 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0040">
                <a:tc>
                  <a:txBody>
                    <a:bodyPr/>
                    <a:lstStyle/>
                    <a:p>
                      <a:r>
                        <a:rPr lang="en-US" dirty="0"/>
                        <a:t>CAUSES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Peptic ulcer</a:t>
                      </a:r>
                    </a:p>
                    <a:p>
                      <a:r>
                        <a:rPr lang="en-US" dirty="0"/>
                        <a:t>Esophageal </a:t>
                      </a:r>
                      <a:r>
                        <a:rPr lang="en-US" dirty="0" err="1"/>
                        <a:t>varices</a:t>
                      </a:r>
                      <a:endParaRPr lang="en-US" dirty="0"/>
                    </a:p>
                    <a:p>
                      <a:r>
                        <a:rPr lang="en-US" dirty="0"/>
                        <a:t>Mallory </a:t>
                      </a:r>
                      <a:r>
                        <a:rPr lang="en-US" dirty="0" err="1"/>
                        <a:t>weiss</a:t>
                      </a:r>
                      <a:r>
                        <a:rPr lang="en-US" dirty="0"/>
                        <a:t> tear</a:t>
                      </a:r>
                    </a:p>
                    <a:p>
                      <a:r>
                        <a:rPr lang="en-US" dirty="0"/>
                        <a:t>Esophageal carcinoma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Bleeding ulcers</a:t>
                      </a:r>
                    </a:p>
                    <a:p>
                      <a:r>
                        <a:rPr lang="en-US" dirty="0"/>
                        <a:t>Esophageal </a:t>
                      </a:r>
                      <a:r>
                        <a:rPr lang="en-US" dirty="0" err="1"/>
                        <a:t>varices</a:t>
                      </a:r>
                      <a:endParaRPr lang="en-US" dirty="0"/>
                    </a:p>
                    <a:p>
                      <a:r>
                        <a:rPr lang="en-US" dirty="0" err="1"/>
                        <a:t>Meckel’s</a:t>
                      </a:r>
                      <a:r>
                        <a:rPr lang="en-US" dirty="0"/>
                        <a:t> diverticulum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Anal fissure</a:t>
                      </a:r>
                    </a:p>
                    <a:p>
                      <a:r>
                        <a:rPr lang="en-US" dirty="0"/>
                        <a:t>Infectious colitis</a:t>
                      </a:r>
                    </a:p>
                    <a:p>
                      <a:r>
                        <a:rPr lang="en-US" dirty="0"/>
                        <a:t>intussusception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EnDocrine system</a:t>
            </a:r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Hyperthyroidism symptoms </a:t>
            </a:r>
          </a:p>
          <a:p>
            <a:r>
              <a:rPr lang="en-US"/>
              <a:t>Hypothyroidism symptoms </a:t>
            </a:r>
          </a:p>
          <a:p>
            <a:r>
              <a:rPr lang="en-US"/>
              <a:t>Diabetes mellitus 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2819400" y="104774"/>
            <a:ext cx="3048000" cy="7334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HORIZENTAL INTEGRATION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HYPERTHYROIDISM</a:t>
            </a: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2819400" y="104775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 loss</a:t>
            </a:r>
          </a:p>
          <a:p>
            <a:r>
              <a:rPr lang="en-US" dirty="0"/>
              <a:t>Heat intolerance</a:t>
            </a:r>
          </a:p>
          <a:p>
            <a:r>
              <a:rPr lang="en-US" dirty="0"/>
              <a:t>Excessive sweating</a:t>
            </a:r>
          </a:p>
          <a:p>
            <a:r>
              <a:rPr lang="en-US" dirty="0"/>
              <a:t>Hand tremors</a:t>
            </a:r>
          </a:p>
          <a:p>
            <a:r>
              <a:rPr lang="en-US" dirty="0"/>
              <a:t>Nervousness</a:t>
            </a:r>
          </a:p>
          <a:p>
            <a:r>
              <a:rPr lang="en-US" dirty="0"/>
              <a:t>Diarrhea</a:t>
            </a:r>
          </a:p>
          <a:p>
            <a:r>
              <a:rPr lang="en-US" dirty="0"/>
              <a:t>Increased appetite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2819400" y="381000"/>
            <a:ext cx="3048000" cy="6349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HORIZONTAL INTEGRATION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HYPOTHYROIDISM</a:t>
            </a: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2819400" y="104775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Diagram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Hair loss</a:t>
            </a:r>
          </a:p>
          <a:p>
            <a:r>
              <a:rPr lang="en-US" dirty="0"/>
              <a:t>Fatigue </a:t>
            </a:r>
          </a:p>
          <a:p>
            <a:r>
              <a:rPr lang="en-US" dirty="0"/>
              <a:t>Cold sensitivity</a:t>
            </a:r>
          </a:p>
          <a:p>
            <a:r>
              <a:rPr lang="en-US" dirty="0"/>
              <a:t>Constipation </a:t>
            </a:r>
          </a:p>
          <a:p>
            <a:r>
              <a:rPr lang="en-US" dirty="0"/>
              <a:t>Weight gain</a:t>
            </a:r>
          </a:p>
          <a:p>
            <a:r>
              <a:rPr lang="en-US" dirty="0"/>
              <a:t>Depression / mood swings</a:t>
            </a:r>
          </a:p>
          <a:p>
            <a:r>
              <a:rPr lang="en-US" dirty="0"/>
              <a:t>Poor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2819400" y="57624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CORE CONCEPT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DIABETES MELLITUS</a:t>
            </a: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2819400" y="104775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Polyuria</a:t>
            </a:r>
          </a:p>
          <a:p>
            <a:r>
              <a:rPr lang="en-US"/>
              <a:t>Polyphagia </a:t>
            </a:r>
          </a:p>
          <a:p>
            <a:r>
              <a:rPr lang="en-US"/>
              <a:t>Polydipsia</a:t>
            </a:r>
          </a:p>
          <a:p>
            <a:r>
              <a:rPr lang="en-US"/>
              <a:t>Weight loss or weight gain</a:t>
            </a:r>
          </a:p>
          <a:p>
            <a:r>
              <a:rPr lang="en-US"/>
              <a:t>Recurrent skin infections</a:t>
            </a:r>
          </a:p>
          <a:p>
            <a:r>
              <a:rPr lang="en-US"/>
              <a:t>Hypoglycemic episodes </a:t>
            </a:r>
          </a:p>
          <a:p>
            <a:r>
              <a:rPr lang="en-US"/>
              <a:t>Treatment and compliance </a:t>
            </a:r>
          </a:p>
          <a:p>
            <a:r>
              <a:rPr lang="en-US"/>
              <a:t>Complications ( eye , renal , neuropathy )</a:t>
            </a: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2819400" y="104775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CORE CONCEPT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RHEUMATOLOGY </a:t>
            </a: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2819400" y="104775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194306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304800"/>
          <a:ext cx="10287000" cy="6019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6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6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371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606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MONOARTHRITIS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OLIGO/PAUCI</a:t>
                      </a:r>
                      <a:r>
                        <a:rPr lang="en-US" baseline="0" dirty="0"/>
                        <a:t> ARTHRITIS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POLYARTHRITIS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0689">
                <a:tc>
                  <a:txBody>
                    <a:bodyPr/>
                    <a:lstStyle/>
                    <a:p>
                      <a:r>
                        <a:rPr lang="en-US" dirty="0"/>
                        <a:t>NO OF JOINTS INVOLVED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 joint involved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than 4 joints involved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 4 joints involved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8421"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Septic</a:t>
                      </a:r>
                      <a:r>
                        <a:rPr lang="en-US" baseline="0" dirty="0"/>
                        <a:t> arthritis ,</a:t>
                      </a:r>
                    </a:p>
                    <a:p>
                      <a:r>
                        <a:rPr lang="en-US" baseline="0" dirty="0"/>
                        <a:t>Crystal induced arthritis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Septic arthritis, reactive arthritis,</a:t>
                      </a:r>
                    </a:p>
                    <a:p>
                      <a:r>
                        <a:rPr lang="en-US" dirty="0"/>
                        <a:t>JRA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Rheumatoid</a:t>
                      </a:r>
                      <a:r>
                        <a:rPr lang="en-US" baseline="0" dirty="0"/>
                        <a:t> arthritis,</a:t>
                      </a:r>
                    </a:p>
                    <a:p>
                      <a:r>
                        <a:rPr lang="en-US" baseline="0" dirty="0"/>
                        <a:t>Osteoarthritis, ankylosing spondylitis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7" y="685800"/>
            <a:ext cx="4786313" cy="31242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095750"/>
            <a:ext cx="5410200" cy="21743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685800"/>
            <a:ext cx="3200400" cy="34099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2819400" y="104774"/>
            <a:ext cx="3048000" cy="5810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VERTICAL INTEGRATION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4" descr="Logo&#10;&#10;Description automatically generated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CNS</a:t>
            </a:r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Headache</a:t>
            </a:r>
          </a:p>
          <a:p>
            <a:r>
              <a:rPr lang="en-US" dirty="0"/>
              <a:t>Fits</a:t>
            </a:r>
          </a:p>
          <a:p>
            <a:r>
              <a:rPr lang="en-US" dirty="0"/>
              <a:t>Weakness in limbs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2819400" y="104775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5988929" cy="3831322"/>
          </a:xfrm>
        </p:spPr>
        <p:txBody>
          <a:bodyPr>
            <a:normAutofit/>
          </a:bodyPr>
          <a:lstStyle/>
          <a:p>
            <a:r>
              <a:rPr lang="en-US" sz="6600" b="1" dirty="0"/>
              <a:t>HEADACHE </a:t>
            </a: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2819400" y="104775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</p:txBody>
      </p:sp>
      <p:sp>
        <p:nvSpPr>
          <p:cNvPr id="1048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Sinusitis</a:t>
            </a:r>
          </a:p>
          <a:p>
            <a:r>
              <a:rPr lang="en-US" dirty="0"/>
              <a:t>Migraine</a:t>
            </a:r>
          </a:p>
          <a:p>
            <a:r>
              <a:rPr lang="en-US" dirty="0"/>
              <a:t>Tension headache </a:t>
            </a:r>
          </a:p>
          <a:p>
            <a:r>
              <a:rPr lang="en-US" dirty="0"/>
              <a:t>Cluster headache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2819400" y="104774"/>
            <a:ext cx="3048000" cy="8096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VERTICAL </a:t>
            </a:r>
            <a:r>
              <a:rPr lang="en-US" sz="2400" b="1" dirty="0" smtClean="0">
                <a:solidFill>
                  <a:schemeClr val="tx1"/>
                </a:solidFill>
              </a:rPr>
              <a:t>INTEGATIONR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10210799" cy="6324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2819400" y="104775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CORE CONCEPT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4" descr="Logo&#10;&#10;Description automatically generate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 </a:t>
            </a:r>
          </a:p>
        </p:txBody>
      </p:sp>
      <p:sp>
        <p:nvSpPr>
          <p:cNvPr id="10486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Main symptoms and causes of following systems </a:t>
            </a:r>
          </a:p>
          <a:p>
            <a:pPr marL="0" indent="0">
              <a:buNone/>
            </a:pPr>
            <a:r>
              <a:rPr lang="en-US" dirty="0"/>
              <a:t>Gastrointestinal system</a:t>
            </a:r>
          </a:p>
          <a:p>
            <a:pPr marL="0" indent="0">
              <a:buNone/>
            </a:pPr>
            <a:r>
              <a:rPr lang="en-US" dirty="0"/>
              <a:t>Central nervous system</a:t>
            </a:r>
          </a:p>
          <a:p>
            <a:pPr marL="0" indent="0">
              <a:buNone/>
            </a:pPr>
            <a:r>
              <a:rPr lang="en-US" dirty="0"/>
              <a:t>Endocrinology</a:t>
            </a:r>
          </a:p>
          <a:p>
            <a:pPr marL="0" indent="0">
              <a:buNone/>
            </a:pPr>
            <a:r>
              <a:rPr lang="en-US" dirty="0"/>
              <a:t>Rheumatology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2819400" y="104775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FITS </a:t>
            </a: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2819400" y="104775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often have episodes occur </a:t>
            </a:r>
          </a:p>
          <a:p>
            <a:r>
              <a:rPr lang="en-US"/>
              <a:t>Any warning preceding fit ( aura )</a:t>
            </a:r>
          </a:p>
          <a:p>
            <a:r>
              <a:rPr lang="en-US"/>
              <a:t>Urinary incontinence</a:t>
            </a:r>
          </a:p>
          <a:p>
            <a:r>
              <a:rPr lang="en-US"/>
              <a:t>Tongue bite</a:t>
            </a:r>
          </a:p>
          <a:p>
            <a:r>
              <a:rPr lang="en-US"/>
              <a:t>Post ictal drowsiness </a:t>
            </a:r>
          </a:p>
          <a:p>
            <a:endParaRPr lang="en-US"/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2819400" y="104775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VERTICAL CONCEPT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</p:txBody>
      </p:sp>
      <p:sp>
        <p:nvSpPr>
          <p:cNvPr id="104865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Epilepsy</a:t>
            </a:r>
          </a:p>
          <a:p>
            <a:r>
              <a:rPr lang="en-US" dirty="0"/>
              <a:t>Electrolyte imbalance</a:t>
            </a:r>
          </a:p>
          <a:p>
            <a:r>
              <a:rPr lang="en-US" dirty="0"/>
              <a:t>Post stroke epilepsy</a:t>
            </a:r>
          </a:p>
          <a:p>
            <a:r>
              <a:rPr lang="en-US" dirty="0"/>
              <a:t>Viral encephalitis</a:t>
            </a:r>
          </a:p>
          <a:p>
            <a:r>
              <a:rPr lang="en-US" dirty="0"/>
              <a:t>Brain tumors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2743200" y="129540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VERTICAL INTEGRATION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WEAKNESS IN LIMBS ( PARALYSIS )</a:t>
            </a: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2819400" y="104775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Hemiplegia ( half side of body ) </a:t>
            </a:r>
          </a:p>
          <a:p>
            <a:r>
              <a:rPr lang="en-US"/>
              <a:t>Paraplegia ( both lower limbs )</a:t>
            </a:r>
          </a:p>
          <a:p>
            <a:r>
              <a:rPr lang="en-US"/>
              <a:t>Quadriplegia ( all 4 limbs )</a:t>
            </a:r>
          </a:p>
          <a:p>
            <a:endParaRPr lang="en-US"/>
          </a:p>
        </p:txBody>
      </p:sp>
      <p:pic>
        <p:nvPicPr>
          <p:cNvPr id="20971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276600"/>
            <a:ext cx="8915400" cy="32004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2819400" y="26774"/>
            <a:ext cx="3048000" cy="98922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VERTICAL INTEGRATION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</p:txBody>
      </p:sp>
      <p:sp>
        <p:nvSpPr>
          <p:cNvPr id="104866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Ischemic stroke</a:t>
            </a:r>
          </a:p>
          <a:p>
            <a:r>
              <a:rPr lang="en-US" dirty="0"/>
              <a:t>Hemorrhagic stroke</a:t>
            </a:r>
          </a:p>
          <a:p>
            <a:r>
              <a:rPr lang="en-US" dirty="0"/>
              <a:t>Cerebral venous sinus thrombosis</a:t>
            </a:r>
          </a:p>
          <a:p>
            <a:r>
              <a:rPr lang="en-US" dirty="0"/>
              <a:t>Cerebral palsy</a:t>
            </a:r>
          </a:p>
          <a:p>
            <a:r>
              <a:rPr lang="en-US" dirty="0"/>
              <a:t>Multiple sclerosis</a:t>
            </a:r>
          </a:p>
          <a:p>
            <a:r>
              <a:rPr lang="en-US" dirty="0"/>
              <a:t>Spinal cord injury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2819400" y="104775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CORE CONCEPT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0486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MCQ</a:t>
            </a:r>
            <a:r>
              <a:rPr lang="en-US" sz="3900"/>
              <a:t>s</a:t>
            </a:r>
            <a:endParaRPr lang="en-US"/>
          </a:p>
        </p:txBody>
      </p:sp>
      <p:sp>
        <p:nvSpPr>
          <p:cNvPr id="1048663" name="Content Placeholder 104866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1) Passage of vomited material that contains frank</a:t>
            </a:r>
          </a:p>
          <a:p>
            <a:r>
              <a:rPr lang="en-US"/>
              <a:t> blood or coffee ground vomitus is </a:t>
            </a:r>
          </a:p>
          <a:p>
            <a:r>
              <a:rPr lang="en-US"/>
              <a:t>a) hemoptysis</a:t>
            </a:r>
          </a:p>
          <a:p>
            <a:r>
              <a:rPr lang="en-US"/>
              <a:t>b) hemetemesis</a:t>
            </a:r>
          </a:p>
          <a:p>
            <a:r>
              <a:rPr lang="en-US"/>
              <a:t>c) melena</a:t>
            </a:r>
          </a:p>
          <a:p>
            <a:r>
              <a:rPr lang="en-US"/>
              <a:t>d) hematochezia</a:t>
            </a:r>
          </a:p>
          <a:p>
            <a:r>
              <a:rPr lang="en-US"/>
              <a:t>Key .b 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2819400" y="104775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SELF DIRECTED 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04860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7" name="Content Placeholder 104860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2) Number of joints involved in oligiarthritis are </a:t>
            </a:r>
          </a:p>
          <a:p>
            <a:r>
              <a:rPr lang="en-US"/>
              <a:t>a) less than 2</a:t>
            </a:r>
          </a:p>
          <a:p>
            <a:r>
              <a:rPr lang="en-US"/>
              <a:t>b) less than 4 </a:t>
            </a:r>
          </a:p>
          <a:p>
            <a:r>
              <a:rPr lang="en-US"/>
              <a:t>c) less than 6</a:t>
            </a:r>
          </a:p>
          <a:p>
            <a:r>
              <a:rPr lang="en-US"/>
              <a:t>d) less than 8</a:t>
            </a:r>
          </a:p>
          <a:p>
            <a:r>
              <a:rPr lang="en-US"/>
              <a:t>Key .b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04860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5" name="Content Placeholder 104860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3) Weakness involving both lower limbs is </a:t>
            </a:r>
          </a:p>
          <a:p>
            <a:r>
              <a:rPr lang="en-US"/>
              <a:t>a) hemiplegia </a:t>
            </a:r>
          </a:p>
          <a:p>
            <a:r>
              <a:rPr lang="en-US"/>
              <a:t>b) quadriplegia</a:t>
            </a:r>
          </a:p>
          <a:p>
            <a:r>
              <a:rPr lang="en-US"/>
              <a:t>c) paraplegia</a:t>
            </a:r>
          </a:p>
          <a:p>
            <a:r>
              <a:rPr lang="en-US"/>
              <a:t>d) diplegia </a:t>
            </a:r>
          </a:p>
          <a:p>
            <a:r>
              <a:rPr lang="en-US"/>
              <a:t>Key . c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04859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2" name="Content Placeholder 104859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4) A 35 year old woman presented with a 6 month history of amenorrhoea, diarrhoea, weight loss and palpitations. She had resting tachycardia and exophthalmos on examination. Likely diagnosis is ?</a:t>
            </a:r>
          </a:p>
          <a:p>
            <a:r>
              <a:rPr lang="en-US"/>
              <a:t>    a) hypothyroidism</a:t>
            </a:r>
          </a:p>
          <a:p>
            <a:r>
              <a:rPr lang="en-US"/>
              <a:t>    b) hyperthyroidism</a:t>
            </a:r>
          </a:p>
          <a:p>
            <a:r>
              <a:rPr lang="en-US"/>
              <a:t>    c ) myxedema</a:t>
            </a:r>
          </a:p>
          <a:p>
            <a:r>
              <a:rPr lang="en-US"/>
              <a:t>    d) anxiety </a:t>
            </a:r>
          </a:p>
          <a:p>
            <a:r>
              <a:rPr lang="en-US"/>
              <a:t>ANS .. b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762000" y="656685"/>
            <a:ext cx="9652000" cy="1143000"/>
          </a:xfrm>
        </p:spPr>
        <p:txBody>
          <a:bodyPr/>
          <a:lstStyle/>
          <a:p>
            <a:r>
              <a:rPr lang="en-US" dirty="0"/>
              <a:t>GASTROINTESTINAL SYSTEM</a:t>
            </a:r>
          </a:p>
        </p:txBody>
      </p:sp>
      <p:sp>
        <p:nvSpPr>
          <p:cNvPr id="1048620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9652000" cy="3864936"/>
          </a:xfrm>
        </p:spPr>
        <p:txBody>
          <a:bodyPr/>
          <a:lstStyle/>
          <a:p>
            <a:r>
              <a:rPr lang="en-US" dirty="0"/>
              <a:t>Abdominal pain</a:t>
            </a:r>
          </a:p>
          <a:p>
            <a:r>
              <a:rPr lang="en-US" dirty="0"/>
              <a:t>Jaundice</a:t>
            </a:r>
          </a:p>
          <a:p>
            <a:r>
              <a:rPr lang="en-US" dirty="0"/>
              <a:t>Heart burn/ acid regurgitation </a:t>
            </a:r>
          </a:p>
          <a:p>
            <a:r>
              <a:rPr lang="en-US" dirty="0"/>
              <a:t>Bleeding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2819400" y="304800"/>
            <a:ext cx="3048000" cy="711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VERTICAL INTERGRATION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04858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8" name="Content Placeholder 1048587"/>
          <p:cNvSpPr>
            <a:spLocks noGrp="1"/>
          </p:cNvSpPr>
          <p:nvPr>
            <p:ph idx="1"/>
          </p:nvPr>
        </p:nvSpPr>
        <p:spPr>
          <a:xfrm>
            <a:off x="609600" y="1609416"/>
            <a:ext cx="9652000" cy="4846320"/>
          </a:xfrm>
        </p:spPr>
        <p:txBody>
          <a:bodyPr/>
          <a:lstStyle/>
          <a:p>
            <a:r>
              <a:rPr lang="en-US"/>
              <a:t>5) Which of the following statements relating to abdominal pain are correct?</a:t>
            </a:r>
          </a:p>
          <a:p>
            <a:r>
              <a:rPr lang="en-US"/>
              <a:t>Movement tends to relieve the pain of perforation.	</a:t>
            </a:r>
          </a:p>
          <a:p>
            <a:r>
              <a:rPr lang="en-US"/>
              <a:t>Renal colic has a relatively slow onset.</a:t>
            </a:r>
          </a:p>
          <a:p>
            <a:r>
              <a:rPr lang="en-US"/>
              <a:t>Peptic ulcer pain is characteristically exacerbated by vomiting.</a:t>
            </a:r>
          </a:p>
          <a:p>
            <a:r>
              <a:rPr lang="en-US"/>
              <a:t> Shock is a characteristic feature of gallstone colic.</a:t>
            </a:r>
          </a:p>
          <a:p>
            <a:r>
              <a:rPr lang="en-US"/>
              <a:t>Peritoneal inflammation may cause shoulder-tip pain.</a:t>
            </a:r>
          </a:p>
          <a:p>
            <a:r>
              <a:rPr lang="en-US"/>
              <a:t>ANS… 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04858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OSPE</a:t>
            </a:r>
          </a:p>
        </p:txBody>
      </p:sp>
      <p:sp>
        <p:nvSpPr>
          <p:cNvPr id="1048590" name="Content Placeholder 104858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A) what is the clinical finding in this picture ?</a:t>
            </a:r>
          </a:p>
          <a:p>
            <a:r>
              <a:rPr lang="en-US"/>
              <a:t>B) write down 2 causes of </a:t>
            </a:r>
          </a:p>
          <a:p>
            <a:r>
              <a:rPr lang="en-US"/>
              <a:t>this condition .</a:t>
            </a:r>
          </a:p>
          <a:p>
            <a:r>
              <a:rPr lang="en-US"/>
              <a:t>C) what other clinical </a:t>
            </a:r>
          </a:p>
          <a:p>
            <a:r>
              <a:rPr lang="en-US"/>
              <a:t>symptoms may be </a:t>
            </a:r>
          </a:p>
          <a:p>
            <a:r>
              <a:rPr lang="en-US"/>
              <a:t>associated with this </a:t>
            </a:r>
          </a:p>
          <a:p>
            <a:r>
              <a:rPr lang="en-US"/>
              <a:t>condition ?</a:t>
            </a:r>
          </a:p>
          <a:p>
            <a:endParaRPr lang="en-US"/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458411" y="2715230"/>
            <a:ext cx="5543774" cy="374050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04870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</a:t>
            </a:r>
          </a:p>
        </p:txBody>
      </p:sp>
      <p:sp>
        <p:nvSpPr>
          <p:cNvPr id="1048709" name="Content Placeholder 104870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Ans : A) jaundice </a:t>
            </a:r>
          </a:p>
          <a:p>
            <a:r>
              <a:rPr lang="en-US"/>
              <a:t>B) acute viral hepatitis </a:t>
            </a:r>
          </a:p>
          <a:p>
            <a:r>
              <a:rPr lang="en-US"/>
              <a:t>Obstructive jaundice </a:t>
            </a:r>
          </a:p>
          <a:p>
            <a:r>
              <a:rPr lang="en-US"/>
              <a:t>C) dark colored urine </a:t>
            </a:r>
          </a:p>
          <a:p>
            <a:r>
              <a:rPr lang="en-US"/>
              <a:t>Pale stools </a:t>
            </a:r>
          </a:p>
          <a:p>
            <a:r>
              <a:rPr lang="en-US"/>
              <a:t>Nausea , vomiting , fever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Title 104870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</a:t>
            </a:r>
          </a:p>
        </p:txBody>
      </p:sp>
      <p:sp>
        <p:nvSpPr>
          <p:cNvPr id="1048711" name="Content Placeholder 10487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23 year old man presents with recurrent headaches. These typically occur 2 or 3 times a month and are characterized by severe, right sided headaches which are throbbing in nature and last around 8- 12 hours . When he gets the headaches he finds it hard to carry on working and tends to go and lie down in a dark room .</a:t>
            </a:r>
          </a:p>
          <a:p>
            <a:r>
              <a:rPr lang="en-US"/>
              <a:t>a) What is the likely diagnosis?</a:t>
            </a:r>
          </a:p>
          <a:p>
            <a:r>
              <a:rPr lang="en-US"/>
              <a:t>b) What points in the history of patient favors your diagnosis ?</a:t>
            </a:r>
          </a:p>
          <a:p>
            <a:r>
              <a:rPr lang="en-US"/>
              <a:t>c)  Based on history how this type of headache can be differentiated from headache due to sinusitis?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1048602" name="Rectangle 4"/>
          <p:cNvSpPr/>
          <p:nvPr/>
        </p:nvSpPr>
        <p:spPr>
          <a:xfrm>
            <a:off x="985381" y="1143000"/>
            <a:ext cx="52578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3" name="TextBox 5"/>
          <p:cNvSpPr txBox="1"/>
          <p:nvPr/>
        </p:nvSpPr>
        <p:spPr>
          <a:xfrm>
            <a:off x="2209800" y="2209800"/>
            <a:ext cx="3048000" cy="204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ABDOMINAL PAIN</a:t>
            </a: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2819400" y="104775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 </a:t>
            </a:r>
            <a:r>
              <a:rPr lang="en-US" dirty="0" err="1"/>
              <a:t>ite</a:t>
            </a:r>
            <a:endParaRPr lang="en-US"/>
          </a:p>
          <a:p>
            <a:r>
              <a:rPr lang="en-US"/>
              <a:t>O nset</a:t>
            </a:r>
          </a:p>
          <a:p>
            <a:r>
              <a:rPr lang="en-US"/>
              <a:t>C haracter </a:t>
            </a:r>
          </a:p>
          <a:p>
            <a:r>
              <a:rPr lang="en-US"/>
              <a:t>R adiation</a:t>
            </a:r>
          </a:p>
          <a:p>
            <a:r>
              <a:rPr lang="en-US"/>
              <a:t>A lleviating factors</a:t>
            </a:r>
          </a:p>
          <a:p>
            <a:r>
              <a:rPr lang="en-US"/>
              <a:t>T iming</a:t>
            </a:r>
          </a:p>
          <a:p>
            <a:r>
              <a:rPr lang="en-US"/>
              <a:t>E xacerbating factors</a:t>
            </a:r>
          </a:p>
          <a:p>
            <a:r>
              <a:rPr lang="en-US"/>
              <a:t>S everity</a:t>
            </a: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2667000" y="121325"/>
            <a:ext cx="3048000" cy="119138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VERTICAL INTEGRATION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abdominal pain</a:t>
            </a:r>
          </a:p>
        </p:txBody>
      </p:sp>
      <p:pic>
        <p:nvPicPr>
          <p:cNvPr id="2097152" name="Picture 5" descr="C:\Users\seema kanwal\Downloads\Common-Causes-of-Abdominal-Pain-950x10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9753600" cy="6172200"/>
          </a:xfrm>
          <a:prstGeom prst="rect">
            <a:avLst/>
          </a:prstGeom>
          <a:noFill/>
        </p:spPr>
      </p:pic>
      <p:pic>
        <p:nvPicPr>
          <p:cNvPr id="209715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514600"/>
            <a:ext cx="2583710" cy="11583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2879927" y="45720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CORE CONCEPT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4" descr="Logo&#10;&#10;Description automatically generate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JAUNDICE</a:t>
            </a: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2819400" y="104775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Duration </a:t>
            </a:r>
          </a:p>
          <a:p>
            <a:r>
              <a:rPr lang="en-US"/>
              <a:t>Dark urine / pale stools</a:t>
            </a:r>
          </a:p>
          <a:p>
            <a:r>
              <a:rPr lang="en-US"/>
              <a:t>Pruritis</a:t>
            </a:r>
          </a:p>
          <a:p>
            <a:r>
              <a:rPr lang="en-US"/>
              <a:t>Fever</a:t>
            </a:r>
          </a:p>
          <a:p>
            <a:r>
              <a:rPr lang="en-US"/>
              <a:t>Weight loss </a:t>
            </a:r>
          </a:p>
          <a:p>
            <a:r>
              <a:rPr lang="en-US"/>
              <a:t>Abdominal pain / change in bowel habits</a:t>
            </a:r>
          </a:p>
          <a:p>
            <a:r>
              <a:rPr lang="en-US"/>
              <a:t>Vomiting</a:t>
            </a:r>
          </a:p>
          <a:p>
            <a:r>
              <a:rPr lang="en-US"/>
              <a:t>I/V drug abuse / tattoos / alcohol intake / transfusion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2743200" y="519112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CORE CONCEPT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22225"/>
            <a:ext cx="1052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856</Words>
  <Application>Microsoft Office PowerPoint</Application>
  <PresentationFormat>Widescreen</PresentationFormat>
  <Paragraphs>256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Trebuchet MS</vt:lpstr>
      <vt:lpstr>Wingdings</vt:lpstr>
      <vt:lpstr>Wingdings 2</vt:lpstr>
      <vt:lpstr>Opulent</vt:lpstr>
      <vt:lpstr>SYMPTOMATOLOGY  OF  MEDICINE</vt:lpstr>
      <vt:lpstr>PowerPoint Presentation</vt:lpstr>
      <vt:lpstr>Learning Outcomes </vt:lpstr>
      <vt:lpstr>GASTROINTESTINAL SYSTEM</vt:lpstr>
      <vt:lpstr>PowerPoint Presentation</vt:lpstr>
      <vt:lpstr>PowerPoint Presentation</vt:lpstr>
      <vt:lpstr>Causes of abdominal pain</vt:lpstr>
      <vt:lpstr>PowerPoint Presentation</vt:lpstr>
      <vt:lpstr>PowerPoint Presentation</vt:lpstr>
      <vt:lpstr>Causes of jaundice </vt:lpstr>
      <vt:lpstr>PowerPoint Presentation</vt:lpstr>
      <vt:lpstr>PowerPoint Presentation</vt:lpstr>
      <vt:lpstr>CAUSES</vt:lpstr>
      <vt:lpstr>PowerPoint Presentation</vt:lpstr>
      <vt:lpstr>PowerPoint Presentation</vt:lpstr>
      <vt:lpstr>EnDocrine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CNS</vt:lpstr>
      <vt:lpstr>PowerPoint Presentation</vt:lpstr>
      <vt:lpstr>CAUSES</vt:lpstr>
      <vt:lpstr>PowerPoint Presentation</vt:lpstr>
      <vt:lpstr>PowerPoint Presentation</vt:lpstr>
      <vt:lpstr>PowerPoint Presentation</vt:lpstr>
      <vt:lpstr>CAUSES</vt:lpstr>
      <vt:lpstr>PowerPoint Presentation</vt:lpstr>
      <vt:lpstr>PowerPoint Presentation</vt:lpstr>
      <vt:lpstr>CAUSES</vt:lpstr>
      <vt:lpstr>MCQs</vt:lpstr>
      <vt:lpstr>PowerPoint Presentation</vt:lpstr>
      <vt:lpstr>PowerPoint Presentation</vt:lpstr>
      <vt:lpstr>PowerPoint Presentation</vt:lpstr>
      <vt:lpstr>PowerPoint Presentation</vt:lpstr>
      <vt:lpstr>OSPE</vt:lpstr>
      <vt:lpstr>Key</vt:lpstr>
      <vt:lpstr>SEQ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SYMPTOMATOLOGY  OF  MEDICINE</dc:title>
  <dc:creator>versatilechallenger79@gmail.com</dc:creator>
  <cp:lastModifiedBy>sohaib malik</cp:lastModifiedBy>
  <cp:revision>6</cp:revision>
  <dcterms:created xsi:type="dcterms:W3CDTF">2019-11-24T08:34:59Z</dcterms:created>
  <dcterms:modified xsi:type="dcterms:W3CDTF">2024-03-11T20:03:23Z</dcterms:modified>
</cp:coreProperties>
</file>