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43"/>
  </p:notesMasterIdLst>
  <p:sldIdLst>
    <p:sldId id="256" r:id="rId2"/>
    <p:sldId id="301" r:id="rId3"/>
    <p:sldId id="288" r:id="rId4"/>
    <p:sldId id="257" r:id="rId5"/>
    <p:sldId id="292" r:id="rId6"/>
    <p:sldId id="294" r:id="rId7"/>
    <p:sldId id="258" r:id="rId8"/>
    <p:sldId id="259" r:id="rId9"/>
    <p:sldId id="260" r:id="rId10"/>
    <p:sldId id="293" r:id="rId11"/>
    <p:sldId id="261" r:id="rId12"/>
    <p:sldId id="262" r:id="rId13"/>
    <p:sldId id="296" r:id="rId14"/>
    <p:sldId id="311" r:id="rId15"/>
    <p:sldId id="298" r:id="rId16"/>
    <p:sldId id="312" r:id="rId17"/>
    <p:sldId id="300" r:id="rId18"/>
    <p:sldId id="313" r:id="rId19"/>
    <p:sldId id="302" r:id="rId20"/>
    <p:sldId id="314" r:id="rId21"/>
    <p:sldId id="315" r:id="rId22"/>
    <p:sldId id="279" r:id="rId23"/>
    <p:sldId id="325" r:id="rId24"/>
    <p:sldId id="319" r:id="rId25"/>
    <p:sldId id="324" r:id="rId26"/>
    <p:sldId id="280" r:id="rId27"/>
    <p:sldId id="320" r:id="rId28"/>
    <p:sldId id="321" r:id="rId29"/>
    <p:sldId id="281" r:id="rId30"/>
    <p:sldId id="322" r:id="rId31"/>
    <p:sldId id="326" r:id="rId32"/>
    <p:sldId id="282" r:id="rId33"/>
    <p:sldId id="283" r:id="rId34"/>
    <p:sldId id="318" r:id="rId35"/>
    <p:sldId id="303" r:id="rId36"/>
    <p:sldId id="304" r:id="rId37"/>
    <p:sldId id="305" r:id="rId38"/>
    <p:sldId id="306" r:id="rId39"/>
    <p:sldId id="307" r:id="rId40"/>
    <p:sldId id="289" r:id="rId41"/>
    <p:sldId id="2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404EC-637A-4996-866C-554FF236344D}"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endParaRPr lang="en-US"/>
        </a:p>
      </dgm:t>
    </dgm:pt>
    <dgm:pt modelId="{A382FC1C-BFCD-44AA-A839-1DDB2F8411E6}">
      <dgm:prSet phldrT="[Text]"/>
      <dgm:spPr/>
      <dgm:t>
        <a:bodyPr/>
        <a:lstStyle/>
        <a:p>
          <a:r>
            <a:rPr lang="en-US" b="1" dirty="0"/>
            <a:t>Ocular</a:t>
          </a:r>
          <a:r>
            <a:rPr lang="en-US" dirty="0"/>
            <a:t> </a:t>
          </a:r>
          <a:r>
            <a:rPr lang="en-US" b="1" dirty="0"/>
            <a:t>Movements</a:t>
          </a:r>
        </a:p>
      </dgm:t>
    </dgm:pt>
    <dgm:pt modelId="{74F1FAFB-FEF0-4D0B-A9C4-42353AA7E3FA}" type="parTrans" cxnId="{F6653193-526E-46CC-8D64-AA324261E625}">
      <dgm:prSet/>
      <dgm:spPr/>
      <dgm:t>
        <a:bodyPr/>
        <a:lstStyle/>
        <a:p>
          <a:endParaRPr lang="en-US"/>
        </a:p>
      </dgm:t>
    </dgm:pt>
    <dgm:pt modelId="{5820441D-78F1-4C0D-8447-ED55D0715E36}" type="sibTrans" cxnId="{F6653193-526E-46CC-8D64-AA324261E625}">
      <dgm:prSet/>
      <dgm:spPr/>
      <dgm:t>
        <a:bodyPr/>
        <a:lstStyle/>
        <a:p>
          <a:endParaRPr lang="en-US"/>
        </a:p>
      </dgm:t>
    </dgm:pt>
    <dgm:pt modelId="{DDFA47EC-0C14-4884-A067-F1B86A429DA3}">
      <dgm:prSet phldrT="[Text]"/>
      <dgm:spPr/>
      <dgm:t>
        <a:bodyPr/>
        <a:lstStyle/>
        <a:p>
          <a:r>
            <a:rPr lang="en-US" dirty="0"/>
            <a:t>monocular</a:t>
          </a:r>
        </a:p>
      </dgm:t>
    </dgm:pt>
    <dgm:pt modelId="{C4B0DEC9-4CE2-486E-8534-4ECF88BB29AB}" type="parTrans" cxnId="{2CFD17D3-7D38-4C30-8BD5-F62542C0D5EF}">
      <dgm:prSet/>
      <dgm:spPr/>
      <dgm:t>
        <a:bodyPr/>
        <a:lstStyle/>
        <a:p>
          <a:endParaRPr lang="en-US"/>
        </a:p>
      </dgm:t>
    </dgm:pt>
    <dgm:pt modelId="{48998143-EE0E-44FB-9643-32E531F25BB4}" type="sibTrans" cxnId="{2CFD17D3-7D38-4C30-8BD5-F62542C0D5EF}">
      <dgm:prSet/>
      <dgm:spPr/>
      <dgm:t>
        <a:bodyPr/>
        <a:lstStyle/>
        <a:p>
          <a:endParaRPr lang="en-US"/>
        </a:p>
      </dgm:t>
    </dgm:pt>
    <dgm:pt modelId="{8900AADE-C7B8-4C84-8A9F-F9008D53E287}">
      <dgm:prSet phldrT="[Text]"/>
      <dgm:spPr/>
      <dgm:t>
        <a:bodyPr/>
        <a:lstStyle/>
        <a:p>
          <a:r>
            <a:rPr lang="en-US" dirty="0" err="1"/>
            <a:t>ductions</a:t>
          </a:r>
          <a:endParaRPr lang="en-US" dirty="0"/>
        </a:p>
      </dgm:t>
    </dgm:pt>
    <dgm:pt modelId="{C07674B1-F705-4084-A5DE-0B1F3AA9900E}" type="parTrans" cxnId="{781D7206-1A51-47D7-83BD-EF8B77170EF9}">
      <dgm:prSet/>
      <dgm:spPr/>
      <dgm:t>
        <a:bodyPr/>
        <a:lstStyle/>
        <a:p>
          <a:endParaRPr lang="en-US"/>
        </a:p>
      </dgm:t>
    </dgm:pt>
    <dgm:pt modelId="{A9B21B18-1265-42C3-BE6E-3FF97E2714DD}" type="sibTrans" cxnId="{781D7206-1A51-47D7-83BD-EF8B77170EF9}">
      <dgm:prSet/>
      <dgm:spPr/>
      <dgm:t>
        <a:bodyPr/>
        <a:lstStyle/>
        <a:p>
          <a:endParaRPr lang="en-US"/>
        </a:p>
      </dgm:t>
    </dgm:pt>
    <dgm:pt modelId="{8A9F754D-BDA0-4921-B81C-4B1267E1D4D6}">
      <dgm:prSet phldrT="[Text]"/>
      <dgm:spPr/>
      <dgm:t>
        <a:bodyPr/>
        <a:lstStyle/>
        <a:p>
          <a:r>
            <a:rPr lang="en-US" dirty="0"/>
            <a:t>binocular</a:t>
          </a:r>
        </a:p>
      </dgm:t>
    </dgm:pt>
    <dgm:pt modelId="{B009C262-5A99-47C5-9494-2284A644C79E}" type="parTrans" cxnId="{02275659-3D1D-4A0B-A966-6028E75AC133}">
      <dgm:prSet/>
      <dgm:spPr/>
      <dgm:t>
        <a:bodyPr/>
        <a:lstStyle/>
        <a:p>
          <a:endParaRPr lang="en-US"/>
        </a:p>
      </dgm:t>
    </dgm:pt>
    <dgm:pt modelId="{57FF0F71-D68A-4302-87C8-6F7E07634517}" type="sibTrans" cxnId="{02275659-3D1D-4A0B-A966-6028E75AC133}">
      <dgm:prSet/>
      <dgm:spPr/>
      <dgm:t>
        <a:bodyPr/>
        <a:lstStyle/>
        <a:p>
          <a:endParaRPr lang="en-US"/>
        </a:p>
      </dgm:t>
    </dgm:pt>
    <dgm:pt modelId="{8C4D87DC-C0EC-4FAB-A30D-02FC42DE1CF5}">
      <dgm:prSet phldrT="[Text]"/>
      <dgm:spPr/>
      <dgm:t>
        <a:bodyPr/>
        <a:lstStyle/>
        <a:p>
          <a:r>
            <a:rPr lang="en-US" dirty="0"/>
            <a:t>version</a:t>
          </a:r>
        </a:p>
      </dgm:t>
    </dgm:pt>
    <dgm:pt modelId="{B59AD498-18A4-4FA8-8667-49D347788AAA}" type="parTrans" cxnId="{EF56A68C-0FE2-4844-B180-6F752CE53773}">
      <dgm:prSet/>
      <dgm:spPr/>
      <dgm:t>
        <a:bodyPr/>
        <a:lstStyle/>
        <a:p>
          <a:endParaRPr lang="en-US"/>
        </a:p>
      </dgm:t>
    </dgm:pt>
    <dgm:pt modelId="{674DBFBB-D9D2-4F07-9707-DD8E78AE1B94}" type="sibTrans" cxnId="{EF56A68C-0FE2-4844-B180-6F752CE53773}">
      <dgm:prSet/>
      <dgm:spPr/>
      <dgm:t>
        <a:bodyPr/>
        <a:lstStyle/>
        <a:p>
          <a:endParaRPr lang="en-US"/>
        </a:p>
      </dgm:t>
    </dgm:pt>
    <dgm:pt modelId="{E1D63F0F-6F9F-40A7-9C60-0CF160F043E8}">
      <dgm:prSet/>
      <dgm:spPr/>
      <dgm:t>
        <a:bodyPr/>
        <a:lstStyle/>
        <a:p>
          <a:r>
            <a:rPr lang="en-US" dirty="0" err="1"/>
            <a:t>vergences</a:t>
          </a:r>
          <a:endParaRPr lang="en-US" dirty="0"/>
        </a:p>
      </dgm:t>
    </dgm:pt>
    <dgm:pt modelId="{26AEA393-04C9-4D35-B704-4C6D8A7C5F6E}" type="parTrans" cxnId="{69EA1C4F-803A-49BC-BAC8-47035058D156}">
      <dgm:prSet/>
      <dgm:spPr/>
      <dgm:t>
        <a:bodyPr/>
        <a:lstStyle/>
        <a:p>
          <a:endParaRPr lang="en-US"/>
        </a:p>
      </dgm:t>
    </dgm:pt>
    <dgm:pt modelId="{B8AF5B19-BAA4-4623-BE2E-B3D873FD10EE}" type="sibTrans" cxnId="{69EA1C4F-803A-49BC-BAC8-47035058D156}">
      <dgm:prSet/>
      <dgm:spPr/>
      <dgm:t>
        <a:bodyPr/>
        <a:lstStyle/>
        <a:p>
          <a:endParaRPr lang="en-US"/>
        </a:p>
      </dgm:t>
    </dgm:pt>
    <dgm:pt modelId="{68BD026A-4E71-4484-A320-491C1CDEB41D}" type="pres">
      <dgm:prSet presAssocID="{CDC404EC-637A-4996-866C-554FF236344D}" presName="hierChild1" presStyleCnt="0">
        <dgm:presLayoutVars>
          <dgm:chPref val="1"/>
          <dgm:dir/>
          <dgm:animOne val="branch"/>
          <dgm:animLvl val="lvl"/>
          <dgm:resizeHandles/>
        </dgm:presLayoutVars>
      </dgm:prSet>
      <dgm:spPr/>
    </dgm:pt>
    <dgm:pt modelId="{3D15EDFB-2233-453A-9088-D71BFA61E0A6}" type="pres">
      <dgm:prSet presAssocID="{A382FC1C-BFCD-44AA-A839-1DDB2F8411E6}" presName="hierRoot1" presStyleCnt="0"/>
      <dgm:spPr/>
    </dgm:pt>
    <dgm:pt modelId="{6151C31C-A608-46E9-AD7E-A99F5720A93A}" type="pres">
      <dgm:prSet presAssocID="{A382FC1C-BFCD-44AA-A839-1DDB2F8411E6}" presName="composite" presStyleCnt="0"/>
      <dgm:spPr/>
    </dgm:pt>
    <dgm:pt modelId="{0AF9ACA3-35B8-4230-968A-098E435EFCDF}" type="pres">
      <dgm:prSet presAssocID="{A382FC1C-BFCD-44AA-A839-1DDB2F8411E6}" presName="background" presStyleLbl="node0" presStyleIdx="0" presStyleCnt="1"/>
      <dgm:spPr/>
    </dgm:pt>
    <dgm:pt modelId="{0AB13374-F41B-43B6-BA27-0D477A5C40AC}" type="pres">
      <dgm:prSet presAssocID="{A382FC1C-BFCD-44AA-A839-1DDB2F8411E6}" presName="text" presStyleLbl="fgAcc0" presStyleIdx="0" presStyleCnt="1">
        <dgm:presLayoutVars>
          <dgm:chPref val="3"/>
        </dgm:presLayoutVars>
      </dgm:prSet>
      <dgm:spPr/>
    </dgm:pt>
    <dgm:pt modelId="{6CD5CD3D-8DD0-40B8-AB9A-79A4296CBE0F}" type="pres">
      <dgm:prSet presAssocID="{A382FC1C-BFCD-44AA-A839-1DDB2F8411E6}" presName="hierChild2" presStyleCnt="0"/>
      <dgm:spPr/>
    </dgm:pt>
    <dgm:pt modelId="{2B976F5C-4DFE-4859-AF63-D0CDCB6240BB}" type="pres">
      <dgm:prSet presAssocID="{C4B0DEC9-4CE2-486E-8534-4ECF88BB29AB}" presName="Name10" presStyleLbl="parChTrans1D2" presStyleIdx="0" presStyleCnt="2"/>
      <dgm:spPr/>
    </dgm:pt>
    <dgm:pt modelId="{F3C7868A-CB4C-41D9-83D1-477FF7526AC1}" type="pres">
      <dgm:prSet presAssocID="{DDFA47EC-0C14-4884-A067-F1B86A429DA3}" presName="hierRoot2" presStyleCnt="0"/>
      <dgm:spPr/>
    </dgm:pt>
    <dgm:pt modelId="{11686E1E-7F10-48A8-8051-77D2960237F6}" type="pres">
      <dgm:prSet presAssocID="{DDFA47EC-0C14-4884-A067-F1B86A429DA3}" presName="composite2" presStyleCnt="0"/>
      <dgm:spPr/>
    </dgm:pt>
    <dgm:pt modelId="{9B59B131-C152-4509-997D-DF7B0B8A9B85}" type="pres">
      <dgm:prSet presAssocID="{DDFA47EC-0C14-4884-A067-F1B86A429DA3}" presName="background2" presStyleLbl="node2" presStyleIdx="0" presStyleCnt="2"/>
      <dgm:spPr/>
    </dgm:pt>
    <dgm:pt modelId="{480F4BD3-D047-4613-A6F9-579FC39E259F}" type="pres">
      <dgm:prSet presAssocID="{DDFA47EC-0C14-4884-A067-F1B86A429DA3}" presName="text2" presStyleLbl="fgAcc2" presStyleIdx="0" presStyleCnt="2">
        <dgm:presLayoutVars>
          <dgm:chPref val="3"/>
        </dgm:presLayoutVars>
      </dgm:prSet>
      <dgm:spPr/>
    </dgm:pt>
    <dgm:pt modelId="{015D5391-83DD-415D-BBEC-0E3692ABCA77}" type="pres">
      <dgm:prSet presAssocID="{DDFA47EC-0C14-4884-A067-F1B86A429DA3}" presName="hierChild3" presStyleCnt="0"/>
      <dgm:spPr/>
    </dgm:pt>
    <dgm:pt modelId="{FC3F57A8-F94E-48F6-9726-DC527532655F}" type="pres">
      <dgm:prSet presAssocID="{C07674B1-F705-4084-A5DE-0B1F3AA9900E}" presName="Name17" presStyleLbl="parChTrans1D3" presStyleIdx="0" presStyleCnt="3"/>
      <dgm:spPr/>
    </dgm:pt>
    <dgm:pt modelId="{9D72C71D-4431-4A19-83DA-126382FA4EDE}" type="pres">
      <dgm:prSet presAssocID="{8900AADE-C7B8-4C84-8A9F-F9008D53E287}" presName="hierRoot3" presStyleCnt="0"/>
      <dgm:spPr/>
    </dgm:pt>
    <dgm:pt modelId="{780FD604-B9AA-41EF-8485-AC204FE85926}" type="pres">
      <dgm:prSet presAssocID="{8900AADE-C7B8-4C84-8A9F-F9008D53E287}" presName="composite3" presStyleCnt="0"/>
      <dgm:spPr/>
    </dgm:pt>
    <dgm:pt modelId="{C19D16C5-9473-422D-BB16-99575ACFB778}" type="pres">
      <dgm:prSet presAssocID="{8900AADE-C7B8-4C84-8A9F-F9008D53E287}" presName="background3" presStyleLbl="node3" presStyleIdx="0" presStyleCnt="3"/>
      <dgm:spPr/>
    </dgm:pt>
    <dgm:pt modelId="{73C58C14-7A5B-4E14-9834-2D0234A8AA47}" type="pres">
      <dgm:prSet presAssocID="{8900AADE-C7B8-4C84-8A9F-F9008D53E287}" presName="text3" presStyleLbl="fgAcc3" presStyleIdx="0" presStyleCnt="3">
        <dgm:presLayoutVars>
          <dgm:chPref val="3"/>
        </dgm:presLayoutVars>
      </dgm:prSet>
      <dgm:spPr/>
    </dgm:pt>
    <dgm:pt modelId="{7DE7E6E8-E71D-4595-8E10-5EA831B7D0CC}" type="pres">
      <dgm:prSet presAssocID="{8900AADE-C7B8-4C84-8A9F-F9008D53E287}" presName="hierChild4" presStyleCnt="0"/>
      <dgm:spPr/>
    </dgm:pt>
    <dgm:pt modelId="{2CD49272-0BCC-415B-9FD3-59D97805F7B4}" type="pres">
      <dgm:prSet presAssocID="{B009C262-5A99-47C5-9494-2284A644C79E}" presName="Name10" presStyleLbl="parChTrans1D2" presStyleIdx="1" presStyleCnt="2"/>
      <dgm:spPr/>
    </dgm:pt>
    <dgm:pt modelId="{EAD0E029-76E7-4931-9293-8343D6CF5A74}" type="pres">
      <dgm:prSet presAssocID="{8A9F754D-BDA0-4921-B81C-4B1267E1D4D6}" presName="hierRoot2" presStyleCnt="0"/>
      <dgm:spPr/>
    </dgm:pt>
    <dgm:pt modelId="{C09161C5-BF05-4169-A71E-C3F4ABF6329D}" type="pres">
      <dgm:prSet presAssocID="{8A9F754D-BDA0-4921-B81C-4B1267E1D4D6}" presName="composite2" presStyleCnt="0"/>
      <dgm:spPr/>
    </dgm:pt>
    <dgm:pt modelId="{456DBC73-7EA4-485E-8040-F94BD7EA5681}" type="pres">
      <dgm:prSet presAssocID="{8A9F754D-BDA0-4921-B81C-4B1267E1D4D6}" presName="background2" presStyleLbl="node2" presStyleIdx="1" presStyleCnt="2"/>
      <dgm:spPr/>
    </dgm:pt>
    <dgm:pt modelId="{F2865243-DDA6-414B-B461-074545A614F9}" type="pres">
      <dgm:prSet presAssocID="{8A9F754D-BDA0-4921-B81C-4B1267E1D4D6}" presName="text2" presStyleLbl="fgAcc2" presStyleIdx="1" presStyleCnt="2">
        <dgm:presLayoutVars>
          <dgm:chPref val="3"/>
        </dgm:presLayoutVars>
      </dgm:prSet>
      <dgm:spPr/>
    </dgm:pt>
    <dgm:pt modelId="{5E159A53-AE6A-46D3-9808-F3550D9DA308}" type="pres">
      <dgm:prSet presAssocID="{8A9F754D-BDA0-4921-B81C-4B1267E1D4D6}" presName="hierChild3" presStyleCnt="0"/>
      <dgm:spPr/>
    </dgm:pt>
    <dgm:pt modelId="{EDB5FD91-BD18-448E-BFAA-8FF8C48D9D2A}" type="pres">
      <dgm:prSet presAssocID="{B59AD498-18A4-4FA8-8667-49D347788AAA}" presName="Name17" presStyleLbl="parChTrans1D3" presStyleIdx="1" presStyleCnt="3"/>
      <dgm:spPr/>
    </dgm:pt>
    <dgm:pt modelId="{D986B363-1495-4A4A-A0CE-E953BC60946C}" type="pres">
      <dgm:prSet presAssocID="{8C4D87DC-C0EC-4FAB-A30D-02FC42DE1CF5}" presName="hierRoot3" presStyleCnt="0"/>
      <dgm:spPr/>
    </dgm:pt>
    <dgm:pt modelId="{DF63FD9D-FFBD-479C-8F80-714B90F579AB}" type="pres">
      <dgm:prSet presAssocID="{8C4D87DC-C0EC-4FAB-A30D-02FC42DE1CF5}" presName="composite3" presStyleCnt="0"/>
      <dgm:spPr/>
    </dgm:pt>
    <dgm:pt modelId="{E1C3D056-8FDC-4CB8-BDD0-CC675F645282}" type="pres">
      <dgm:prSet presAssocID="{8C4D87DC-C0EC-4FAB-A30D-02FC42DE1CF5}" presName="background3" presStyleLbl="node3" presStyleIdx="1" presStyleCnt="3"/>
      <dgm:spPr/>
    </dgm:pt>
    <dgm:pt modelId="{147015EA-3465-46EF-AEC9-4B8CA9D7BA24}" type="pres">
      <dgm:prSet presAssocID="{8C4D87DC-C0EC-4FAB-A30D-02FC42DE1CF5}" presName="text3" presStyleLbl="fgAcc3" presStyleIdx="1" presStyleCnt="3">
        <dgm:presLayoutVars>
          <dgm:chPref val="3"/>
        </dgm:presLayoutVars>
      </dgm:prSet>
      <dgm:spPr/>
    </dgm:pt>
    <dgm:pt modelId="{7D6C84A5-7F5F-4A88-A631-8E9C8A911FA3}" type="pres">
      <dgm:prSet presAssocID="{8C4D87DC-C0EC-4FAB-A30D-02FC42DE1CF5}" presName="hierChild4" presStyleCnt="0"/>
      <dgm:spPr/>
    </dgm:pt>
    <dgm:pt modelId="{E4D535E3-1B91-4B73-A85B-A8738D46E9B7}" type="pres">
      <dgm:prSet presAssocID="{26AEA393-04C9-4D35-B704-4C6D8A7C5F6E}" presName="Name17" presStyleLbl="parChTrans1D3" presStyleIdx="2" presStyleCnt="3"/>
      <dgm:spPr/>
    </dgm:pt>
    <dgm:pt modelId="{6F14B065-63C4-4F2A-9FDB-754D12B6D624}" type="pres">
      <dgm:prSet presAssocID="{E1D63F0F-6F9F-40A7-9C60-0CF160F043E8}" presName="hierRoot3" presStyleCnt="0"/>
      <dgm:spPr/>
    </dgm:pt>
    <dgm:pt modelId="{1F202AE7-6328-4149-9D90-7256EB6B6DD5}" type="pres">
      <dgm:prSet presAssocID="{E1D63F0F-6F9F-40A7-9C60-0CF160F043E8}" presName="composite3" presStyleCnt="0"/>
      <dgm:spPr/>
    </dgm:pt>
    <dgm:pt modelId="{238AD02B-1DAF-4C97-8095-8FBCCE184CBB}" type="pres">
      <dgm:prSet presAssocID="{E1D63F0F-6F9F-40A7-9C60-0CF160F043E8}" presName="background3" presStyleLbl="node3" presStyleIdx="2" presStyleCnt="3"/>
      <dgm:spPr/>
    </dgm:pt>
    <dgm:pt modelId="{DDE2CF45-F841-45ED-9020-BCDB253349BD}" type="pres">
      <dgm:prSet presAssocID="{E1D63F0F-6F9F-40A7-9C60-0CF160F043E8}" presName="text3" presStyleLbl="fgAcc3" presStyleIdx="2" presStyleCnt="3">
        <dgm:presLayoutVars>
          <dgm:chPref val="3"/>
        </dgm:presLayoutVars>
      </dgm:prSet>
      <dgm:spPr/>
    </dgm:pt>
    <dgm:pt modelId="{BEAFE3E7-D964-4284-8F64-821FBB01148D}" type="pres">
      <dgm:prSet presAssocID="{E1D63F0F-6F9F-40A7-9C60-0CF160F043E8}" presName="hierChild4" presStyleCnt="0"/>
      <dgm:spPr/>
    </dgm:pt>
  </dgm:ptLst>
  <dgm:cxnLst>
    <dgm:cxn modelId="{781D7206-1A51-47D7-83BD-EF8B77170EF9}" srcId="{DDFA47EC-0C14-4884-A067-F1B86A429DA3}" destId="{8900AADE-C7B8-4C84-8A9F-F9008D53E287}" srcOrd="0" destOrd="0" parTransId="{C07674B1-F705-4084-A5DE-0B1F3AA9900E}" sibTransId="{A9B21B18-1265-42C3-BE6E-3FF97E2714DD}"/>
    <dgm:cxn modelId="{FC4FCF08-4F88-4261-9A64-14436E99693C}" type="presOf" srcId="{26AEA393-04C9-4D35-B704-4C6D8A7C5F6E}" destId="{E4D535E3-1B91-4B73-A85B-A8738D46E9B7}" srcOrd="0" destOrd="0" presId="urn:microsoft.com/office/officeart/2005/8/layout/hierarchy1"/>
    <dgm:cxn modelId="{538C583C-EE26-47E1-8097-8E6ECFDA7151}" type="presOf" srcId="{DDFA47EC-0C14-4884-A067-F1B86A429DA3}" destId="{480F4BD3-D047-4613-A6F9-579FC39E259F}" srcOrd="0" destOrd="0" presId="urn:microsoft.com/office/officeart/2005/8/layout/hierarchy1"/>
    <dgm:cxn modelId="{AFE23E60-BB28-40A7-9E56-72F22D93216B}" type="presOf" srcId="{A382FC1C-BFCD-44AA-A839-1DDB2F8411E6}" destId="{0AB13374-F41B-43B6-BA27-0D477A5C40AC}" srcOrd="0" destOrd="0" presId="urn:microsoft.com/office/officeart/2005/8/layout/hierarchy1"/>
    <dgm:cxn modelId="{69EA1C4F-803A-49BC-BAC8-47035058D156}" srcId="{8A9F754D-BDA0-4921-B81C-4B1267E1D4D6}" destId="{E1D63F0F-6F9F-40A7-9C60-0CF160F043E8}" srcOrd="1" destOrd="0" parTransId="{26AEA393-04C9-4D35-B704-4C6D8A7C5F6E}" sibTransId="{B8AF5B19-BAA4-4623-BE2E-B3D873FD10EE}"/>
    <dgm:cxn modelId="{5D673F78-DE50-4EF2-BA14-CAF920705A9F}" type="presOf" srcId="{B009C262-5A99-47C5-9494-2284A644C79E}" destId="{2CD49272-0BCC-415B-9FD3-59D97805F7B4}" srcOrd="0" destOrd="0" presId="urn:microsoft.com/office/officeart/2005/8/layout/hierarchy1"/>
    <dgm:cxn modelId="{02275659-3D1D-4A0B-A966-6028E75AC133}" srcId="{A382FC1C-BFCD-44AA-A839-1DDB2F8411E6}" destId="{8A9F754D-BDA0-4921-B81C-4B1267E1D4D6}" srcOrd="1" destOrd="0" parTransId="{B009C262-5A99-47C5-9494-2284A644C79E}" sibTransId="{57FF0F71-D68A-4302-87C8-6F7E07634517}"/>
    <dgm:cxn modelId="{2DEBFD83-6019-426C-885D-24DBF21258AD}" type="presOf" srcId="{C07674B1-F705-4084-A5DE-0B1F3AA9900E}" destId="{FC3F57A8-F94E-48F6-9726-DC527532655F}" srcOrd="0" destOrd="0" presId="urn:microsoft.com/office/officeart/2005/8/layout/hierarchy1"/>
    <dgm:cxn modelId="{EF56A68C-0FE2-4844-B180-6F752CE53773}" srcId="{8A9F754D-BDA0-4921-B81C-4B1267E1D4D6}" destId="{8C4D87DC-C0EC-4FAB-A30D-02FC42DE1CF5}" srcOrd="0" destOrd="0" parTransId="{B59AD498-18A4-4FA8-8667-49D347788AAA}" sibTransId="{674DBFBB-D9D2-4F07-9707-DD8E78AE1B94}"/>
    <dgm:cxn modelId="{F6653193-526E-46CC-8D64-AA324261E625}" srcId="{CDC404EC-637A-4996-866C-554FF236344D}" destId="{A382FC1C-BFCD-44AA-A839-1DDB2F8411E6}" srcOrd="0" destOrd="0" parTransId="{74F1FAFB-FEF0-4D0B-A9C4-42353AA7E3FA}" sibTransId="{5820441D-78F1-4C0D-8447-ED55D0715E36}"/>
    <dgm:cxn modelId="{A8B95AA0-4954-4E52-9EE3-4B5060D7EF85}" type="presOf" srcId="{CDC404EC-637A-4996-866C-554FF236344D}" destId="{68BD026A-4E71-4484-A320-491C1CDEB41D}" srcOrd="0" destOrd="0" presId="urn:microsoft.com/office/officeart/2005/8/layout/hierarchy1"/>
    <dgm:cxn modelId="{3FF9C1BF-A6FD-44C0-B760-AD1622F6519F}" type="presOf" srcId="{E1D63F0F-6F9F-40A7-9C60-0CF160F043E8}" destId="{DDE2CF45-F841-45ED-9020-BCDB253349BD}" srcOrd="0" destOrd="0" presId="urn:microsoft.com/office/officeart/2005/8/layout/hierarchy1"/>
    <dgm:cxn modelId="{969705CC-29D4-4BA5-926D-940FCEFCA8C6}" type="presOf" srcId="{8900AADE-C7B8-4C84-8A9F-F9008D53E287}" destId="{73C58C14-7A5B-4E14-9834-2D0234A8AA47}" srcOrd="0" destOrd="0" presId="urn:microsoft.com/office/officeart/2005/8/layout/hierarchy1"/>
    <dgm:cxn modelId="{F5CFA7D0-ED4A-4390-A963-94E517F233D0}" type="presOf" srcId="{B59AD498-18A4-4FA8-8667-49D347788AAA}" destId="{EDB5FD91-BD18-448E-BFAA-8FF8C48D9D2A}" srcOrd="0" destOrd="0" presId="urn:microsoft.com/office/officeart/2005/8/layout/hierarchy1"/>
    <dgm:cxn modelId="{2CFD17D3-7D38-4C30-8BD5-F62542C0D5EF}" srcId="{A382FC1C-BFCD-44AA-A839-1DDB2F8411E6}" destId="{DDFA47EC-0C14-4884-A067-F1B86A429DA3}" srcOrd="0" destOrd="0" parTransId="{C4B0DEC9-4CE2-486E-8534-4ECF88BB29AB}" sibTransId="{48998143-EE0E-44FB-9643-32E531F25BB4}"/>
    <dgm:cxn modelId="{A46F4DD7-A70B-4BAA-93D1-C0FE97824924}" type="presOf" srcId="{C4B0DEC9-4CE2-486E-8534-4ECF88BB29AB}" destId="{2B976F5C-4DFE-4859-AF63-D0CDCB6240BB}" srcOrd="0" destOrd="0" presId="urn:microsoft.com/office/officeart/2005/8/layout/hierarchy1"/>
    <dgm:cxn modelId="{B66D32F4-B6AE-4176-A648-041285EBF60F}" type="presOf" srcId="{8A9F754D-BDA0-4921-B81C-4B1267E1D4D6}" destId="{F2865243-DDA6-414B-B461-074545A614F9}" srcOrd="0" destOrd="0" presId="urn:microsoft.com/office/officeart/2005/8/layout/hierarchy1"/>
    <dgm:cxn modelId="{66E4DFF9-EA69-421D-8DD1-3E11C5AB01D8}" type="presOf" srcId="{8C4D87DC-C0EC-4FAB-A30D-02FC42DE1CF5}" destId="{147015EA-3465-46EF-AEC9-4B8CA9D7BA24}" srcOrd="0" destOrd="0" presId="urn:microsoft.com/office/officeart/2005/8/layout/hierarchy1"/>
    <dgm:cxn modelId="{26CCAA95-FA9E-4E5D-B11C-E2BAFB3C4EF9}" type="presParOf" srcId="{68BD026A-4E71-4484-A320-491C1CDEB41D}" destId="{3D15EDFB-2233-453A-9088-D71BFA61E0A6}" srcOrd="0" destOrd="0" presId="urn:microsoft.com/office/officeart/2005/8/layout/hierarchy1"/>
    <dgm:cxn modelId="{D3A9CADB-5E26-41C0-8883-D804E942D2B6}" type="presParOf" srcId="{3D15EDFB-2233-453A-9088-D71BFA61E0A6}" destId="{6151C31C-A608-46E9-AD7E-A99F5720A93A}" srcOrd="0" destOrd="0" presId="urn:microsoft.com/office/officeart/2005/8/layout/hierarchy1"/>
    <dgm:cxn modelId="{9EF2ACB3-DFDD-4665-8B8D-8BC92E6966E2}" type="presParOf" srcId="{6151C31C-A608-46E9-AD7E-A99F5720A93A}" destId="{0AF9ACA3-35B8-4230-968A-098E435EFCDF}" srcOrd="0" destOrd="0" presId="urn:microsoft.com/office/officeart/2005/8/layout/hierarchy1"/>
    <dgm:cxn modelId="{44EF7BF4-A299-4668-BDF8-B41AEF54F5AD}" type="presParOf" srcId="{6151C31C-A608-46E9-AD7E-A99F5720A93A}" destId="{0AB13374-F41B-43B6-BA27-0D477A5C40AC}" srcOrd="1" destOrd="0" presId="urn:microsoft.com/office/officeart/2005/8/layout/hierarchy1"/>
    <dgm:cxn modelId="{4E47F199-4C39-48A7-BF3C-2F7B92CEFAF0}" type="presParOf" srcId="{3D15EDFB-2233-453A-9088-D71BFA61E0A6}" destId="{6CD5CD3D-8DD0-40B8-AB9A-79A4296CBE0F}" srcOrd="1" destOrd="0" presId="urn:microsoft.com/office/officeart/2005/8/layout/hierarchy1"/>
    <dgm:cxn modelId="{A8D6E8C8-4681-4473-83E3-DE44CE0E7FC7}" type="presParOf" srcId="{6CD5CD3D-8DD0-40B8-AB9A-79A4296CBE0F}" destId="{2B976F5C-4DFE-4859-AF63-D0CDCB6240BB}" srcOrd="0" destOrd="0" presId="urn:microsoft.com/office/officeart/2005/8/layout/hierarchy1"/>
    <dgm:cxn modelId="{F848ECA3-34E1-4D62-AEAD-7515641435A4}" type="presParOf" srcId="{6CD5CD3D-8DD0-40B8-AB9A-79A4296CBE0F}" destId="{F3C7868A-CB4C-41D9-83D1-477FF7526AC1}" srcOrd="1" destOrd="0" presId="urn:microsoft.com/office/officeart/2005/8/layout/hierarchy1"/>
    <dgm:cxn modelId="{6B324FF6-A3B6-4B92-BF2D-CF45BC139A9F}" type="presParOf" srcId="{F3C7868A-CB4C-41D9-83D1-477FF7526AC1}" destId="{11686E1E-7F10-48A8-8051-77D2960237F6}" srcOrd="0" destOrd="0" presId="urn:microsoft.com/office/officeart/2005/8/layout/hierarchy1"/>
    <dgm:cxn modelId="{388EA7C2-E561-4415-A5E1-3D7452FFAC30}" type="presParOf" srcId="{11686E1E-7F10-48A8-8051-77D2960237F6}" destId="{9B59B131-C152-4509-997D-DF7B0B8A9B85}" srcOrd="0" destOrd="0" presId="urn:microsoft.com/office/officeart/2005/8/layout/hierarchy1"/>
    <dgm:cxn modelId="{239073A9-62A2-4995-9745-DA1A032EF94B}" type="presParOf" srcId="{11686E1E-7F10-48A8-8051-77D2960237F6}" destId="{480F4BD3-D047-4613-A6F9-579FC39E259F}" srcOrd="1" destOrd="0" presId="urn:microsoft.com/office/officeart/2005/8/layout/hierarchy1"/>
    <dgm:cxn modelId="{5999611F-F909-4C80-8B0B-A1610DD2C23C}" type="presParOf" srcId="{F3C7868A-CB4C-41D9-83D1-477FF7526AC1}" destId="{015D5391-83DD-415D-BBEC-0E3692ABCA77}" srcOrd="1" destOrd="0" presId="urn:microsoft.com/office/officeart/2005/8/layout/hierarchy1"/>
    <dgm:cxn modelId="{1EC61775-87DA-47C4-B41C-D663E488F536}" type="presParOf" srcId="{015D5391-83DD-415D-BBEC-0E3692ABCA77}" destId="{FC3F57A8-F94E-48F6-9726-DC527532655F}" srcOrd="0" destOrd="0" presId="urn:microsoft.com/office/officeart/2005/8/layout/hierarchy1"/>
    <dgm:cxn modelId="{F33C2D04-2AE2-4CC2-ABE9-FE6E3C80AB00}" type="presParOf" srcId="{015D5391-83DD-415D-BBEC-0E3692ABCA77}" destId="{9D72C71D-4431-4A19-83DA-126382FA4EDE}" srcOrd="1" destOrd="0" presId="urn:microsoft.com/office/officeart/2005/8/layout/hierarchy1"/>
    <dgm:cxn modelId="{97C48C8A-3B80-4409-BDB0-B1A3AE762D58}" type="presParOf" srcId="{9D72C71D-4431-4A19-83DA-126382FA4EDE}" destId="{780FD604-B9AA-41EF-8485-AC204FE85926}" srcOrd="0" destOrd="0" presId="urn:microsoft.com/office/officeart/2005/8/layout/hierarchy1"/>
    <dgm:cxn modelId="{251D726E-B456-4732-8E5E-124A5A4F5386}" type="presParOf" srcId="{780FD604-B9AA-41EF-8485-AC204FE85926}" destId="{C19D16C5-9473-422D-BB16-99575ACFB778}" srcOrd="0" destOrd="0" presId="urn:microsoft.com/office/officeart/2005/8/layout/hierarchy1"/>
    <dgm:cxn modelId="{031C542B-AB8E-467D-8C9C-4E778B52169A}" type="presParOf" srcId="{780FD604-B9AA-41EF-8485-AC204FE85926}" destId="{73C58C14-7A5B-4E14-9834-2D0234A8AA47}" srcOrd="1" destOrd="0" presId="urn:microsoft.com/office/officeart/2005/8/layout/hierarchy1"/>
    <dgm:cxn modelId="{C46EC689-5DAB-494C-B1AC-76842B3D690E}" type="presParOf" srcId="{9D72C71D-4431-4A19-83DA-126382FA4EDE}" destId="{7DE7E6E8-E71D-4595-8E10-5EA831B7D0CC}" srcOrd="1" destOrd="0" presId="urn:microsoft.com/office/officeart/2005/8/layout/hierarchy1"/>
    <dgm:cxn modelId="{5F2D26F3-6B72-4990-9D45-81B13CDB2167}" type="presParOf" srcId="{6CD5CD3D-8DD0-40B8-AB9A-79A4296CBE0F}" destId="{2CD49272-0BCC-415B-9FD3-59D97805F7B4}" srcOrd="2" destOrd="0" presId="urn:microsoft.com/office/officeart/2005/8/layout/hierarchy1"/>
    <dgm:cxn modelId="{97A9C49F-C6E5-435E-9423-10DDE635ED06}" type="presParOf" srcId="{6CD5CD3D-8DD0-40B8-AB9A-79A4296CBE0F}" destId="{EAD0E029-76E7-4931-9293-8343D6CF5A74}" srcOrd="3" destOrd="0" presId="urn:microsoft.com/office/officeart/2005/8/layout/hierarchy1"/>
    <dgm:cxn modelId="{23A3F666-D889-4731-9CBD-C607BAD7A52D}" type="presParOf" srcId="{EAD0E029-76E7-4931-9293-8343D6CF5A74}" destId="{C09161C5-BF05-4169-A71E-C3F4ABF6329D}" srcOrd="0" destOrd="0" presId="urn:microsoft.com/office/officeart/2005/8/layout/hierarchy1"/>
    <dgm:cxn modelId="{38D403DA-96C0-489D-8BE1-8DEFFD32D38A}" type="presParOf" srcId="{C09161C5-BF05-4169-A71E-C3F4ABF6329D}" destId="{456DBC73-7EA4-485E-8040-F94BD7EA5681}" srcOrd="0" destOrd="0" presId="urn:microsoft.com/office/officeart/2005/8/layout/hierarchy1"/>
    <dgm:cxn modelId="{0621CCCD-FD1D-4BA7-B47B-2C8861ED0736}" type="presParOf" srcId="{C09161C5-BF05-4169-A71E-C3F4ABF6329D}" destId="{F2865243-DDA6-414B-B461-074545A614F9}" srcOrd="1" destOrd="0" presId="urn:microsoft.com/office/officeart/2005/8/layout/hierarchy1"/>
    <dgm:cxn modelId="{E783F0D4-FD3B-49F9-BB10-596D970EB4BC}" type="presParOf" srcId="{EAD0E029-76E7-4931-9293-8343D6CF5A74}" destId="{5E159A53-AE6A-46D3-9808-F3550D9DA308}" srcOrd="1" destOrd="0" presId="urn:microsoft.com/office/officeart/2005/8/layout/hierarchy1"/>
    <dgm:cxn modelId="{CA19D978-3EC0-49D8-9DEA-AB8070E0761B}" type="presParOf" srcId="{5E159A53-AE6A-46D3-9808-F3550D9DA308}" destId="{EDB5FD91-BD18-448E-BFAA-8FF8C48D9D2A}" srcOrd="0" destOrd="0" presId="urn:microsoft.com/office/officeart/2005/8/layout/hierarchy1"/>
    <dgm:cxn modelId="{D1204162-626E-460B-871C-21CF16ABC4C1}" type="presParOf" srcId="{5E159A53-AE6A-46D3-9808-F3550D9DA308}" destId="{D986B363-1495-4A4A-A0CE-E953BC60946C}" srcOrd="1" destOrd="0" presId="urn:microsoft.com/office/officeart/2005/8/layout/hierarchy1"/>
    <dgm:cxn modelId="{0867540B-2129-488A-B402-47382A0117B3}" type="presParOf" srcId="{D986B363-1495-4A4A-A0CE-E953BC60946C}" destId="{DF63FD9D-FFBD-479C-8F80-714B90F579AB}" srcOrd="0" destOrd="0" presId="urn:microsoft.com/office/officeart/2005/8/layout/hierarchy1"/>
    <dgm:cxn modelId="{948A72EF-DD82-4636-B798-0E2FC6672162}" type="presParOf" srcId="{DF63FD9D-FFBD-479C-8F80-714B90F579AB}" destId="{E1C3D056-8FDC-4CB8-BDD0-CC675F645282}" srcOrd="0" destOrd="0" presId="urn:microsoft.com/office/officeart/2005/8/layout/hierarchy1"/>
    <dgm:cxn modelId="{1C2D2E8C-EE0A-45F6-A912-F9F3C835C31B}" type="presParOf" srcId="{DF63FD9D-FFBD-479C-8F80-714B90F579AB}" destId="{147015EA-3465-46EF-AEC9-4B8CA9D7BA24}" srcOrd="1" destOrd="0" presId="urn:microsoft.com/office/officeart/2005/8/layout/hierarchy1"/>
    <dgm:cxn modelId="{704F41F8-B3E3-4E13-9C41-08BD231A0FBE}" type="presParOf" srcId="{D986B363-1495-4A4A-A0CE-E953BC60946C}" destId="{7D6C84A5-7F5F-4A88-A631-8E9C8A911FA3}" srcOrd="1" destOrd="0" presId="urn:microsoft.com/office/officeart/2005/8/layout/hierarchy1"/>
    <dgm:cxn modelId="{3F253292-9157-4319-A62F-3929664A7426}" type="presParOf" srcId="{5E159A53-AE6A-46D3-9808-F3550D9DA308}" destId="{E4D535E3-1B91-4B73-A85B-A8738D46E9B7}" srcOrd="2" destOrd="0" presId="urn:microsoft.com/office/officeart/2005/8/layout/hierarchy1"/>
    <dgm:cxn modelId="{2992458D-D8E9-4B36-81E2-E959C2AAD3A4}" type="presParOf" srcId="{5E159A53-AE6A-46D3-9808-F3550D9DA308}" destId="{6F14B065-63C4-4F2A-9FDB-754D12B6D624}" srcOrd="3" destOrd="0" presId="urn:microsoft.com/office/officeart/2005/8/layout/hierarchy1"/>
    <dgm:cxn modelId="{5B6F3955-6C64-430F-B50B-E6E59296DCAA}" type="presParOf" srcId="{6F14B065-63C4-4F2A-9FDB-754D12B6D624}" destId="{1F202AE7-6328-4149-9D90-7256EB6B6DD5}" srcOrd="0" destOrd="0" presId="urn:microsoft.com/office/officeart/2005/8/layout/hierarchy1"/>
    <dgm:cxn modelId="{6DB12629-1D05-4D92-9E00-8BFDECFBD02C}" type="presParOf" srcId="{1F202AE7-6328-4149-9D90-7256EB6B6DD5}" destId="{238AD02B-1DAF-4C97-8095-8FBCCE184CBB}" srcOrd="0" destOrd="0" presId="urn:microsoft.com/office/officeart/2005/8/layout/hierarchy1"/>
    <dgm:cxn modelId="{A0D845E9-5CDA-4357-802C-F90406484827}" type="presParOf" srcId="{1F202AE7-6328-4149-9D90-7256EB6B6DD5}" destId="{DDE2CF45-F841-45ED-9020-BCDB253349BD}" srcOrd="1" destOrd="0" presId="urn:microsoft.com/office/officeart/2005/8/layout/hierarchy1"/>
    <dgm:cxn modelId="{8D1FA06C-2BE4-4D24-9B9C-CE662B228011}" type="presParOf" srcId="{6F14B065-63C4-4F2A-9FDB-754D12B6D624}" destId="{BEAFE3E7-D964-4284-8F64-821FBB01148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535E3-1B91-4B73-A85B-A8738D46E9B7}">
      <dsp:nvSpPr>
        <dsp:cNvPr id="0" name=""/>
        <dsp:cNvSpPr/>
      </dsp:nvSpPr>
      <dsp:spPr>
        <a:xfrm>
          <a:off x="5467136" y="3287086"/>
          <a:ext cx="1285878" cy="611961"/>
        </a:xfrm>
        <a:custGeom>
          <a:avLst/>
          <a:gdLst/>
          <a:ahLst/>
          <a:cxnLst/>
          <a:rect l="0" t="0" r="0" b="0"/>
          <a:pathLst>
            <a:path>
              <a:moveTo>
                <a:pt x="0" y="0"/>
              </a:moveTo>
              <a:lnTo>
                <a:pt x="0" y="417033"/>
              </a:lnTo>
              <a:lnTo>
                <a:pt x="1285878" y="417033"/>
              </a:lnTo>
              <a:lnTo>
                <a:pt x="1285878" y="611961"/>
              </a:lnTo>
            </a:path>
          </a:pathLst>
        </a:custGeom>
        <a:noFill/>
        <a:ln w="400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5FD91-BD18-448E-BFAA-8FF8C48D9D2A}">
      <dsp:nvSpPr>
        <dsp:cNvPr id="0" name=""/>
        <dsp:cNvSpPr/>
      </dsp:nvSpPr>
      <dsp:spPr>
        <a:xfrm>
          <a:off x="4181257" y="3287086"/>
          <a:ext cx="1285878" cy="611961"/>
        </a:xfrm>
        <a:custGeom>
          <a:avLst/>
          <a:gdLst/>
          <a:ahLst/>
          <a:cxnLst/>
          <a:rect l="0" t="0" r="0" b="0"/>
          <a:pathLst>
            <a:path>
              <a:moveTo>
                <a:pt x="1285878" y="0"/>
              </a:moveTo>
              <a:lnTo>
                <a:pt x="1285878" y="417033"/>
              </a:lnTo>
              <a:lnTo>
                <a:pt x="0" y="417033"/>
              </a:lnTo>
              <a:lnTo>
                <a:pt x="0" y="611961"/>
              </a:lnTo>
            </a:path>
          </a:pathLst>
        </a:custGeom>
        <a:noFill/>
        <a:ln w="400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D49272-0BCC-415B-9FD3-59D97805F7B4}">
      <dsp:nvSpPr>
        <dsp:cNvPr id="0" name=""/>
        <dsp:cNvSpPr/>
      </dsp:nvSpPr>
      <dsp:spPr>
        <a:xfrm>
          <a:off x="3538318" y="1338980"/>
          <a:ext cx="1928818" cy="611961"/>
        </a:xfrm>
        <a:custGeom>
          <a:avLst/>
          <a:gdLst/>
          <a:ahLst/>
          <a:cxnLst/>
          <a:rect l="0" t="0" r="0" b="0"/>
          <a:pathLst>
            <a:path>
              <a:moveTo>
                <a:pt x="0" y="0"/>
              </a:moveTo>
              <a:lnTo>
                <a:pt x="0" y="417033"/>
              </a:lnTo>
              <a:lnTo>
                <a:pt x="1928818" y="417033"/>
              </a:lnTo>
              <a:lnTo>
                <a:pt x="1928818" y="611961"/>
              </a:lnTo>
            </a:path>
          </a:pathLst>
        </a:custGeom>
        <a:noFill/>
        <a:ln w="400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3F57A8-F94E-48F6-9726-DC527532655F}">
      <dsp:nvSpPr>
        <dsp:cNvPr id="0" name=""/>
        <dsp:cNvSpPr/>
      </dsp:nvSpPr>
      <dsp:spPr>
        <a:xfrm>
          <a:off x="1563779" y="3287086"/>
          <a:ext cx="91440" cy="611961"/>
        </a:xfrm>
        <a:custGeom>
          <a:avLst/>
          <a:gdLst/>
          <a:ahLst/>
          <a:cxnLst/>
          <a:rect l="0" t="0" r="0" b="0"/>
          <a:pathLst>
            <a:path>
              <a:moveTo>
                <a:pt x="45720" y="0"/>
              </a:moveTo>
              <a:lnTo>
                <a:pt x="45720" y="611961"/>
              </a:lnTo>
            </a:path>
          </a:pathLst>
        </a:custGeom>
        <a:noFill/>
        <a:ln w="400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976F5C-4DFE-4859-AF63-D0CDCB6240BB}">
      <dsp:nvSpPr>
        <dsp:cNvPr id="0" name=""/>
        <dsp:cNvSpPr/>
      </dsp:nvSpPr>
      <dsp:spPr>
        <a:xfrm>
          <a:off x="1609499" y="1338980"/>
          <a:ext cx="1928818" cy="611961"/>
        </a:xfrm>
        <a:custGeom>
          <a:avLst/>
          <a:gdLst/>
          <a:ahLst/>
          <a:cxnLst/>
          <a:rect l="0" t="0" r="0" b="0"/>
          <a:pathLst>
            <a:path>
              <a:moveTo>
                <a:pt x="1928818" y="0"/>
              </a:moveTo>
              <a:lnTo>
                <a:pt x="1928818" y="417033"/>
              </a:lnTo>
              <a:lnTo>
                <a:pt x="0" y="417033"/>
              </a:lnTo>
              <a:lnTo>
                <a:pt x="0" y="611961"/>
              </a:lnTo>
            </a:path>
          </a:pathLst>
        </a:custGeom>
        <a:noFill/>
        <a:ln w="400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9ACA3-35B8-4230-968A-098E435EFCDF}">
      <dsp:nvSpPr>
        <dsp:cNvPr id="0" name=""/>
        <dsp:cNvSpPr/>
      </dsp:nvSpPr>
      <dsp:spPr>
        <a:xfrm>
          <a:off x="2486235" y="2835"/>
          <a:ext cx="2104165" cy="1336145"/>
        </a:xfrm>
        <a:prstGeom prst="roundRect">
          <a:avLst>
            <a:gd name="adj" fmla="val 10000"/>
          </a:avLst>
        </a:prstGeom>
        <a:solidFill>
          <a:schemeClr val="accent2">
            <a:shade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13374-F41B-43B6-BA27-0D477A5C40AC}">
      <dsp:nvSpPr>
        <dsp:cNvPr id="0" name=""/>
        <dsp:cNvSpPr/>
      </dsp:nvSpPr>
      <dsp:spPr>
        <a:xfrm>
          <a:off x="2720031" y="224941"/>
          <a:ext cx="2104165" cy="1336145"/>
        </a:xfrm>
        <a:prstGeom prst="roundRect">
          <a:avLst>
            <a:gd name="adj" fmla="val 10000"/>
          </a:avLst>
        </a:prstGeom>
        <a:solidFill>
          <a:schemeClr val="lt1">
            <a:alpha val="90000"/>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Ocular</a:t>
          </a:r>
          <a:r>
            <a:rPr lang="en-US" sz="2700" kern="1200" dirty="0"/>
            <a:t> </a:t>
          </a:r>
          <a:r>
            <a:rPr lang="en-US" sz="2700" b="1" kern="1200" dirty="0"/>
            <a:t>Movements</a:t>
          </a:r>
        </a:p>
      </dsp:txBody>
      <dsp:txXfrm>
        <a:off x="2759165" y="264075"/>
        <a:ext cx="2025897" cy="1257877"/>
      </dsp:txXfrm>
    </dsp:sp>
    <dsp:sp modelId="{9B59B131-C152-4509-997D-DF7B0B8A9B85}">
      <dsp:nvSpPr>
        <dsp:cNvPr id="0" name=""/>
        <dsp:cNvSpPr/>
      </dsp:nvSpPr>
      <dsp:spPr>
        <a:xfrm>
          <a:off x="557417" y="1950941"/>
          <a:ext cx="2104165" cy="1336145"/>
        </a:xfrm>
        <a:prstGeom prst="roundRect">
          <a:avLst>
            <a:gd name="adj" fmla="val 10000"/>
          </a:avLst>
        </a:prstGeom>
        <a:solidFill>
          <a:schemeClr val="accent2">
            <a:tint val="99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F4BD3-D047-4613-A6F9-579FC39E259F}">
      <dsp:nvSpPr>
        <dsp:cNvPr id="0" name=""/>
        <dsp:cNvSpPr/>
      </dsp:nvSpPr>
      <dsp:spPr>
        <a:xfrm>
          <a:off x="791213" y="2173048"/>
          <a:ext cx="2104165" cy="1336145"/>
        </a:xfrm>
        <a:prstGeom prst="roundRect">
          <a:avLst>
            <a:gd name="adj" fmla="val 10000"/>
          </a:avLst>
        </a:prstGeom>
        <a:solidFill>
          <a:schemeClr val="lt1">
            <a:alpha val="90000"/>
            <a:hueOff val="0"/>
            <a:satOff val="0"/>
            <a:lumOff val="0"/>
            <a:alphaOff val="0"/>
          </a:schemeClr>
        </a:solidFill>
        <a:ln w="40000" cap="flat"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monocular</a:t>
          </a:r>
        </a:p>
      </dsp:txBody>
      <dsp:txXfrm>
        <a:off x="830347" y="2212182"/>
        <a:ext cx="2025897" cy="1257877"/>
      </dsp:txXfrm>
    </dsp:sp>
    <dsp:sp modelId="{C19D16C5-9473-422D-BB16-99575ACFB778}">
      <dsp:nvSpPr>
        <dsp:cNvPr id="0" name=""/>
        <dsp:cNvSpPr/>
      </dsp:nvSpPr>
      <dsp:spPr>
        <a:xfrm>
          <a:off x="557417" y="3899048"/>
          <a:ext cx="2104165" cy="1336145"/>
        </a:xfrm>
        <a:prstGeom prst="roundRect">
          <a:avLst>
            <a:gd name="adj" fmla="val 10000"/>
          </a:avLst>
        </a:prstGeom>
        <a:solidFill>
          <a:schemeClr val="accent2">
            <a:tint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58C14-7A5B-4E14-9834-2D0234A8AA47}">
      <dsp:nvSpPr>
        <dsp:cNvPr id="0" name=""/>
        <dsp:cNvSpPr/>
      </dsp:nvSpPr>
      <dsp:spPr>
        <a:xfrm>
          <a:off x="791213" y="4121154"/>
          <a:ext cx="2104165" cy="1336145"/>
        </a:xfrm>
        <a:prstGeom prst="roundRect">
          <a:avLst>
            <a:gd name="adj" fmla="val 10000"/>
          </a:avLst>
        </a:prstGeom>
        <a:solidFill>
          <a:schemeClr val="lt1">
            <a:alpha val="90000"/>
            <a:hueOff val="0"/>
            <a:satOff val="0"/>
            <a:lumOff val="0"/>
            <a:alphaOff val="0"/>
          </a:schemeClr>
        </a:solidFill>
        <a:ln w="40000" cap="flat"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ductions</a:t>
          </a:r>
          <a:endParaRPr lang="en-US" sz="2700" kern="1200" dirty="0"/>
        </a:p>
      </dsp:txBody>
      <dsp:txXfrm>
        <a:off x="830347" y="4160288"/>
        <a:ext cx="2025897" cy="1257877"/>
      </dsp:txXfrm>
    </dsp:sp>
    <dsp:sp modelId="{456DBC73-7EA4-485E-8040-F94BD7EA5681}">
      <dsp:nvSpPr>
        <dsp:cNvPr id="0" name=""/>
        <dsp:cNvSpPr/>
      </dsp:nvSpPr>
      <dsp:spPr>
        <a:xfrm>
          <a:off x="4415054" y="1950941"/>
          <a:ext cx="2104165" cy="1336145"/>
        </a:xfrm>
        <a:prstGeom prst="roundRect">
          <a:avLst>
            <a:gd name="adj" fmla="val 10000"/>
          </a:avLst>
        </a:prstGeom>
        <a:solidFill>
          <a:schemeClr val="accent2">
            <a:tint val="99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865243-DDA6-414B-B461-074545A614F9}">
      <dsp:nvSpPr>
        <dsp:cNvPr id="0" name=""/>
        <dsp:cNvSpPr/>
      </dsp:nvSpPr>
      <dsp:spPr>
        <a:xfrm>
          <a:off x="4648850" y="2173048"/>
          <a:ext cx="2104165" cy="1336145"/>
        </a:xfrm>
        <a:prstGeom prst="roundRect">
          <a:avLst>
            <a:gd name="adj" fmla="val 10000"/>
          </a:avLst>
        </a:prstGeom>
        <a:solidFill>
          <a:schemeClr val="lt1">
            <a:alpha val="90000"/>
            <a:hueOff val="0"/>
            <a:satOff val="0"/>
            <a:lumOff val="0"/>
            <a:alphaOff val="0"/>
          </a:schemeClr>
        </a:solidFill>
        <a:ln w="40000" cap="flat"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binocular</a:t>
          </a:r>
        </a:p>
      </dsp:txBody>
      <dsp:txXfrm>
        <a:off x="4687984" y="2212182"/>
        <a:ext cx="2025897" cy="1257877"/>
      </dsp:txXfrm>
    </dsp:sp>
    <dsp:sp modelId="{E1C3D056-8FDC-4CB8-BDD0-CC675F645282}">
      <dsp:nvSpPr>
        <dsp:cNvPr id="0" name=""/>
        <dsp:cNvSpPr/>
      </dsp:nvSpPr>
      <dsp:spPr>
        <a:xfrm>
          <a:off x="3129175" y="3899048"/>
          <a:ext cx="2104165" cy="1336145"/>
        </a:xfrm>
        <a:prstGeom prst="roundRect">
          <a:avLst>
            <a:gd name="adj" fmla="val 10000"/>
          </a:avLst>
        </a:prstGeom>
        <a:solidFill>
          <a:schemeClr val="accent2">
            <a:tint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015EA-3465-46EF-AEC9-4B8CA9D7BA24}">
      <dsp:nvSpPr>
        <dsp:cNvPr id="0" name=""/>
        <dsp:cNvSpPr/>
      </dsp:nvSpPr>
      <dsp:spPr>
        <a:xfrm>
          <a:off x="3362971" y="4121154"/>
          <a:ext cx="2104165" cy="1336145"/>
        </a:xfrm>
        <a:prstGeom prst="roundRect">
          <a:avLst>
            <a:gd name="adj" fmla="val 10000"/>
          </a:avLst>
        </a:prstGeom>
        <a:solidFill>
          <a:schemeClr val="lt1">
            <a:alpha val="90000"/>
            <a:hueOff val="0"/>
            <a:satOff val="0"/>
            <a:lumOff val="0"/>
            <a:alphaOff val="0"/>
          </a:schemeClr>
        </a:solidFill>
        <a:ln w="40000" cap="flat"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version</a:t>
          </a:r>
        </a:p>
      </dsp:txBody>
      <dsp:txXfrm>
        <a:off x="3402105" y="4160288"/>
        <a:ext cx="2025897" cy="1257877"/>
      </dsp:txXfrm>
    </dsp:sp>
    <dsp:sp modelId="{238AD02B-1DAF-4C97-8095-8FBCCE184CBB}">
      <dsp:nvSpPr>
        <dsp:cNvPr id="0" name=""/>
        <dsp:cNvSpPr/>
      </dsp:nvSpPr>
      <dsp:spPr>
        <a:xfrm>
          <a:off x="5700933" y="3899048"/>
          <a:ext cx="2104165" cy="1336145"/>
        </a:xfrm>
        <a:prstGeom prst="roundRect">
          <a:avLst>
            <a:gd name="adj" fmla="val 10000"/>
          </a:avLst>
        </a:prstGeom>
        <a:solidFill>
          <a:schemeClr val="accent2">
            <a:tint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2CF45-F841-45ED-9020-BCDB253349BD}">
      <dsp:nvSpPr>
        <dsp:cNvPr id="0" name=""/>
        <dsp:cNvSpPr/>
      </dsp:nvSpPr>
      <dsp:spPr>
        <a:xfrm>
          <a:off x="5934729" y="4121154"/>
          <a:ext cx="2104165" cy="1336145"/>
        </a:xfrm>
        <a:prstGeom prst="roundRect">
          <a:avLst>
            <a:gd name="adj" fmla="val 10000"/>
          </a:avLst>
        </a:prstGeom>
        <a:solidFill>
          <a:schemeClr val="lt1">
            <a:alpha val="90000"/>
            <a:hueOff val="0"/>
            <a:satOff val="0"/>
            <a:lumOff val="0"/>
            <a:alphaOff val="0"/>
          </a:schemeClr>
        </a:solidFill>
        <a:ln w="40000" cap="flat"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vergences</a:t>
          </a:r>
          <a:endParaRPr lang="en-US" sz="2700" kern="1200" dirty="0"/>
        </a:p>
      </dsp:txBody>
      <dsp:txXfrm>
        <a:off x="5973863" y="4160288"/>
        <a:ext cx="2025897" cy="12578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B7AEC-A43B-42A6-9FE7-8930EC3A1A41}" type="datetimeFigureOut">
              <a:rPr lang="en-US" smtClean="0"/>
              <a:t>5/5/2024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FBCFA-7BE5-4041-83B2-FC152419C3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6397AFB7-8215-469D-BBE3-5362C3931EB6}" type="datetime1">
              <a:rPr lang="en-US" smtClean="0"/>
              <a:t>5/5/2024</a:t>
            </a:fld>
            <a:endParaRPr lang="en-US"/>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C815FC27-B89C-456B-AB3B-0465C37EF1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31B608-A96C-43B0-AEA0-1256EC188229}" type="datetime1">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5FC27-B89C-456B-AB3B-0465C37EF160}"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p>
            <a:fld id="{2D4F38AD-885E-42A4-B831-3270877A189B}" type="datetime1">
              <a:rPr lang="en-US" smtClean="0"/>
              <a:t>5/5/2024</a:t>
            </a:fld>
            <a:endParaRPr lang="en-US"/>
          </a:p>
        </p:txBody>
      </p:sp>
      <p:sp>
        <p:nvSpPr>
          <p:cNvPr id="5" name="Footer Placeholder 4"/>
          <p:cNvSpPr>
            <a:spLocks noGrp="1"/>
          </p:cNvSpPr>
          <p:nvPr>
            <p:ph type="ftr" sz="quarter" idx="11"/>
          </p:nvPr>
        </p:nvSpPr>
        <p:spPr>
          <a:xfrm>
            <a:off x="609600" y="6556248"/>
            <a:ext cx="4876800" cy="228600"/>
          </a:xfrm>
        </p:spPr>
        <p:txBody>
          <a:bodyPr/>
          <a:lstStyle/>
          <a:p>
            <a:endParaRPr lang="en-US"/>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C815FC27-B89C-456B-AB3B-0465C37EF160}"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07E6D4-45C0-4DD8-BA81-1568EF2BF4F1}" type="datetime1">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5FC27-B89C-456B-AB3B-0465C37EF160}"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1FB23AED-F06C-4547-A7C0-6F53B3EF0AC1}" type="datetime1">
              <a:rPr lang="en-US" smtClean="0"/>
              <a:t>5/5/2024</a:t>
            </a:fld>
            <a:endParaRPr lang="en-US"/>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8978603" y="6555112"/>
            <a:ext cx="784448" cy="228600"/>
          </a:xfrm>
        </p:spPr>
        <p:txBody>
          <a:bodyPr/>
          <a:lstStyle/>
          <a:p>
            <a:fld id="{C815FC27-B89C-456B-AB3B-0465C37EF1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FA712B-482D-4ADF-A315-A77EA7BAE489}" type="datetime1">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5FC27-B89C-456B-AB3B-0465C37EF160}"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05B937B-7C51-497A-8472-557406D6B587}" type="datetime1">
              <a:rPr lang="en-US" smtClean="0"/>
              <a:t>5/5/2024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5FC27-B89C-456B-AB3B-0465C37EF160}"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DECB42C-B4AB-45EB-BEF6-1089AD985B78}" type="datetime1">
              <a:rPr lang="en-US" smtClean="0"/>
              <a:t>5/5/2024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5FC27-B89C-456B-AB3B-0465C37EF160}"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A60534C-DE00-49FF-9969-F85232B85D78}" type="datetime1">
              <a:rPr lang="en-US" smtClean="0"/>
              <a:t>5/5/2024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C815FC27-B89C-456B-AB3B-0465C37EF160}"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698C873-7DB0-4280-8B6F-EF795A4DFEA6}" type="datetime1">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5FC27-B89C-456B-AB3B-0465C37EF160}"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3A411F0A-3F33-4FC1-977B-E5370B92C278}" type="datetime1">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5FC27-B89C-456B-AB3B-0465C37EF160}" type="slidenum">
              <a:rPr lang="en-US" smtClean="0"/>
              <a:pPr/>
              <a:t>‹#›</a:t>
            </a:fld>
            <a:endParaRPr lang="en-US"/>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70FAE832-D17E-4FFA-A148-321B23DB8C91}" type="datetime1">
              <a:rPr lang="en-US" smtClean="0"/>
              <a:t>5/5/2024</a:t>
            </a:fld>
            <a:endParaRPr lang="en-US"/>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815FC27-B89C-456B-AB3B-0465C37EF1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slow">
    <p:fade/>
  </p:transition>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0070" y="2296469"/>
            <a:ext cx="7766936" cy="1646302"/>
          </a:xfrm>
        </p:spPr>
        <p:txBody>
          <a:bodyPr>
            <a:normAutofit fontScale="90000"/>
          </a:bodyPr>
          <a:lstStyle/>
          <a:p>
            <a:pPr algn="ctr"/>
            <a:r>
              <a:rPr lang="en-US" sz="11500" dirty="0"/>
              <a:t>Strabismus</a:t>
            </a:r>
            <a:r>
              <a:rPr lang="en-US" dirty="0"/>
              <a:t> </a:t>
            </a:r>
          </a:p>
        </p:txBody>
      </p:sp>
      <p:sp>
        <p:nvSpPr>
          <p:cNvPr id="3" name="Subtitle 2"/>
          <p:cNvSpPr>
            <a:spLocks noGrp="1"/>
          </p:cNvSpPr>
          <p:nvPr>
            <p:ph type="subTitle" idx="1"/>
          </p:nvPr>
        </p:nvSpPr>
        <p:spPr>
          <a:xfrm>
            <a:off x="1507067" y="4050833"/>
            <a:ext cx="7766936" cy="1734825"/>
          </a:xfrm>
        </p:spPr>
        <p:txBody>
          <a:bodyPr>
            <a:noAutofit/>
          </a:bodyPr>
          <a:lstStyle/>
          <a:p>
            <a:r>
              <a:rPr lang="en-US" sz="2000" b="1" dirty="0"/>
              <a:t>Dr Sidra </a:t>
            </a:r>
            <a:r>
              <a:rPr lang="en-US" sz="2000" b="1" dirty="0" err="1"/>
              <a:t>Jabeen</a:t>
            </a:r>
            <a:r>
              <a:rPr lang="en-US" sz="1600" dirty="0"/>
              <a:t> </a:t>
            </a:r>
          </a:p>
          <a:p>
            <a:r>
              <a:rPr lang="en-US" sz="1600" dirty="0"/>
              <a:t>MBBS,FCPS ophthalmology</a:t>
            </a:r>
          </a:p>
          <a:p>
            <a:r>
              <a:rPr lang="en-US" sz="1600" dirty="0"/>
              <a:t>FCPS Pediatric Ophthalmology &amp; Strabismus</a:t>
            </a:r>
          </a:p>
          <a:p>
            <a:r>
              <a:rPr lang="en-US" sz="1600" dirty="0"/>
              <a:t>Assistant Professor  Ophthalmology dept</a:t>
            </a:r>
          </a:p>
          <a:p>
            <a:r>
              <a:rPr lang="en-US" sz="1600" dirty="0"/>
              <a:t>Holy Family Hospital, RMU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Slide Number Placeholder 4"/>
          <p:cNvSpPr>
            <a:spLocks noGrp="1"/>
          </p:cNvSpPr>
          <p:nvPr>
            <p:ph type="sldNum" sz="quarter" idx="12"/>
          </p:nvPr>
        </p:nvSpPr>
        <p:spPr/>
        <p:txBody>
          <a:bodyPr/>
          <a:lstStyle/>
          <a:p>
            <a:fld id="{C815FC27-B89C-456B-AB3B-0465C37EF160}" type="slidenum">
              <a:rPr lang="en-US" smtClean="0"/>
              <a:pPr/>
              <a:t>1</a:t>
            </a:fld>
            <a:endParaRPr lang="en-US"/>
          </a:p>
        </p:txBody>
      </p:sp>
    </p:spTree>
    <p:extLst>
      <p:ext uri="{BB962C8B-B14F-4D97-AF65-F5344CB8AC3E}">
        <p14:creationId xmlns:p14="http://schemas.microsoft.com/office/powerpoint/2010/main" val="38024204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t>
            </a:r>
          </a:p>
        </p:txBody>
      </p:sp>
      <p:sp>
        <p:nvSpPr>
          <p:cNvPr id="3" name="Content Placeholder 2"/>
          <p:cNvSpPr>
            <a:spLocks noGrp="1"/>
          </p:cNvSpPr>
          <p:nvPr>
            <p:ph idx="1"/>
          </p:nvPr>
        </p:nvSpPr>
        <p:spPr>
          <a:xfrm>
            <a:off x="761198" y="1844876"/>
            <a:ext cx="7901539" cy="4351338"/>
          </a:xfrm>
        </p:spPr>
        <p:txBody>
          <a:bodyPr/>
          <a:lstStyle/>
          <a:p>
            <a:pPr marL="0" indent="0" algn="ctr">
              <a:buNone/>
            </a:pPr>
            <a:r>
              <a:rPr lang="en-US" dirty="0"/>
              <a:t>Oblique muscles</a:t>
            </a:r>
          </a:p>
          <a:p>
            <a:pPr marL="0" indent="0" algn="ctr">
              <a:buNone/>
            </a:pPr>
            <a:endParaRPr lang="en-US" dirty="0"/>
          </a:p>
        </p:txBody>
      </p:sp>
      <p:pic>
        <p:nvPicPr>
          <p:cNvPr id="4" name="Picture 3" descr="Superior oblique muscle - wikido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63" y="2757637"/>
            <a:ext cx="3031957" cy="2899745"/>
          </a:xfrm>
          <a:prstGeom prst="rect">
            <a:avLst/>
          </a:prstGeom>
        </p:spPr>
      </p:pic>
      <p:pic>
        <p:nvPicPr>
          <p:cNvPr id="5" name="Picture 4" descr="Inferior oblique muscle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967" y="2656572"/>
            <a:ext cx="3195589" cy="31018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Vertical Integration</a:t>
            </a:r>
          </a:p>
        </p:txBody>
      </p:sp>
      <p:sp>
        <p:nvSpPr>
          <p:cNvPr id="8" name="Slide Number Placeholder 7"/>
          <p:cNvSpPr>
            <a:spLocks noGrp="1"/>
          </p:cNvSpPr>
          <p:nvPr>
            <p:ph type="sldNum" sz="quarter" idx="12"/>
          </p:nvPr>
        </p:nvSpPr>
        <p:spPr/>
        <p:txBody>
          <a:bodyPr/>
          <a:lstStyle/>
          <a:p>
            <a:fld id="{C815FC27-B89C-456B-AB3B-0465C37EF160}" type="slidenum">
              <a:rPr lang="en-US" smtClean="0"/>
              <a:pPr/>
              <a:t>10</a:t>
            </a:fld>
            <a:endParaRPr lang="en-US"/>
          </a:p>
        </p:txBody>
      </p:sp>
    </p:spTree>
    <p:extLst>
      <p:ext uri="{BB962C8B-B14F-4D97-AF65-F5344CB8AC3E}">
        <p14:creationId xmlns:p14="http://schemas.microsoft.com/office/powerpoint/2010/main" val="41673482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Innervation of extraocular muscles</a:t>
            </a:r>
            <a:br>
              <a:rPr lang="en-US" b="1" dirty="0"/>
            </a:br>
            <a:endParaRPr lang="en-US" b="1" dirty="0"/>
          </a:p>
        </p:txBody>
      </p:sp>
      <p:sp>
        <p:nvSpPr>
          <p:cNvPr id="3" name="Content Placeholder 2"/>
          <p:cNvSpPr>
            <a:spLocks noGrp="1"/>
          </p:cNvSpPr>
          <p:nvPr>
            <p:ph idx="1"/>
          </p:nvPr>
        </p:nvSpPr>
        <p:spPr/>
        <p:txBody>
          <a:bodyPr>
            <a:normAutofit/>
          </a:bodyPr>
          <a:lstStyle/>
          <a:p>
            <a:pPr>
              <a:lnSpc>
                <a:spcPct val="150000"/>
              </a:lnSpc>
            </a:pPr>
            <a:r>
              <a:rPr lang="en-US" dirty="0"/>
              <a:t>Lateral rectus: </a:t>
            </a:r>
            <a:r>
              <a:rPr lang="en-US" dirty="0">
                <a:solidFill>
                  <a:srgbClr val="FF0000"/>
                </a:solidFill>
              </a:rPr>
              <a:t>6</a:t>
            </a:r>
            <a:r>
              <a:rPr lang="en-US" baseline="30000" dirty="0">
                <a:solidFill>
                  <a:srgbClr val="FF0000"/>
                </a:solidFill>
              </a:rPr>
              <a:t>th</a:t>
            </a:r>
            <a:r>
              <a:rPr lang="en-US" dirty="0"/>
              <a:t> cranial nerve</a:t>
            </a:r>
            <a:endParaRPr lang="en-US" sz="1800" dirty="0"/>
          </a:p>
          <a:p>
            <a:pPr>
              <a:lnSpc>
                <a:spcPct val="150000"/>
              </a:lnSpc>
            </a:pPr>
            <a:r>
              <a:rPr lang="en-US" dirty="0"/>
              <a:t>Superior oblique: </a:t>
            </a:r>
            <a:r>
              <a:rPr lang="en-US" dirty="0">
                <a:solidFill>
                  <a:srgbClr val="FF0000"/>
                </a:solidFill>
              </a:rPr>
              <a:t>4</a:t>
            </a:r>
            <a:r>
              <a:rPr lang="en-US" baseline="30000" dirty="0">
                <a:solidFill>
                  <a:srgbClr val="FF0000"/>
                </a:solidFill>
              </a:rPr>
              <a:t>th</a:t>
            </a:r>
            <a:r>
              <a:rPr lang="en-US" dirty="0"/>
              <a:t> cranial nerve</a:t>
            </a:r>
            <a:endParaRPr lang="en-US" sz="1800" dirty="0"/>
          </a:p>
          <a:p>
            <a:pPr>
              <a:lnSpc>
                <a:spcPct val="150000"/>
              </a:lnSpc>
            </a:pPr>
            <a:r>
              <a:rPr lang="en-US" dirty="0"/>
              <a:t>Other extraocular muscles along with </a:t>
            </a:r>
            <a:r>
              <a:rPr lang="en-US" dirty="0" err="1"/>
              <a:t>levator</a:t>
            </a:r>
            <a:r>
              <a:rPr lang="en-US" dirty="0"/>
              <a:t> </a:t>
            </a:r>
            <a:r>
              <a:rPr lang="en-US" dirty="0" err="1"/>
              <a:t>palpebrae</a:t>
            </a:r>
            <a:r>
              <a:rPr lang="en-US" dirty="0"/>
              <a:t> </a:t>
            </a:r>
            <a:r>
              <a:rPr lang="en-US" dirty="0" err="1"/>
              <a:t>superioris</a:t>
            </a:r>
            <a:r>
              <a:rPr lang="en-US" dirty="0"/>
              <a:t> , ciliary muscle and sphincter </a:t>
            </a:r>
            <a:r>
              <a:rPr lang="en-US" dirty="0" err="1"/>
              <a:t>pupillae</a:t>
            </a:r>
            <a:r>
              <a:rPr lang="en-US" dirty="0"/>
              <a:t>: </a:t>
            </a:r>
            <a:r>
              <a:rPr lang="en-US" dirty="0">
                <a:solidFill>
                  <a:srgbClr val="FF0000"/>
                </a:solidFill>
              </a:rPr>
              <a:t>3</a:t>
            </a:r>
            <a:r>
              <a:rPr lang="en-US" baseline="30000" dirty="0">
                <a:solidFill>
                  <a:srgbClr val="FF0000"/>
                </a:solidFill>
              </a:rPr>
              <a:t>rd</a:t>
            </a:r>
            <a:r>
              <a:rPr lang="en-US" dirty="0"/>
              <a:t> cranial nerve (oculomotor nerve)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Vertical Integration</a:t>
            </a:r>
          </a:p>
        </p:txBody>
      </p:sp>
      <p:sp>
        <p:nvSpPr>
          <p:cNvPr id="6" name="Slide Number Placeholder 5"/>
          <p:cNvSpPr>
            <a:spLocks noGrp="1"/>
          </p:cNvSpPr>
          <p:nvPr>
            <p:ph type="sldNum" sz="quarter" idx="12"/>
          </p:nvPr>
        </p:nvSpPr>
        <p:spPr/>
        <p:txBody>
          <a:bodyPr/>
          <a:lstStyle/>
          <a:p>
            <a:fld id="{C815FC27-B89C-456B-AB3B-0465C37EF160}" type="slidenum">
              <a:rPr lang="en-US" smtClean="0"/>
              <a:pPr/>
              <a:t>11</a:t>
            </a:fld>
            <a:endParaRPr lang="en-US"/>
          </a:p>
        </p:txBody>
      </p:sp>
    </p:spTree>
    <p:extLst>
      <p:ext uri="{BB962C8B-B14F-4D97-AF65-F5344CB8AC3E}">
        <p14:creationId xmlns:p14="http://schemas.microsoft.com/office/powerpoint/2010/main" val="6575731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Actions of Extraocular Muscles</a:t>
            </a:r>
          </a:p>
        </p:txBody>
      </p:sp>
      <p:sp>
        <p:nvSpPr>
          <p:cNvPr id="3" name="Content Placeholder 2"/>
          <p:cNvSpPr>
            <a:spLocks noGrp="1"/>
          </p:cNvSpPr>
          <p:nvPr>
            <p:ph idx="1"/>
          </p:nvPr>
        </p:nvSpPr>
        <p:spPr>
          <a:xfrm>
            <a:off x="584200" y="1884362"/>
            <a:ext cx="10515600" cy="4351338"/>
          </a:xfrm>
        </p:spPr>
        <p:txBody>
          <a:bodyPr/>
          <a:lstStyle/>
          <a:p>
            <a:r>
              <a:rPr lang="en-US" dirty="0"/>
              <a:t>Primary action: main action of muscle when eye is in primary position</a:t>
            </a:r>
          </a:p>
          <a:p>
            <a:r>
              <a:rPr lang="en-US" dirty="0" err="1"/>
              <a:t>Subsidary</a:t>
            </a:r>
            <a:r>
              <a:rPr lang="en-US" dirty="0"/>
              <a:t> action: additional effects which depend upon different eye positions</a:t>
            </a:r>
          </a:p>
          <a:p>
            <a:pPr marL="0" indent="0">
              <a:buNone/>
            </a:pP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025493"/>
              </p:ext>
            </p:extLst>
          </p:nvPr>
        </p:nvGraphicFramePr>
        <p:xfrm>
          <a:off x="775855" y="3823852"/>
          <a:ext cx="9393381" cy="2836518"/>
        </p:xfrm>
        <a:graphic>
          <a:graphicData uri="http://schemas.openxmlformats.org/drawingml/2006/table">
            <a:tbl>
              <a:tblPr firstRow="1" bandRow="1">
                <a:tableStyleId>{7DF18680-E054-41AD-8BC1-D1AEF772440D}</a:tableStyleId>
              </a:tblPr>
              <a:tblGrid>
                <a:gridCol w="2444807">
                  <a:extLst>
                    <a:ext uri="{9D8B030D-6E8A-4147-A177-3AD203B41FA5}">
                      <a16:colId xmlns:a16="http://schemas.microsoft.com/office/drawing/2014/main" val="481367990"/>
                    </a:ext>
                  </a:extLst>
                </a:gridCol>
                <a:gridCol w="2435148">
                  <a:extLst>
                    <a:ext uri="{9D8B030D-6E8A-4147-A177-3AD203B41FA5}">
                      <a16:colId xmlns:a16="http://schemas.microsoft.com/office/drawing/2014/main" val="2487981743"/>
                    </a:ext>
                  </a:extLst>
                </a:gridCol>
                <a:gridCol w="2435148">
                  <a:extLst>
                    <a:ext uri="{9D8B030D-6E8A-4147-A177-3AD203B41FA5}">
                      <a16:colId xmlns:a16="http://schemas.microsoft.com/office/drawing/2014/main" val="3935745073"/>
                    </a:ext>
                  </a:extLst>
                </a:gridCol>
                <a:gridCol w="2078278">
                  <a:extLst>
                    <a:ext uri="{9D8B030D-6E8A-4147-A177-3AD203B41FA5}">
                      <a16:colId xmlns:a16="http://schemas.microsoft.com/office/drawing/2014/main" val="2093104080"/>
                    </a:ext>
                  </a:extLst>
                </a:gridCol>
              </a:tblGrid>
              <a:tr h="366073">
                <a:tc>
                  <a:txBody>
                    <a:bodyPr/>
                    <a:lstStyle/>
                    <a:p>
                      <a:endParaRPr lang="en-US" dirty="0"/>
                    </a:p>
                  </a:txBody>
                  <a:tcPr/>
                </a:tc>
                <a:tc>
                  <a:txBody>
                    <a:bodyPr/>
                    <a:lstStyle/>
                    <a:p>
                      <a:pPr lvl="1"/>
                      <a:r>
                        <a:rPr lang="en-US" dirty="0"/>
                        <a:t>Main action</a:t>
                      </a:r>
                    </a:p>
                  </a:txBody>
                  <a:tcPr/>
                </a:tc>
                <a:tc>
                  <a:txBody>
                    <a:bodyPr/>
                    <a:lstStyle/>
                    <a:p>
                      <a:pPr lvl="1"/>
                      <a:r>
                        <a:rPr lang="en-US" dirty="0"/>
                        <a:t>Subsidiary</a:t>
                      </a:r>
                      <a:r>
                        <a:rPr lang="en-US" baseline="0" dirty="0"/>
                        <a:t> actions</a:t>
                      </a:r>
                      <a:endParaRPr lang="en-US" dirty="0"/>
                    </a:p>
                  </a:txBody>
                  <a:tcPr/>
                </a:tc>
                <a:tc>
                  <a:txBody>
                    <a:bodyPr/>
                    <a:lstStyle/>
                    <a:p>
                      <a:endParaRPr lang="en-US"/>
                    </a:p>
                  </a:txBody>
                  <a:tcPr/>
                </a:tc>
                <a:extLst>
                  <a:ext uri="{0D108BD9-81ED-4DB2-BD59-A6C34878D82A}">
                    <a16:rowId xmlns:a16="http://schemas.microsoft.com/office/drawing/2014/main" val="1070163983"/>
                  </a:ext>
                </a:extLst>
              </a:tr>
              <a:tr h="366073">
                <a:tc>
                  <a:txBody>
                    <a:bodyPr/>
                    <a:lstStyle/>
                    <a:p>
                      <a:r>
                        <a:rPr lang="en-US" dirty="0"/>
                        <a:t>Medial rectus</a:t>
                      </a:r>
                    </a:p>
                  </a:txBody>
                  <a:tcPr/>
                </a:tc>
                <a:tc>
                  <a:txBody>
                    <a:bodyPr/>
                    <a:lstStyle/>
                    <a:p>
                      <a:r>
                        <a:rPr lang="en-US" dirty="0"/>
                        <a:t>Adduction</a:t>
                      </a:r>
                      <a:r>
                        <a:rPr lang="en-US" baseline="0" dirty="0"/>
                        <a:t> </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90012984"/>
                  </a:ext>
                </a:extLst>
              </a:tr>
              <a:tr h="366073">
                <a:tc>
                  <a:txBody>
                    <a:bodyPr/>
                    <a:lstStyle/>
                    <a:p>
                      <a:r>
                        <a:rPr lang="en-US" dirty="0"/>
                        <a:t>Lateral rectus</a:t>
                      </a:r>
                    </a:p>
                  </a:txBody>
                  <a:tcPr/>
                </a:tc>
                <a:tc>
                  <a:txBody>
                    <a:bodyPr/>
                    <a:lstStyle/>
                    <a:p>
                      <a:r>
                        <a:rPr lang="en-US" dirty="0"/>
                        <a:t>Abduction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60247819"/>
                  </a:ext>
                </a:extLst>
              </a:tr>
              <a:tr h="366073">
                <a:tc>
                  <a:txBody>
                    <a:bodyPr/>
                    <a:lstStyle/>
                    <a:p>
                      <a:r>
                        <a:rPr lang="en-US" dirty="0"/>
                        <a:t>Superior rectus</a:t>
                      </a:r>
                    </a:p>
                  </a:txBody>
                  <a:tcPr/>
                </a:tc>
                <a:tc>
                  <a:txBody>
                    <a:bodyPr/>
                    <a:lstStyle/>
                    <a:p>
                      <a:r>
                        <a:rPr lang="en-US" dirty="0"/>
                        <a:t>Elevation </a:t>
                      </a:r>
                    </a:p>
                  </a:txBody>
                  <a:tcPr/>
                </a:tc>
                <a:tc>
                  <a:txBody>
                    <a:bodyPr/>
                    <a:lstStyle/>
                    <a:p>
                      <a:r>
                        <a:rPr lang="en-US" dirty="0" err="1"/>
                        <a:t>Intorsion</a:t>
                      </a:r>
                      <a:r>
                        <a:rPr lang="en-US" dirty="0"/>
                        <a:t> </a:t>
                      </a:r>
                    </a:p>
                  </a:txBody>
                  <a:tcPr/>
                </a:tc>
                <a:tc>
                  <a:txBody>
                    <a:bodyPr/>
                    <a:lstStyle/>
                    <a:p>
                      <a:r>
                        <a:rPr lang="en-US" dirty="0"/>
                        <a:t>Adduction </a:t>
                      </a:r>
                    </a:p>
                  </a:txBody>
                  <a:tcPr/>
                </a:tc>
                <a:extLst>
                  <a:ext uri="{0D108BD9-81ED-4DB2-BD59-A6C34878D82A}">
                    <a16:rowId xmlns:a16="http://schemas.microsoft.com/office/drawing/2014/main" val="1672904656"/>
                  </a:ext>
                </a:extLst>
              </a:tr>
              <a:tr h="366073">
                <a:tc>
                  <a:txBody>
                    <a:bodyPr/>
                    <a:lstStyle/>
                    <a:p>
                      <a:r>
                        <a:rPr lang="en-US" dirty="0"/>
                        <a:t>Inferior</a:t>
                      </a:r>
                      <a:r>
                        <a:rPr lang="en-US" baseline="0" dirty="0"/>
                        <a:t> rectus</a:t>
                      </a:r>
                      <a:endParaRPr lang="en-US" dirty="0"/>
                    </a:p>
                  </a:txBody>
                  <a:tcPr/>
                </a:tc>
                <a:tc>
                  <a:txBody>
                    <a:bodyPr/>
                    <a:lstStyle/>
                    <a:p>
                      <a:r>
                        <a:rPr lang="en-US" dirty="0"/>
                        <a:t>Depression </a:t>
                      </a:r>
                    </a:p>
                  </a:txBody>
                  <a:tcPr/>
                </a:tc>
                <a:tc>
                  <a:txBody>
                    <a:bodyPr/>
                    <a:lstStyle/>
                    <a:p>
                      <a:r>
                        <a:rPr lang="en-US" dirty="0" err="1"/>
                        <a:t>Extorsion</a:t>
                      </a:r>
                      <a:r>
                        <a:rPr lang="en-US" baseline="0" dirty="0"/>
                        <a:t> </a:t>
                      </a:r>
                      <a:endParaRPr lang="en-US" dirty="0"/>
                    </a:p>
                  </a:txBody>
                  <a:tcPr/>
                </a:tc>
                <a:tc>
                  <a:txBody>
                    <a:bodyPr/>
                    <a:lstStyle/>
                    <a:p>
                      <a:r>
                        <a:rPr lang="en-US" dirty="0"/>
                        <a:t>Adduction</a:t>
                      </a:r>
                      <a:r>
                        <a:rPr lang="en-US" baseline="0" dirty="0"/>
                        <a:t> </a:t>
                      </a:r>
                      <a:endParaRPr lang="en-US" dirty="0"/>
                    </a:p>
                  </a:txBody>
                  <a:tcPr/>
                </a:tc>
                <a:extLst>
                  <a:ext uri="{0D108BD9-81ED-4DB2-BD59-A6C34878D82A}">
                    <a16:rowId xmlns:a16="http://schemas.microsoft.com/office/drawing/2014/main" val="130951712"/>
                  </a:ext>
                </a:extLst>
              </a:tr>
              <a:tr h="366073">
                <a:tc>
                  <a:txBody>
                    <a:bodyPr/>
                    <a:lstStyle/>
                    <a:p>
                      <a:r>
                        <a:rPr lang="en-US" dirty="0"/>
                        <a:t>Superior</a:t>
                      </a:r>
                      <a:r>
                        <a:rPr lang="en-US" baseline="0" dirty="0"/>
                        <a:t> oblique</a:t>
                      </a:r>
                      <a:endParaRPr lang="en-US" dirty="0"/>
                    </a:p>
                  </a:txBody>
                  <a:tcPr/>
                </a:tc>
                <a:tc>
                  <a:txBody>
                    <a:bodyPr/>
                    <a:lstStyle/>
                    <a:p>
                      <a:r>
                        <a:rPr lang="en-US" dirty="0" err="1"/>
                        <a:t>Intorsion</a:t>
                      </a:r>
                      <a:r>
                        <a:rPr lang="en-US" baseline="0" dirty="0"/>
                        <a:t> </a:t>
                      </a:r>
                      <a:endParaRPr lang="en-US" dirty="0"/>
                    </a:p>
                  </a:txBody>
                  <a:tcPr/>
                </a:tc>
                <a:tc>
                  <a:txBody>
                    <a:bodyPr/>
                    <a:lstStyle/>
                    <a:p>
                      <a:r>
                        <a:rPr lang="en-US" dirty="0"/>
                        <a:t>Depression</a:t>
                      </a:r>
                      <a:r>
                        <a:rPr lang="en-US" baseline="0" dirty="0"/>
                        <a:t> </a:t>
                      </a:r>
                      <a:endParaRPr lang="en-US" dirty="0"/>
                    </a:p>
                  </a:txBody>
                  <a:tcPr/>
                </a:tc>
                <a:tc>
                  <a:txBody>
                    <a:bodyPr/>
                    <a:lstStyle/>
                    <a:p>
                      <a:r>
                        <a:rPr lang="en-US" dirty="0"/>
                        <a:t>Abduction </a:t>
                      </a:r>
                    </a:p>
                  </a:txBody>
                  <a:tcPr/>
                </a:tc>
                <a:extLst>
                  <a:ext uri="{0D108BD9-81ED-4DB2-BD59-A6C34878D82A}">
                    <a16:rowId xmlns:a16="http://schemas.microsoft.com/office/drawing/2014/main" val="3435433024"/>
                  </a:ext>
                </a:extLst>
              </a:tr>
              <a:tr h="366073">
                <a:tc>
                  <a:txBody>
                    <a:bodyPr/>
                    <a:lstStyle/>
                    <a:p>
                      <a:r>
                        <a:rPr lang="en-US" dirty="0"/>
                        <a:t>Inferior oblique</a:t>
                      </a:r>
                    </a:p>
                  </a:txBody>
                  <a:tcPr/>
                </a:tc>
                <a:tc>
                  <a:txBody>
                    <a:bodyPr/>
                    <a:lstStyle/>
                    <a:p>
                      <a:r>
                        <a:rPr lang="en-US" dirty="0" err="1"/>
                        <a:t>Extorsion</a:t>
                      </a:r>
                      <a:endParaRPr lang="en-US" dirty="0"/>
                    </a:p>
                  </a:txBody>
                  <a:tcPr/>
                </a:tc>
                <a:tc>
                  <a:txBody>
                    <a:bodyPr/>
                    <a:lstStyle/>
                    <a:p>
                      <a:r>
                        <a:rPr lang="en-US" dirty="0"/>
                        <a:t>Elevation</a:t>
                      </a:r>
                    </a:p>
                  </a:txBody>
                  <a:tcPr/>
                </a:tc>
                <a:tc>
                  <a:txBody>
                    <a:bodyPr/>
                    <a:lstStyle/>
                    <a:p>
                      <a:r>
                        <a:rPr lang="en-US" dirty="0"/>
                        <a:t>Abduction </a:t>
                      </a:r>
                    </a:p>
                  </a:txBody>
                  <a:tcPr/>
                </a:tc>
                <a:extLst>
                  <a:ext uri="{0D108BD9-81ED-4DB2-BD59-A6C34878D82A}">
                    <a16:rowId xmlns:a16="http://schemas.microsoft.com/office/drawing/2014/main" val="3965471557"/>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8" name="Slide Number Placeholder 7"/>
          <p:cNvSpPr>
            <a:spLocks noGrp="1"/>
          </p:cNvSpPr>
          <p:nvPr>
            <p:ph type="sldNum" sz="quarter" idx="12"/>
          </p:nvPr>
        </p:nvSpPr>
        <p:spPr/>
        <p:txBody>
          <a:bodyPr/>
          <a:lstStyle/>
          <a:p>
            <a:fld id="{C815FC27-B89C-456B-AB3B-0465C37EF160}" type="slidenum">
              <a:rPr lang="en-US" smtClean="0"/>
              <a:pPr/>
              <a:t>12</a:t>
            </a:fld>
            <a:endParaRPr lang="en-US"/>
          </a:p>
        </p:txBody>
      </p:sp>
    </p:spTree>
    <p:extLst>
      <p:ext uri="{BB962C8B-B14F-4D97-AF65-F5344CB8AC3E}">
        <p14:creationId xmlns:p14="http://schemas.microsoft.com/office/powerpoint/2010/main" val="3275940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77863" y="581891"/>
          <a:ext cx="8596312" cy="5460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C815FC27-B89C-456B-AB3B-0465C37EF160}"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Ocular Movements</a:t>
            </a:r>
          </a:p>
        </p:txBody>
      </p:sp>
      <p:sp>
        <p:nvSpPr>
          <p:cNvPr id="5" name="Content Placeholder 4"/>
          <p:cNvSpPr>
            <a:spLocks noGrp="1"/>
          </p:cNvSpPr>
          <p:nvPr>
            <p:ph idx="1"/>
          </p:nvPr>
        </p:nvSpPr>
        <p:spPr>
          <a:xfrm>
            <a:off x="992205" y="1690688"/>
            <a:ext cx="10515600" cy="4351338"/>
          </a:xfrm>
        </p:spPr>
        <p:txBody>
          <a:bodyPr/>
          <a:lstStyle/>
          <a:p>
            <a:r>
              <a:rPr lang="en-US" dirty="0" err="1"/>
              <a:t>Ductions</a:t>
            </a:r>
            <a:r>
              <a:rPr lang="en-US" dirty="0"/>
              <a:t> </a:t>
            </a:r>
          </a:p>
          <a:p>
            <a:pPr lvl="1"/>
            <a:r>
              <a:rPr lang="en-US" dirty="0"/>
              <a:t> </a:t>
            </a:r>
            <a:r>
              <a:rPr lang="en-US" dirty="0" err="1"/>
              <a:t>Uniocular</a:t>
            </a:r>
            <a:r>
              <a:rPr lang="en-US" dirty="0"/>
              <a:t> movements</a:t>
            </a:r>
          </a:p>
          <a:p>
            <a:pPr lvl="1"/>
            <a:r>
              <a:rPr lang="en-US" dirty="0"/>
              <a:t>Tested by occluding the fellow eye</a:t>
            </a:r>
          </a:p>
          <a:p>
            <a:pPr marL="457200" lvl="1" indent="0">
              <a:buNone/>
            </a:pPr>
            <a:r>
              <a:rPr lang="en-US" dirty="0"/>
              <a:t> </a:t>
            </a:r>
          </a:p>
        </p:txBody>
      </p:sp>
      <p:graphicFrame>
        <p:nvGraphicFramePr>
          <p:cNvPr id="7" name="Table 6"/>
          <p:cNvGraphicFramePr>
            <a:graphicFrameLocks noGrp="1"/>
          </p:cNvGraphicFramePr>
          <p:nvPr/>
        </p:nvGraphicFramePr>
        <p:xfrm>
          <a:off x="1283726" y="3326636"/>
          <a:ext cx="8128000" cy="2715390"/>
        </p:xfrm>
        <a:graphic>
          <a:graphicData uri="http://schemas.openxmlformats.org/drawingml/2006/table">
            <a:tbl>
              <a:tblPr firstRow="1" bandRow="1">
                <a:tableStyleId>{5FD0F851-EC5A-4D38-B0AD-8093EC10F338}</a:tableStyleId>
              </a:tblPr>
              <a:tblGrid>
                <a:gridCol w="4064000">
                  <a:extLst>
                    <a:ext uri="{9D8B030D-6E8A-4147-A177-3AD203B41FA5}">
                      <a16:colId xmlns:a16="http://schemas.microsoft.com/office/drawing/2014/main" val="4050779341"/>
                    </a:ext>
                  </a:extLst>
                </a:gridCol>
                <a:gridCol w="4064000">
                  <a:extLst>
                    <a:ext uri="{9D8B030D-6E8A-4147-A177-3AD203B41FA5}">
                      <a16:colId xmlns:a16="http://schemas.microsoft.com/office/drawing/2014/main" val="1348011351"/>
                    </a:ext>
                  </a:extLst>
                </a:gridCol>
              </a:tblGrid>
              <a:tr h="368611">
                <a:tc>
                  <a:txBody>
                    <a:bodyPr/>
                    <a:lstStyle/>
                    <a:p>
                      <a:pPr algn="l">
                        <a:lnSpc>
                          <a:spcPct val="150000"/>
                        </a:lnSpc>
                      </a:pPr>
                      <a:r>
                        <a:rPr lang="en-US" dirty="0"/>
                        <a:t>Adduction</a:t>
                      </a:r>
                    </a:p>
                  </a:txBody>
                  <a:tcPr/>
                </a:tc>
                <a:tc>
                  <a:txBody>
                    <a:bodyPr/>
                    <a:lstStyle/>
                    <a:p>
                      <a:pPr algn="l">
                        <a:lnSpc>
                          <a:spcPct val="150000"/>
                        </a:lnSpc>
                      </a:pPr>
                      <a:r>
                        <a:rPr lang="en-US" dirty="0"/>
                        <a:t>Gaze to nasal side</a:t>
                      </a:r>
                    </a:p>
                  </a:txBody>
                  <a:tcPr/>
                </a:tc>
                <a:extLst>
                  <a:ext uri="{0D108BD9-81ED-4DB2-BD59-A6C34878D82A}">
                    <a16:rowId xmlns:a16="http://schemas.microsoft.com/office/drawing/2014/main" val="1769884396"/>
                  </a:ext>
                </a:extLst>
              </a:tr>
              <a:tr h="370840">
                <a:tc>
                  <a:txBody>
                    <a:bodyPr/>
                    <a:lstStyle/>
                    <a:p>
                      <a:pPr>
                        <a:lnSpc>
                          <a:spcPct val="150000"/>
                        </a:lnSpc>
                      </a:pPr>
                      <a:r>
                        <a:rPr lang="en-US" dirty="0"/>
                        <a:t>Abduction</a:t>
                      </a:r>
                      <a:r>
                        <a:rPr lang="en-US" baseline="0" dirty="0"/>
                        <a:t> </a:t>
                      </a:r>
                      <a:endParaRPr lang="en-US" dirty="0"/>
                    </a:p>
                  </a:txBody>
                  <a:tcPr/>
                </a:tc>
                <a:tc>
                  <a:txBody>
                    <a:bodyPr/>
                    <a:lstStyle/>
                    <a:p>
                      <a:pPr>
                        <a:lnSpc>
                          <a:spcPct val="150000"/>
                        </a:lnSpc>
                      </a:pPr>
                      <a:r>
                        <a:rPr lang="en-US" dirty="0"/>
                        <a:t>Gaze to temporal side</a:t>
                      </a:r>
                    </a:p>
                  </a:txBody>
                  <a:tcPr/>
                </a:tc>
                <a:extLst>
                  <a:ext uri="{0D108BD9-81ED-4DB2-BD59-A6C34878D82A}">
                    <a16:rowId xmlns:a16="http://schemas.microsoft.com/office/drawing/2014/main" val="1530465844"/>
                  </a:ext>
                </a:extLst>
              </a:tr>
              <a:tr h="370840">
                <a:tc>
                  <a:txBody>
                    <a:bodyPr/>
                    <a:lstStyle/>
                    <a:p>
                      <a:pPr>
                        <a:lnSpc>
                          <a:spcPct val="150000"/>
                        </a:lnSpc>
                      </a:pPr>
                      <a:r>
                        <a:rPr lang="en-US" dirty="0" err="1"/>
                        <a:t>Supraduction</a:t>
                      </a:r>
                      <a:endParaRPr lang="en-US" dirty="0"/>
                    </a:p>
                  </a:txBody>
                  <a:tcPr/>
                </a:tc>
                <a:tc>
                  <a:txBody>
                    <a:bodyPr/>
                    <a:lstStyle/>
                    <a:p>
                      <a:pPr>
                        <a:lnSpc>
                          <a:spcPct val="150000"/>
                        </a:lnSpc>
                      </a:pPr>
                      <a:r>
                        <a:rPr lang="en-US" dirty="0" err="1"/>
                        <a:t>Upgaze</a:t>
                      </a:r>
                      <a:r>
                        <a:rPr lang="en-US" dirty="0"/>
                        <a:t> </a:t>
                      </a:r>
                    </a:p>
                  </a:txBody>
                  <a:tcPr/>
                </a:tc>
                <a:extLst>
                  <a:ext uri="{0D108BD9-81ED-4DB2-BD59-A6C34878D82A}">
                    <a16:rowId xmlns:a16="http://schemas.microsoft.com/office/drawing/2014/main" val="1624542794"/>
                  </a:ext>
                </a:extLst>
              </a:tr>
              <a:tr h="370840">
                <a:tc>
                  <a:txBody>
                    <a:bodyPr/>
                    <a:lstStyle/>
                    <a:p>
                      <a:pPr>
                        <a:lnSpc>
                          <a:spcPct val="150000"/>
                        </a:lnSpc>
                      </a:pPr>
                      <a:r>
                        <a:rPr lang="en-US" dirty="0" err="1"/>
                        <a:t>Infraduction</a:t>
                      </a:r>
                      <a:r>
                        <a:rPr lang="en-US" baseline="0" dirty="0"/>
                        <a:t> </a:t>
                      </a:r>
                      <a:endParaRPr lang="en-US" dirty="0"/>
                    </a:p>
                  </a:txBody>
                  <a:tcPr/>
                </a:tc>
                <a:tc>
                  <a:txBody>
                    <a:bodyPr/>
                    <a:lstStyle/>
                    <a:p>
                      <a:pPr>
                        <a:lnSpc>
                          <a:spcPct val="150000"/>
                        </a:lnSpc>
                      </a:pPr>
                      <a:r>
                        <a:rPr lang="en-US" dirty="0"/>
                        <a:t>Downgaze </a:t>
                      </a:r>
                    </a:p>
                  </a:txBody>
                  <a:tcPr/>
                </a:tc>
                <a:extLst>
                  <a:ext uri="{0D108BD9-81ED-4DB2-BD59-A6C34878D82A}">
                    <a16:rowId xmlns:a16="http://schemas.microsoft.com/office/drawing/2014/main" val="1524249618"/>
                  </a:ext>
                </a:extLst>
              </a:tr>
              <a:tr h="370840">
                <a:tc>
                  <a:txBody>
                    <a:bodyPr/>
                    <a:lstStyle/>
                    <a:p>
                      <a:pPr>
                        <a:lnSpc>
                          <a:spcPct val="150000"/>
                        </a:lnSpc>
                      </a:pPr>
                      <a:r>
                        <a:rPr lang="en-US" dirty="0" err="1"/>
                        <a:t>Incycloduction</a:t>
                      </a:r>
                      <a:r>
                        <a:rPr lang="en-US" dirty="0"/>
                        <a:t>  (</a:t>
                      </a:r>
                      <a:r>
                        <a:rPr lang="en-US" dirty="0" err="1"/>
                        <a:t>intorsion</a:t>
                      </a:r>
                      <a:r>
                        <a:rPr lang="en-US" dirty="0"/>
                        <a:t>)</a:t>
                      </a:r>
                    </a:p>
                  </a:txBody>
                  <a:tcPr/>
                </a:tc>
                <a:tc>
                  <a:txBody>
                    <a:bodyPr/>
                    <a:lstStyle/>
                    <a:p>
                      <a:pPr>
                        <a:lnSpc>
                          <a:spcPct val="150000"/>
                        </a:lnSpc>
                      </a:pPr>
                      <a:r>
                        <a:rPr lang="en-US" dirty="0"/>
                        <a:t>Sup. pole of cornea moves medially</a:t>
                      </a:r>
                    </a:p>
                  </a:txBody>
                  <a:tcPr/>
                </a:tc>
                <a:extLst>
                  <a:ext uri="{0D108BD9-81ED-4DB2-BD59-A6C34878D82A}">
                    <a16:rowId xmlns:a16="http://schemas.microsoft.com/office/drawing/2014/main" val="3440679123"/>
                  </a:ext>
                </a:extLst>
              </a:tr>
              <a:tr h="370840">
                <a:tc>
                  <a:txBody>
                    <a:bodyPr/>
                    <a:lstStyle/>
                    <a:p>
                      <a:pPr>
                        <a:lnSpc>
                          <a:spcPct val="150000"/>
                        </a:lnSpc>
                      </a:pPr>
                      <a:r>
                        <a:rPr lang="en-US" dirty="0" err="1"/>
                        <a:t>Excycloduction</a:t>
                      </a:r>
                      <a:r>
                        <a:rPr lang="en-US" dirty="0"/>
                        <a:t> (</a:t>
                      </a:r>
                      <a:r>
                        <a:rPr lang="en-US" dirty="0" err="1"/>
                        <a:t>extorsion</a:t>
                      </a:r>
                      <a:r>
                        <a:rPr lang="en-US" dirty="0"/>
                        <a:t>)</a:t>
                      </a:r>
                    </a:p>
                  </a:txBody>
                  <a:tcPr/>
                </a:tc>
                <a:tc>
                  <a:txBody>
                    <a:bodyPr/>
                    <a:lstStyle/>
                    <a:p>
                      <a:pPr>
                        <a:lnSpc>
                          <a:spcPct val="150000"/>
                        </a:lnSpc>
                      </a:pPr>
                      <a:r>
                        <a:rPr lang="en-US" dirty="0"/>
                        <a:t>Sup. pole of</a:t>
                      </a:r>
                      <a:r>
                        <a:rPr lang="en-US" baseline="0" dirty="0"/>
                        <a:t> cornea moves laterally</a:t>
                      </a:r>
                      <a:endParaRPr lang="en-US" dirty="0"/>
                    </a:p>
                  </a:txBody>
                  <a:tcPr/>
                </a:tc>
                <a:extLst>
                  <a:ext uri="{0D108BD9-81ED-4DB2-BD59-A6C34878D82A}">
                    <a16:rowId xmlns:a16="http://schemas.microsoft.com/office/drawing/2014/main" val="3175572052"/>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8" name="TextBox 7"/>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9" name="Slide Number Placeholder 8"/>
          <p:cNvSpPr>
            <a:spLocks noGrp="1"/>
          </p:cNvSpPr>
          <p:nvPr>
            <p:ph type="sldNum" sz="quarter" idx="12"/>
          </p:nvPr>
        </p:nvSpPr>
        <p:spPr/>
        <p:txBody>
          <a:bodyPr/>
          <a:lstStyle/>
          <a:p>
            <a:fld id="{C815FC27-B89C-456B-AB3B-0465C37EF160}" type="slidenum">
              <a:rPr lang="en-US" smtClean="0"/>
              <a:pPr/>
              <a:t>14</a:t>
            </a:fld>
            <a:endParaRPr lang="en-US"/>
          </a:p>
        </p:txBody>
      </p:sp>
    </p:spTree>
    <p:extLst>
      <p:ext uri="{BB962C8B-B14F-4D97-AF65-F5344CB8AC3E}">
        <p14:creationId xmlns:p14="http://schemas.microsoft.com/office/powerpoint/2010/main" val="12584475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Ocular Movements</a:t>
            </a:r>
            <a:endParaRPr lang="en-US" dirty="0"/>
          </a:p>
        </p:txBody>
      </p:sp>
      <p:sp>
        <p:nvSpPr>
          <p:cNvPr id="3" name="Content Placeholder 2"/>
          <p:cNvSpPr>
            <a:spLocks noGrp="1"/>
          </p:cNvSpPr>
          <p:nvPr>
            <p:ph idx="1"/>
          </p:nvPr>
        </p:nvSpPr>
        <p:spPr/>
        <p:txBody>
          <a:bodyPr>
            <a:normAutofit/>
          </a:bodyPr>
          <a:lstStyle/>
          <a:p>
            <a:r>
              <a:rPr lang="en-US" dirty="0"/>
              <a:t>Versions</a:t>
            </a:r>
          </a:p>
          <a:p>
            <a:pPr lvl="1"/>
            <a:r>
              <a:rPr lang="en-US" sz="1800" dirty="0"/>
              <a:t>Binocular, simultaneous, conjugate movements-in the same direction so that angle between two eyes remains constant</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7" name="TextBox 6"/>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8" name="Slide Number Placeholder 7"/>
          <p:cNvSpPr>
            <a:spLocks noGrp="1"/>
          </p:cNvSpPr>
          <p:nvPr>
            <p:ph type="sldNum" sz="quarter" idx="12"/>
          </p:nvPr>
        </p:nvSpPr>
        <p:spPr/>
        <p:txBody>
          <a:bodyPr/>
          <a:lstStyle/>
          <a:p>
            <a:fld id="{C815FC27-B89C-456B-AB3B-0465C37EF160}" type="slidenum">
              <a:rPr lang="en-US" smtClean="0"/>
              <a:pPr/>
              <a:t>15</a:t>
            </a:fld>
            <a:endParaRPr lang="en-US"/>
          </a:p>
        </p:txBody>
      </p:sp>
    </p:spTree>
    <p:extLst>
      <p:ext uri="{BB962C8B-B14F-4D97-AF65-F5344CB8AC3E}">
        <p14:creationId xmlns:p14="http://schemas.microsoft.com/office/powerpoint/2010/main" val="27498471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Ocular Movements</a:t>
            </a:r>
            <a:endParaRPr lang="en-US" dirty="0"/>
          </a:p>
        </p:txBody>
      </p:sp>
      <p:sp>
        <p:nvSpPr>
          <p:cNvPr id="3" name="Content Placeholder 2"/>
          <p:cNvSpPr>
            <a:spLocks noGrp="1"/>
          </p:cNvSpPr>
          <p:nvPr>
            <p:ph idx="1"/>
          </p:nvPr>
        </p:nvSpPr>
        <p:spPr>
          <a:xfrm>
            <a:off x="838200" y="1835250"/>
            <a:ext cx="10515600" cy="4351338"/>
          </a:xfrm>
        </p:spPr>
        <p:txBody>
          <a:bodyPr>
            <a:normAutofit/>
          </a:bodyPr>
          <a:lstStyle/>
          <a:p>
            <a:r>
              <a:rPr lang="en-US" dirty="0"/>
              <a:t>Vergence </a:t>
            </a:r>
          </a:p>
          <a:p>
            <a:pPr lvl="1"/>
            <a:r>
              <a:rPr lang="en-US" sz="1800" dirty="0" err="1"/>
              <a:t>Binocular,simultaneous</a:t>
            </a:r>
            <a:r>
              <a:rPr lang="en-US" sz="1800" dirty="0"/>
              <a:t>, </a:t>
            </a:r>
            <a:r>
              <a:rPr lang="en-US" sz="1800" dirty="0" err="1"/>
              <a:t>disjugate</a:t>
            </a:r>
            <a:r>
              <a:rPr lang="en-US" sz="1800" dirty="0"/>
              <a:t> movements-in opposite directions so that angle between two eyes changes</a:t>
            </a:r>
          </a:p>
          <a:p>
            <a:pPr lvl="1"/>
            <a:endParaRPr lang="en-US" sz="1800" dirty="0"/>
          </a:p>
        </p:txBody>
      </p:sp>
      <p:graphicFrame>
        <p:nvGraphicFramePr>
          <p:cNvPr id="4" name="Table 3"/>
          <p:cNvGraphicFramePr>
            <a:graphicFrameLocks noGrp="1"/>
          </p:cNvGraphicFramePr>
          <p:nvPr/>
        </p:nvGraphicFramePr>
        <p:xfrm>
          <a:off x="1589238" y="3525395"/>
          <a:ext cx="8128000" cy="1728090"/>
        </p:xfrm>
        <a:graphic>
          <a:graphicData uri="http://schemas.openxmlformats.org/drawingml/2006/table">
            <a:tbl>
              <a:tblPr firstRow="1" bandRow="1">
                <a:tableStyleId>{5FD0F851-EC5A-4D38-B0AD-8093EC10F338}</a:tableStyleId>
              </a:tblPr>
              <a:tblGrid>
                <a:gridCol w="4064000">
                  <a:extLst>
                    <a:ext uri="{9D8B030D-6E8A-4147-A177-3AD203B41FA5}">
                      <a16:colId xmlns:a16="http://schemas.microsoft.com/office/drawing/2014/main" val="2704703681"/>
                    </a:ext>
                  </a:extLst>
                </a:gridCol>
                <a:gridCol w="4064000">
                  <a:extLst>
                    <a:ext uri="{9D8B030D-6E8A-4147-A177-3AD203B41FA5}">
                      <a16:colId xmlns:a16="http://schemas.microsoft.com/office/drawing/2014/main" val="1138345887"/>
                    </a:ext>
                  </a:extLst>
                </a:gridCol>
              </a:tblGrid>
              <a:tr h="370840">
                <a:tc>
                  <a:txBody>
                    <a:bodyPr/>
                    <a:lstStyle/>
                    <a:p>
                      <a:pPr algn="just">
                        <a:lnSpc>
                          <a:spcPct val="150000"/>
                        </a:lnSpc>
                      </a:pPr>
                      <a:r>
                        <a:rPr lang="en-US" dirty="0"/>
                        <a:t>Convergence </a:t>
                      </a:r>
                    </a:p>
                  </a:txBody>
                  <a:tcPr/>
                </a:tc>
                <a:tc>
                  <a:txBody>
                    <a:bodyPr/>
                    <a:lstStyle/>
                    <a:p>
                      <a:pPr algn="just">
                        <a:lnSpc>
                          <a:spcPct val="150000"/>
                        </a:lnSpc>
                      </a:pPr>
                      <a:r>
                        <a:rPr lang="en-US" dirty="0"/>
                        <a:t> simultaneous adduction of two eyes ; may be voluntary or reflex</a:t>
                      </a:r>
                    </a:p>
                  </a:txBody>
                  <a:tcPr/>
                </a:tc>
                <a:extLst>
                  <a:ext uri="{0D108BD9-81ED-4DB2-BD59-A6C34878D82A}">
                    <a16:rowId xmlns:a16="http://schemas.microsoft.com/office/drawing/2014/main" val="2963743832"/>
                  </a:ext>
                </a:extLst>
              </a:tr>
              <a:tr h="370840">
                <a:tc>
                  <a:txBody>
                    <a:bodyPr/>
                    <a:lstStyle/>
                    <a:p>
                      <a:pPr algn="just">
                        <a:lnSpc>
                          <a:spcPct val="150000"/>
                        </a:lnSpc>
                      </a:pPr>
                      <a:r>
                        <a:rPr lang="en-US" dirty="0"/>
                        <a:t>Divergence </a:t>
                      </a:r>
                    </a:p>
                  </a:txBody>
                  <a:tcPr/>
                </a:tc>
                <a:tc>
                  <a:txBody>
                    <a:bodyPr/>
                    <a:lstStyle/>
                    <a:p>
                      <a:pPr algn="just">
                        <a:lnSpc>
                          <a:spcPct val="150000"/>
                        </a:lnSpc>
                      </a:pPr>
                      <a:r>
                        <a:rPr lang="en-US" dirty="0"/>
                        <a:t>Outward</a:t>
                      </a:r>
                      <a:r>
                        <a:rPr lang="en-US" baseline="0" dirty="0"/>
                        <a:t> movement from a convergent position</a:t>
                      </a:r>
                      <a:endParaRPr lang="en-US" dirty="0"/>
                    </a:p>
                  </a:txBody>
                  <a:tcPr/>
                </a:tc>
                <a:extLst>
                  <a:ext uri="{0D108BD9-81ED-4DB2-BD59-A6C34878D82A}">
                    <a16:rowId xmlns:a16="http://schemas.microsoft.com/office/drawing/2014/main" val="3208064597"/>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7" name="Slide Number Placeholder 6"/>
          <p:cNvSpPr>
            <a:spLocks noGrp="1"/>
          </p:cNvSpPr>
          <p:nvPr>
            <p:ph type="sldNum" sz="quarter" idx="12"/>
          </p:nvPr>
        </p:nvSpPr>
        <p:spPr/>
        <p:txBody>
          <a:bodyPr/>
          <a:lstStyle/>
          <a:p>
            <a:fld id="{C815FC27-B89C-456B-AB3B-0465C37EF160}" type="slidenum">
              <a:rPr lang="en-US" smtClean="0"/>
              <a:pPr/>
              <a:t>16</a:t>
            </a:fld>
            <a:endParaRPr lang="en-US"/>
          </a:p>
        </p:txBody>
      </p:sp>
    </p:spTree>
    <p:extLst>
      <p:ext uri="{BB962C8B-B14F-4D97-AF65-F5344CB8AC3E}">
        <p14:creationId xmlns:p14="http://schemas.microsoft.com/office/powerpoint/2010/main" val="10778658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Positions of gaze</a:t>
            </a:r>
          </a:p>
        </p:txBody>
      </p:sp>
      <p:sp>
        <p:nvSpPr>
          <p:cNvPr id="3" name="Content Placeholder 2"/>
          <p:cNvSpPr>
            <a:spLocks noGrp="1"/>
          </p:cNvSpPr>
          <p:nvPr>
            <p:ph idx="1"/>
          </p:nvPr>
        </p:nvSpPr>
        <p:spPr/>
        <p:txBody>
          <a:bodyPr/>
          <a:lstStyle/>
          <a:p>
            <a:pPr marL="0" indent="0">
              <a:buNone/>
            </a:pPr>
            <a:r>
              <a:rPr lang="en-US" dirty="0"/>
              <a:t> 6 </a:t>
            </a:r>
            <a:r>
              <a:rPr lang="en-US" dirty="0">
                <a:solidFill>
                  <a:srgbClr val="FF0000"/>
                </a:solidFill>
              </a:rPr>
              <a:t>Cardinal positions</a:t>
            </a:r>
            <a:r>
              <a:rPr lang="en-US" dirty="0"/>
              <a:t> of gaze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pic>
        <p:nvPicPr>
          <p:cNvPr id="7" name="Picture 6" descr="OIP.jpeg"/>
          <p:cNvPicPr>
            <a:picLocks noChangeAspect="1"/>
          </p:cNvPicPr>
          <p:nvPr/>
        </p:nvPicPr>
        <p:blipFill>
          <a:blip r:embed="rId3"/>
          <a:stretch>
            <a:fillRect/>
          </a:stretch>
        </p:blipFill>
        <p:spPr>
          <a:xfrm>
            <a:off x="2964873" y="2571749"/>
            <a:ext cx="4278889" cy="3195851"/>
          </a:xfrm>
          <a:prstGeom prst="rect">
            <a:avLst/>
          </a:prstGeom>
        </p:spPr>
      </p:pic>
      <p:sp>
        <p:nvSpPr>
          <p:cNvPr id="8" name="Slide Number Placeholder 7"/>
          <p:cNvSpPr>
            <a:spLocks noGrp="1"/>
          </p:cNvSpPr>
          <p:nvPr>
            <p:ph type="sldNum" sz="quarter" idx="12"/>
          </p:nvPr>
        </p:nvSpPr>
        <p:spPr/>
        <p:txBody>
          <a:bodyPr/>
          <a:lstStyle/>
          <a:p>
            <a:fld id="{C815FC27-B89C-456B-AB3B-0465C37EF160}" type="slidenum">
              <a:rPr lang="en-US" smtClean="0"/>
              <a:pPr/>
              <a:t>17</a:t>
            </a:fld>
            <a:endParaRPr lang="en-US"/>
          </a:p>
        </p:txBody>
      </p:sp>
    </p:spTree>
    <p:extLst>
      <p:ext uri="{BB962C8B-B14F-4D97-AF65-F5344CB8AC3E}">
        <p14:creationId xmlns:p14="http://schemas.microsoft.com/office/powerpoint/2010/main" val="13287525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Positions of Gaze</a:t>
            </a:r>
          </a:p>
        </p:txBody>
      </p:sp>
      <p:sp>
        <p:nvSpPr>
          <p:cNvPr id="3" name="Content Placeholder 2"/>
          <p:cNvSpPr>
            <a:spLocks noGrp="1"/>
          </p:cNvSpPr>
          <p:nvPr>
            <p:ph idx="1"/>
          </p:nvPr>
        </p:nvSpPr>
        <p:spPr/>
        <p:txBody>
          <a:bodyPr>
            <a:normAutofit/>
          </a:bodyPr>
          <a:lstStyle/>
          <a:p>
            <a:r>
              <a:rPr lang="en-US" dirty="0"/>
              <a:t>9 </a:t>
            </a:r>
            <a:r>
              <a:rPr lang="en-US" dirty="0">
                <a:solidFill>
                  <a:srgbClr val="FF0000"/>
                </a:solidFill>
              </a:rPr>
              <a:t>diagnostic positions</a:t>
            </a:r>
            <a:r>
              <a:rPr lang="en-US" dirty="0"/>
              <a:t> of gaze</a:t>
            </a:r>
          </a:p>
          <a:p>
            <a:pPr lvl="1"/>
            <a:r>
              <a:rPr lang="en-US" sz="1800" dirty="0"/>
              <a:t>Primary position, </a:t>
            </a:r>
            <a:r>
              <a:rPr lang="en-US" sz="1800" dirty="0" err="1"/>
              <a:t>upgaze</a:t>
            </a:r>
            <a:r>
              <a:rPr lang="en-US" sz="1800" dirty="0"/>
              <a:t>, downgaze and 6 cardinal positions </a:t>
            </a:r>
          </a:p>
          <a:p>
            <a:pPr lvl="1"/>
            <a:endParaRPr lang="en-US" sz="1800" dirty="0"/>
          </a:p>
        </p:txBody>
      </p:sp>
      <p:pic>
        <p:nvPicPr>
          <p:cNvPr id="4" name="Content Placeholder 3" descr="Strabismus Congenital in Preterm: “Prevalence to a Ye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97" y="3027146"/>
            <a:ext cx="8670756" cy="36060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7" name="Slide Number Placeholder 6"/>
          <p:cNvSpPr>
            <a:spLocks noGrp="1"/>
          </p:cNvSpPr>
          <p:nvPr>
            <p:ph type="sldNum" sz="quarter" idx="12"/>
          </p:nvPr>
        </p:nvSpPr>
        <p:spPr/>
        <p:txBody>
          <a:bodyPr/>
          <a:lstStyle/>
          <a:p>
            <a:fld id="{C815FC27-B89C-456B-AB3B-0465C37EF160}" type="slidenum">
              <a:rPr lang="en-US" smtClean="0"/>
              <a:pPr/>
              <a:t>18</a:t>
            </a:fld>
            <a:endParaRPr lang="en-US"/>
          </a:p>
        </p:txBody>
      </p:sp>
    </p:spTree>
    <p:extLst>
      <p:ext uri="{BB962C8B-B14F-4D97-AF65-F5344CB8AC3E}">
        <p14:creationId xmlns:p14="http://schemas.microsoft.com/office/powerpoint/2010/main" val="20507938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Ocular Motility </a:t>
            </a:r>
          </a:p>
        </p:txBody>
      </p:sp>
      <p:sp>
        <p:nvSpPr>
          <p:cNvPr id="3" name="Content Placeholder 2"/>
          <p:cNvSpPr>
            <a:spLocks noGrp="1"/>
          </p:cNvSpPr>
          <p:nvPr>
            <p:ph idx="1"/>
          </p:nvPr>
        </p:nvSpPr>
        <p:spPr>
          <a:xfrm>
            <a:off x="838200" y="1825625"/>
            <a:ext cx="10515600" cy="3824404"/>
          </a:xfrm>
        </p:spPr>
        <p:txBody>
          <a:bodyPr>
            <a:normAutofit/>
          </a:bodyPr>
          <a:lstStyle/>
          <a:p>
            <a:r>
              <a:rPr lang="en-US" dirty="0"/>
              <a:t>Agonist –antagonist</a:t>
            </a:r>
          </a:p>
          <a:p>
            <a:pPr lvl="1"/>
            <a:r>
              <a:rPr lang="en-US" sz="1800" dirty="0"/>
              <a:t>Muscles of same eye that move eye in opposite direction</a:t>
            </a:r>
          </a:p>
          <a:p>
            <a:pPr lvl="1"/>
            <a:r>
              <a:rPr lang="en-US" sz="1800" dirty="0"/>
              <a:t>The agonist is primary muscle moving eye in a given direction</a:t>
            </a:r>
          </a:p>
          <a:p>
            <a:pPr lvl="1"/>
            <a:r>
              <a:rPr lang="en-US" sz="1800" dirty="0"/>
              <a:t>The antagonist moves eyes in opposite direction to agonist </a:t>
            </a:r>
          </a:p>
          <a:p>
            <a:pPr lvl="1"/>
            <a:r>
              <a:rPr lang="en-US" sz="1800" dirty="0" err="1"/>
              <a:t>E.g</a:t>
            </a:r>
            <a:r>
              <a:rPr lang="en-US" sz="1800" dirty="0"/>
              <a:t> right lateral rectus is antagonist to right medial rectus</a:t>
            </a:r>
          </a:p>
          <a:p>
            <a:r>
              <a:rPr lang="en-US" dirty="0"/>
              <a:t>Synergists </a:t>
            </a:r>
          </a:p>
          <a:p>
            <a:pPr lvl="1"/>
            <a:r>
              <a:rPr lang="en-US" sz="1800" dirty="0"/>
              <a:t>Muscles of same eye that move eyes in same direction</a:t>
            </a:r>
          </a:p>
          <a:p>
            <a:pPr lvl="1"/>
            <a:r>
              <a:rPr lang="en-US" sz="1800" dirty="0" err="1"/>
              <a:t>E.g</a:t>
            </a:r>
            <a:r>
              <a:rPr lang="en-US" sz="1800" dirty="0"/>
              <a:t> right superior rectus and right inferior oblique synergistically elevate eye</a:t>
            </a:r>
          </a:p>
          <a:p>
            <a:pPr lvl="1"/>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19</a:t>
            </a:fld>
            <a:endParaRPr lang="en-US"/>
          </a:p>
        </p:txBody>
      </p:sp>
    </p:spTree>
    <p:extLst>
      <p:ext uri="{BB962C8B-B14F-4D97-AF65-F5344CB8AC3E}">
        <p14:creationId xmlns:p14="http://schemas.microsoft.com/office/powerpoint/2010/main" val="11595454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OF LECTURE </a:t>
            </a:r>
          </a:p>
        </p:txBody>
      </p:sp>
      <p:sp>
        <p:nvSpPr>
          <p:cNvPr id="3" name="Content Placeholder 2"/>
          <p:cNvSpPr>
            <a:spLocks noGrp="1"/>
          </p:cNvSpPr>
          <p:nvPr>
            <p:ph idx="1"/>
          </p:nvPr>
        </p:nvSpPr>
        <p:spPr>
          <a:xfrm>
            <a:off x="1579512" y="1811215"/>
            <a:ext cx="4516488" cy="4250574"/>
          </a:xfrm>
        </p:spPr>
        <p:txBody>
          <a:bodyPr>
            <a:normAutofit/>
          </a:bodyPr>
          <a:lstStyle/>
          <a:p>
            <a:r>
              <a:rPr lang="en-US" sz="2200" dirty="0">
                <a:latin typeface="Calibri" pitchFamily="34" charset="0"/>
              </a:rPr>
              <a:t>VERTICAL INTEGRATION</a:t>
            </a:r>
          </a:p>
          <a:p>
            <a:r>
              <a:rPr lang="en-US" sz="2200" dirty="0">
                <a:latin typeface="Calibri" pitchFamily="34" charset="0"/>
              </a:rPr>
              <a:t>HORIZONTAL INTEGRATION</a:t>
            </a:r>
          </a:p>
          <a:p>
            <a:r>
              <a:rPr lang="en-US" sz="2200" dirty="0">
                <a:latin typeface="Calibri" pitchFamily="34" charset="0"/>
              </a:rPr>
              <a:t>CORE SUBJECT</a:t>
            </a:r>
          </a:p>
          <a:p>
            <a:r>
              <a:rPr lang="en-US" sz="2200" dirty="0">
                <a:latin typeface="Calibri" pitchFamily="34" charset="0"/>
              </a:rPr>
              <a:t>EOLA (END OF LECTURE ASSESSMENT)</a:t>
            </a:r>
          </a:p>
          <a:p>
            <a:r>
              <a:rPr lang="en-US" sz="2200" dirty="0">
                <a:latin typeface="Calibri" pitchFamily="34" charset="0"/>
              </a:rPr>
              <a:t>DIGITAL LIBRARY REFERENCES (RESEARCH, BIOETHICS, ARTIFICIAL INTELLIGENCE.)</a:t>
            </a:r>
          </a:p>
          <a:p>
            <a:pPr>
              <a:buFont typeface="Wingdings" pitchFamily="2" charset="2"/>
              <a:buChar char="Ø"/>
            </a:pPr>
            <a:endParaRPr lang="en-US" sz="3600" dirty="0">
              <a:latin typeface="Calibri"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348" y="1811215"/>
            <a:ext cx="5908190" cy="4325816"/>
          </a:xfrm>
          <a:prstGeom prst="rect">
            <a:avLst/>
          </a:prstGeom>
        </p:spPr>
      </p:pic>
      <p:sp>
        <p:nvSpPr>
          <p:cNvPr id="7" name="Slide Number Placeholder 6"/>
          <p:cNvSpPr>
            <a:spLocks noGrp="1"/>
          </p:cNvSpPr>
          <p:nvPr>
            <p:ph type="sldNum" sz="quarter" idx="12"/>
          </p:nvPr>
        </p:nvSpPr>
        <p:spPr/>
        <p:txBody>
          <a:bodyPr/>
          <a:lstStyle/>
          <a:p>
            <a:fld id="{C815FC27-B89C-456B-AB3B-0465C37EF160}" type="slidenum">
              <a:rPr lang="en-US" smtClean="0"/>
              <a:pPr/>
              <a:t>2</a:t>
            </a:fld>
            <a:endParaRPr lang="en-US"/>
          </a:p>
        </p:txBody>
      </p:sp>
    </p:spTree>
    <p:extLst>
      <p:ext uri="{BB962C8B-B14F-4D97-AF65-F5344CB8AC3E}">
        <p14:creationId xmlns:p14="http://schemas.microsoft.com/office/powerpoint/2010/main" val="19725259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Ocular Motility </a:t>
            </a:r>
          </a:p>
        </p:txBody>
      </p:sp>
      <p:sp>
        <p:nvSpPr>
          <p:cNvPr id="3" name="Content Placeholder 2"/>
          <p:cNvSpPr>
            <a:spLocks noGrp="1"/>
          </p:cNvSpPr>
          <p:nvPr>
            <p:ph idx="1"/>
          </p:nvPr>
        </p:nvSpPr>
        <p:spPr>
          <a:xfrm>
            <a:off x="770823" y="2374265"/>
            <a:ext cx="10515600" cy="3285390"/>
          </a:xfrm>
        </p:spPr>
        <p:txBody>
          <a:bodyPr>
            <a:normAutofit/>
          </a:bodyPr>
          <a:lstStyle/>
          <a:p>
            <a:r>
              <a:rPr lang="en-US" dirty="0"/>
              <a:t>Yolk muscles</a:t>
            </a:r>
          </a:p>
          <a:p>
            <a:pPr lvl="1"/>
            <a:r>
              <a:rPr lang="en-US" sz="1800" dirty="0"/>
              <a:t>Contralateral synergists</a:t>
            </a:r>
          </a:p>
          <a:p>
            <a:pPr lvl="1"/>
            <a:r>
              <a:rPr lang="en-US" sz="1800" dirty="0"/>
              <a:t>Pair of muscles ,one in each eye that produce conjugate ocular movements</a:t>
            </a:r>
          </a:p>
          <a:p>
            <a:pPr lvl="1"/>
            <a:r>
              <a:rPr lang="en-US" sz="1800" dirty="0" err="1"/>
              <a:t>E.g</a:t>
            </a:r>
            <a:r>
              <a:rPr lang="en-US" sz="1800" dirty="0"/>
              <a:t>  yolk muscle of left superior rectus is right inferior oblique and vice versa </a:t>
            </a:r>
          </a:p>
          <a:p>
            <a:pPr lvl="1"/>
            <a:r>
              <a:rPr lang="en-US" sz="1800" dirty="0" err="1"/>
              <a:t>E.g</a:t>
            </a:r>
            <a:r>
              <a:rPr lang="en-US" sz="1800" dirty="0"/>
              <a:t> yolk muscle of left lateral rectus is right medial rectus and vice versa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20</a:t>
            </a:fld>
            <a:endParaRPr lang="en-US"/>
          </a:p>
        </p:txBody>
      </p:sp>
    </p:spTree>
    <p:extLst>
      <p:ext uri="{BB962C8B-B14F-4D97-AF65-F5344CB8AC3E}">
        <p14:creationId xmlns:p14="http://schemas.microsoft.com/office/powerpoint/2010/main" val="121852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Laws of ocular motility</a:t>
            </a:r>
          </a:p>
        </p:txBody>
      </p:sp>
      <p:sp>
        <p:nvSpPr>
          <p:cNvPr id="3" name="Content Placeholder 2"/>
          <p:cNvSpPr>
            <a:spLocks noGrp="1"/>
          </p:cNvSpPr>
          <p:nvPr>
            <p:ph idx="1"/>
          </p:nvPr>
        </p:nvSpPr>
        <p:spPr>
          <a:xfrm>
            <a:off x="838200" y="1825625"/>
            <a:ext cx="10515600" cy="3670400"/>
          </a:xfrm>
        </p:spPr>
        <p:txBody>
          <a:bodyPr>
            <a:normAutofit/>
          </a:bodyPr>
          <a:lstStyle/>
          <a:p>
            <a:r>
              <a:rPr lang="en-US" dirty="0" err="1"/>
              <a:t>Sherington</a:t>
            </a:r>
            <a:r>
              <a:rPr lang="en-US" dirty="0"/>
              <a:t> law of </a:t>
            </a:r>
            <a:r>
              <a:rPr lang="en-US" b="1" dirty="0"/>
              <a:t>reciprocal innervation</a:t>
            </a:r>
          </a:p>
          <a:p>
            <a:pPr lvl="1"/>
            <a:r>
              <a:rPr lang="en-US" sz="1800" dirty="0"/>
              <a:t>Increased innervation to an extraocular muscle is accompanied by decrease in innervation of its antagonist</a:t>
            </a:r>
          </a:p>
          <a:p>
            <a:pPr lvl="1"/>
            <a:r>
              <a:rPr lang="en-US" sz="1800" dirty="0"/>
              <a:t>Applies to both versions and </a:t>
            </a:r>
            <a:r>
              <a:rPr lang="en-US" sz="1800" dirty="0" err="1"/>
              <a:t>vergences</a:t>
            </a:r>
            <a:endParaRPr lang="en-US" sz="1800" dirty="0"/>
          </a:p>
          <a:p>
            <a:pPr lvl="1"/>
            <a:r>
              <a:rPr lang="en-US" sz="1800" dirty="0" err="1"/>
              <a:t>E.g</a:t>
            </a:r>
            <a:r>
              <a:rPr lang="en-US" sz="1800" dirty="0"/>
              <a:t> contraction of medial rectus leads to relaxation of lateral rectus</a:t>
            </a:r>
          </a:p>
          <a:p>
            <a:r>
              <a:rPr lang="en-US" dirty="0" err="1"/>
              <a:t>Hering</a:t>
            </a:r>
            <a:r>
              <a:rPr lang="en-US" dirty="0"/>
              <a:t> law of </a:t>
            </a:r>
            <a:r>
              <a:rPr lang="en-US" b="1" dirty="0"/>
              <a:t>equal innervation</a:t>
            </a:r>
          </a:p>
          <a:p>
            <a:pPr lvl="1"/>
            <a:r>
              <a:rPr lang="en-US" sz="1800" dirty="0"/>
              <a:t>During any conjugate movement, equal and simultaneous innervation flows to the yolk muscles</a:t>
            </a:r>
          </a:p>
          <a:p>
            <a:pPr lvl="1"/>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21</a:t>
            </a:fld>
            <a:endParaRPr lang="en-US"/>
          </a:p>
        </p:txBody>
      </p:sp>
    </p:spTree>
    <p:extLst>
      <p:ext uri="{BB962C8B-B14F-4D97-AF65-F5344CB8AC3E}">
        <p14:creationId xmlns:p14="http://schemas.microsoft.com/office/powerpoint/2010/main" val="5633130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Amblyopia </a:t>
            </a:r>
          </a:p>
        </p:txBody>
      </p:sp>
      <p:sp>
        <p:nvSpPr>
          <p:cNvPr id="3" name="Content Placeholder 2"/>
          <p:cNvSpPr>
            <a:spLocks noGrp="1"/>
          </p:cNvSpPr>
          <p:nvPr>
            <p:ph idx="1"/>
          </p:nvPr>
        </p:nvSpPr>
        <p:spPr>
          <a:xfrm>
            <a:off x="838200" y="1825625"/>
            <a:ext cx="10212977" cy="4180539"/>
          </a:xfrm>
        </p:spPr>
        <p:txBody>
          <a:bodyPr>
            <a:normAutofit/>
          </a:bodyPr>
          <a:lstStyle/>
          <a:p>
            <a:pPr marL="502920" indent="-457200"/>
            <a:r>
              <a:rPr lang="en-US" dirty="0"/>
              <a:t>Definition</a:t>
            </a:r>
          </a:p>
          <a:p>
            <a:pPr marL="457200" lvl="1" indent="0">
              <a:buNone/>
            </a:pPr>
            <a:r>
              <a:rPr lang="en-US" sz="1800" dirty="0"/>
              <a:t>It is unilateral or rarely bilateral decrease in best corrected visual acuity for which there is no identifiable organic cause in the eye or visual pathway  </a:t>
            </a:r>
          </a:p>
          <a:p>
            <a:pPr marL="502920" indent="-457200"/>
            <a:r>
              <a:rPr lang="en-US" dirty="0"/>
              <a:t>monocular: &gt;2 </a:t>
            </a:r>
            <a:r>
              <a:rPr lang="en-US" dirty="0" err="1"/>
              <a:t>snellens</a:t>
            </a:r>
            <a:r>
              <a:rPr lang="en-US" dirty="0"/>
              <a:t> line difference between both eyes</a:t>
            </a:r>
          </a:p>
          <a:p>
            <a:r>
              <a:rPr lang="en-US" dirty="0"/>
              <a:t> binocular: binocular VA &lt; 20/40</a:t>
            </a:r>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22</a:t>
            </a:fld>
            <a:endParaRPr lang="en-US"/>
          </a:p>
        </p:txBody>
      </p:sp>
      <p:pic>
        <p:nvPicPr>
          <p:cNvPr id="8" name="Picture 2" descr="Southampton researchers design lazy eye app to help children - BBC News">
            <a:extLst>
              <a:ext uri="{FF2B5EF4-FFF2-40B4-BE49-F238E27FC236}">
                <a16:creationId xmlns:a16="http://schemas.microsoft.com/office/drawing/2014/main" id="{C188FFB1-072A-4E06-AEAC-202D9A686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02"/>
          <a:stretch/>
        </p:blipFill>
        <p:spPr bwMode="auto">
          <a:xfrm>
            <a:off x="4724401" y="3917576"/>
            <a:ext cx="5359032" cy="279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296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6908-CA1B-4118-88EA-8FA4EB79875C}"/>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3477154F-3AA4-441E-9A87-EA01F523CD48}"/>
              </a:ext>
            </a:extLst>
          </p:cNvPr>
          <p:cNvSpPr>
            <a:spLocks noGrp="1"/>
          </p:cNvSpPr>
          <p:nvPr>
            <p:ph idx="1"/>
          </p:nvPr>
        </p:nvSpPr>
        <p:spPr/>
        <p:txBody>
          <a:bodyPr/>
          <a:lstStyle/>
          <a:p>
            <a:pPr marL="502920" indent="-457200"/>
            <a:r>
              <a:rPr lang="en-US" dirty="0"/>
              <a:t>Clinical features </a:t>
            </a:r>
          </a:p>
          <a:p>
            <a:pPr lvl="1"/>
            <a:r>
              <a:rPr lang="en-US" sz="1800" dirty="0"/>
              <a:t>No organic ocular pathology </a:t>
            </a:r>
          </a:p>
          <a:p>
            <a:pPr lvl="1"/>
            <a:r>
              <a:rPr lang="en-US" sz="1800" dirty="0"/>
              <a:t>&lt;BCVA </a:t>
            </a:r>
          </a:p>
          <a:p>
            <a:pPr lvl="1"/>
            <a:r>
              <a:rPr lang="en-US" sz="1800" dirty="0"/>
              <a:t>Pinhole test shows no improvement in vision</a:t>
            </a:r>
          </a:p>
          <a:p>
            <a:pPr lvl="1"/>
            <a:r>
              <a:rPr lang="en-US" sz="1800" dirty="0"/>
              <a:t>Crowding phenomenon: VA in amblyopes is better while reading single letters  than letters</a:t>
            </a:r>
            <a:endParaRPr lang="en-US" dirty="0"/>
          </a:p>
          <a:p>
            <a:endParaRPr lang="en-PK" dirty="0"/>
          </a:p>
        </p:txBody>
      </p:sp>
      <p:sp>
        <p:nvSpPr>
          <p:cNvPr id="4" name="Slide Number Placeholder 3">
            <a:extLst>
              <a:ext uri="{FF2B5EF4-FFF2-40B4-BE49-F238E27FC236}">
                <a16:creationId xmlns:a16="http://schemas.microsoft.com/office/drawing/2014/main" id="{752F99C4-F5A0-4811-A643-495EF18E1F70}"/>
              </a:ext>
            </a:extLst>
          </p:cNvPr>
          <p:cNvSpPr>
            <a:spLocks noGrp="1"/>
          </p:cNvSpPr>
          <p:nvPr>
            <p:ph type="sldNum" sz="quarter" idx="12"/>
          </p:nvPr>
        </p:nvSpPr>
        <p:spPr/>
        <p:txBody>
          <a:bodyPr/>
          <a:lstStyle/>
          <a:p>
            <a:fld id="{C815FC27-B89C-456B-AB3B-0465C37EF160}" type="slidenum">
              <a:rPr lang="en-US" smtClean="0"/>
              <a:pPr/>
              <a:t>23</a:t>
            </a:fld>
            <a:endParaRPr lang="en-US"/>
          </a:p>
        </p:txBody>
      </p:sp>
    </p:spTree>
    <p:extLst>
      <p:ext uri="{BB962C8B-B14F-4D97-AF65-F5344CB8AC3E}">
        <p14:creationId xmlns:p14="http://schemas.microsoft.com/office/powerpoint/2010/main" val="16459212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B5EA3-963C-4AA2-8612-338573D56F6D}"/>
              </a:ext>
            </a:extLst>
          </p:cNvPr>
          <p:cNvSpPr>
            <a:spLocks noGrp="1"/>
          </p:cNvSpPr>
          <p:nvPr>
            <p:ph type="title"/>
          </p:nvPr>
        </p:nvSpPr>
        <p:spPr/>
        <p:txBody>
          <a:bodyPr/>
          <a:lstStyle/>
          <a:p>
            <a:r>
              <a:rPr lang="en-US" dirty="0"/>
              <a:t>Pathophysiology of amblyopia</a:t>
            </a:r>
            <a:endParaRPr lang="en-PK" dirty="0"/>
          </a:p>
        </p:txBody>
      </p:sp>
      <p:sp>
        <p:nvSpPr>
          <p:cNvPr id="3" name="Content Placeholder 2">
            <a:extLst>
              <a:ext uri="{FF2B5EF4-FFF2-40B4-BE49-F238E27FC236}">
                <a16:creationId xmlns:a16="http://schemas.microsoft.com/office/drawing/2014/main" id="{7F847641-BBD8-4C8A-BBF6-81273B0E52D6}"/>
              </a:ext>
            </a:extLst>
          </p:cNvPr>
          <p:cNvSpPr>
            <a:spLocks noGrp="1"/>
          </p:cNvSpPr>
          <p:nvPr>
            <p:ph idx="1"/>
          </p:nvPr>
        </p:nvSpPr>
        <p:spPr/>
        <p:txBody>
          <a:bodyPr/>
          <a:lstStyle/>
          <a:p>
            <a:endParaRPr lang="en-PK" dirty="0"/>
          </a:p>
        </p:txBody>
      </p:sp>
      <p:sp>
        <p:nvSpPr>
          <p:cNvPr id="4" name="Slide Number Placeholder 3">
            <a:extLst>
              <a:ext uri="{FF2B5EF4-FFF2-40B4-BE49-F238E27FC236}">
                <a16:creationId xmlns:a16="http://schemas.microsoft.com/office/drawing/2014/main" id="{9E65C44A-5DC2-4E58-8C14-331C99806064}"/>
              </a:ext>
            </a:extLst>
          </p:cNvPr>
          <p:cNvSpPr>
            <a:spLocks noGrp="1"/>
          </p:cNvSpPr>
          <p:nvPr>
            <p:ph type="sldNum" sz="quarter" idx="12"/>
          </p:nvPr>
        </p:nvSpPr>
        <p:spPr/>
        <p:txBody>
          <a:bodyPr/>
          <a:lstStyle/>
          <a:p>
            <a:fld id="{C815FC27-B89C-456B-AB3B-0465C37EF160}" type="slidenum">
              <a:rPr lang="en-US" smtClean="0"/>
              <a:pPr/>
              <a:t>24</a:t>
            </a:fld>
            <a:endParaRPr lang="en-US"/>
          </a:p>
        </p:txBody>
      </p:sp>
      <p:pic>
        <p:nvPicPr>
          <p:cNvPr id="3078" name="Picture 6" descr="Ocular dominance columns | Download Scientific Diagram">
            <a:extLst>
              <a:ext uri="{FF2B5EF4-FFF2-40B4-BE49-F238E27FC236}">
                <a16:creationId xmlns:a16="http://schemas.microsoft.com/office/drawing/2014/main" id="{3412C973-76FF-4DCC-83EC-1F8DE1DE9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831" y="1609416"/>
            <a:ext cx="6466657" cy="492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9971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3E66-C8E4-436A-B374-FC879C1A3939}"/>
              </a:ext>
            </a:extLst>
          </p:cNvPr>
          <p:cNvSpPr>
            <a:spLocks noGrp="1"/>
          </p:cNvSpPr>
          <p:nvPr>
            <p:ph type="title"/>
          </p:nvPr>
        </p:nvSpPr>
        <p:spPr/>
        <p:txBody>
          <a:bodyPr>
            <a:normAutofit/>
          </a:bodyPr>
          <a:lstStyle/>
          <a:p>
            <a:r>
              <a:rPr lang="en-US" sz="4000" dirty="0"/>
              <a:t>degrees of amblyopia</a:t>
            </a:r>
            <a:endParaRPr lang="en-PK" dirty="0"/>
          </a:p>
        </p:txBody>
      </p:sp>
      <p:sp>
        <p:nvSpPr>
          <p:cNvPr id="3" name="Content Placeholder 2">
            <a:extLst>
              <a:ext uri="{FF2B5EF4-FFF2-40B4-BE49-F238E27FC236}">
                <a16:creationId xmlns:a16="http://schemas.microsoft.com/office/drawing/2014/main" id="{559F7811-E100-499A-B4D0-9C5052D85EE9}"/>
              </a:ext>
            </a:extLst>
          </p:cNvPr>
          <p:cNvSpPr>
            <a:spLocks noGrp="1"/>
          </p:cNvSpPr>
          <p:nvPr>
            <p:ph idx="1"/>
          </p:nvPr>
        </p:nvSpPr>
        <p:spPr/>
        <p:txBody>
          <a:bodyPr>
            <a:normAutofit/>
          </a:bodyPr>
          <a:lstStyle/>
          <a:p>
            <a:r>
              <a:rPr lang="en-US" sz="2400" dirty="0"/>
              <a:t>Mild: &gt;20/40 VA</a:t>
            </a:r>
          </a:p>
          <a:p>
            <a:r>
              <a:rPr lang="en-US" sz="2400" dirty="0"/>
              <a:t>Moderate: 20/40-20/100</a:t>
            </a:r>
          </a:p>
          <a:p>
            <a:r>
              <a:rPr lang="en-US" sz="2400" dirty="0"/>
              <a:t>Severe: &lt;20/100</a:t>
            </a:r>
          </a:p>
          <a:p>
            <a:endParaRPr lang="en-PK" sz="2800" dirty="0"/>
          </a:p>
        </p:txBody>
      </p:sp>
      <p:sp>
        <p:nvSpPr>
          <p:cNvPr id="4" name="Slide Number Placeholder 3">
            <a:extLst>
              <a:ext uri="{FF2B5EF4-FFF2-40B4-BE49-F238E27FC236}">
                <a16:creationId xmlns:a16="http://schemas.microsoft.com/office/drawing/2014/main" id="{6EDF2E46-9BAF-4F60-A1B6-C7BE4E9E9705}"/>
              </a:ext>
            </a:extLst>
          </p:cNvPr>
          <p:cNvSpPr>
            <a:spLocks noGrp="1"/>
          </p:cNvSpPr>
          <p:nvPr>
            <p:ph type="sldNum" sz="quarter" idx="12"/>
          </p:nvPr>
        </p:nvSpPr>
        <p:spPr/>
        <p:txBody>
          <a:bodyPr/>
          <a:lstStyle/>
          <a:p>
            <a:fld id="{C815FC27-B89C-456B-AB3B-0465C37EF160}" type="slidenum">
              <a:rPr lang="en-US" smtClean="0"/>
              <a:pPr/>
              <a:t>25</a:t>
            </a:fld>
            <a:endParaRPr lang="en-US"/>
          </a:p>
        </p:txBody>
      </p:sp>
    </p:spTree>
    <p:extLst>
      <p:ext uri="{BB962C8B-B14F-4D97-AF65-F5344CB8AC3E}">
        <p14:creationId xmlns:p14="http://schemas.microsoft.com/office/powerpoint/2010/main" val="92257196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amblyopia</a:t>
            </a:r>
          </a:p>
        </p:txBody>
      </p:sp>
      <p:sp>
        <p:nvSpPr>
          <p:cNvPr id="3" name="Content Placeholder 2"/>
          <p:cNvSpPr>
            <a:spLocks noGrp="1"/>
          </p:cNvSpPr>
          <p:nvPr>
            <p:ph idx="1"/>
          </p:nvPr>
        </p:nvSpPr>
        <p:spPr>
          <a:xfrm>
            <a:off x="298383" y="1825625"/>
            <a:ext cx="11781321" cy="4719554"/>
          </a:xfrm>
        </p:spPr>
        <p:txBody>
          <a:bodyPr>
            <a:normAutofit/>
          </a:bodyPr>
          <a:lstStyle/>
          <a:p>
            <a:pPr marL="514350" indent="-514350"/>
            <a:r>
              <a:rPr lang="en-US" dirty="0" err="1"/>
              <a:t>Strabismic</a:t>
            </a:r>
            <a:r>
              <a:rPr lang="en-US" dirty="0"/>
              <a:t> amblyopia</a:t>
            </a:r>
          </a:p>
          <a:p>
            <a:pPr lvl="1"/>
            <a:r>
              <a:rPr lang="en-US" sz="1800" dirty="0"/>
              <a:t>It occurs in unilateral squint when there is prolonged monocular suppression of deviating eye </a:t>
            </a:r>
          </a:p>
          <a:p>
            <a:pPr lvl="1"/>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26</a:t>
            </a:fld>
            <a:endParaRPr lang="en-US"/>
          </a:p>
        </p:txBody>
      </p:sp>
      <p:pic>
        <p:nvPicPr>
          <p:cNvPr id="5122" name="Picture 2" descr="EyeRounds.org - Ophthalmology - The ...">
            <a:extLst>
              <a:ext uri="{FF2B5EF4-FFF2-40B4-BE49-F238E27FC236}">
                <a16:creationId xmlns:a16="http://schemas.microsoft.com/office/drawing/2014/main" id="{CAC23DA0-E103-4011-8BF3-235C3DF2F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903" y="3361489"/>
            <a:ext cx="27813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124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46243-9F2C-4966-8A8C-6437C98B984A}"/>
              </a:ext>
            </a:extLst>
          </p:cNvPr>
          <p:cNvSpPr>
            <a:spLocks noGrp="1"/>
          </p:cNvSpPr>
          <p:nvPr>
            <p:ph type="title"/>
          </p:nvPr>
        </p:nvSpPr>
        <p:spPr/>
        <p:txBody>
          <a:bodyPr/>
          <a:lstStyle/>
          <a:p>
            <a:r>
              <a:rPr lang="en-US" dirty="0"/>
              <a:t>Types of Amblyopia </a:t>
            </a:r>
            <a:endParaRPr lang="en-PK" dirty="0"/>
          </a:p>
        </p:txBody>
      </p:sp>
      <p:sp>
        <p:nvSpPr>
          <p:cNvPr id="3" name="Content Placeholder 2">
            <a:extLst>
              <a:ext uri="{FF2B5EF4-FFF2-40B4-BE49-F238E27FC236}">
                <a16:creationId xmlns:a16="http://schemas.microsoft.com/office/drawing/2014/main" id="{624BD157-FBF9-4246-8FE7-BC7979C5B8DB}"/>
              </a:ext>
            </a:extLst>
          </p:cNvPr>
          <p:cNvSpPr>
            <a:spLocks noGrp="1"/>
          </p:cNvSpPr>
          <p:nvPr>
            <p:ph idx="1"/>
          </p:nvPr>
        </p:nvSpPr>
        <p:spPr/>
        <p:txBody>
          <a:bodyPr/>
          <a:lstStyle/>
          <a:p>
            <a:pPr marL="514350" indent="-514350"/>
            <a:r>
              <a:rPr lang="en-US" dirty="0"/>
              <a:t>Stimulation deprivation amblyopia</a:t>
            </a:r>
          </a:p>
          <a:p>
            <a:pPr lvl="1"/>
            <a:r>
              <a:rPr lang="en-US" sz="1800" dirty="0"/>
              <a:t>Results from vision deprivation in early life </a:t>
            </a:r>
          </a:p>
          <a:p>
            <a:pPr lvl="1"/>
            <a:r>
              <a:rPr lang="en-US" sz="1800" dirty="0"/>
              <a:t>Unilateral or bilateral </a:t>
            </a:r>
          </a:p>
          <a:p>
            <a:pPr lvl="1"/>
            <a:r>
              <a:rPr lang="en-US" sz="1800" dirty="0"/>
              <a:t>Caused by opacities in media (</a:t>
            </a:r>
            <a:r>
              <a:rPr lang="en-US" sz="1800" dirty="0" err="1"/>
              <a:t>e.g</a:t>
            </a:r>
            <a:r>
              <a:rPr lang="en-US" sz="1800" dirty="0"/>
              <a:t> cataract) or complete ptosis or corneal opacity</a:t>
            </a:r>
          </a:p>
          <a:p>
            <a:endParaRPr lang="en-PK" dirty="0"/>
          </a:p>
        </p:txBody>
      </p:sp>
      <p:sp>
        <p:nvSpPr>
          <p:cNvPr id="4" name="Slide Number Placeholder 3">
            <a:extLst>
              <a:ext uri="{FF2B5EF4-FFF2-40B4-BE49-F238E27FC236}">
                <a16:creationId xmlns:a16="http://schemas.microsoft.com/office/drawing/2014/main" id="{5989C075-B93A-4DF9-A99C-59E37E580C80}"/>
              </a:ext>
            </a:extLst>
          </p:cNvPr>
          <p:cNvSpPr>
            <a:spLocks noGrp="1"/>
          </p:cNvSpPr>
          <p:nvPr>
            <p:ph type="sldNum" sz="quarter" idx="12"/>
          </p:nvPr>
        </p:nvSpPr>
        <p:spPr/>
        <p:txBody>
          <a:bodyPr/>
          <a:lstStyle/>
          <a:p>
            <a:fld id="{C815FC27-B89C-456B-AB3B-0465C37EF160}" type="slidenum">
              <a:rPr lang="en-US" smtClean="0"/>
              <a:pPr/>
              <a:t>27</a:t>
            </a:fld>
            <a:endParaRPr lang="en-US"/>
          </a:p>
        </p:txBody>
      </p:sp>
      <p:pic>
        <p:nvPicPr>
          <p:cNvPr id="4098" name="Picture 2" descr="congenital ptosis ...">
            <a:extLst>
              <a:ext uri="{FF2B5EF4-FFF2-40B4-BE49-F238E27FC236}">
                <a16:creationId xmlns:a16="http://schemas.microsoft.com/office/drawing/2014/main" id="{90DB4E22-411F-4E6C-B8AE-AD84F46AC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889" y="3551985"/>
            <a:ext cx="398145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ngenital Cataracts, Types, Causes and ...">
            <a:extLst>
              <a:ext uri="{FF2B5EF4-FFF2-40B4-BE49-F238E27FC236}">
                <a16:creationId xmlns:a16="http://schemas.microsoft.com/office/drawing/2014/main" id="{0F4048D7-0268-4B81-A97A-F6956EC13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51" y="316103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8- Strabismus, Amblyopia &amp; Leukocoria">
            <a:extLst>
              <a:ext uri="{FF2B5EF4-FFF2-40B4-BE49-F238E27FC236}">
                <a16:creationId xmlns:a16="http://schemas.microsoft.com/office/drawing/2014/main" id="{61B65654-2066-4C0E-B737-E14D6C451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7302" y="3161461"/>
            <a:ext cx="23622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6334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1B54-DAA1-4114-A067-4B03B87C4AA3}"/>
              </a:ext>
            </a:extLst>
          </p:cNvPr>
          <p:cNvSpPr>
            <a:spLocks noGrp="1"/>
          </p:cNvSpPr>
          <p:nvPr>
            <p:ph type="title"/>
          </p:nvPr>
        </p:nvSpPr>
        <p:spPr/>
        <p:txBody>
          <a:bodyPr/>
          <a:lstStyle/>
          <a:p>
            <a:r>
              <a:rPr lang="en-US" dirty="0"/>
              <a:t>Types of Amblyopia </a:t>
            </a:r>
            <a:endParaRPr lang="en-PK" dirty="0"/>
          </a:p>
        </p:txBody>
      </p:sp>
      <p:sp>
        <p:nvSpPr>
          <p:cNvPr id="3" name="Content Placeholder 2">
            <a:extLst>
              <a:ext uri="{FF2B5EF4-FFF2-40B4-BE49-F238E27FC236}">
                <a16:creationId xmlns:a16="http://schemas.microsoft.com/office/drawing/2014/main" id="{F5A624F4-3F76-47D4-BE62-F2106556498F}"/>
              </a:ext>
            </a:extLst>
          </p:cNvPr>
          <p:cNvSpPr>
            <a:spLocks noGrp="1"/>
          </p:cNvSpPr>
          <p:nvPr>
            <p:ph idx="1"/>
          </p:nvPr>
        </p:nvSpPr>
        <p:spPr/>
        <p:txBody>
          <a:bodyPr/>
          <a:lstStyle/>
          <a:p>
            <a:pPr marL="514350" indent="-514350"/>
            <a:r>
              <a:rPr lang="en-US" dirty="0" err="1"/>
              <a:t>Anisometropic</a:t>
            </a:r>
            <a:r>
              <a:rPr lang="en-US" dirty="0"/>
              <a:t> amblyopia </a:t>
            </a:r>
          </a:p>
          <a:p>
            <a:pPr lvl="1"/>
            <a:r>
              <a:rPr lang="en-US" sz="1800" dirty="0"/>
              <a:t>Caused by difference in refractive errors between two eyes</a:t>
            </a:r>
          </a:p>
          <a:p>
            <a:pPr lvl="1"/>
            <a:r>
              <a:rPr lang="en-US" sz="1800" dirty="0"/>
              <a:t>the more ametropic eye receives a blurred image </a:t>
            </a:r>
          </a:p>
          <a:p>
            <a:pPr marL="292608" lvl="1" indent="0">
              <a:buNone/>
            </a:pPr>
            <a:endParaRPr lang="en-US" sz="1800" dirty="0"/>
          </a:p>
          <a:p>
            <a:endParaRPr lang="en-PK" dirty="0"/>
          </a:p>
        </p:txBody>
      </p:sp>
      <p:sp>
        <p:nvSpPr>
          <p:cNvPr id="4" name="Slide Number Placeholder 3">
            <a:extLst>
              <a:ext uri="{FF2B5EF4-FFF2-40B4-BE49-F238E27FC236}">
                <a16:creationId xmlns:a16="http://schemas.microsoft.com/office/drawing/2014/main" id="{3331FB57-8226-40A5-89D7-6F54F8EEFEC5}"/>
              </a:ext>
            </a:extLst>
          </p:cNvPr>
          <p:cNvSpPr>
            <a:spLocks noGrp="1"/>
          </p:cNvSpPr>
          <p:nvPr>
            <p:ph type="sldNum" sz="quarter" idx="12"/>
          </p:nvPr>
        </p:nvSpPr>
        <p:spPr/>
        <p:txBody>
          <a:bodyPr/>
          <a:lstStyle/>
          <a:p>
            <a:fld id="{C815FC27-B89C-456B-AB3B-0465C37EF160}" type="slidenum">
              <a:rPr lang="en-US" smtClean="0"/>
              <a:pPr/>
              <a:t>28</a:t>
            </a:fld>
            <a:endParaRPr lang="en-US"/>
          </a:p>
        </p:txBody>
      </p:sp>
      <p:graphicFrame>
        <p:nvGraphicFramePr>
          <p:cNvPr id="5" name="Table 5">
            <a:extLst>
              <a:ext uri="{FF2B5EF4-FFF2-40B4-BE49-F238E27FC236}">
                <a16:creationId xmlns:a16="http://schemas.microsoft.com/office/drawing/2014/main" id="{47D3BC0A-7612-4B47-8D67-97D8F9AED53F}"/>
              </a:ext>
            </a:extLst>
          </p:cNvPr>
          <p:cNvGraphicFramePr>
            <a:graphicFrameLocks noGrp="1"/>
          </p:cNvGraphicFramePr>
          <p:nvPr>
            <p:extLst>
              <p:ext uri="{D42A27DB-BD31-4B8C-83A1-F6EECF244321}">
                <p14:modId xmlns:p14="http://schemas.microsoft.com/office/powerpoint/2010/main" val="1675497664"/>
              </p:ext>
            </p:extLst>
          </p:nvPr>
        </p:nvGraphicFramePr>
        <p:xfrm>
          <a:off x="2492189" y="2916019"/>
          <a:ext cx="4428566" cy="1951815"/>
        </p:xfrm>
        <a:graphic>
          <a:graphicData uri="http://schemas.openxmlformats.org/drawingml/2006/table">
            <a:tbl>
              <a:tblPr firstRow="1" bandRow="1">
                <a:tableStyleId>{22838BEF-8BB2-4498-84A7-C5851F593DF1}</a:tableStyleId>
              </a:tblPr>
              <a:tblGrid>
                <a:gridCol w="2214283">
                  <a:extLst>
                    <a:ext uri="{9D8B030D-6E8A-4147-A177-3AD203B41FA5}">
                      <a16:colId xmlns:a16="http://schemas.microsoft.com/office/drawing/2014/main" val="1796816560"/>
                    </a:ext>
                  </a:extLst>
                </a:gridCol>
                <a:gridCol w="2214283">
                  <a:extLst>
                    <a:ext uri="{9D8B030D-6E8A-4147-A177-3AD203B41FA5}">
                      <a16:colId xmlns:a16="http://schemas.microsoft.com/office/drawing/2014/main" val="3476775162"/>
                    </a:ext>
                  </a:extLst>
                </a:gridCol>
              </a:tblGrid>
              <a:tr h="650605">
                <a:tc>
                  <a:txBody>
                    <a:bodyPr/>
                    <a:lstStyle/>
                    <a:p>
                      <a:r>
                        <a:rPr lang="en-US" dirty="0"/>
                        <a:t>Hypermetropia</a:t>
                      </a:r>
                      <a:endParaRPr lang="en-PK" dirty="0"/>
                    </a:p>
                  </a:txBody>
                  <a:tcPr/>
                </a:tc>
                <a:tc>
                  <a:txBody>
                    <a:bodyPr/>
                    <a:lstStyle/>
                    <a:p>
                      <a:r>
                        <a:rPr lang="en-US" dirty="0"/>
                        <a:t>+1D</a:t>
                      </a:r>
                      <a:endParaRPr lang="en-PK" dirty="0"/>
                    </a:p>
                  </a:txBody>
                  <a:tcPr/>
                </a:tc>
                <a:extLst>
                  <a:ext uri="{0D108BD9-81ED-4DB2-BD59-A6C34878D82A}">
                    <a16:rowId xmlns:a16="http://schemas.microsoft.com/office/drawing/2014/main" val="1542392456"/>
                  </a:ext>
                </a:extLst>
              </a:tr>
              <a:tr h="650605">
                <a:tc>
                  <a:txBody>
                    <a:bodyPr/>
                    <a:lstStyle/>
                    <a:p>
                      <a:r>
                        <a:rPr lang="en-US" dirty="0"/>
                        <a:t>Myopia</a:t>
                      </a:r>
                      <a:endParaRPr lang="en-PK" dirty="0"/>
                    </a:p>
                  </a:txBody>
                  <a:tcPr/>
                </a:tc>
                <a:tc>
                  <a:txBody>
                    <a:bodyPr/>
                    <a:lstStyle/>
                    <a:p>
                      <a:r>
                        <a:rPr lang="en-US" dirty="0"/>
                        <a:t>-3D</a:t>
                      </a:r>
                      <a:endParaRPr lang="en-PK" dirty="0"/>
                    </a:p>
                  </a:txBody>
                  <a:tcPr/>
                </a:tc>
                <a:extLst>
                  <a:ext uri="{0D108BD9-81ED-4DB2-BD59-A6C34878D82A}">
                    <a16:rowId xmlns:a16="http://schemas.microsoft.com/office/drawing/2014/main" val="2967814711"/>
                  </a:ext>
                </a:extLst>
              </a:tr>
              <a:tr h="650605">
                <a:tc>
                  <a:txBody>
                    <a:bodyPr/>
                    <a:lstStyle/>
                    <a:p>
                      <a:r>
                        <a:rPr lang="en-US" dirty="0"/>
                        <a:t>Astigmatism</a:t>
                      </a:r>
                      <a:endParaRPr lang="en-PK" dirty="0"/>
                    </a:p>
                  </a:txBody>
                  <a:tcPr/>
                </a:tc>
                <a:tc>
                  <a:txBody>
                    <a:bodyPr/>
                    <a:lstStyle/>
                    <a:p>
                      <a:r>
                        <a:rPr lang="en-US" dirty="0"/>
                        <a:t>±1.5D</a:t>
                      </a:r>
                      <a:endParaRPr lang="en-PK" dirty="0"/>
                    </a:p>
                  </a:txBody>
                  <a:tcPr/>
                </a:tc>
                <a:extLst>
                  <a:ext uri="{0D108BD9-81ED-4DB2-BD59-A6C34878D82A}">
                    <a16:rowId xmlns:a16="http://schemas.microsoft.com/office/drawing/2014/main" val="4195508105"/>
                  </a:ext>
                </a:extLst>
              </a:tr>
            </a:tbl>
          </a:graphicData>
        </a:graphic>
      </p:graphicFrame>
    </p:spTree>
    <p:extLst>
      <p:ext uri="{BB962C8B-B14F-4D97-AF65-F5344CB8AC3E}">
        <p14:creationId xmlns:p14="http://schemas.microsoft.com/office/powerpoint/2010/main" val="4934659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Types of Amblyopia </a:t>
            </a:r>
            <a:endParaRPr lang="en-US" dirty="0"/>
          </a:p>
        </p:txBody>
      </p:sp>
      <p:sp>
        <p:nvSpPr>
          <p:cNvPr id="3" name="Content Placeholder 2"/>
          <p:cNvSpPr>
            <a:spLocks noGrp="1"/>
          </p:cNvSpPr>
          <p:nvPr>
            <p:ph idx="1"/>
          </p:nvPr>
        </p:nvSpPr>
        <p:spPr>
          <a:xfrm>
            <a:off x="838200" y="1825625"/>
            <a:ext cx="10515600" cy="3843655"/>
          </a:xfrm>
        </p:spPr>
        <p:txBody>
          <a:bodyPr>
            <a:normAutofit/>
          </a:bodyPr>
          <a:lstStyle/>
          <a:p>
            <a:pPr marL="514350" indent="-514350"/>
            <a:r>
              <a:rPr lang="en-US" dirty="0"/>
              <a:t>Bilateral ametropic amblyopia</a:t>
            </a:r>
          </a:p>
          <a:p>
            <a:pPr lvl="1"/>
            <a:r>
              <a:rPr lang="en-US" sz="1800" dirty="0"/>
              <a:t>Results from high symmetrical refractive error</a:t>
            </a:r>
          </a:p>
          <a:p>
            <a:pPr marL="292608" lvl="1" indent="0">
              <a:buNone/>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29</a:t>
            </a:fld>
            <a:endParaRPr lang="en-US"/>
          </a:p>
        </p:txBody>
      </p:sp>
      <p:graphicFrame>
        <p:nvGraphicFramePr>
          <p:cNvPr id="7" name="Table 5">
            <a:extLst>
              <a:ext uri="{FF2B5EF4-FFF2-40B4-BE49-F238E27FC236}">
                <a16:creationId xmlns:a16="http://schemas.microsoft.com/office/drawing/2014/main" id="{1C4A7A4E-A17B-4E1D-B1EB-34C802767B00}"/>
              </a:ext>
            </a:extLst>
          </p:cNvPr>
          <p:cNvGraphicFramePr>
            <a:graphicFrameLocks noGrp="1"/>
          </p:cNvGraphicFramePr>
          <p:nvPr>
            <p:extLst>
              <p:ext uri="{D42A27DB-BD31-4B8C-83A1-F6EECF244321}">
                <p14:modId xmlns:p14="http://schemas.microsoft.com/office/powerpoint/2010/main" val="4201690810"/>
              </p:ext>
            </p:extLst>
          </p:nvPr>
        </p:nvGraphicFramePr>
        <p:xfrm>
          <a:off x="2492189" y="2916019"/>
          <a:ext cx="4428566" cy="1951815"/>
        </p:xfrm>
        <a:graphic>
          <a:graphicData uri="http://schemas.openxmlformats.org/drawingml/2006/table">
            <a:tbl>
              <a:tblPr firstRow="1" bandRow="1">
                <a:tableStyleId>{22838BEF-8BB2-4498-84A7-C5851F593DF1}</a:tableStyleId>
              </a:tblPr>
              <a:tblGrid>
                <a:gridCol w="2214283">
                  <a:extLst>
                    <a:ext uri="{9D8B030D-6E8A-4147-A177-3AD203B41FA5}">
                      <a16:colId xmlns:a16="http://schemas.microsoft.com/office/drawing/2014/main" val="1796816560"/>
                    </a:ext>
                  </a:extLst>
                </a:gridCol>
                <a:gridCol w="2214283">
                  <a:extLst>
                    <a:ext uri="{9D8B030D-6E8A-4147-A177-3AD203B41FA5}">
                      <a16:colId xmlns:a16="http://schemas.microsoft.com/office/drawing/2014/main" val="3476775162"/>
                    </a:ext>
                  </a:extLst>
                </a:gridCol>
              </a:tblGrid>
              <a:tr h="650605">
                <a:tc>
                  <a:txBody>
                    <a:bodyPr/>
                    <a:lstStyle/>
                    <a:p>
                      <a:r>
                        <a:rPr lang="en-US" dirty="0"/>
                        <a:t>Hypermetropia</a:t>
                      </a:r>
                      <a:endParaRPr lang="en-PK" dirty="0"/>
                    </a:p>
                  </a:txBody>
                  <a:tcPr/>
                </a:tc>
                <a:tc>
                  <a:txBody>
                    <a:bodyPr/>
                    <a:lstStyle/>
                    <a:p>
                      <a:r>
                        <a:rPr lang="en-US" dirty="0"/>
                        <a:t>&gt;+5D</a:t>
                      </a:r>
                      <a:endParaRPr lang="en-PK" dirty="0"/>
                    </a:p>
                  </a:txBody>
                  <a:tcPr/>
                </a:tc>
                <a:extLst>
                  <a:ext uri="{0D108BD9-81ED-4DB2-BD59-A6C34878D82A}">
                    <a16:rowId xmlns:a16="http://schemas.microsoft.com/office/drawing/2014/main" val="1542392456"/>
                  </a:ext>
                </a:extLst>
              </a:tr>
              <a:tr h="650605">
                <a:tc>
                  <a:txBody>
                    <a:bodyPr/>
                    <a:lstStyle/>
                    <a:p>
                      <a:r>
                        <a:rPr lang="en-US" dirty="0"/>
                        <a:t>Myopia</a:t>
                      </a:r>
                      <a:endParaRPr lang="en-PK" dirty="0"/>
                    </a:p>
                  </a:txBody>
                  <a:tcPr/>
                </a:tc>
                <a:tc>
                  <a:txBody>
                    <a:bodyPr/>
                    <a:lstStyle/>
                    <a:p>
                      <a:r>
                        <a:rPr lang="en-US" dirty="0"/>
                        <a:t>&gt;-10D</a:t>
                      </a:r>
                      <a:endParaRPr lang="en-PK" dirty="0"/>
                    </a:p>
                  </a:txBody>
                  <a:tcPr/>
                </a:tc>
                <a:extLst>
                  <a:ext uri="{0D108BD9-81ED-4DB2-BD59-A6C34878D82A}">
                    <a16:rowId xmlns:a16="http://schemas.microsoft.com/office/drawing/2014/main" val="2967814711"/>
                  </a:ext>
                </a:extLst>
              </a:tr>
              <a:tr h="650605">
                <a:tc>
                  <a:txBody>
                    <a:bodyPr/>
                    <a:lstStyle/>
                    <a:p>
                      <a:r>
                        <a:rPr lang="en-US" dirty="0"/>
                        <a:t>Astigmatism</a:t>
                      </a:r>
                      <a:endParaRPr lang="en-PK" dirty="0"/>
                    </a:p>
                  </a:txBody>
                  <a:tcPr/>
                </a:tc>
                <a:tc>
                  <a:txBody>
                    <a:bodyPr/>
                    <a:lstStyle/>
                    <a:p>
                      <a:r>
                        <a:rPr lang="en-US" dirty="0"/>
                        <a:t>±2.5D</a:t>
                      </a:r>
                      <a:endParaRPr lang="en-PK" dirty="0"/>
                    </a:p>
                  </a:txBody>
                  <a:tcPr/>
                </a:tc>
                <a:extLst>
                  <a:ext uri="{0D108BD9-81ED-4DB2-BD59-A6C34878D82A}">
                    <a16:rowId xmlns:a16="http://schemas.microsoft.com/office/drawing/2014/main" val="4195508105"/>
                  </a:ext>
                </a:extLst>
              </a:tr>
            </a:tbl>
          </a:graphicData>
        </a:graphic>
      </p:graphicFrame>
    </p:spTree>
    <p:extLst>
      <p:ext uri="{BB962C8B-B14F-4D97-AF65-F5344CB8AC3E}">
        <p14:creationId xmlns:p14="http://schemas.microsoft.com/office/powerpoint/2010/main" val="7727689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Learning Objectives</a:t>
            </a:r>
          </a:p>
        </p:txBody>
      </p:sp>
      <p:sp>
        <p:nvSpPr>
          <p:cNvPr id="3" name="Content Placeholder 2"/>
          <p:cNvSpPr>
            <a:spLocks noGrp="1"/>
          </p:cNvSpPr>
          <p:nvPr>
            <p:ph idx="1"/>
          </p:nvPr>
        </p:nvSpPr>
        <p:spPr>
          <a:xfrm>
            <a:off x="838200" y="1825625"/>
            <a:ext cx="10515600" cy="3112135"/>
          </a:xfrm>
        </p:spPr>
        <p:txBody>
          <a:bodyPr>
            <a:normAutofit fontScale="85000" lnSpcReduction="20000"/>
          </a:bodyPr>
          <a:lstStyle/>
          <a:p>
            <a:pPr marL="0" indent="0">
              <a:lnSpc>
                <a:spcPct val="150000"/>
              </a:lnSpc>
              <a:buNone/>
            </a:pPr>
            <a:r>
              <a:rPr lang="en-US" dirty="0"/>
              <a:t>At the end of this session, student will be able to</a:t>
            </a:r>
          </a:p>
          <a:p>
            <a:pPr>
              <a:lnSpc>
                <a:spcPct val="150000"/>
              </a:lnSpc>
            </a:pPr>
            <a:r>
              <a:rPr lang="en-US" dirty="0"/>
              <a:t>Recall the anatomy of eye and extraocular muscles</a:t>
            </a:r>
          </a:p>
          <a:p>
            <a:pPr>
              <a:lnSpc>
                <a:spcPct val="150000"/>
              </a:lnSpc>
            </a:pPr>
            <a:r>
              <a:rPr lang="en-US" dirty="0"/>
              <a:t>Describe the Ocular movements </a:t>
            </a:r>
          </a:p>
          <a:p>
            <a:pPr>
              <a:lnSpc>
                <a:spcPct val="150000"/>
              </a:lnSpc>
            </a:pPr>
            <a:r>
              <a:rPr lang="en-US" dirty="0"/>
              <a:t>Define the Laws of ocular motility</a:t>
            </a:r>
          </a:p>
          <a:p>
            <a:pPr>
              <a:lnSpc>
                <a:spcPct val="150000"/>
              </a:lnSpc>
            </a:pPr>
            <a:r>
              <a:rPr lang="en-US" dirty="0"/>
              <a:t>Describe Binocular single vision</a:t>
            </a:r>
          </a:p>
          <a:p>
            <a:pPr>
              <a:lnSpc>
                <a:spcPct val="150000"/>
              </a:lnSpc>
            </a:pPr>
            <a:r>
              <a:rPr lang="en-US" dirty="0"/>
              <a:t>Describe Amblyopia, its types, and treatment options.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Slide Number Placeholder 4"/>
          <p:cNvSpPr>
            <a:spLocks noGrp="1"/>
          </p:cNvSpPr>
          <p:nvPr>
            <p:ph type="sldNum" sz="quarter" idx="12"/>
          </p:nvPr>
        </p:nvSpPr>
        <p:spPr/>
        <p:txBody>
          <a:bodyPr/>
          <a:lstStyle/>
          <a:p>
            <a:fld id="{C815FC27-B89C-456B-AB3B-0465C37EF160}" type="slidenum">
              <a:rPr lang="en-US" smtClean="0"/>
              <a:pPr/>
              <a:t>3</a:t>
            </a:fld>
            <a:endParaRPr lang="en-US"/>
          </a:p>
        </p:txBody>
      </p:sp>
    </p:spTree>
    <p:extLst>
      <p:ext uri="{BB962C8B-B14F-4D97-AF65-F5344CB8AC3E}">
        <p14:creationId xmlns:p14="http://schemas.microsoft.com/office/powerpoint/2010/main" val="4659022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C6CB-FBE3-4E46-A566-AC0CAA52D718}"/>
              </a:ext>
            </a:extLst>
          </p:cNvPr>
          <p:cNvSpPr>
            <a:spLocks noGrp="1"/>
          </p:cNvSpPr>
          <p:nvPr>
            <p:ph type="title"/>
          </p:nvPr>
        </p:nvSpPr>
        <p:spPr/>
        <p:txBody>
          <a:bodyPr/>
          <a:lstStyle/>
          <a:p>
            <a:r>
              <a:rPr lang="en-US" dirty="0"/>
              <a:t>Types of Amblyopia </a:t>
            </a:r>
            <a:endParaRPr lang="en-PK" dirty="0"/>
          </a:p>
        </p:txBody>
      </p:sp>
      <p:sp>
        <p:nvSpPr>
          <p:cNvPr id="3" name="Content Placeholder 2">
            <a:extLst>
              <a:ext uri="{FF2B5EF4-FFF2-40B4-BE49-F238E27FC236}">
                <a16:creationId xmlns:a16="http://schemas.microsoft.com/office/drawing/2014/main" id="{5D674DAB-8CC5-4E33-8AA3-51FB6E3EB0CA}"/>
              </a:ext>
            </a:extLst>
          </p:cNvPr>
          <p:cNvSpPr>
            <a:spLocks noGrp="1"/>
          </p:cNvSpPr>
          <p:nvPr>
            <p:ph idx="1"/>
          </p:nvPr>
        </p:nvSpPr>
        <p:spPr/>
        <p:txBody>
          <a:bodyPr/>
          <a:lstStyle/>
          <a:p>
            <a:r>
              <a:rPr lang="en-US" dirty="0"/>
              <a:t>Astigmatism/meridional amblyopia </a:t>
            </a:r>
          </a:p>
          <a:p>
            <a:pPr lvl="1"/>
            <a:r>
              <a:rPr lang="en-US" sz="1800" dirty="0"/>
              <a:t>Results from image blur in one meridian</a:t>
            </a:r>
          </a:p>
          <a:p>
            <a:pPr lvl="1"/>
            <a:r>
              <a:rPr lang="en-US" sz="1800" dirty="0"/>
              <a:t>Caused by uncorrected astigmatism of more than </a:t>
            </a:r>
            <a:r>
              <a:rPr lang="en-US" sz="1800" b="1" dirty="0"/>
              <a:t>1 diopter</a:t>
            </a:r>
            <a:r>
              <a:rPr lang="en-US" sz="1800" dirty="0"/>
              <a:t> persisting beyond period of </a:t>
            </a:r>
            <a:r>
              <a:rPr lang="en-US" sz="1800" dirty="0" err="1"/>
              <a:t>emmetropization</a:t>
            </a:r>
            <a:r>
              <a:rPr lang="en-US" sz="1800" dirty="0"/>
              <a:t> in early childhood</a:t>
            </a:r>
          </a:p>
          <a:p>
            <a:pPr lvl="1"/>
            <a:r>
              <a:rPr lang="en-US" sz="1800" dirty="0"/>
              <a:t>Unilateral or bilateral</a:t>
            </a:r>
          </a:p>
          <a:p>
            <a:endParaRPr lang="en-PK" dirty="0"/>
          </a:p>
        </p:txBody>
      </p:sp>
      <p:sp>
        <p:nvSpPr>
          <p:cNvPr id="4" name="Slide Number Placeholder 3">
            <a:extLst>
              <a:ext uri="{FF2B5EF4-FFF2-40B4-BE49-F238E27FC236}">
                <a16:creationId xmlns:a16="http://schemas.microsoft.com/office/drawing/2014/main" id="{C400CD85-265D-44A3-9282-9E5D5FFD4F4E}"/>
              </a:ext>
            </a:extLst>
          </p:cNvPr>
          <p:cNvSpPr>
            <a:spLocks noGrp="1"/>
          </p:cNvSpPr>
          <p:nvPr>
            <p:ph type="sldNum" sz="quarter" idx="12"/>
          </p:nvPr>
        </p:nvSpPr>
        <p:spPr/>
        <p:txBody>
          <a:bodyPr/>
          <a:lstStyle/>
          <a:p>
            <a:fld id="{C815FC27-B89C-456B-AB3B-0465C37EF160}" type="slidenum">
              <a:rPr lang="en-US" smtClean="0"/>
              <a:pPr/>
              <a:t>30</a:t>
            </a:fld>
            <a:endParaRPr lang="en-US"/>
          </a:p>
        </p:txBody>
      </p:sp>
    </p:spTree>
    <p:extLst>
      <p:ext uri="{BB962C8B-B14F-4D97-AF65-F5344CB8AC3E}">
        <p14:creationId xmlns:p14="http://schemas.microsoft.com/office/powerpoint/2010/main" val="151354575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31BD-E9F6-4B3A-A4A9-74F7A444FEBB}"/>
              </a:ext>
            </a:extLst>
          </p:cNvPr>
          <p:cNvSpPr>
            <a:spLocks noGrp="1"/>
          </p:cNvSpPr>
          <p:nvPr>
            <p:ph type="title"/>
          </p:nvPr>
        </p:nvSpPr>
        <p:spPr/>
        <p:txBody>
          <a:bodyPr/>
          <a:lstStyle/>
          <a:p>
            <a:r>
              <a:rPr lang="en-US" dirty="0"/>
              <a:t>Prognosis </a:t>
            </a:r>
            <a:endParaRPr lang="en-PK" dirty="0"/>
          </a:p>
        </p:txBody>
      </p:sp>
      <p:sp>
        <p:nvSpPr>
          <p:cNvPr id="3" name="Content Placeholder 2">
            <a:extLst>
              <a:ext uri="{FF2B5EF4-FFF2-40B4-BE49-F238E27FC236}">
                <a16:creationId xmlns:a16="http://schemas.microsoft.com/office/drawing/2014/main" id="{0981875B-E359-41AD-A0D1-1F895C27F2DB}"/>
              </a:ext>
            </a:extLst>
          </p:cNvPr>
          <p:cNvSpPr>
            <a:spLocks noGrp="1"/>
          </p:cNvSpPr>
          <p:nvPr>
            <p:ph idx="1"/>
          </p:nvPr>
        </p:nvSpPr>
        <p:spPr/>
        <p:txBody>
          <a:bodyPr/>
          <a:lstStyle/>
          <a:p>
            <a:endParaRPr lang="en-PK" dirty="0"/>
          </a:p>
        </p:txBody>
      </p:sp>
      <p:sp>
        <p:nvSpPr>
          <p:cNvPr id="4" name="Slide Number Placeholder 3">
            <a:extLst>
              <a:ext uri="{FF2B5EF4-FFF2-40B4-BE49-F238E27FC236}">
                <a16:creationId xmlns:a16="http://schemas.microsoft.com/office/drawing/2014/main" id="{2D92BAAA-CB41-4920-9950-050FBEED79CA}"/>
              </a:ext>
            </a:extLst>
          </p:cNvPr>
          <p:cNvSpPr>
            <a:spLocks noGrp="1"/>
          </p:cNvSpPr>
          <p:nvPr>
            <p:ph type="sldNum" sz="quarter" idx="12"/>
          </p:nvPr>
        </p:nvSpPr>
        <p:spPr/>
        <p:txBody>
          <a:bodyPr/>
          <a:lstStyle/>
          <a:p>
            <a:fld id="{C815FC27-B89C-456B-AB3B-0465C37EF160}" type="slidenum">
              <a:rPr lang="en-US" smtClean="0"/>
              <a:pPr/>
              <a:t>31</a:t>
            </a:fld>
            <a:endParaRPr lang="en-US"/>
          </a:p>
        </p:txBody>
      </p:sp>
    </p:spTree>
    <p:extLst>
      <p:ext uri="{BB962C8B-B14F-4D97-AF65-F5344CB8AC3E}">
        <p14:creationId xmlns:p14="http://schemas.microsoft.com/office/powerpoint/2010/main" val="8837707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Treatment of Amblyopia </a:t>
            </a:r>
          </a:p>
        </p:txBody>
      </p:sp>
      <p:sp>
        <p:nvSpPr>
          <p:cNvPr id="3" name="Content Placeholder 2"/>
          <p:cNvSpPr>
            <a:spLocks noGrp="1"/>
          </p:cNvSpPr>
          <p:nvPr>
            <p:ph idx="1"/>
          </p:nvPr>
        </p:nvSpPr>
        <p:spPr>
          <a:xfrm>
            <a:off x="211757" y="1930399"/>
            <a:ext cx="10365970" cy="2911107"/>
          </a:xfrm>
        </p:spPr>
        <p:txBody>
          <a:bodyPr>
            <a:normAutofit/>
          </a:bodyPr>
          <a:lstStyle/>
          <a:p>
            <a:pPr lvl="1">
              <a:lnSpc>
                <a:spcPct val="150000"/>
              </a:lnSpc>
              <a:buNone/>
            </a:pPr>
            <a:r>
              <a:rPr lang="en-US" sz="1800" dirty="0"/>
              <a:t>1. Clear visual axis; </a:t>
            </a:r>
            <a:r>
              <a:rPr lang="en-US" sz="1800" dirty="0" err="1"/>
              <a:t>e.g</a:t>
            </a:r>
            <a:r>
              <a:rPr lang="en-US" sz="1800" dirty="0"/>
              <a:t> cataract extraction or ptosis surgery in cases of stimulus deprivation amblyopia </a:t>
            </a:r>
          </a:p>
          <a:p>
            <a:pPr marL="635508" lvl="1" indent="-342900">
              <a:lnSpc>
                <a:spcPct val="150000"/>
              </a:lnSpc>
              <a:buNone/>
            </a:pPr>
            <a:r>
              <a:rPr lang="en-US" sz="1800" dirty="0"/>
              <a:t>2. Correction of refractive error</a:t>
            </a:r>
          </a:p>
          <a:p>
            <a:pPr lvl="2">
              <a:lnSpc>
                <a:spcPct val="150000"/>
              </a:lnSpc>
            </a:pPr>
            <a:endParaRPr lang="en-US" sz="1800" dirty="0"/>
          </a:p>
          <a:p>
            <a:pPr lvl="2">
              <a:lnSpc>
                <a:spcPct val="150000"/>
              </a:lnSpc>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32</a:t>
            </a:fld>
            <a:endParaRPr lang="en-US"/>
          </a:p>
        </p:txBody>
      </p:sp>
    </p:spTree>
    <p:extLst>
      <p:ext uri="{BB962C8B-B14F-4D97-AF65-F5344CB8AC3E}">
        <p14:creationId xmlns:p14="http://schemas.microsoft.com/office/powerpoint/2010/main" val="40973959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Treatment of Amblyopia </a:t>
            </a:r>
            <a:endParaRPr lang="en-US" dirty="0"/>
          </a:p>
        </p:txBody>
      </p:sp>
      <p:sp>
        <p:nvSpPr>
          <p:cNvPr id="3" name="Content Placeholder 2"/>
          <p:cNvSpPr>
            <a:spLocks noGrp="1"/>
          </p:cNvSpPr>
          <p:nvPr>
            <p:ph idx="1"/>
          </p:nvPr>
        </p:nvSpPr>
        <p:spPr>
          <a:xfrm>
            <a:off x="838200" y="1825625"/>
            <a:ext cx="10515600" cy="3314266"/>
          </a:xfrm>
        </p:spPr>
        <p:txBody>
          <a:bodyPr>
            <a:normAutofit/>
          </a:bodyPr>
          <a:lstStyle/>
          <a:p>
            <a:pPr lvl="1">
              <a:buNone/>
            </a:pPr>
            <a:r>
              <a:rPr lang="en-US" sz="1800" dirty="0"/>
              <a:t>3. Correction of ocular dominance</a:t>
            </a:r>
          </a:p>
          <a:p>
            <a:pPr lvl="1"/>
            <a:r>
              <a:rPr lang="en-US" sz="2100" dirty="0"/>
              <a:t>patching</a:t>
            </a:r>
          </a:p>
          <a:p>
            <a:pPr lvl="1"/>
            <a:r>
              <a:rPr lang="en-US" sz="1800" dirty="0"/>
              <a:t>Penalization of normal eye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Core Subject</a:t>
            </a:r>
          </a:p>
        </p:txBody>
      </p:sp>
      <p:sp>
        <p:nvSpPr>
          <p:cNvPr id="6" name="Slide Number Placeholder 5"/>
          <p:cNvSpPr>
            <a:spLocks noGrp="1"/>
          </p:cNvSpPr>
          <p:nvPr>
            <p:ph type="sldNum" sz="quarter" idx="12"/>
          </p:nvPr>
        </p:nvSpPr>
        <p:spPr/>
        <p:txBody>
          <a:bodyPr/>
          <a:lstStyle/>
          <a:p>
            <a:fld id="{C815FC27-B89C-456B-AB3B-0465C37EF160}" type="slidenum">
              <a:rPr lang="en-US" smtClean="0"/>
              <a:pPr/>
              <a:t>33</a:t>
            </a:fld>
            <a:endParaRPr lang="en-US"/>
          </a:p>
        </p:txBody>
      </p:sp>
      <p:pic>
        <p:nvPicPr>
          <p:cNvPr id="6146" name="Picture 2" descr="Translucent Eye Patch for Glasses ...">
            <a:extLst>
              <a:ext uri="{FF2B5EF4-FFF2-40B4-BE49-F238E27FC236}">
                <a16:creationId xmlns:a16="http://schemas.microsoft.com/office/drawing/2014/main" id="{FBEB7E16-9DF6-4769-AB07-AEB82D3B8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308" y="30870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ye patches for kids with amblyopia">
            <a:extLst>
              <a:ext uri="{FF2B5EF4-FFF2-40B4-BE49-F238E27FC236}">
                <a16:creationId xmlns:a16="http://schemas.microsoft.com/office/drawing/2014/main" id="{D0C9D1EB-2D2C-472E-A077-B116AFA01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298" y="3282337"/>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504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4EBE-6204-4A2D-96CF-5EDA0C2479BB}"/>
              </a:ext>
            </a:extLst>
          </p:cNvPr>
          <p:cNvSpPr>
            <a:spLocks noGrp="1"/>
          </p:cNvSpPr>
          <p:nvPr>
            <p:ph type="title"/>
          </p:nvPr>
        </p:nvSpPr>
        <p:spPr/>
        <p:txBody>
          <a:bodyPr/>
          <a:lstStyle/>
          <a:p>
            <a:endParaRPr lang="en-PK"/>
          </a:p>
        </p:txBody>
      </p:sp>
      <p:sp>
        <p:nvSpPr>
          <p:cNvPr id="4" name="Slide Number Placeholder 3">
            <a:extLst>
              <a:ext uri="{FF2B5EF4-FFF2-40B4-BE49-F238E27FC236}">
                <a16:creationId xmlns:a16="http://schemas.microsoft.com/office/drawing/2014/main" id="{DC8C2D5B-24A9-44F3-A4C7-1F0281C03336}"/>
              </a:ext>
            </a:extLst>
          </p:cNvPr>
          <p:cNvSpPr>
            <a:spLocks noGrp="1"/>
          </p:cNvSpPr>
          <p:nvPr>
            <p:ph type="sldNum" sz="quarter" idx="12"/>
          </p:nvPr>
        </p:nvSpPr>
        <p:spPr/>
        <p:txBody>
          <a:bodyPr/>
          <a:lstStyle/>
          <a:p>
            <a:fld id="{C815FC27-B89C-456B-AB3B-0465C37EF160}" type="slidenum">
              <a:rPr lang="en-US" smtClean="0"/>
              <a:pPr/>
              <a:t>34</a:t>
            </a:fld>
            <a:endParaRPr lang="en-US"/>
          </a:p>
        </p:txBody>
      </p:sp>
      <p:pic>
        <p:nvPicPr>
          <p:cNvPr id="1026" name="Picture 2" descr="Current Management of Childhood Amblyopia. - Abstract - Europe PMC">
            <a:extLst>
              <a:ext uri="{FF2B5EF4-FFF2-40B4-BE49-F238E27FC236}">
                <a16:creationId xmlns:a16="http://schemas.microsoft.com/office/drawing/2014/main" id="{FA06E7F2-211C-4AC0-804C-D1AD398A8D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3725" y="1503205"/>
            <a:ext cx="8025988" cy="515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8974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Horizontal Integration</a:t>
            </a:r>
          </a:p>
        </p:txBody>
      </p:sp>
      <p:sp>
        <p:nvSpPr>
          <p:cNvPr id="6" name="Title 5"/>
          <p:cNvSpPr>
            <a:spLocks noGrp="1"/>
          </p:cNvSpPr>
          <p:nvPr>
            <p:ph type="title"/>
          </p:nvPr>
        </p:nvSpPr>
        <p:spPr/>
        <p:txBody>
          <a:bodyPr/>
          <a:lstStyle/>
          <a:p>
            <a:r>
              <a:rPr lang="en-US" dirty="0"/>
              <a:t>Eye Examination in Schools</a:t>
            </a:r>
          </a:p>
        </p:txBody>
      </p:sp>
      <p:sp>
        <p:nvSpPr>
          <p:cNvPr id="7" name="Content Placeholder 6"/>
          <p:cNvSpPr>
            <a:spLocks noGrp="1"/>
          </p:cNvSpPr>
          <p:nvPr>
            <p:ph idx="1"/>
          </p:nvPr>
        </p:nvSpPr>
        <p:spPr>
          <a:xfrm>
            <a:off x="677334" y="2160589"/>
            <a:ext cx="7648981" cy="3880773"/>
          </a:xfrm>
        </p:spPr>
        <p:txBody>
          <a:bodyPr>
            <a:normAutofit fontScale="92500"/>
          </a:bodyPr>
          <a:lstStyle/>
          <a:p>
            <a:pPr marL="0" indent="0">
              <a:buNone/>
            </a:pPr>
            <a:r>
              <a:rPr lang="en-US" dirty="0"/>
              <a:t>An early diagnosis of strabismus is important in order to rule out treatable organic causes in children.</a:t>
            </a:r>
          </a:p>
          <a:p>
            <a:pPr marL="0" indent="0">
              <a:buNone/>
            </a:pPr>
            <a:r>
              <a:rPr lang="en-US" dirty="0"/>
              <a:t>It is advised that eye camps can be arranged at school levels to check for vision and deviation in eyes so that these children can be referred to an ophthalmologist early on for better treatment outcomes.  </a:t>
            </a:r>
          </a:p>
          <a:p>
            <a:endParaRPr lang="en-US" dirty="0"/>
          </a:p>
          <a:p>
            <a:r>
              <a:rPr lang="en-US" dirty="0"/>
              <a:t>https://www.aoa.org/healthy-eyes/caring-for-your-eyes/back-to-school?sso=y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048" y="211014"/>
            <a:ext cx="3086100" cy="6348047"/>
          </a:xfrm>
          <a:prstGeom prst="rect">
            <a:avLst/>
          </a:prstGeom>
        </p:spPr>
      </p:pic>
      <p:sp>
        <p:nvSpPr>
          <p:cNvPr id="8" name="Slide Number Placeholder 7"/>
          <p:cNvSpPr>
            <a:spLocks noGrp="1"/>
          </p:cNvSpPr>
          <p:nvPr>
            <p:ph type="sldNum" sz="quarter" idx="12"/>
          </p:nvPr>
        </p:nvSpPr>
        <p:spPr/>
        <p:txBody>
          <a:bodyPr/>
          <a:lstStyle/>
          <a:p>
            <a:fld id="{C815FC27-B89C-456B-AB3B-0465C37EF160}" type="slidenum">
              <a:rPr lang="en-US" smtClean="0"/>
              <a:pPr/>
              <a:t>35</a:t>
            </a:fld>
            <a:endParaRPr lang="en-US"/>
          </a:p>
        </p:txBody>
      </p:sp>
    </p:spTree>
    <p:extLst>
      <p:ext uri="{BB962C8B-B14F-4D97-AF65-F5344CB8AC3E}">
        <p14:creationId xmlns:p14="http://schemas.microsoft.com/office/powerpoint/2010/main" val="35272400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ETHICS AND RESEARCH</a:t>
            </a:r>
          </a:p>
        </p:txBody>
      </p:sp>
      <p:sp>
        <p:nvSpPr>
          <p:cNvPr id="5" name="Content Placeholder 4"/>
          <p:cNvSpPr>
            <a:spLocks noGrp="1"/>
          </p:cNvSpPr>
          <p:nvPr>
            <p:ph sz="half" idx="1"/>
          </p:nvPr>
        </p:nvSpPr>
        <p:spPr/>
        <p:txBody>
          <a:bodyPr/>
          <a:lstStyle/>
          <a:p>
            <a:r>
              <a:rPr lang="en-US" dirty="0"/>
              <a:t>https://jduhs.com/index.php/jduhs/article/view/723/1757</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74323" y="896816"/>
            <a:ext cx="5134708" cy="5732584"/>
          </a:xfrm>
        </p:spPr>
      </p:pic>
      <p:sp>
        <p:nvSpPr>
          <p:cNvPr id="6" name="Slide Number Placeholder 5"/>
          <p:cNvSpPr>
            <a:spLocks noGrp="1"/>
          </p:cNvSpPr>
          <p:nvPr>
            <p:ph type="sldNum" sz="quarter" idx="12"/>
          </p:nvPr>
        </p:nvSpPr>
        <p:spPr/>
        <p:txBody>
          <a:bodyPr/>
          <a:lstStyle/>
          <a:p>
            <a:fld id="{C815FC27-B89C-456B-AB3B-0465C37EF160}" type="slidenum">
              <a:rPr lang="en-US" smtClean="0"/>
              <a:pPr/>
              <a:t>36</a:t>
            </a:fld>
            <a:endParaRPr lang="en-US"/>
          </a:p>
        </p:txBody>
      </p:sp>
    </p:spTree>
    <p:extLst>
      <p:ext uri="{BB962C8B-B14F-4D97-AF65-F5344CB8AC3E}">
        <p14:creationId xmlns:p14="http://schemas.microsoft.com/office/powerpoint/2010/main" val="18028472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26016" y="1450732"/>
            <a:ext cx="3719146" cy="4317022"/>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2516" y="1450732"/>
            <a:ext cx="4325815" cy="4317022"/>
          </a:xfrm>
        </p:spPr>
      </p:pic>
      <p:sp>
        <p:nvSpPr>
          <p:cNvPr id="7" name="TextBox 6"/>
          <p:cNvSpPr txBox="1"/>
          <p:nvPr/>
        </p:nvSpPr>
        <p:spPr>
          <a:xfrm>
            <a:off x="949569" y="6022731"/>
            <a:ext cx="8590085" cy="369332"/>
          </a:xfrm>
          <a:prstGeom prst="rect">
            <a:avLst/>
          </a:prstGeom>
          <a:noFill/>
        </p:spPr>
        <p:txBody>
          <a:bodyPr wrap="square" rtlCol="0">
            <a:spAutoFit/>
          </a:bodyPr>
          <a:lstStyle/>
          <a:p>
            <a:r>
              <a:rPr lang="en-US"/>
              <a:t>https://www.ncbi.nlm.nih.gov/pmc/articles/PMC8033395/</a:t>
            </a:r>
            <a:endParaRPr lang="en-US" dirty="0"/>
          </a:p>
        </p:txBody>
      </p:sp>
      <p:sp>
        <p:nvSpPr>
          <p:cNvPr id="8" name="Slide Number Placeholder 7"/>
          <p:cNvSpPr>
            <a:spLocks noGrp="1"/>
          </p:cNvSpPr>
          <p:nvPr>
            <p:ph type="sldNum" sz="quarter" idx="12"/>
          </p:nvPr>
        </p:nvSpPr>
        <p:spPr/>
        <p:txBody>
          <a:bodyPr/>
          <a:lstStyle/>
          <a:p>
            <a:fld id="{C815FC27-B89C-456B-AB3B-0465C37EF160}" type="slidenum">
              <a:rPr lang="en-US" smtClean="0"/>
              <a:pPr/>
              <a:t>37</a:t>
            </a:fld>
            <a:endParaRPr lang="en-US"/>
          </a:p>
        </p:txBody>
      </p:sp>
    </p:spTree>
    <p:extLst>
      <p:ext uri="{BB962C8B-B14F-4D97-AF65-F5344CB8AC3E}">
        <p14:creationId xmlns:p14="http://schemas.microsoft.com/office/powerpoint/2010/main" val="15989668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END OF LECTURE ASSESSMENT (EOLA)</a:t>
            </a:r>
          </a:p>
        </p:txBody>
      </p:sp>
      <p:sp>
        <p:nvSpPr>
          <p:cNvPr id="6" name="Content Placeholder 5"/>
          <p:cNvSpPr>
            <a:spLocks noGrp="1"/>
          </p:cNvSpPr>
          <p:nvPr>
            <p:ph idx="1"/>
          </p:nvPr>
        </p:nvSpPr>
        <p:spPr/>
        <p:txBody>
          <a:bodyPr/>
          <a:lstStyle/>
          <a:p>
            <a:r>
              <a:rPr lang="en-US" dirty="0"/>
              <a:t>A 5 years old child was brought to you by her mother with complaint of decreased vision as noticed by his teacher. On examination he has visual acuity of 6/6 in right eye and 6/60 in left eye. Left eye has </a:t>
            </a:r>
            <a:r>
              <a:rPr lang="en-US" dirty="0" err="1"/>
              <a:t>esotropia</a:t>
            </a:r>
            <a:r>
              <a:rPr lang="en-US" dirty="0"/>
              <a:t> of 30 degree. His both fundus are unremarkable on examination. What could be the possible cause of his decrease vision and what treatment would you advice?</a:t>
            </a:r>
            <a:endParaRPr lang="en-GB" dirty="0"/>
          </a:p>
          <a:p>
            <a:endParaRPr lang="en-US" dirty="0"/>
          </a:p>
        </p:txBody>
      </p:sp>
      <p:sp>
        <p:nvSpPr>
          <p:cNvPr id="4" name="Slide Number Placeholder 3"/>
          <p:cNvSpPr>
            <a:spLocks noGrp="1"/>
          </p:cNvSpPr>
          <p:nvPr>
            <p:ph type="sldNum" sz="quarter" idx="12"/>
          </p:nvPr>
        </p:nvSpPr>
        <p:spPr/>
        <p:txBody>
          <a:bodyPr/>
          <a:lstStyle/>
          <a:p>
            <a:fld id="{C815FC27-B89C-456B-AB3B-0465C37EF160}" type="slidenum">
              <a:rPr lang="en-US" smtClean="0"/>
              <a:pPr/>
              <a:t>38</a:t>
            </a:fld>
            <a:endParaRPr lang="en-US"/>
          </a:p>
        </p:txBody>
      </p:sp>
    </p:spTree>
    <p:extLst>
      <p:ext uri="{BB962C8B-B14F-4D97-AF65-F5344CB8AC3E}">
        <p14:creationId xmlns:p14="http://schemas.microsoft.com/office/powerpoint/2010/main" val="30776613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err="1"/>
              <a:t>Kanski</a:t>
            </a:r>
            <a:r>
              <a:rPr lang="en-US" dirty="0"/>
              <a:t> clinical ophthalmology, strabismus 728-771</a:t>
            </a:r>
          </a:p>
          <a:p>
            <a:r>
              <a:rPr lang="en-US" dirty="0"/>
              <a:t>Basic ophthalmology by </a:t>
            </a:r>
            <a:r>
              <a:rPr lang="en-US" dirty="0" err="1"/>
              <a:t>Renu</a:t>
            </a:r>
            <a:r>
              <a:rPr lang="en-US" dirty="0"/>
              <a:t> </a:t>
            </a:r>
            <a:r>
              <a:rPr lang="en-US" dirty="0" err="1"/>
              <a:t>Jogi</a:t>
            </a:r>
            <a:endParaRPr lang="en-GB" dirty="0"/>
          </a:p>
          <a:p>
            <a:endParaRPr lang="en-US" dirty="0"/>
          </a:p>
        </p:txBody>
      </p:sp>
      <p:sp>
        <p:nvSpPr>
          <p:cNvPr id="4" name="Slide Number Placeholder 3"/>
          <p:cNvSpPr>
            <a:spLocks noGrp="1"/>
          </p:cNvSpPr>
          <p:nvPr>
            <p:ph type="sldNum" sz="quarter" idx="12"/>
          </p:nvPr>
        </p:nvSpPr>
        <p:spPr/>
        <p:txBody>
          <a:bodyPr/>
          <a:lstStyle/>
          <a:p>
            <a:fld id="{C815FC27-B89C-456B-AB3B-0465C37EF160}" type="slidenum">
              <a:rPr lang="en-US" smtClean="0"/>
              <a:pPr/>
              <a:t>39</a:t>
            </a:fld>
            <a:endParaRPr lang="en-US"/>
          </a:p>
        </p:txBody>
      </p:sp>
    </p:spTree>
    <p:extLst>
      <p:ext uri="{BB962C8B-B14F-4D97-AF65-F5344CB8AC3E}">
        <p14:creationId xmlns:p14="http://schemas.microsoft.com/office/powerpoint/2010/main" val="19380265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Extraocular Muscles</a:t>
            </a:r>
          </a:p>
        </p:txBody>
      </p:sp>
      <p:sp>
        <p:nvSpPr>
          <p:cNvPr id="3" name="Content Placeholder 2"/>
          <p:cNvSpPr>
            <a:spLocks noGrp="1"/>
          </p:cNvSpPr>
          <p:nvPr>
            <p:ph idx="1"/>
          </p:nvPr>
        </p:nvSpPr>
        <p:spPr/>
        <p:txBody>
          <a:bodyPr>
            <a:noAutofit/>
          </a:bodyPr>
          <a:lstStyle/>
          <a:p>
            <a:r>
              <a:rPr lang="en-US" b="1" dirty="0"/>
              <a:t>6 </a:t>
            </a:r>
            <a:r>
              <a:rPr lang="en-US" b="1" dirty="0" err="1"/>
              <a:t>extraocular</a:t>
            </a:r>
            <a:r>
              <a:rPr lang="en-US" b="1" dirty="0"/>
              <a:t> muscles in each eye</a:t>
            </a:r>
            <a:r>
              <a:rPr lang="en-US" dirty="0"/>
              <a:t>:</a:t>
            </a:r>
          </a:p>
          <a:p>
            <a:pPr lvl="1"/>
            <a:r>
              <a:rPr lang="en-US" sz="1800" b="1" dirty="0"/>
              <a:t>A pair of horizontal recti</a:t>
            </a:r>
          </a:p>
          <a:p>
            <a:pPr lvl="2"/>
            <a:r>
              <a:rPr lang="en-US" sz="1800" dirty="0"/>
              <a:t>Medial rectus</a:t>
            </a:r>
          </a:p>
          <a:p>
            <a:pPr lvl="2"/>
            <a:r>
              <a:rPr lang="en-US" sz="1800" dirty="0"/>
              <a:t>Lateral rectus</a:t>
            </a:r>
          </a:p>
          <a:p>
            <a:pPr lvl="1"/>
            <a:r>
              <a:rPr lang="en-US" sz="1800" b="1" dirty="0"/>
              <a:t>A pair of vertical recti</a:t>
            </a:r>
          </a:p>
          <a:p>
            <a:pPr lvl="2"/>
            <a:r>
              <a:rPr lang="en-US" sz="1800" dirty="0"/>
              <a:t>Superior rectus</a:t>
            </a:r>
          </a:p>
          <a:p>
            <a:pPr lvl="2"/>
            <a:r>
              <a:rPr lang="en-US" sz="1800" dirty="0"/>
              <a:t>Inferior rectus</a:t>
            </a:r>
          </a:p>
          <a:p>
            <a:pPr lvl="1"/>
            <a:r>
              <a:rPr lang="en-US" sz="1800" b="1" dirty="0"/>
              <a:t>A pair of oblique muscle</a:t>
            </a:r>
          </a:p>
          <a:p>
            <a:pPr lvl="2"/>
            <a:r>
              <a:rPr lang="en-US" sz="1800" dirty="0"/>
              <a:t>Superior oblique</a:t>
            </a:r>
          </a:p>
          <a:p>
            <a:pPr lvl="2"/>
            <a:r>
              <a:rPr lang="en-US" sz="1800" dirty="0"/>
              <a:t>Inferior oblique</a:t>
            </a:r>
          </a:p>
          <a:p>
            <a:pPr marL="914400" lvl="2" indent="0">
              <a:buNone/>
            </a:pPr>
            <a:endParaRPr lang="en-US" sz="1800" dirty="0"/>
          </a:p>
          <a:p>
            <a:pPr marL="914400" lvl="2" indent="0">
              <a:buNone/>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Vertical Integration</a:t>
            </a:r>
          </a:p>
        </p:txBody>
      </p:sp>
      <p:sp>
        <p:nvSpPr>
          <p:cNvPr id="6" name="Slide Number Placeholder 5"/>
          <p:cNvSpPr>
            <a:spLocks noGrp="1"/>
          </p:cNvSpPr>
          <p:nvPr>
            <p:ph type="sldNum" sz="quarter" idx="12"/>
          </p:nvPr>
        </p:nvSpPr>
        <p:spPr/>
        <p:txBody>
          <a:bodyPr/>
          <a:lstStyle/>
          <a:p>
            <a:fld id="{C815FC27-B89C-456B-AB3B-0465C37EF160}" type="slidenum">
              <a:rPr lang="en-US" smtClean="0"/>
              <a:pPr/>
              <a:t>4</a:t>
            </a:fld>
            <a:endParaRPr lang="en-US"/>
          </a:p>
        </p:txBody>
      </p:sp>
    </p:spTree>
    <p:extLst>
      <p:ext uri="{BB962C8B-B14F-4D97-AF65-F5344CB8AC3E}">
        <p14:creationId xmlns:p14="http://schemas.microsoft.com/office/powerpoint/2010/main" val="30435432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Content Placeholder 9" descr="Thank You - Highway Sign im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609600"/>
            <a:ext cx="8596668" cy="4857549"/>
          </a:xfrm>
        </p:spPr>
      </p:pic>
      <p:pic>
        <p:nvPicPr>
          <p:cNvPr id="8" name="Picture 7" descr="K is for Kindergarten: C is for Commun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75" y="1331862"/>
            <a:ext cx="4762500" cy="33337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Slide Number Placeholder 5"/>
          <p:cNvSpPr>
            <a:spLocks noGrp="1"/>
          </p:cNvSpPr>
          <p:nvPr>
            <p:ph type="sldNum" sz="quarter" idx="12"/>
          </p:nvPr>
        </p:nvSpPr>
        <p:spPr/>
        <p:txBody>
          <a:bodyPr/>
          <a:lstStyle/>
          <a:p>
            <a:fld id="{C815FC27-B89C-456B-AB3B-0465C37EF160}" type="slidenum">
              <a:rPr lang="en-US" smtClean="0"/>
              <a:pPr/>
              <a:t>40</a:t>
            </a:fld>
            <a:endParaRPr lang="en-US"/>
          </a:p>
        </p:txBody>
      </p:sp>
    </p:spTree>
    <p:extLst>
      <p:ext uri="{BB962C8B-B14F-4D97-AF65-F5344CB8AC3E}">
        <p14:creationId xmlns:p14="http://schemas.microsoft.com/office/powerpoint/2010/main" val="987418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250+ Not-Boring Questions To Connect And Get To Know Some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815FC27-B89C-456B-AB3B-0465C37EF160}" type="slidenum">
              <a:rPr lang="en-US" smtClean="0"/>
              <a:pPr/>
              <a:t>41</a:t>
            </a:fld>
            <a:endParaRPr lang="en-US"/>
          </a:p>
        </p:txBody>
      </p:sp>
    </p:spTree>
    <p:extLst>
      <p:ext uri="{BB962C8B-B14F-4D97-AF65-F5344CB8AC3E}">
        <p14:creationId xmlns:p14="http://schemas.microsoft.com/office/powerpoint/2010/main" val="16432225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b="1" dirty="0"/>
              <a:t>Origin or </a:t>
            </a:r>
            <a:r>
              <a:rPr lang="en-US" b="1" dirty="0" err="1"/>
              <a:t>rectii</a:t>
            </a:r>
            <a:r>
              <a:rPr lang="en-US" b="1" dirty="0"/>
              <a:t> </a:t>
            </a:r>
          </a:p>
        </p:txBody>
      </p:sp>
      <p:pic>
        <p:nvPicPr>
          <p:cNvPr id="4" name="Content Placeholder 3" descr="Annulus of Zinn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4350" y="2445544"/>
            <a:ext cx="4762500" cy="3175000"/>
          </a:xfrm>
        </p:spPr>
      </p:pic>
      <p:sp>
        <p:nvSpPr>
          <p:cNvPr id="6" name="Rounded Rectangle 5"/>
          <p:cNvSpPr/>
          <p:nvPr/>
        </p:nvSpPr>
        <p:spPr>
          <a:xfrm>
            <a:off x="3007411" y="5948688"/>
            <a:ext cx="4349858" cy="4812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Annulus of Zinn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8" name="TextBox 7"/>
          <p:cNvSpPr txBox="1"/>
          <p:nvPr/>
        </p:nvSpPr>
        <p:spPr>
          <a:xfrm>
            <a:off x="140677" y="211015"/>
            <a:ext cx="2171700" cy="276999"/>
          </a:xfrm>
          <a:prstGeom prst="rect">
            <a:avLst/>
          </a:prstGeom>
          <a:noFill/>
        </p:spPr>
        <p:txBody>
          <a:bodyPr wrap="square" rtlCol="0">
            <a:spAutoFit/>
          </a:bodyPr>
          <a:lstStyle/>
          <a:p>
            <a:r>
              <a:rPr lang="en-US" sz="1200" dirty="0"/>
              <a:t>Vertical Integration</a:t>
            </a:r>
          </a:p>
        </p:txBody>
      </p:sp>
      <p:sp>
        <p:nvSpPr>
          <p:cNvPr id="9" name="Slide Number Placeholder 8"/>
          <p:cNvSpPr>
            <a:spLocks noGrp="1"/>
          </p:cNvSpPr>
          <p:nvPr>
            <p:ph type="sldNum" sz="quarter" idx="12"/>
          </p:nvPr>
        </p:nvSpPr>
        <p:spPr/>
        <p:txBody>
          <a:bodyPr/>
          <a:lstStyle/>
          <a:p>
            <a:fld id="{C815FC27-B89C-456B-AB3B-0465C37EF160}" type="slidenum">
              <a:rPr lang="en-US" smtClean="0"/>
              <a:pPr/>
              <a:t>5</a:t>
            </a:fld>
            <a:endParaRPr lang="en-US"/>
          </a:p>
        </p:txBody>
      </p:sp>
    </p:spTree>
    <p:extLst>
      <p:ext uri="{BB962C8B-B14F-4D97-AF65-F5344CB8AC3E}">
        <p14:creationId xmlns:p14="http://schemas.microsoft.com/office/powerpoint/2010/main" val="17619023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Insertions of </a:t>
            </a:r>
            <a:r>
              <a:rPr lang="en-US" b="1" dirty="0" err="1"/>
              <a:t>rectii</a:t>
            </a:r>
            <a:endParaRPr lang="en-US" b="1" dirty="0"/>
          </a:p>
        </p:txBody>
      </p:sp>
      <p:pic>
        <p:nvPicPr>
          <p:cNvPr id="4" name="Content Placeholder 3" descr="Muscles oculomoteurs — Wikipé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2694" y="1592697"/>
            <a:ext cx="5070909" cy="388143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6" name="TextBox 5"/>
          <p:cNvSpPr txBox="1"/>
          <p:nvPr/>
        </p:nvSpPr>
        <p:spPr>
          <a:xfrm>
            <a:off x="140677" y="211015"/>
            <a:ext cx="2171700" cy="276999"/>
          </a:xfrm>
          <a:prstGeom prst="rect">
            <a:avLst/>
          </a:prstGeom>
          <a:noFill/>
        </p:spPr>
        <p:txBody>
          <a:bodyPr wrap="square" rtlCol="0">
            <a:spAutoFit/>
          </a:bodyPr>
          <a:lstStyle/>
          <a:p>
            <a:r>
              <a:rPr lang="en-US" sz="1200" dirty="0"/>
              <a:t>Vertical Integration</a:t>
            </a:r>
          </a:p>
        </p:txBody>
      </p:sp>
      <p:sp>
        <p:nvSpPr>
          <p:cNvPr id="7" name="Slide Number Placeholder 6"/>
          <p:cNvSpPr>
            <a:spLocks noGrp="1"/>
          </p:cNvSpPr>
          <p:nvPr>
            <p:ph type="sldNum" sz="quarter" idx="12"/>
          </p:nvPr>
        </p:nvSpPr>
        <p:spPr/>
        <p:txBody>
          <a:bodyPr/>
          <a:lstStyle/>
          <a:p>
            <a:fld id="{C815FC27-B89C-456B-AB3B-0465C37EF160}" type="slidenum">
              <a:rPr lang="en-US" smtClean="0"/>
              <a:pPr/>
              <a:t>6</a:t>
            </a:fld>
            <a:endParaRPr lang="en-US"/>
          </a:p>
        </p:txBody>
      </p:sp>
      <p:sp>
        <p:nvSpPr>
          <p:cNvPr id="3" name="Rectangle 2">
            <a:extLst>
              <a:ext uri="{FF2B5EF4-FFF2-40B4-BE49-F238E27FC236}">
                <a16:creationId xmlns:a16="http://schemas.microsoft.com/office/drawing/2014/main" id="{DEDD3D56-5DAA-400B-90E6-6932D6E4CB75}"/>
              </a:ext>
            </a:extLst>
          </p:cNvPr>
          <p:cNvSpPr/>
          <p:nvPr/>
        </p:nvSpPr>
        <p:spPr>
          <a:xfrm>
            <a:off x="3384870" y="5632918"/>
            <a:ext cx="495039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Spiral of </a:t>
            </a:r>
            <a:r>
              <a:rPr lang="en-US" sz="5400" b="0" cap="none" spc="0" dirty="0" err="1">
                <a:ln w="0"/>
                <a:solidFill>
                  <a:schemeClr val="tx1"/>
                </a:solidFill>
                <a:effectLst>
                  <a:outerShdw blurRad="38100" dist="19050" dir="2700000" algn="tl" rotWithShape="0">
                    <a:schemeClr val="dk1">
                      <a:alpha val="40000"/>
                    </a:schemeClr>
                  </a:outerShdw>
                </a:effectLst>
              </a:rPr>
              <a:t>tillaux</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997174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Horizontal Recti</a:t>
            </a:r>
          </a:p>
        </p:txBody>
      </p:sp>
      <p:sp>
        <p:nvSpPr>
          <p:cNvPr id="3" name="Content Placeholder 2"/>
          <p:cNvSpPr>
            <a:spLocks noGrp="1"/>
          </p:cNvSpPr>
          <p:nvPr>
            <p:ph idx="1"/>
          </p:nvPr>
        </p:nvSpPr>
        <p:spPr/>
        <p:txBody>
          <a:bodyPr>
            <a:normAutofit/>
          </a:bodyPr>
          <a:lstStyle/>
          <a:p>
            <a:r>
              <a:rPr lang="en-US" dirty="0"/>
              <a:t>Medial rectus</a:t>
            </a:r>
          </a:p>
          <a:p>
            <a:pPr lvl="1"/>
            <a:r>
              <a:rPr lang="en-US" sz="1800" dirty="0"/>
              <a:t>Origin: Annulus of </a:t>
            </a:r>
            <a:r>
              <a:rPr lang="en-US" sz="1800" dirty="0" err="1"/>
              <a:t>zinn</a:t>
            </a:r>
            <a:r>
              <a:rPr lang="en-US" sz="1800" dirty="0"/>
              <a:t> at the orbital axis</a:t>
            </a:r>
          </a:p>
          <a:p>
            <a:pPr lvl="1"/>
            <a:r>
              <a:rPr lang="en-US" sz="1800" dirty="0"/>
              <a:t>Insertion:5.5mm away from nasal limbus on sclera in front of equator</a:t>
            </a:r>
          </a:p>
          <a:p>
            <a:r>
              <a:rPr lang="en-US" dirty="0"/>
              <a:t>Lateral rectus</a:t>
            </a:r>
          </a:p>
          <a:p>
            <a:pPr lvl="1"/>
            <a:r>
              <a:rPr lang="en-US" sz="1800" dirty="0"/>
              <a:t>Origin : annulus of </a:t>
            </a:r>
            <a:r>
              <a:rPr lang="en-US" sz="1800" dirty="0" err="1"/>
              <a:t>zinn</a:t>
            </a:r>
            <a:r>
              <a:rPr lang="en-US" sz="1800" dirty="0"/>
              <a:t> at orbital axis</a:t>
            </a:r>
          </a:p>
          <a:p>
            <a:pPr lvl="1"/>
            <a:r>
              <a:rPr lang="en-US" sz="1800" dirty="0"/>
              <a:t>Insertion:6.9mm behind temporal limbus on sclera in front of equator</a:t>
            </a:r>
          </a:p>
          <a:p>
            <a:pPr lvl="1"/>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Vertical Integration</a:t>
            </a:r>
          </a:p>
        </p:txBody>
      </p:sp>
      <p:sp>
        <p:nvSpPr>
          <p:cNvPr id="6" name="Slide Number Placeholder 5"/>
          <p:cNvSpPr>
            <a:spLocks noGrp="1"/>
          </p:cNvSpPr>
          <p:nvPr>
            <p:ph type="sldNum" sz="quarter" idx="12"/>
          </p:nvPr>
        </p:nvSpPr>
        <p:spPr/>
        <p:txBody>
          <a:bodyPr/>
          <a:lstStyle/>
          <a:p>
            <a:fld id="{C815FC27-B89C-456B-AB3B-0465C37EF160}" type="slidenum">
              <a:rPr lang="en-US" smtClean="0"/>
              <a:pPr/>
              <a:t>7</a:t>
            </a:fld>
            <a:endParaRPr lang="en-US"/>
          </a:p>
        </p:txBody>
      </p:sp>
    </p:spTree>
    <p:extLst>
      <p:ext uri="{BB962C8B-B14F-4D97-AF65-F5344CB8AC3E}">
        <p14:creationId xmlns:p14="http://schemas.microsoft.com/office/powerpoint/2010/main" val="41680043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Vertical recti</a:t>
            </a:r>
          </a:p>
        </p:txBody>
      </p:sp>
      <p:sp>
        <p:nvSpPr>
          <p:cNvPr id="3" name="Content Placeholder 2"/>
          <p:cNvSpPr>
            <a:spLocks noGrp="1"/>
          </p:cNvSpPr>
          <p:nvPr>
            <p:ph idx="1"/>
          </p:nvPr>
        </p:nvSpPr>
        <p:spPr/>
        <p:txBody>
          <a:bodyPr>
            <a:normAutofit/>
          </a:bodyPr>
          <a:lstStyle/>
          <a:p>
            <a:pPr algn="just"/>
            <a:r>
              <a:rPr lang="en-US" dirty="0"/>
              <a:t>Superior rectus</a:t>
            </a:r>
          </a:p>
          <a:p>
            <a:pPr lvl="1" algn="just"/>
            <a:r>
              <a:rPr lang="en-US" sz="1800" dirty="0"/>
              <a:t>Origin: annulus of </a:t>
            </a:r>
            <a:r>
              <a:rPr lang="en-US" sz="1800" dirty="0" err="1"/>
              <a:t>zinn</a:t>
            </a:r>
            <a:endParaRPr lang="en-US" sz="1800" dirty="0"/>
          </a:p>
          <a:p>
            <a:pPr lvl="1" algn="just"/>
            <a:r>
              <a:rPr lang="en-US" sz="1800" dirty="0"/>
              <a:t>Insertion:7.7mm behind superior limbus on sclera in front of equator</a:t>
            </a:r>
          </a:p>
          <a:p>
            <a:pPr algn="just"/>
            <a:r>
              <a:rPr lang="en-US" dirty="0"/>
              <a:t>Inferior rectus</a:t>
            </a:r>
          </a:p>
          <a:p>
            <a:pPr lvl="1" algn="just"/>
            <a:r>
              <a:rPr lang="en-US" sz="1800" dirty="0"/>
              <a:t>Origin :annulus of zin</a:t>
            </a:r>
          </a:p>
          <a:p>
            <a:pPr lvl="1" algn="just"/>
            <a:r>
              <a:rPr lang="en-US" sz="1800" dirty="0"/>
              <a:t>Insertion :6.5mm behind inferior limbus on sclera in front of equator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Vertical Integration</a:t>
            </a:r>
          </a:p>
        </p:txBody>
      </p:sp>
      <p:sp>
        <p:nvSpPr>
          <p:cNvPr id="6" name="Slide Number Placeholder 5"/>
          <p:cNvSpPr>
            <a:spLocks noGrp="1"/>
          </p:cNvSpPr>
          <p:nvPr>
            <p:ph type="sldNum" sz="quarter" idx="12"/>
          </p:nvPr>
        </p:nvSpPr>
        <p:spPr/>
        <p:txBody>
          <a:bodyPr/>
          <a:lstStyle/>
          <a:p>
            <a:fld id="{C815FC27-B89C-456B-AB3B-0465C37EF160}" type="slidenum">
              <a:rPr lang="en-US" smtClean="0"/>
              <a:pPr/>
              <a:t>8</a:t>
            </a:fld>
            <a:endParaRPr lang="en-US"/>
          </a:p>
        </p:txBody>
      </p:sp>
    </p:spTree>
    <p:extLst>
      <p:ext uri="{BB962C8B-B14F-4D97-AF65-F5344CB8AC3E}">
        <p14:creationId xmlns:p14="http://schemas.microsoft.com/office/powerpoint/2010/main" val="24221983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Oblique Muscles</a:t>
            </a:r>
          </a:p>
        </p:txBody>
      </p:sp>
      <p:sp>
        <p:nvSpPr>
          <p:cNvPr id="3" name="Content Placeholder 2"/>
          <p:cNvSpPr>
            <a:spLocks noGrp="1"/>
          </p:cNvSpPr>
          <p:nvPr>
            <p:ph idx="1"/>
          </p:nvPr>
        </p:nvSpPr>
        <p:spPr/>
        <p:txBody>
          <a:bodyPr>
            <a:normAutofit/>
          </a:bodyPr>
          <a:lstStyle/>
          <a:p>
            <a:pPr algn="just">
              <a:lnSpc>
                <a:spcPct val="130000"/>
              </a:lnSpc>
            </a:pPr>
            <a:r>
              <a:rPr lang="en-US" b="1" dirty="0"/>
              <a:t>Superior oblique</a:t>
            </a:r>
          </a:p>
          <a:p>
            <a:pPr lvl="1" algn="just">
              <a:lnSpc>
                <a:spcPct val="130000"/>
              </a:lnSpc>
            </a:pPr>
            <a:r>
              <a:rPr lang="en-US" sz="1800" dirty="0"/>
              <a:t>Origin : </a:t>
            </a:r>
            <a:r>
              <a:rPr lang="en-US" sz="1800" dirty="0" err="1"/>
              <a:t>superomedial</a:t>
            </a:r>
            <a:r>
              <a:rPr lang="en-US" sz="1800" dirty="0"/>
              <a:t> aspect of optic foramen, moves forward along medial wall of orbit to reach trochlea where its converted into tendon</a:t>
            </a:r>
          </a:p>
          <a:p>
            <a:pPr lvl="1" algn="just">
              <a:lnSpc>
                <a:spcPct val="130000"/>
              </a:lnSpc>
            </a:pPr>
            <a:r>
              <a:rPr lang="en-US" sz="1800" dirty="0"/>
              <a:t>Insertion :after passing thru trochlear pulley, moves lateral and backward to get inserted into </a:t>
            </a:r>
            <a:r>
              <a:rPr lang="en-US" sz="1800" dirty="0" err="1"/>
              <a:t>superotemporal</a:t>
            </a:r>
            <a:r>
              <a:rPr lang="en-US" sz="1800" dirty="0"/>
              <a:t> quadrant of sclera behind the equator</a:t>
            </a:r>
          </a:p>
          <a:p>
            <a:pPr algn="just">
              <a:lnSpc>
                <a:spcPct val="130000"/>
              </a:lnSpc>
            </a:pPr>
            <a:r>
              <a:rPr lang="en-US" b="1" dirty="0"/>
              <a:t>Inferior oblique</a:t>
            </a:r>
          </a:p>
          <a:p>
            <a:pPr lvl="1" algn="just">
              <a:lnSpc>
                <a:spcPct val="130000"/>
              </a:lnSpc>
            </a:pPr>
            <a:r>
              <a:rPr lang="en-US" sz="1800" dirty="0"/>
              <a:t>Origin: small depression just behind orbital rim lateral to lacrimal sac </a:t>
            </a:r>
          </a:p>
          <a:p>
            <a:pPr lvl="1" algn="just">
              <a:lnSpc>
                <a:spcPct val="130000"/>
              </a:lnSpc>
            </a:pPr>
            <a:r>
              <a:rPr lang="en-US" sz="1800" dirty="0"/>
              <a:t>Insertion: moves lateral and backward to get inserted into </a:t>
            </a:r>
            <a:r>
              <a:rPr lang="en-US" sz="1800" dirty="0" err="1"/>
              <a:t>inferotemporal</a:t>
            </a:r>
            <a:r>
              <a:rPr lang="en-US" sz="1800" dirty="0"/>
              <a:t> aspect of sclera behind equator</a:t>
            </a:r>
          </a:p>
          <a:p>
            <a:pPr lvl="1" algn="just">
              <a:lnSpc>
                <a:spcPct val="130000"/>
              </a:lnSpc>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33" y="149111"/>
            <a:ext cx="2033135" cy="1586205"/>
          </a:xfrm>
          <a:prstGeom prst="rect">
            <a:avLst/>
          </a:prstGeom>
        </p:spPr>
      </p:pic>
      <p:sp>
        <p:nvSpPr>
          <p:cNvPr id="5" name="TextBox 4"/>
          <p:cNvSpPr txBox="1"/>
          <p:nvPr/>
        </p:nvSpPr>
        <p:spPr>
          <a:xfrm>
            <a:off x="140677" y="211015"/>
            <a:ext cx="2171700" cy="276999"/>
          </a:xfrm>
          <a:prstGeom prst="rect">
            <a:avLst/>
          </a:prstGeom>
          <a:noFill/>
        </p:spPr>
        <p:txBody>
          <a:bodyPr wrap="square" rtlCol="0">
            <a:spAutoFit/>
          </a:bodyPr>
          <a:lstStyle/>
          <a:p>
            <a:r>
              <a:rPr lang="en-US" sz="1200" dirty="0"/>
              <a:t>Vertical Integration</a:t>
            </a:r>
          </a:p>
        </p:txBody>
      </p:sp>
      <p:sp>
        <p:nvSpPr>
          <p:cNvPr id="6" name="Slide Number Placeholder 5"/>
          <p:cNvSpPr>
            <a:spLocks noGrp="1"/>
          </p:cNvSpPr>
          <p:nvPr>
            <p:ph type="sldNum" sz="quarter" idx="12"/>
          </p:nvPr>
        </p:nvSpPr>
        <p:spPr/>
        <p:txBody>
          <a:bodyPr/>
          <a:lstStyle/>
          <a:p>
            <a:fld id="{C815FC27-B89C-456B-AB3B-0465C37EF160}" type="slidenum">
              <a:rPr lang="en-US" smtClean="0"/>
              <a:pPr/>
              <a:t>9</a:t>
            </a:fld>
            <a:endParaRPr lang="en-US"/>
          </a:p>
        </p:txBody>
      </p:sp>
    </p:spTree>
    <p:extLst>
      <p:ext uri="{BB962C8B-B14F-4D97-AF65-F5344CB8AC3E}">
        <p14:creationId xmlns:p14="http://schemas.microsoft.com/office/powerpoint/2010/main" val="24674059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842</TotalTime>
  <Words>1305</Words>
  <Application>Microsoft Office PowerPoint</Application>
  <PresentationFormat>Widescreen</PresentationFormat>
  <Paragraphs>279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Trebuchet MS</vt:lpstr>
      <vt:lpstr>Wingdings</vt:lpstr>
      <vt:lpstr>Wingdings 2</vt:lpstr>
      <vt:lpstr>Opulent</vt:lpstr>
      <vt:lpstr>Strabismus </vt:lpstr>
      <vt:lpstr>SEQUENCE OF LECTURE </vt:lpstr>
      <vt:lpstr>Learning Objectives</vt:lpstr>
      <vt:lpstr>Extraocular Muscles</vt:lpstr>
      <vt:lpstr>Origin or rectii </vt:lpstr>
      <vt:lpstr>Insertions of rectii</vt:lpstr>
      <vt:lpstr>Horizontal Recti</vt:lpstr>
      <vt:lpstr>Vertical recti</vt:lpstr>
      <vt:lpstr>Oblique Muscles</vt:lpstr>
      <vt:lpstr> </vt:lpstr>
      <vt:lpstr>Innervation of extraocular muscles </vt:lpstr>
      <vt:lpstr> Actions of Extraocular Muscles</vt:lpstr>
      <vt:lpstr>PowerPoint Presentation</vt:lpstr>
      <vt:lpstr>Ocular Movements</vt:lpstr>
      <vt:lpstr>Ocular Movements</vt:lpstr>
      <vt:lpstr>Ocular Movements</vt:lpstr>
      <vt:lpstr>Positions of gaze</vt:lpstr>
      <vt:lpstr>Positions of Gaze</vt:lpstr>
      <vt:lpstr>Ocular Motility </vt:lpstr>
      <vt:lpstr>Ocular Motility </vt:lpstr>
      <vt:lpstr>Laws of ocular motility</vt:lpstr>
      <vt:lpstr>Amblyopia </vt:lpstr>
      <vt:lpstr>PowerPoint Presentation</vt:lpstr>
      <vt:lpstr>Pathophysiology of amblyopia</vt:lpstr>
      <vt:lpstr>degrees of amblyopia</vt:lpstr>
      <vt:lpstr>Types of amblyopia</vt:lpstr>
      <vt:lpstr>Types of Amblyopia </vt:lpstr>
      <vt:lpstr>Types of Amblyopia </vt:lpstr>
      <vt:lpstr>Types of Amblyopia </vt:lpstr>
      <vt:lpstr>Types of Amblyopia </vt:lpstr>
      <vt:lpstr>Prognosis </vt:lpstr>
      <vt:lpstr>Treatment of Amblyopia </vt:lpstr>
      <vt:lpstr>Treatment of Amblyopia </vt:lpstr>
      <vt:lpstr>PowerPoint Presentation</vt:lpstr>
      <vt:lpstr>Eye Examination in Schools</vt:lpstr>
      <vt:lpstr>ETHICS AND RESEARCH</vt:lpstr>
      <vt:lpstr>ARTIFICIAL INTELLIGENCE</vt:lpstr>
      <vt:lpstr>END OF LECTURE ASSESSMENT (EOLA)</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Strabismus (Squint)</dc:title>
  <dc:creator>HOME</dc:creator>
  <cp:lastModifiedBy>Dell</cp:lastModifiedBy>
  <cp:revision>131</cp:revision>
  <dcterms:created xsi:type="dcterms:W3CDTF">2021-10-21T00:38:55Z</dcterms:created>
  <dcterms:modified xsi:type="dcterms:W3CDTF">2024-05-05T17:48:15Z</dcterms:modified>
</cp:coreProperties>
</file>