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418" r:id="rId2"/>
    <p:sldId id="305" r:id="rId3"/>
    <p:sldId id="306" r:id="rId4"/>
    <p:sldId id="307" r:id="rId5"/>
    <p:sldId id="416" r:id="rId6"/>
    <p:sldId id="417" r:id="rId7"/>
    <p:sldId id="259" r:id="rId8"/>
    <p:sldId id="258"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420" r:id="rId31"/>
    <p:sldId id="421" r:id="rId32"/>
    <p:sldId id="422" r:id="rId33"/>
    <p:sldId id="419"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0" d="100"/>
          <a:sy n="70" d="100"/>
        </p:scale>
        <p:origin x="534"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marfatima93@gmail.com" userId="d44883e3c0456043" providerId="LiveId" clId="{48C322FB-127D-4B7F-A129-A973EC64F766}"/>
    <pc:docChg chg="addSld modSld">
      <pc:chgData name="sammarfatima93@gmail.com" userId="d44883e3c0456043" providerId="LiveId" clId="{48C322FB-127D-4B7F-A129-A973EC64F766}" dt="2025-02-24T14:55:46.292" v="29" actId="207"/>
      <pc:docMkLst>
        <pc:docMk/>
      </pc:docMkLst>
      <pc:sldChg chg="modSp mod">
        <pc:chgData name="sammarfatima93@gmail.com" userId="d44883e3c0456043" providerId="LiveId" clId="{48C322FB-127D-4B7F-A129-A973EC64F766}" dt="2025-02-24T14:55:46.292" v="29" actId="207"/>
        <pc:sldMkLst>
          <pc:docMk/>
          <pc:sldMk cId="1225885434" sldId="418"/>
        </pc:sldMkLst>
        <pc:spChg chg="mod">
          <ac:chgData name="sammarfatima93@gmail.com" userId="d44883e3c0456043" providerId="LiveId" clId="{48C322FB-127D-4B7F-A129-A973EC64F766}" dt="2025-02-24T14:55:46.292" v="29" actId="207"/>
          <ac:spMkLst>
            <pc:docMk/>
            <pc:sldMk cId="1225885434" sldId="418"/>
            <ac:spMk id="3" creationId="{CE847F37-A11F-0B2D-5291-384F60B805E5}"/>
          </ac:spMkLst>
        </pc:spChg>
        <pc:spChg chg="mod">
          <ac:chgData name="sammarfatima93@gmail.com" userId="d44883e3c0456043" providerId="LiveId" clId="{48C322FB-127D-4B7F-A129-A973EC64F766}" dt="2025-02-24T14:55:41.980" v="28" actId="207"/>
          <ac:spMkLst>
            <pc:docMk/>
            <pc:sldMk cId="1225885434" sldId="418"/>
            <ac:spMk id="4098" creationId="{96B15C91-B6FB-28C1-A001-9A487E3D9DD3}"/>
          </ac:spMkLst>
        </pc:spChg>
      </pc:sldChg>
      <pc:sldChg chg="modSp new mod">
        <pc:chgData name="sammarfatima93@gmail.com" userId="d44883e3c0456043" providerId="LiveId" clId="{48C322FB-127D-4B7F-A129-A973EC64F766}" dt="2025-02-16T12:58:16.891" v="27" actId="14100"/>
        <pc:sldMkLst>
          <pc:docMk/>
          <pc:sldMk cId="1249039934" sldId="422"/>
        </pc:sldMkLst>
        <pc:spChg chg="mod">
          <ac:chgData name="sammarfatima93@gmail.com" userId="d44883e3c0456043" providerId="LiveId" clId="{48C322FB-127D-4B7F-A129-A973EC64F766}" dt="2025-02-16T12:57:20.557" v="21" actId="20577"/>
          <ac:spMkLst>
            <pc:docMk/>
            <pc:sldMk cId="1249039934" sldId="422"/>
            <ac:spMk id="2" creationId="{80A02E0A-20E7-0918-58F2-F19343F63539}"/>
          </ac:spMkLst>
        </pc:spChg>
        <pc:spChg chg="mod">
          <ac:chgData name="sammarfatima93@gmail.com" userId="d44883e3c0456043" providerId="LiveId" clId="{48C322FB-127D-4B7F-A129-A973EC64F766}" dt="2025-02-16T12:58:16.891" v="27" actId="14100"/>
          <ac:spMkLst>
            <pc:docMk/>
            <pc:sldMk cId="1249039934" sldId="422"/>
            <ac:spMk id="3" creationId="{1C67C0DC-C2A4-31BE-4223-0F34FA5F9F3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CEBA05-2F10-437E-89B2-54F4D9FAF478}" type="doc">
      <dgm:prSet loTypeId="urn:microsoft.com/office/officeart/2005/8/layout/gear1#1" loCatId="cycle" qsTypeId="urn:microsoft.com/office/officeart/2005/8/quickstyle/3d5" qsCatId="3D" csTypeId="urn:microsoft.com/office/officeart/2005/8/colors/colorful4" csCatId="colorful" phldr="1"/>
      <dgm:spPr/>
    </dgm:pt>
    <dgm:pt modelId="{DACAB5BA-B8B4-4D66-8B11-1D02259E020B}">
      <dgm:prSet phldrT="[Text]"/>
      <dgm:spPr/>
      <dgm:t>
        <a:bodyPr/>
        <a:lstStyle/>
        <a:p>
          <a:pPr algn="ctr"/>
          <a:r>
            <a:rPr lang="en-US" b="1" dirty="0">
              <a:latin typeface="Arial Black" pitchFamily="34" charset="0"/>
            </a:rPr>
            <a:t>Wisdom</a:t>
          </a:r>
        </a:p>
      </dgm:t>
    </dgm:pt>
    <dgm:pt modelId="{D76093C5-B96B-4182-8418-CFDB341D2418}" type="parTrans" cxnId="{0F63D9BC-9028-4C84-92D9-B4BDAB4F1E91}">
      <dgm:prSet/>
      <dgm:spPr/>
      <dgm:t>
        <a:bodyPr/>
        <a:lstStyle/>
        <a:p>
          <a:pPr algn="ctr"/>
          <a:endParaRPr lang="en-US"/>
        </a:p>
      </dgm:t>
    </dgm:pt>
    <dgm:pt modelId="{23718C41-0A1F-40BF-86BE-8A5476EC271E}" type="sibTrans" cxnId="{0F63D9BC-9028-4C84-92D9-B4BDAB4F1E91}">
      <dgm:prSet/>
      <dgm:spPr/>
      <dgm:t>
        <a:bodyPr/>
        <a:lstStyle/>
        <a:p>
          <a:pPr algn="ctr"/>
          <a:endParaRPr lang="en-US"/>
        </a:p>
      </dgm:t>
    </dgm:pt>
    <dgm:pt modelId="{663C1E13-76F9-4B70-A2F2-CA23180743CE}">
      <dgm:prSet phldrT="[Text]"/>
      <dgm:spPr/>
      <dgm:t>
        <a:bodyPr/>
        <a:lstStyle/>
        <a:p>
          <a:pPr algn="ctr"/>
          <a:r>
            <a:rPr lang="en-US" dirty="0">
              <a:latin typeface="Arial Black" pitchFamily="34" charset="0"/>
            </a:rPr>
            <a:t>Truth</a:t>
          </a:r>
          <a:r>
            <a:rPr lang="en-US" dirty="0"/>
            <a:t> </a:t>
          </a:r>
        </a:p>
      </dgm:t>
    </dgm:pt>
    <dgm:pt modelId="{637C3D51-3F4B-4277-8185-724806355FF8}" type="parTrans" cxnId="{32FAE72D-29B2-4404-A917-2C4136EE3C4F}">
      <dgm:prSet/>
      <dgm:spPr/>
      <dgm:t>
        <a:bodyPr/>
        <a:lstStyle/>
        <a:p>
          <a:pPr algn="ctr"/>
          <a:endParaRPr lang="en-US"/>
        </a:p>
      </dgm:t>
    </dgm:pt>
    <dgm:pt modelId="{188C389E-9423-41DE-9C5E-D4A7E95C7E62}" type="sibTrans" cxnId="{32FAE72D-29B2-4404-A917-2C4136EE3C4F}">
      <dgm:prSet/>
      <dgm:spPr/>
      <dgm:t>
        <a:bodyPr/>
        <a:lstStyle/>
        <a:p>
          <a:pPr algn="ctr"/>
          <a:endParaRPr lang="en-US"/>
        </a:p>
      </dgm:t>
    </dgm:pt>
    <dgm:pt modelId="{399ACE2F-90C5-48B1-9E65-700A32562848}">
      <dgm:prSet phldrT="[Text]"/>
      <dgm:spPr/>
      <dgm:t>
        <a:bodyPr/>
        <a:lstStyle/>
        <a:p>
          <a:pPr algn="ctr"/>
          <a:r>
            <a:rPr lang="en-US" b="1" dirty="0">
              <a:latin typeface="Arial Black" pitchFamily="34" charset="0"/>
            </a:rPr>
            <a:t>Servic</a:t>
          </a:r>
          <a:r>
            <a:rPr lang="en-US" dirty="0">
              <a:latin typeface="Arial Black" pitchFamily="34" charset="0"/>
            </a:rPr>
            <a:t>e</a:t>
          </a:r>
          <a:r>
            <a:rPr lang="en-US" dirty="0"/>
            <a:t> </a:t>
          </a:r>
        </a:p>
      </dgm:t>
    </dgm:pt>
    <dgm:pt modelId="{1911F9CB-1EEA-4FFD-A302-90DCBC7D11BE}" type="parTrans" cxnId="{7C4913C1-9DC8-4658-A4FC-A894F8F82CF0}">
      <dgm:prSet/>
      <dgm:spPr/>
      <dgm:t>
        <a:bodyPr/>
        <a:lstStyle/>
        <a:p>
          <a:pPr algn="ctr"/>
          <a:endParaRPr lang="en-US"/>
        </a:p>
      </dgm:t>
    </dgm:pt>
    <dgm:pt modelId="{DA82EADB-2721-42A0-95EA-F9B5521A38A6}" type="sibTrans" cxnId="{7C4913C1-9DC8-4658-A4FC-A894F8F82CF0}">
      <dgm:prSet/>
      <dgm:spPr/>
      <dgm:t>
        <a:bodyPr/>
        <a:lstStyle/>
        <a:p>
          <a:pPr algn="ctr"/>
          <a:endParaRPr lang="en-US"/>
        </a:p>
      </dgm:t>
    </dgm:pt>
    <dgm:pt modelId="{5ED88519-AC6C-4AA3-B76D-812B93A167E4}" type="pres">
      <dgm:prSet presAssocID="{F9CEBA05-2F10-437E-89B2-54F4D9FAF478}" presName="composite" presStyleCnt="0">
        <dgm:presLayoutVars>
          <dgm:chMax val="3"/>
          <dgm:animLvl val="lvl"/>
          <dgm:resizeHandles val="exact"/>
        </dgm:presLayoutVars>
      </dgm:prSet>
      <dgm:spPr/>
    </dgm:pt>
    <dgm:pt modelId="{87622A90-D0D8-4EA3-BC0D-D537801AF2B1}" type="pres">
      <dgm:prSet presAssocID="{DACAB5BA-B8B4-4D66-8B11-1D02259E020B}" presName="gear1" presStyleLbl="node1" presStyleIdx="0" presStyleCnt="3" custLinFactNeighborX="-220" custLinFactNeighborY="-220">
        <dgm:presLayoutVars>
          <dgm:chMax val="1"/>
          <dgm:bulletEnabled val="1"/>
        </dgm:presLayoutVars>
      </dgm:prSet>
      <dgm:spPr/>
    </dgm:pt>
    <dgm:pt modelId="{B6B6B41B-120B-4968-AB6A-FC6E7C8EF3C0}" type="pres">
      <dgm:prSet presAssocID="{DACAB5BA-B8B4-4D66-8B11-1D02259E020B}" presName="gear1srcNode" presStyleLbl="node1" presStyleIdx="0" presStyleCnt="3"/>
      <dgm:spPr/>
    </dgm:pt>
    <dgm:pt modelId="{8BC64EA7-2794-42B6-96C9-F39A52CB985A}" type="pres">
      <dgm:prSet presAssocID="{DACAB5BA-B8B4-4D66-8B11-1D02259E020B}" presName="gear1dstNode" presStyleLbl="node1" presStyleIdx="0" presStyleCnt="3"/>
      <dgm:spPr/>
    </dgm:pt>
    <dgm:pt modelId="{93300324-D62F-4E58-B882-734182BDB462}" type="pres">
      <dgm:prSet presAssocID="{663C1E13-76F9-4B70-A2F2-CA23180743CE}" presName="gear2" presStyleLbl="node1" presStyleIdx="1" presStyleCnt="3">
        <dgm:presLayoutVars>
          <dgm:chMax val="1"/>
          <dgm:bulletEnabled val="1"/>
        </dgm:presLayoutVars>
      </dgm:prSet>
      <dgm:spPr/>
    </dgm:pt>
    <dgm:pt modelId="{B9330EE9-43E4-4FD4-8144-E92B1DD0FCDF}" type="pres">
      <dgm:prSet presAssocID="{663C1E13-76F9-4B70-A2F2-CA23180743CE}" presName="gear2srcNode" presStyleLbl="node1" presStyleIdx="1" presStyleCnt="3"/>
      <dgm:spPr/>
    </dgm:pt>
    <dgm:pt modelId="{4822A78E-EAEC-401F-941A-3A84E13E2357}" type="pres">
      <dgm:prSet presAssocID="{663C1E13-76F9-4B70-A2F2-CA23180743CE}" presName="gear2dstNode" presStyleLbl="node1" presStyleIdx="1" presStyleCnt="3"/>
      <dgm:spPr/>
    </dgm:pt>
    <dgm:pt modelId="{59EDF28D-6C67-49D0-B5A1-DE5C3CBA2292}" type="pres">
      <dgm:prSet presAssocID="{399ACE2F-90C5-48B1-9E65-700A32562848}" presName="gear3" presStyleLbl="node1" presStyleIdx="2" presStyleCnt="3"/>
      <dgm:spPr/>
    </dgm:pt>
    <dgm:pt modelId="{23DC08E4-3725-4448-BFFF-1CCEA2F2987E}" type="pres">
      <dgm:prSet presAssocID="{399ACE2F-90C5-48B1-9E65-700A32562848}" presName="gear3tx" presStyleLbl="node1" presStyleIdx="2" presStyleCnt="3">
        <dgm:presLayoutVars>
          <dgm:chMax val="1"/>
          <dgm:bulletEnabled val="1"/>
        </dgm:presLayoutVars>
      </dgm:prSet>
      <dgm:spPr/>
    </dgm:pt>
    <dgm:pt modelId="{7D3EFDB4-E5D1-439A-86D8-1FCF80D959BA}" type="pres">
      <dgm:prSet presAssocID="{399ACE2F-90C5-48B1-9E65-700A32562848}" presName="gear3srcNode" presStyleLbl="node1" presStyleIdx="2" presStyleCnt="3"/>
      <dgm:spPr/>
    </dgm:pt>
    <dgm:pt modelId="{9815588C-16D0-4475-B64C-847FC87C8C32}" type="pres">
      <dgm:prSet presAssocID="{399ACE2F-90C5-48B1-9E65-700A32562848}" presName="gear3dstNode" presStyleLbl="node1" presStyleIdx="2" presStyleCnt="3"/>
      <dgm:spPr/>
    </dgm:pt>
    <dgm:pt modelId="{398423B3-DD54-4226-99D7-017EFC1488DF}" type="pres">
      <dgm:prSet presAssocID="{23718C41-0A1F-40BF-86BE-8A5476EC271E}" presName="connector1" presStyleLbl="sibTrans2D1" presStyleIdx="0" presStyleCnt="3"/>
      <dgm:spPr/>
    </dgm:pt>
    <dgm:pt modelId="{6DF3A3A0-5919-4E69-80DD-61760D6340A0}" type="pres">
      <dgm:prSet presAssocID="{188C389E-9423-41DE-9C5E-D4A7E95C7E62}" presName="connector2" presStyleLbl="sibTrans2D1" presStyleIdx="1" presStyleCnt="3"/>
      <dgm:spPr/>
    </dgm:pt>
    <dgm:pt modelId="{A09CEA93-9338-4361-A5E6-CF85B6019F5A}" type="pres">
      <dgm:prSet presAssocID="{DA82EADB-2721-42A0-95EA-F9B5521A38A6}" presName="connector3" presStyleLbl="sibTrans2D1" presStyleIdx="2" presStyleCnt="3"/>
      <dgm:spPr/>
    </dgm:pt>
  </dgm:ptLst>
  <dgm:cxnLst>
    <dgm:cxn modelId="{B3B7EE28-512C-214E-9974-3016F07715E9}" type="presOf" srcId="{399ACE2F-90C5-48B1-9E65-700A32562848}" destId="{9815588C-16D0-4475-B64C-847FC87C8C32}" srcOrd="3" destOrd="0" presId="urn:microsoft.com/office/officeart/2005/8/layout/gear1#1"/>
    <dgm:cxn modelId="{32FAE72D-29B2-4404-A917-2C4136EE3C4F}" srcId="{F9CEBA05-2F10-437E-89B2-54F4D9FAF478}" destId="{663C1E13-76F9-4B70-A2F2-CA23180743CE}" srcOrd="1" destOrd="0" parTransId="{637C3D51-3F4B-4277-8185-724806355FF8}" sibTransId="{188C389E-9423-41DE-9C5E-D4A7E95C7E62}"/>
    <dgm:cxn modelId="{81E50F2E-C21C-7B40-A4B8-FB7D48685756}" type="presOf" srcId="{663C1E13-76F9-4B70-A2F2-CA23180743CE}" destId="{4822A78E-EAEC-401F-941A-3A84E13E2357}" srcOrd="2" destOrd="0" presId="urn:microsoft.com/office/officeart/2005/8/layout/gear1#1"/>
    <dgm:cxn modelId="{D2EBCB36-C3A8-3340-9C21-2F40968EFF26}" type="presOf" srcId="{DACAB5BA-B8B4-4D66-8B11-1D02259E020B}" destId="{8BC64EA7-2794-42B6-96C9-F39A52CB985A}" srcOrd="2" destOrd="0" presId="urn:microsoft.com/office/officeart/2005/8/layout/gear1#1"/>
    <dgm:cxn modelId="{15F0283C-5855-784E-9818-ACAD69FF7FC0}" type="presOf" srcId="{399ACE2F-90C5-48B1-9E65-700A32562848}" destId="{59EDF28D-6C67-49D0-B5A1-DE5C3CBA2292}" srcOrd="0" destOrd="0" presId="urn:microsoft.com/office/officeart/2005/8/layout/gear1#1"/>
    <dgm:cxn modelId="{B020E15E-E1F1-EB47-BD56-6C1CA09EC19D}" type="presOf" srcId="{DA82EADB-2721-42A0-95EA-F9B5521A38A6}" destId="{A09CEA93-9338-4361-A5E6-CF85B6019F5A}" srcOrd="0" destOrd="0" presId="urn:microsoft.com/office/officeart/2005/8/layout/gear1#1"/>
    <dgm:cxn modelId="{AA13EC6C-A091-9143-8206-FB18C82B24A8}" type="presOf" srcId="{188C389E-9423-41DE-9C5E-D4A7E95C7E62}" destId="{6DF3A3A0-5919-4E69-80DD-61760D6340A0}" srcOrd="0" destOrd="0" presId="urn:microsoft.com/office/officeart/2005/8/layout/gear1#1"/>
    <dgm:cxn modelId="{CF4C724D-EF72-A643-A58F-DFD3DF7552B7}" type="presOf" srcId="{F9CEBA05-2F10-437E-89B2-54F4D9FAF478}" destId="{5ED88519-AC6C-4AA3-B76D-812B93A167E4}" srcOrd="0" destOrd="0" presId="urn:microsoft.com/office/officeart/2005/8/layout/gear1#1"/>
    <dgm:cxn modelId="{7AF09E59-58EE-4E49-A4DC-2B0D1B374FC3}" type="presOf" srcId="{399ACE2F-90C5-48B1-9E65-700A32562848}" destId="{7D3EFDB4-E5D1-439A-86D8-1FCF80D959BA}" srcOrd="2" destOrd="0" presId="urn:microsoft.com/office/officeart/2005/8/layout/gear1#1"/>
    <dgm:cxn modelId="{5DA35782-A3B8-DF45-AD39-0CEF1758E4BF}" type="presOf" srcId="{DACAB5BA-B8B4-4D66-8B11-1D02259E020B}" destId="{B6B6B41B-120B-4968-AB6A-FC6E7C8EF3C0}" srcOrd="1" destOrd="0" presId="urn:microsoft.com/office/officeart/2005/8/layout/gear1#1"/>
    <dgm:cxn modelId="{423A3893-B4D0-6A4E-ADD6-374770125365}" type="presOf" srcId="{663C1E13-76F9-4B70-A2F2-CA23180743CE}" destId="{93300324-D62F-4E58-B882-734182BDB462}" srcOrd="0" destOrd="0" presId="urn:microsoft.com/office/officeart/2005/8/layout/gear1#1"/>
    <dgm:cxn modelId="{7239FD97-72CD-3747-9130-AE192AF9C4BC}" type="presOf" srcId="{DACAB5BA-B8B4-4D66-8B11-1D02259E020B}" destId="{87622A90-D0D8-4EA3-BC0D-D537801AF2B1}" srcOrd="0" destOrd="0" presId="urn:microsoft.com/office/officeart/2005/8/layout/gear1#1"/>
    <dgm:cxn modelId="{0F63D9BC-9028-4C84-92D9-B4BDAB4F1E91}" srcId="{F9CEBA05-2F10-437E-89B2-54F4D9FAF478}" destId="{DACAB5BA-B8B4-4D66-8B11-1D02259E020B}" srcOrd="0" destOrd="0" parTransId="{D76093C5-B96B-4182-8418-CFDB341D2418}" sibTransId="{23718C41-0A1F-40BF-86BE-8A5476EC271E}"/>
    <dgm:cxn modelId="{7C4913C1-9DC8-4658-A4FC-A894F8F82CF0}" srcId="{F9CEBA05-2F10-437E-89B2-54F4D9FAF478}" destId="{399ACE2F-90C5-48B1-9E65-700A32562848}" srcOrd="2" destOrd="0" parTransId="{1911F9CB-1EEA-4FFD-A302-90DCBC7D11BE}" sibTransId="{DA82EADB-2721-42A0-95EA-F9B5521A38A6}"/>
    <dgm:cxn modelId="{CE15E1C9-7628-3549-A11D-325FF8770523}" type="presOf" srcId="{23718C41-0A1F-40BF-86BE-8A5476EC271E}" destId="{398423B3-DD54-4226-99D7-017EFC1488DF}" srcOrd="0" destOrd="0" presId="urn:microsoft.com/office/officeart/2005/8/layout/gear1#1"/>
    <dgm:cxn modelId="{2DFE34DF-B1EF-F748-89A8-1BFF9EF566E1}" type="presOf" srcId="{399ACE2F-90C5-48B1-9E65-700A32562848}" destId="{23DC08E4-3725-4448-BFFF-1CCEA2F2987E}" srcOrd="1" destOrd="0" presId="urn:microsoft.com/office/officeart/2005/8/layout/gear1#1"/>
    <dgm:cxn modelId="{C668E6E8-7380-F94B-B207-3041CDBDC6AB}" type="presOf" srcId="{663C1E13-76F9-4B70-A2F2-CA23180743CE}" destId="{B9330EE9-43E4-4FD4-8144-E92B1DD0FCDF}" srcOrd="1" destOrd="0" presId="urn:microsoft.com/office/officeart/2005/8/layout/gear1#1"/>
    <dgm:cxn modelId="{98C7B21C-C256-1140-BE7B-8048269E1B05}" type="presParOf" srcId="{5ED88519-AC6C-4AA3-B76D-812B93A167E4}" destId="{87622A90-D0D8-4EA3-BC0D-D537801AF2B1}" srcOrd="0" destOrd="0" presId="urn:microsoft.com/office/officeart/2005/8/layout/gear1#1"/>
    <dgm:cxn modelId="{5AB08AA6-9A47-9F47-A416-477301D9B9FF}" type="presParOf" srcId="{5ED88519-AC6C-4AA3-B76D-812B93A167E4}" destId="{B6B6B41B-120B-4968-AB6A-FC6E7C8EF3C0}" srcOrd="1" destOrd="0" presId="urn:microsoft.com/office/officeart/2005/8/layout/gear1#1"/>
    <dgm:cxn modelId="{2401FBB3-4D8E-A248-842E-12665BCCA8AA}" type="presParOf" srcId="{5ED88519-AC6C-4AA3-B76D-812B93A167E4}" destId="{8BC64EA7-2794-42B6-96C9-F39A52CB985A}" srcOrd="2" destOrd="0" presId="urn:microsoft.com/office/officeart/2005/8/layout/gear1#1"/>
    <dgm:cxn modelId="{46771D46-6687-8843-BE5E-19E0515C065E}" type="presParOf" srcId="{5ED88519-AC6C-4AA3-B76D-812B93A167E4}" destId="{93300324-D62F-4E58-B882-734182BDB462}" srcOrd="3" destOrd="0" presId="urn:microsoft.com/office/officeart/2005/8/layout/gear1#1"/>
    <dgm:cxn modelId="{64158712-A2C4-934A-BF10-EED16CADC230}" type="presParOf" srcId="{5ED88519-AC6C-4AA3-B76D-812B93A167E4}" destId="{B9330EE9-43E4-4FD4-8144-E92B1DD0FCDF}" srcOrd="4" destOrd="0" presId="urn:microsoft.com/office/officeart/2005/8/layout/gear1#1"/>
    <dgm:cxn modelId="{700DD136-24D7-954E-BDD6-D98D5FED9C0A}" type="presParOf" srcId="{5ED88519-AC6C-4AA3-B76D-812B93A167E4}" destId="{4822A78E-EAEC-401F-941A-3A84E13E2357}" srcOrd="5" destOrd="0" presId="urn:microsoft.com/office/officeart/2005/8/layout/gear1#1"/>
    <dgm:cxn modelId="{E65A2CAD-2074-C645-8FFB-1F1EFBB95FAF}" type="presParOf" srcId="{5ED88519-AC6C-4AA3-B76D-812B93A167E4}" destId="{59EDF28D-6C67-49D0-B5A1-DE5C3CBA2292}" srcOrd="6" destOrd="0" presId="urn:microsoft.com/office/officeart/2005/8/layout/gear1#1"/>
    <dgm:cxn modelId="{B005AEBF-91A5-7B4B-9C9B-3CCAA46102A4}" type="presParOf" srcId="{5ED88519-AC6C-4AA3-B76D-812B93A167E4}" destId="{23DC08E4-3725-4448-BFFF-1CCEA2F2987E}" srcOrd="7" destOrd="0" presId="urn:microsoft.com/office/officeart/2005/8/layout/gear1#1"/>
    <dgm:cxn modelId="{4A75BCD9-8CC8-C742-A9A9-08DDDF82A3D8}" type="presParOf" srcId="{5ED88519-AC6C-4AA3-B76D-812B93A167E4}" destId="{7D3EFDB4-E5D1-439A-86D8-1FCF80D959BA}" srcOrd="8" destOrd="0" presId="urn:microsoft.com/office/officeart/2005/8/layout/gear1#1"/>
    <dgm:cxn modelId="{BD4A9BB0-B2F7-4B4C-865D-D45426C93B7A}" type="presParOf" srcId="{5ED88519-AC6C-4AA3-B76D-812B93A167E4}" destId="{9815588C-16D0-4475-B64C-847FC87C8C32}" srcOrd="9" destOrd="0" presId="urn:microsoft.com/office/officeart/2005/8/layout/gear1#1"/>
    <dgm:cxn modelId="{AEED365F-37E4-9942-B316-06C75AE8B1C3}" type="presParOf" srcId="{5ED88519-AC6C-4AA3-B76D-812B93A167E4}" destId="{398423B3-DD54-4226-99D7-017EFC1488DF}" srcOrd="10" destOrd="0" presId="urn:microsoft.com/office/officeart/2005/8/layout/gear1#1"/>
    <dgm:cxn modelId="{97D369D3-7427-D145-AFC0-07FF4C8909DB}" type="presParOf" srcId="{5ED88519-AC6C-4AA3-B76D-812B93A167E4}" destId="{6DF3A3A0-5919-4E69-80DD-61760D6340A0}" srcOrd="11" destOrd="0" presId="urn:microsoft.com/office/officeart/2005/8/layout/gear1#1"/>
    <dgm:cxn modelId="{A3830FC0-8E72-BA4E-8AD3-F31378F8B109}" type="presParOf" srcId="{5ED88519-AC6C-4AA3-B76D-812B93A167E4}" destId="{A09CEA93-9338-4361-A5E6-CF85B6019F5A}" srcOrd="12" destOrd="0" presId="urn:microsoft.com/office/officeart/2005/8/layout/gear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622A90-D0D8-4EA3-BC0D-D537801AF2B1}">
      <dsp:nvSpPr>
        <dsp:cNvPr id="0" name=""/>
        <dsp:cNvSpPr/>
      </dsp:nvSpPr>
      <dsp:spPr>
        <a:xfrm>
          <a:off x="2582234" y="1410659"/>
          <a:ext cx="1728787" cy="1728787"/>
        </a:xfrm>
        <a:prstGeom prst="gear9">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Arial Black" pitchFamily="34" charset="0"/>
            </a:rPr>
            <a:t>Wisdom</a:t>
          </a:r>
        </a:p>
      </dsp:txBody>
      <dsp:txXfrm>
        <a:off x="2929797" y="1815619"/>
        <a:ext cx="1033661" cy="888632"/>
      </dsp:txXfrm>
    </dsp:sp>
    <dsp:sp modelId="{93300324-D62F-4E58-B882-734182BDB462}">
      <dsp:nvSpPr>
        <dsp:cNvPr id="0" name=""/>
        <dsp:cNvSpPr/>
      </dsp:nvSpPr>
      <dsp:spPr>
        <a:xfrm>
          <a:off x="1580197" y="1005840"/>
          <a:ext cx="1257300" cy="1257300"/>
        </a:xfrm>
        <a:prstGeom prst="gear6">
          <a:avLst/>
        </a:prstGeom>
        <a:solidFill>
          <a:schemeClr val="accent4">
            <a:hueOff val="5197846"/>
            <a:satOff val="-23984"/>
            <a:lumOff val="88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Black" pitchFamily="34" charset="0"/>
            </a:rPr>
            <a:t>Truth</a:t>
          </a:r>
          <a:r>
            <a:rPr lang="en-US" sz="1200" kern="1200" dirty="0"/>
            <a:t> </a:t>
          </a:r>
        </a:p>
      </dsp:txBody>
      <dsp:txXfrm>
        <a:off x="1896726" y="1324282"/>
        <a:ext cx="624242" cy="620416"/>
      </dsp:txXfrm>
    </dsp:sp>
    <dsp:sp modelId="{59EDF28D-6C67-49D0-B5A1-DE5C3CBA2292}">
      <dsp:nvSpPr>
        <dsp:cNvPr id="0" name=""/>
        <dsp:cNvSpPr/>
      </dsp:nvSpPr>
      <dsp:spPr>
        <a:xfrm rot="20700000">
          <a:off x="2284413" y="138431"/>
          <a:ext cx="1231897" cy="1231897"/>
        </a:xfrm>
        <a:prstGeom prst="gear6">
          <a:avLst/>
        </a:prstGeom>
        <a:solidFill>
          <a:schemeClr val="accent4">
            <a:hueOff val="10395692"/>
            <a:satOff val="-47968"/>
            <a:lumOff val="1765"/>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Arial Black" pitchFamily="34" charset="0"/>
            </a:rPr>
            <a:t>Servic</a:t>
          </a:r>
          <a:r>
            <a:rPr lang="en-US" sz="1200" kern="1200" dirty="0">
              <a:latin typeface="Arial Black" pitchFamily="34" charset="0"/>
            </a:rPr>
            <a:t>e</a:t>
          </a:r>
          <a:r>
            <a:rPr lang="en-US" sz="1200" kern="1200" dirty="0"/>
            <a:t> </a:t>
          </a:r>
        </a:p>
      </dsp:txBody>
      <dsp:txXfrm rot="-20700000">
        <a:off x="2554605" y="408622"/>
        <a:ext cx="691515" cy="691515"/>
      </dsp:txXfrm>
    </dsp:sp>
    <dsp:sp modelId="{398423B3-DD54-4226-99D7-017EFC1488DF}">
      <dsp:nvSpPr>
        <dsp:cNvPr id="0" name=""/>
        <dsp:cNvSpPr/>
      </dsp:nvSpPr>
      <dsp:spPr>
        <a:xfrm>
          <a:off x="2441918" y="1159893"/>
          <a:ext cx="2212848" cy="2212848"/>
        </a:xfrm>
        <a:prstGeom prst="circularArrow">
          <a:avLst>
            <a:gd name="adj1" fmla="val 4688"/>
            <a:gd name="adj2" fmla="val 299029"/>
            <a:gd name="adj3" fmla="val 2484496"/>
            <a:gd name="adj4" fmla="val 15931267"/>
            <a:gd name="adj5" fmla="val 5469"/>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DF3A3A0-5919-4E69-80DD-61760D6340A0}">
      <dsp:nvSpPr>
        <dsp:cNvPr id="0" name=""/>
        <dsp:cNvSpPr/>
      </dsp:nvSpPr>
      <dsp:spPr>
        <a:xfrm>
          <a:off x="1357532" y="732157"/>
          <a:ext cx="1607772" cy="1607772"/>
        </a:xfrm>
        <a:prstGeom prst="leftCircularArrow">
          <a:avLst>
            <a:gd name="adj1" fmla="val 6452"/>
            <a:gd name="adj2" fmla="val 429999"/>
            <a:gd name="adj3" fmla="val 10489124"/>
            <a:gd name="adj4" fmla="val 14837806"/>
            <a:gd name="adj5" fmla="val 7527"/>
          </a:avLst>
        </a:prstGeom>
        <a:solidFill>
          <a:schemeClr val="accent4">
            <a:hueOff val="5197846"/>
            <a:satOff val="-23984"/>
            <a:lumOff val="883"/>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09CEA93-9338-4361-A5E6-CF85B6019F5A}">
      <dsp:nvSpPr>
        <dsp:cNvPr id="0" name=""/>
        <dsp:cNvSpPr/>
      </dsp:nvSpPr>
      <dsp:spPr>
        <a:xfrm>
          <a:off x="1999463" y="-126889"/>
          <a:ext cx="1733502" cy="1733502"/>
        </a:xfrm>
        <a:prstGeom prst="circularArrow">
          <a:avLst>
            <a:gd name="adj1" fmla="val 5984"/>
            <a:gd name="adj2" fmla="val 394124"/>
            <a:gd name="adj3" fmla="val 13313824"/>
            <a:gd name="adj4" fmla="val 10508221"/>
            <a:gd name="adj5" fmla="val 6981"/>
          </a:avLst>
        </a:prstGeom>
        <a:solidFill>
          <a:schemeClr val="accent4">
            <a:hueOff val="10395692"/>
            <a:satOff val="-47968"/>
            <a:lumOff val="1765"/>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1">
  <dgm:title val=""/>
  <dgm:desc val=""/>
  <dgm:catLst>
    <dgm:cat type="relationship" pri="109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78795-35AE-4562-88CE-5E9463C1BD63}" type="datetimeFigureOut">
              <a:rPr lang="en-PK" smtClean="0"/>
              <a:t>24/02/2025</a:t>
            </a:fld>
            <a:endParaRPr lang="en-P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D02C0E-C05C-4A8B-8D57-67A8B04F968E}" type="slidenum">
              <a:rPr lang="en-PK" smtClean="0"/>
              <a:t>‹#›</a:t>
            </a:fld>
            <a:endParaRPr lang="en-PK"/>
          </a:p>
        </p:txBody>
      </p:sp>
    </p:spTree>
    <p:extLst>
      <p:ext uri="{BB962C8B-B14F-4D97-AF65-F5344CB8AC3E}">
        <p14:creationId xmlns:p14="http://schemas.microsoft.com/office/powerpoint/2010/main" val="1127679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Google Shape;382;p47:notes">
            <a:extLst>
              <a:ext uri="{FF2B5EF4-FFF2-40B4-BE49-F238E27FC236}">
                <a16:creationId xmlns:a16="http://schemas.microsoft.com/office/drawing/2014/main" id="{AD6EF3B3-1052-19C7-987A-1D5EEADD8643}"/>
              </a:ext>
            </a:extLst>
          </p:cNvPr>
          <p:cNvSpPr txBox="1">
            <a:spLocks noGrp="1" noChangeArrowheads="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45700" rIns="91425" bIns="45700" numCol="1" anchor="t" anchorCtr="0" compatLnSpc="1">
            <a:prstTxWarp prst="textNoShape">
              <a:avLst/>
            </a:prstTxWarp>
          </a:bodyPr>
          <a:lstStyle/>
          <a:p>
            <a:pPr>
              <a:spcBef>
                <a:spcPct val="0"/>
              </a:spcBef>
            </a:pPr>
            <a:endParaRPr lang="en-PK" altLang="en-PK"/>
          </a:p>
        </p:txBody>
      </p:sp>
      <p:sp>
        <p:nvSpPr>
          <p:cNvPr id="44035" name="Google Shape;383;p47:notes">
            <a:extLst>
              <a:ext uri="{FF2B5EF4-FFF2-40B4-BE49-F238E27FC236}">
                <a16:creationId xmlns:a16="http://schemas.microsoft.com/office/drawing/2014/main" id="{2FD942A6-A203-F066-4E6C-2158F462C7EC}"/>
              </a:ext>
            </a:extLst>
          </p:cNvPr>
          <p:cNvSpPr>
            <a:spLocks noGrp="1" noRot="1" noChangeAspect="1" noTextEdi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Lst>
            <a:ahLst/>
            <a:cxnLst>
              <a:cxn ang="0">
                <a:pos x="T0" y="T1"/>
              </a:cxn>
              <a:cxn ang="0">
                <a:pos x="T2" y="T3"/>
              </a:cxn>
              <a:cxn ang="0">
                <a:pos x="T4" y="T5"/>
              </a:cxn>
              <a:cxn ang="0">
                <a:pos x="T6" y="T7"/>
              </a:cxn>
              <a:cxn ang="0">
                <a:pos x="T8" y="T9"/>
              </a:cxn>
            </a:cxnLst>
            <a:rect l="0" t="0" r="r" b="b"/>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339142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5F10359-295D-40EB-8471-C020EDB789D9}"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F43251-3A79-470C-A6D9-80DCD559E3FA}" type="slidenum">
              <a:rPr lang="en-US" smtClean="0"/>
              <a:pPr/>
              <a:t>‹#›</a:t>
            </a:fld>
            <a:endParaRPr lang="en-US"/>
          </a:p>
        </p:txBody>
      </p:sp>
    </p:spTree>
    <p:extLst>
      <p:ext uri="{BB962C8B-B14F-4D97-AF65-F5344CB8AC3E}">
        <p14:creationId xmlns:p14="http://schemas.microsoft.com/office/powerpoint/2010/main" val="3729521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F10359-295D-40EB-8471-C020EDB789D9}"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F43251-3A79-470C-A6D9-80DCD559E3FA}" type="slidenum">
              <a:rPr lang="en-US" smtClean="0"/>
              <a:pPr/>
              <a:t>‹#›</a:t>
            </a:fld>
            <a:endParaRPr lang="en-US"/>
          </a:p>
        </p:txBody>
      </p:sp>
    </p:spTree>
    <p:extLst>
      <p:ext uri="{BB962C8B-B14F-4D97-AF65-F5344CB8AC3E}">
        <p14:creationId xmlns:p14="http://schemas.microsoft.com/office/powerpoint/2010/main" val="2993545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5F10359-295D-40EB-8471-C020EDB789D9}" type="datetimeFigureOut">
              <a:rPr lang="en-US" smtClean="0"/>
              <a:pPr/>
              <a:t>2/24/2025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F43251-3A79-470C-A6D9-80DCD559E3FA}" type="slidenum">
              <a:rPr lang="en-US" smtClean="0"/>
              <a:pPr/>
              <a:t>‹#›</a:t>
            </a:fld>
            <a:endParaRPr lang="en-US"/>
          </a:p>
        </p:txBody>
      </p:sp>
    </p:spTree>
    <p:extLst>
      <p:ext uri="{BB962C8B-B14F-4D97-AF65-F5344CB8AC3E}">
        <p14:creationId xmlns:p14="http://schemas.microsoft.com/office/powerpoint/2010/main" val="2999531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F10359-295D-40EB-8471-C020EDB789D9}" type="datetimeFigureOut">
              <a:rPr lang="en-US" smtClean="0"/>
              <a:pPr/>
              <a:t>2/24/2025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F43251-3A79-470C-A6D9-80DCD559E3FA}" type="slidenum">
              <a:rPr lang="en-US" smtClean="0"/>
              <a:pPr/>
              <a:t>‹#›</a:t>
            </a:fld>
            <a:endParaRPr lang="en-US"/>
          </a:p>
        </p:txBody>
      </p:sp>
    </p:spTree>
    <p:extLst>
      <p:ext uri="{BB962C8B-B14F-4D97-AF65-F5344CB8AC3E}">
        <p14:creationId xmlns:p14="http://schemas.microsoft.com/office/powerpoint/2010/main" val="3160675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6233" y="304801"/>
            <a:ext cx="10668000" cy="1216025"/>
          </a:xfrm>
        </p:spPr>
        <p:txBody>
          <a:bodyPr/>
          <a:lstStyle/>
          <a:p>
            <a:r>
              <a:rPr lang="en-US"/>
              <a:t>Click to edit Master title style</a:t>
            </a:r>
          </a:p>
        </p:txBody>
      </p:sp>
      <p:sp>
        <p:nvSpPr>
          <p:cNvPr id="3" name="Text Placeholder 2"/>
          <p:cNvSpPr>
            <a:spLocks noGrp="1"/>
          </p:cNvSpPr>
          <p:nvPr>
            <p:ph type="body" sz="half" idx="1"/>
          </p:nvPr>
        </p:nvSpPr>
        <p:spPr>
          <a:xfrm>
            <a:off x="755651" y="1752600"/>
            <a:ext cx="52324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1251" y="1752600"/>
            <a:ext cx="52324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12800" y="6245225"/>
            <a:ext cx="2641600" cy="47625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4165600" y="6245225"/>
            <a:ext cx="3860800" cy="47625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737600" y="6245225"/>
            <a:ext cx="2641600" cy="476250"/>
          </a:xfrm>
        </p:spPr>
        <p:txBody>
          <a:bodyPr/>
          <a:lstStyle>
            <a:lvl1pPr>
              <a:defRPr/>
            </a:lvl1pPr>
          </a:lstStyle>
          <a:p>
            <a:pPr>
              <a:defRPr/>
            </a:pPr>
            <a:fld id="{F3071113-68F3-411C-B6FA-BB62BE78496A}" type="slidenum">
              <a:rPr lang="en-US"/>
              <a:pPr>
                <a:defRPr/>
              </a:pPr>
              <a:t>‹#›</a:t>
            </a:fld>
            <a:endParaRPr lang="en-US"/>
          </a:p>
        </p:txBody>
      </p:sp>
    </p:spTree>
    <p:extLst>
      <p:ext uri="{BB962C8B-B14F-4D97-AF65-F5344CB8AC3E}">
        <p14:creationId xmlns:p14="http://schemas.microsoft.com/office/powerpoint/2010/main" val="4056683015"/>
      </p:ext>
    </p:extLst>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F10359-295D-40EB-8471-C020EDB789D9}" type="datetimeFigureOut">
              <a:rPr lang="en-US" smtClean="0"/>
              <a:pPr/>
              <a:t>2/24/2025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43251-3A79-470C-A6D9-80DCD559E3FA}" type="slidenum">
              <a:rPr lang="en-US" smtClean="0"/>
              <a:pPr/>
              <a:t>‹#›</a:t>
            </a:fld>
            <a:endParaRPr lang="en-US"/>
          </a:p>
        </p:txBody>
      </p:sp>
    </p:spTree>
    <p:extLst>
      <p:ext uri="{BB962C8B-B14F-4D97-AF65-F5344CB8AC3E}">
        <p14:creationId xmlns:p14="http://schemas.microsoft.com/office/powerpoint/2010/main" val="1572629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60"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pubmed.ncbi.nlm.nih.gov/?term=%22Jing%20Z%22%5BAuthor%5D" TargetMode="External"/><Relationship Id="rId7" Type="http://schemas.openxmlformats.org/officeDocument/2006/relationships/hyperlink" Target="https://pubmed.ncbi.nlm.nih.gov/28912866/" TargetMode="External"/><Relationship Id="rId2" Type="http://schemas.openxmlformats.org/officeDocument/2006/relationships/hyperlink" Target="https://pubmed.ncbi.nlm.nih.gov/?term=%22He%20Z%22%5BAuthor%5D" TargetMode="External"/><Relationship Id="rId1" Type="http://schemas.openxmlformats.org/officeDocument/2006/relationships/slideLayout" Target="../slideLayouts/slideLayout2.xml"/><Relationship Id="rId6" Type="http://schemas.openxmlformats.org/officeDocument/2006/relationships/hyperlink" Target="https://pubmed.ncbi.nlm.nih.gov/?term=%22Fei%20G%22%5BAuthor%5D" TargetMode="External"/><Relationship Id="rId5" Type="http://schemas.openxmlformats.org/officeDocument/2006/relationships/hyperlink" Target="https://pubmed.ncbi.nlm.nih.gov/?term=%22Chuan-Yi%20H%22%5BAuthor%5D" TargetMode="External"/><Relationship Id="rId4" Type="http://schemas.openxmlformats.org/officeDocument/2006/relationships/hyperlink" Target="https://pubmed.ncbi.nlm.nih.gov/?term=%22Jing-Cun%20Z%22%5BAuthor%5D"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96B15C91-B6FB-28C1-A001-9A487E3D9DD3}"/>
              </a:ext>
            </a:extLst>
          </p:cNvPr>
          <p:cNvSpPr>
            <a:spLocks noGrp="1" noChangeArrowheads="1"/>
          </p:cNvSpPr>
          <p:nvPr>
            <p:ph type="ctrTitle"/>
          </p:nvPr>
        </p:nvSpPr>
        <p:spPr>
          <a:xfrm>
            <a:off x="1710813" y="1465262"/>
            <a:ext cx="9480755" cy="1790700"/>
          </a:xfrm>
        </p:spPr>
        <p:txBody>
          <a:bodyPr>
            <a:noAutofit/>
          </a:bodyPr>
          <a:lstStyle/>
          <a:p>
            <a:r>
              <a:rPr lang="en-US" sz="4400" b="1" dirty="0"/>
              <a:t>Kidney Stones, Diagnosis and Treatment</a:t>
            </a:r>
            <a:br>
              <a:rPr lang="en-US" altLang="en-PK" sz="4400" b="1" dirty="0">
                <a:ea typeface="ＭＳ Ｐゴシック" panose="020B0600070205080204" pitchFamily="34" charset="-128"/>
              </a:rPr>
            </a:br>
            <a:r>
              <a:rPr lang="en-US" altLang="en-PK" sz="4400" b="1" dirty="0">
                <a:ea typeface="ＭＳ Ｐゴシック" panose="020B0600070205080204" pitchFamily="34" charset="-128"/>
              </a:rPr>
              <a:t>Renal Module</a:t>
            </a:r>
            <a:br>
              <a:rPr lang="en-US" altLang="en-PK" sz="4400" b="1" dirty="0">
                <a:ea typeface="ＭＳ Ｐゴシック" panose="020B0600070205080204" pitchFamily="34" charset="-128"/>
              </a:rPr>
            </a:br>
            <a:r>
              <a:rPr lang="en-US" altLang="en-PK" sz="4400" b="1" dirty="0">
                <a:ea typeface="ＭＳ Ｐゴシック" panose="020B0600070205080204" pitchFamily="34" charset="-128"/>
              </a:rPr>
              <a:t>4</a:t>
            </a:r>
            <a:r>
              <a:rPr lang="en-US" altLang="en-PK" sz="4400" b="1" baseline="30000" dirty="0">
                <a:ea typeface="ＭＳ Ｐゴシック" panose="020B0600070205080204" pitchFamily="34" charset="-128"/>
              </a:rPr>
              <a:t>th</a:t>
            </a:r>
            <a:r>
              <a:rPr lang="en-US" altLang="en-PK" sz="4400" b="1" dirty="0">
                <a:ea typeface="ＭＳ Ｐゴシック" panose="020B0600070205080204" pitchFamily="34" charset="-128"/>
              </a:rPr>
              <a:t> Year MBBS</a:t>
            </a:r>
            <a:endParaRPr lang="en-US" altLang="en-PK" sz="4400" b="1" dirty="0"/>
          </a:p>
        </p:txBody>
      </p:sp>
      <p:sp>
        <p:nvSpPr>
          <p:cNvPr id="3" name="Subtitle 2">
            <a:extLst>
              <a:ext uri="{FF2B5EF4-FFF2-40B4-BE49-F238E27FC236}">
                <a16:creationId xmlns:a16="http://schemas.microsoft.com/office/drawing/2014/main" id="{CE847F37-A11F-0B2D-5291-384F60B805E5}"/>
              </a:ext>
            </a:extLst>
          </p:cNvPr>
          <p:cNvSpPr>
            <a:spLocks noGrp="1"/>
          </p:cNvSpPr>
          <p:nvPr>
            <p:ph type="subTitle" idx="1"/>
          </p:nvPr>
        </p:nvSpPr>
        <p:spPr/>
        <p:txBody>
          <a:bodyPr rtlCol="0">
            <a:normAutofit/>
          </a:bodyPr>
          <a:lstStyle/>
          <a:p>
            <a:pPr>
              <a:defRPr/>
            </a:pPr>
            <a:r>
              <a:rPr lang="en-US" dirty="0"/>
              <a:t>Dr Kiran Fatima</a:t>
            </a:r>
          </a:p>
          <a:p>
            <a:pPr>
              <a:defRPr/>
            </a:pPr>
            <a:r>
              <a:rPr lang="en-US" dirty="0"/>
              <a:t>Pathology Department</a:t>
            </a:r>
          </a:p>
          <a:p>
            <a:pPr>
              <a:defRPr/>
            </a:pPr>
            <a:r>
              <a:rPr lang="en-US" dirty="0"/>
              <a:t>Rawalpindi Medical University</a:t>
            </a:r>
          </a:p>
        </p:txBody>
      </p:sp>
    </p:spTree>
    <p:extLst>
      <p:ext uri="{BB962C8B-B14F-4D97-AF65-F5344CB8AC3E}">
        <p14:creationId xmlns:p14="http://schemas.microsoft.com/office/powerpoint/2010/main" val="1225885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990600"/>
            <a:ext cx="8686800" cy="5867400"/>
          </a:xfrm>
        </p:spPr>
        <p:txBody>
          <a:bodyPr/>
          <a:lstStyle/>
          <a:p>
            <a:pPr>
              <a:buClr>
                <a:srgbClr val="A50021"/>
              </a:buClr>
              <a:buFont typeface="Wingdings" pitchFamily="2" charset="2"/>
              <a:buChar char="Ø"/>
              <a:defRPr/>
            </a:pPr>
            <a:r>
              <a:rPr lang="en-US" sz="2400" dirty="0"/>
              <a:t>Diet </a:t>
            </a:r>
          </a:p>
          <a:p>
            <a:pPr lvl="1">
              <a:buClr>
                <a:srgbClr val="A50021"/>
              </a:buClr>
              <a:buFont typeface="Wingdings" pitchFamily="2" charset="2"/>
              <a:buChar char="Ø"/>
              <a:defRPr/>
            </a:pPr>
            <a:r>
              <a:rPr lang="en-US" dirty="0"/>
              <a:t>High animal protein </a:t>
            </a:r>
          </a:p>
          <a:p>
            <a:pPr lvl="1">
              <a:buClr>
                <a:srgbClr val="A50021"/>
              </a:buClr>
              <a:buFont typeface="Wingdings" pitchFamily="2" charset="2"/>
              <a:buChar char="Ø"/>
              <a:defRPr/>
            </a:pPr>
            <a:r>
              <a:rPr lang="en-US" dirty="0"/>
              <a:t>High salt intake </a:t>
            </a:r>
          </a:p>
          <a:p>
            <a:pPr lvl="1">
              <a:buClr>
                <a:srgbClr val="A50021"/>
              </a:buClr>
              <a:buFont typeface="Wingdings" pitchFamily="2" charset="2"/>
              <a:buChar char="Ø"/>
              <a:defRPr/>
            </a:pPr>
            <a:r>
              <a:rPr lang="en-US" dirty="0"/>
              <a:t>Low Calcium diet</a:t>
            </a:r>
          </a:p>
          <a:p>
            <a:pPr lvl="1">
              <a:buClr>
                <a:srgbClr val="A50021"/>
              </a:buClr>
              <a:buFont typeface="Wingdings" pitchFamily="2" charset="2"/>
              <a:buChar char="Ø"/>
              <a:defRPr/>
            </a:pPr>
            <a:r>
              <a:rPr lang="en-US" dirty="0"/>
              <a:t>Increase vitamin D</a:t>
            </a:r>
          </a:p>
          <a:p>
            <a:pPr>
              <a:buClr>
                <a:srgbClr val="A50021"/>
              </a:buClr>
              <a:buFont typeface="Wingdings" pitchFamily="2" charset="2"/>
              <a:buChar char="Ø"/>
              <a:defRPr/>
            </a:pPr>
            <a:r>
              <a:rPr lang="en-US" sz="2400" dirty="0"/>
              <a:t>Occupation </a:t>
            </a:r>
          </a:p>
          <a:p>
            <a:pPr lvl="1">
              <a:buClr>
                <a:srgbClr val="A50021"/>
              </a:buClr>
              <a:buFont typeface="Wingdings" pitchFamily="2" charset="2"/>
              <a:buChar char="Ø"/>
              <a:defRPr/>
            </a:pPr>
            <a:r>
              <a:rPr lang="en-US" dirty="0"/>
              <a:t>Laborers </a:t>
            </a:r>
          </a:p>
          <a:p>
            <a:pPr lvl="1">
              <a:buClr>
                <a:srgbClr val="A50021"/>
              </a:buClr>
              <a:buFont typeface="Wingdings" pitchFamily="2" charset="2"/>
              <a:buChar char="Ø"/>
              <a:defRPr/>
            </a:pPr>
            <a:r>
              <a:rPr lang="en-US" dirty="0"/>
              <a:t>White collar jobs </a:t>
            </a:r>
          </a:p>
        </p:txBody>
      </p:sp>
      <p:sp>
        <p:nvSpPr>
          <p:cNvPr id="2" name="TextBox 1">
            <a:extLst>
              <a:ext uri="{FF2B5EF4-FFF2-40B4-BE49-F238E27FC236}">
                <a16:creationId xmlns:a16="http://schemas.microsoft.com/office/drawing/2014/main" id="{7E366D6B-DD7C-80FC-BBA0-F9389BC76366}"/>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590365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1143000"/>
            <a:ext cx="8686800" cy="4525962"/>
          </a:xfrm>
        </p:spPr>
        <p:txBody>
          <a:bodyPr/>
          <a:lstStyle/>
          <a:p>
            <a:pPr>
              <a:buClr>
                <a:srgbClr val="A50021"/>
              </a:buClr>
              <a:buFont typeface="Wingdings" pitchFamily="2" charset="2"/>
              <a:buChar char="Ø"/>
              <a:defRPr/>
            </a:pPr>
            <a:r>
              <a:rPr lang="en-US" sz="2400" dirty="0"/>
              <a:t>Urinary tract infections </a:t>
            </a:r>
          </a:p>
          <a:p>
            <a:pPr lvl="1">
              <a:buClr>
                <a:srgbClr val="A50021"/>
              </a:buClr>
              <a:buFont typeface="Wingdings" pitchFamily="2" charset="2"/>
              <a:buChar char="Ø"/>
              <a:defRPr/>
            </a:pPr>
            <a:r>
              <a:rPr lang="en-US" dirty="0"/>
              <a:t>Urea splitting organisms </a:t>
            </a:r>
          </a:p>
          <a:p>
            <a:pPr>
              <a:buClr>
                <a:srgbClr val="A50021"/>
              </a:buClr>
              <a:buFont typeface="Wingdings" pitchFamily="2" charset="2"/>
              <a:buChar char="Ø"/>
              <a:defRPr/>
            </a:pPr>
            <a:r>
              <a:rPr lang="en-US" sz="2400" dirty="0"/>
              <a:t> Immobility</a:t>
            </a:r>
          </a:p>
          <a:p>
            <a:pPr>
              <a:buClr>
                <a:srgbClr val="A50021"/>
              </a:buClr>
              <a:buFont typeface="Wingdings" pitchFamily="2" charset="2"/>
              <a:buChar char="Ø"/>
              <a:defRPr/>
            </a:pPr>
            <a:r>
              <a:rPr lang="en-US" sz="2400" dirty="0"/>
              <a:t>Systemic disease </a:t>
            </a:r>
          </a:p>
          <a:p>
            <a:pPr>
              <a:buClr>
                <a:srgbClr val="A50021"/>
              </a:buClr>
              <a:buFont typeface="Wingdings" pitchFamily="2" charset="2"/>
              <a:buChar char="Ø"/>
              <a:defRPr/>
            </a:pPr>
            <a:r>
              <a:rPr lang="en-US" sz="2400" dirty="0"/>
              <a:t>Anatomical abnormalities  </a:t>
            </a:r>
          </a:p>
          <a:p>
            <a:pPr>
              <a:buNone/>
            </a:pPr>
            <a:endParaRPr lang="en-US" dirty="0"/>
          </a:p>
        </p:txBody>
      </p:sp>
      <p:sp>
        <p:nvSpPr>
          <p:cNvPr id="2" name="TextBox 1">
            <a:extLst>
              <a:ext uri="{FF2B5EF4-FFF2-40B4-BE49-F238E27FC236}">
                <a16:creationId xmlns:a16="http://schemas.microsoft.com/office/drawing/2014/main" id="{E35A7B07-98E4-7CC6-5E1B-0B6C139591C8}"/>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2093116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752600" y="381000"/>
            <a:ext cx="8686800" cy="838200"/>
          </a:xfrm>
        </p:spPr>
        <p:txBody>
          <a:bodyPr/>
          <a:lstStyle/>
          <a:p>
            <a:pPr>
              <a:defRPr/>
            </a:pPr>
            <a:r>
              <a:rPr lang="en-US" dirty="0"/>
              <a:t>Types of stones</a:t>
            </a:r>
          </a:p>
        </p:txBody>
      </p:sp>
      <p:sp>
        <p:nvSpPr>
          <p:cNvPr id="22531" name="Rectangle 3"/>
          <p:cNvSpPr>
            <a:spLocks noGrp="1" noChangeArrowheads="1"/>
          </p:cNvSpPr>
          <p:nvPr>
            <p:ph idx="1"/>
          </p:nvPr>
        </p:nvSpPr>
        <p:spPr>
          <a:xfrm>
            <a:off x="2286000" y="1371600"/>
            <a:ext cx="7772400" cy="5105400"/>
          </a:xfrm>
        </p:spPr>
        <p:txBody>
          <a:bodyPr>
            <a:normAutofit/>
          </a:bodyPr>
          <a:lstStyle/>
          <a:p>
            <a:pPr>
              <a:buClr>
                <a:srgbClr val="A50021"/>
              </a:buClr>
              <a:buFont typeface="Wingdings" pitchFamily="2" charset="2"/>
              <a:buChar char="Ø"/>
              <a:defRPr/>
            </a:pPr>
            <a:r>
              <a:rPr lang="en-US" sz="2400" dirty="0">
                <a:solidFill>
                  <a:schemeClr val="tx1"/>
                </a:solidFill>
              </a:rPr>
              <a:t>Oxalate</a:t>
            </a:r>
          </a:p>
          <a:p>
            <a:pPr>
              <a:buClr>
                <a:srgbClr val="A50021"/>
              </a:buClr>
              <a:buFont typeface="Wingdings" pitchFamily="2" charset="2"/>
              <a:buChar char="Ø"/>
              <a:defRPr/>
            </a:pPr>
            <a:endParaRPr lang="en-US" sz="2400" dirty="0">
              <a:solidFill>
                <a:srgbClr val="FF0000"/>
              </a:solidFill>
            </a:endParaRPr>
          </a:p>
          <a:p>
            <a:pPr>
              <a:buClr>
                <a:srgbClr val="A50021"/>
              </a:buClr>
              <a:buFont typeface="Wingdings" pitchFamily="2" charset="2"/>
              <a:buChar char="Ø"/>
              <a:defRPr/>
            </a:pPr>
            <a:r>
              <a:rPr lang="en-US" sz="2400" dirty="0" err="1">
                <a:solidFill>
                  <a:schemeClr val="tx1"/>
                </a:solidFill>
              </a:rPr>
              <a:t>Struvite</a:t>
            </a:r>
            <a:r>
              <a:rPr lang="en-US" sz="2400" dirty="0">
                <a:solidFill>
                  <a:schemeClr val="tx1"/>
                </a:solidFill>
              </a:rPr>
              <a:t> or Phosphate</a:t>
            </a:r>
          </a:p>
          <a:p>
            <a:pPr>
              <a:buClr>
                <a:srgbClr val="A50021"/>
              </a:buClr>
              <a:buFont typeface="Wingdings" pitchFamily="2" charset="2"/>
              <a:buChar char="Ø"/>
              <a:defRPr/>
            </a:pPr>
            <a:endParaRPr lang="en-US" sz="2400" dirty="0">
              <a:solidFill>
                <a:srgbClr val="FF0000"/>
              </a:solidFill>
            </a:endParaRPr>
          </a:p>
          <a:p>
            <a:pPr>
              <a:buClr>
                <a:srgbClr val="A50021"/>
              </a:buClr>
              <a:buFont typeface="Wingdings" pitchFamily="2" charset="2"/>
              <a:buChar char="Ø"/>
              <a:defRPr/>
            </a:pPr>
            <a:r>
              <a:rPr lang="en-US" sz="2400" dirty="0">
                <a:solidFill>
                  <a:schemeClr val="tx1"/>
                </a:solidFill>
              </a:rPr>
              <a:t>Uric acid</a:t>
            </a:r>
          </a:p>
          <a:p>
            <a:pPr>
              <a:buClr>
                <a:srgbClr val="A50021"/>
              </a:buClr>
              <a:buFont typeface="Wingdings" pitchFamily="2" charset="2"/>
              <a:buChar char="Ø"/>
              <a:defRPr/>
            </a:pPr>
            <a:endParaRPr lang="en-US" sz="2400" dirty="0">
              <a:solidFill>
                <a:srgbClr val="FF0000"/>
              </a:solidFill>
            </a:endParaRPr>
          </a:p>
          <a:p>
            <a:pPr>
              <a:buClr>
                <a:srgbClr val="A50021"/>
              </a:buClr>
              <a:buFont typeface="Wingdings" pitchFamily="2" charset="2"/>
              <a:buChar char="Ø"/>
              <a:defRPr/>
            </a:pPr>
            <a:r>
              <a:rPr lang="en-US" sz="2400" dirty="0">
                <a:solidFill>
                  <a:schemeClr val="tx1"/>
                </a:solidFill>
              </a:rPr>
              <a:t>Cystine</a:t>
            </a:r>
          </a:p>
          <a:p>
            <a:pPr>
              <a:buClr>
                <a:srgbClr val="A50021"/>
              </a:buClr>
              <a:buFont typeface="Wingdings" pitchFamily="2" charset="2"/>
              <a:buChar char="Ø"/>
              <a:defRPr/>
            </a:pPr>
            <a:endParaRPr lang="en-US" sz="2400" dirty="0">
              <a:solidFill>
                <a:schemeClr val="tx1"/>
              </a:solidFill>
            </a:endParaRPr>
          </a:p>
          <a:p>
            <a:pPr>
              <a:buClr>
                <a:srgbClr val="A50021"/>
              </a:buClr>
              <a:buFont typeface="Wingdings" pitchFamily="2" charset="2"/>
              <a:buChar char="Ø"/>
              <a:defRPr/>
            </a:pPr>
            <a:r>
              <a:rPr lang="en-US" sz="2400" dirty="0">
                <a:solidFill>
                  <a:schemeClr val="tx1"/>
                </a:solidFill>
              </a:rPr>
              <a:t>Xanthine</a:t>
            </a:r>
          </a:p>
          <a:p>
            <a:pPr>
              <a:buClr>
                <a:srgbClr val="A50021"/>
              </a:buClr>
              <a:buNone/>
              <a:defRPr/>
            </a:pPr>
            <a:endParaRPr lang="en-US" b="1" dirty="0">
              <a:solidFill>
                <a:srgbClr val="FF0000"/>
              </a:solidFill>
            </a:endParaRPr>
          </a:p>
        </p:txBody>
      </p:sp>
      <p:sp>
        <p:nvSpPr>
          <p:cNvPr id="2" name="TextBox 1">
            <a:extLst>
              <a:ext uri="{FF2B5EF4-FFF2-40B4-BE49-F238E27FC236}">
                <a16:creationId xmlns:a16="http://schemas.microsoft.com/office/drawing/2014/main" id="{0F43CFDA-60A5-31B3-F76D-1C7070D7797D}"/>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4118251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subTitle" idx="1"/>
          </p:nvPr>
        </p:nvSpPr>
        <p:spPr>
          <a:xfrm>
            <a:off x="1752600" y="533400"/>
            <a:ext cx="8686800" cy="5562600"/>
          </a:xfrm>
        </p:spPr>
        <p:txBody>
          <a:bodyPr/>
          <a:lstStyle/>
          <a:p>
            <a:pPr marL="533400" indent="-533400" algn="l"/>
            <a:r>
              <a:rPr lang="en-US" dirty="0"/>
              <a:t>  </a:t>
            </a:r>
            <a:r>
              <a:rPr lang="en-US" u="sng" dirty="0"/>
              <a:t>Promotors</a:t>
            </a:r>
          </a:p>
          <a:p>
            <a:pPr marL="533400" indent="-533400" algn="l"/>
            <a:r>
              <a:rPr lang="en-US" dirty="0"/>
              <a:t>	A) calcium</a:t>
            </a:r>
          </a:p>
          <a:p>
            <a:pPr marL="533400" indent="-533400" algn="l"/>
            <a:r>
              <a:rPr lang="en-US" dirty="0"/>
              <a:t>	B) phosphate</a:t>
            </a:r>
          </a:p>
          <a:p>
            <a:pPr marL="533400" indent="-533400" algn="l"/>
            <a:r>
              <a:rPr lang="en-US" dirty="0"/>
              <a:t>	C) oxalate</a:t>
            </a:r>
          </a:p>
          <a:p>
            <a:pPr marL="533400" indent="-533400" algn="l"/>
            <a:r>
              <a:rPr lang="en-US" dirty="0"/>
              <a:t>	D) uric acid</a:t>
            </a:r>
          </a:p>
          <a:p>
            <a:pPr marL="533400" indent="-533400" algn="l">
              <a:buFont typeface="Wingdings" pitchFamily="2" charset="2"/>
              <a:buAutoNum type="alphaLcParenR"/>
            </a:pPr>
            <a:endParaRPr lang="en-US" dirty="0"/>
          </a:p>
          <a:p>
            <a:pPr marL="533400" indent="-533400" algn="l"/>
            <a:r>
              <a:rPr lang="en-US" dirty="0"/>
              <a:t>  </a:t>
            </a:r>
            <a:r>
              <a:rPr lang="en-US" u="sng" dirty="0"/>
              <a:t>Inhibitors</a:t>
            </a:r>
          </a:p>
          <a:p>
            <a:pPr marL="533400" indent="-533400" algn="l"/>
            <a:r>
              <a:rPr lang="en-US" dirty="0"/>
              <a:t>	a) Citrate</a:t>
            </a:r>
          </a:p>
          <a:p>
            <a:pPr marL="533400" indent="-533400" algn="l"/>
            <a:r>
              <a:rPr lang="en-US" dirty="0"/>
              <a:t>	b) Magnesium</a:t>
            </a:r>
          </a:p>
          <a:p>
            <a:pPr marL="533400" indent="-533400"/>
            <a:r>
              <a:rPr lang="en-US" b="1" dirty="0">
                <a:solidFill>
                  <a:srgbClr val="FF9900"/>
                </a:solidFill>
              </a:rPr>
              <a:t>	</a:t>
            </a:r>
            <a:endParaRPr lang="en-US" b="1" dirty="0">
              <a:solidFill>
                <a:schemeClr val="tx1"/>
              </a:solidFill>
            </a:endParaRPr>
          </a:p>
          <a:p>
            <a:pPr marL="533400" indent="-533400"/>
            <a:r>
              <a:rPr lang="en-US" b="1" dirty="0">
                <a:solidFill>
                  <a:srgbClr val="FF9900"/>
                </a:solidFill>
              </a:rPr>
              <a:t> </a:t>
            </a:r>
          </a:p>
          <a:p>
            <a:pPr marL="533400" indent="-533400"/>
            <a:endParaRPr lang="en-US" b="1" dirty="0">
              <a:solidFill>
                <a:srgbClr val="FF9900"/>
              </a:solidFill>
            </a:endParaRPr>
          </a:p>
        </p:txBody>
      </p:sp>
      <p:sp>
        <p:nvSpPr>
          <p:cNvPr id="2" name="TextBox 1">
            <a:extLst>
              <a:ext uri="{FF2B5EF4-FFF2-40B4-BE49-F238E27FC236}">
                <a16:creationId xmlns:a16="http://schemas.microsoft.com/office/drawing/2014/main" id="{6833403D-41F0-5238-398F-3DA7715FBBC7}"/>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2768738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676400" y="384176"/>
            <a:ext cx="8001000" cy="911225"/>
          </a:xfrm>
        </p:spPr>
        <p:txBody>
          <a:bodyPr/>
          <a:lstStyle/>
          <a:p>
            <a:pPr>
              <a:defRPr/>
            </a:pPr>
            <a:r>
              <a:rPr lang="en-US" b="1" dirty="0"/>
              <a:t>Renal calculi</a:t>
            </a:r>
          </a:p>
        </p:txBody>
      </p:sp>
      <p:sp>
        <p:nvSpPr>
          <p:cNvPr id="15363" name="Rectangle 3"/>
          <p:cNvSpPr>
            <a:spLocks noGrp="1" noChangeArrowheads="1"/>
          </p:cNvSpPr>
          <p:nvPr>
            <p:ph idx="1"/>
          </p:nvPr>
        </p:nvSpPr>
        <p:spPr>
          <a:xfrm>
            <a:off x="1981200" y="1524000"/>
            <a:ext cx="8001000" cy="5105400"/>
          </a:xfrm>
        </p:spPr>
        <p:txBody>
          <a:bodyPr/>
          <a:lstStyle/>
          <a:p>
            <a:pPr marL="619125" indent="-619125">
              <a:buNone/>
            </a:pPr>
            <a:r>
              <a:rPr lang="en-US" sz="2400" b="1" dirty="0"/>
              <a:t>Symptoms</a:t>
            </a:r>
          </a:p>
          <a:p>
            <a:pPr marL="1019175" lvl="1" indent="-619125">
              <a:buClr>
                <a:srgbClr val="A50021"/>
              </a:buClr>
              <a:buFont typeface="Wingdings" pitchFamily="2" charset="2"/>
              <a:buAutoNum type="romanLcPeriod"/>
            </a:pPr>
            <a:r>
              <a:rPr lang="en-US" dirty="0"/>
              <a:t>Pain</a:t>
            </a:r>
          </a:p>
          <a:p>
            <a:pPr marL="1019175" lvl="1" indent="-619125">
              <a:buClr>
                <a:srgbClr val="A50021"/>
              </a:buClr>
              <a:buFont typeface="Wingdings" pitchFamily="2" charset="2"/>
              <a:buAutoNum type="romanLcPeriod"/>
            </a:pPr>
            <a:r>
              <a:rPr lang="en-US" dirty="0" err="1"/>
              <a:t>Haematuria</a:t>
            </a:r>
            <a:endParaRPr lang="en-US" dirty="0"/>
          </a:p>
          <a:p>
            <a:pPr marL="1019175" lvl="1" indent="-619125">
              <a:buClr>
                <a:srgbClr val="A50021"/>
              </a:buClr>
              <a:buFont typeface="Wingdings" pitchFamily="2" charset="2"/>
              <a:buAutoNum type="romanLcPeriod"/>
            </a:pPr>
            <a:r>
              <a:rPr lang="en-US" dirty="0"/>
              <a:t>Infection</a:t>
            </a:r>
          </a:p>
          <a:p>
            <a:pPr marL="1019175" lvl="1" indent="-619125">
              <a:buClr>
                <a:srgbClr val="A50021"/>
              </a:buClr>
              <a:buFont typeface="Wingdings" pitchFamily="2" charset="2"/>
              <a:buAutoNum type="romanLcPeriod"/>
            </a:pPr>
            <a:r>
              <a:rPr lang="en-US" dirty="0"/>
              <a:t>Fever</a:t>
            </a:r>
          </a:p>
          <a:p>
            <a:pPr marL="1019175" lvl="1" indent="-619125">
              <a:buClr>
                <a:srgbClr val="A50021"/>
              </a:buClr>
              <a:buFont typeface="Wingdings" pitchFamily="2" charset="2"/>
              <a:buAutoNum type="romanLcPeriod"/>
            </a:pPr>
            <a:r>
              <a:rPr lang="en-US" dirty="0"/>
              <a:t>Renal failure</a:t>
            </a:r>
          </a:p>
          <a:p>
            <a:pPr marL="1019175" lvl="1" indent="-619125">
              <a:buClr>
                <a:srgbClr val="A50021"/>
              </a:buClr>
              <a:buFont typeface="Wingdings" pitchFamily="2" charset="2"/>
              <a:buAutoNum type="romanLcPeriod"/>
            </a:pPr>
            <a:r>
              <a:rPr lang="en-US" dirty="0"/>
              <a:t>Nausea &amp; Vomiting</a:t>
            </a:r>
          </a:p>
          <a:p>
            <a:pPr marL="619125" indent="-619125">
              <a:buFont typeface="Wingdings" pitchFamily="2" charset="2"/>
              <a:buAutoNum type="romanLcPeriod"/>
            </a:pPr>
            <a:endParaRPr lang="en-US" sz="4000" dirty="0">
              <a:solidFill>
                <a:srgbClr val="009900"/>
              </a:solidFill>
            </a:endParaRPr>
          </a:p>
        </p:txBody>
      </p:sp>
      <p:sp>
        <p:nvSpPr>
          <p:cNvPr id="2" name="TextBox 1">
            <a:extLst>
              <a:ext uri="{FF2B5EF4-FFF2-40B4-BE49-F238E27FC236}">
                <a16:creationId xmlns:a16="http://schemas.microsoft.com/office/drawing/2014/main" id="{8DD7BDD8-2E1A-6C90-3E57-0C06520085CA}"/>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3070389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828800" y="381000"/>
            <a:ext cx="8686800" cy="838200"/>
          </a:xfrm>
        </p:spPr>
        <p:txBody>
          <a:bodyPr>
            <a:noAutofit/>
          </a:bodyPr>
          <a:lstStyle/>
          <a:p>
            <a:pPr>
              <a:defRPr/>
            </a:pPr>
            <a:r>
              <a:rPr lang="en-US" b="1" dirty="0"/>
              <a:t>Signs</a:t>
            </a:r>
          </a:p>
        </p:txBody>
      </p:sp>
      <p:sp>
        <p:nvSpPr>
          <p:cNvPr id="16387" name="Rectangle 3"/>
          <p:cNvSpPr>
            <a:spLocks noGrp="1" noChangeArrowheads="1"/>
          </p:cNvSpPr>
          <p:nvPr>
            <p:ph idx="1"/>
          </p:nvPr>
        </p:nvSpPr>
        <p:spPr>
          <a:xfrm>
            <a:off x="2057400" y="1524000"/>
            <a:ext cx="8001000" cy="4800600"/>
          </a:xfrm>
        </p:spPr>
        <p:txBody>
          <a:bodyPr>
            <a:normAutofit/>
          </a:bodyPr>
          <a:lstStyle/>
          <a:p>
            <a:pPr marL="619125" indent="-619125">
              <a:buClr>
                <a:srgbClr val="A50021"/>
              </a:buClr>
              <a:buFont typeface="Wingdings" pitchFamily="2" charset="2"/>
              <a:buAutoNum type="romanLcPeriod"/>
            </a:pPr>
            <a:r>
              <a:rPr lang="en-US" sz="2400" dirty="0"/>
              <a:t>Distress, Tachycardia, sweating</a:t>
            </a:r>
          </a:p>
          <a:p>
            <a:pPr marL="619125" indent="-619125">
              <a:buClr>
                <a:srgbClr val="A50021"/>
              </a:buClr>
              <a:buFont typeface="Wingdings" pitchFamily="2" charset="2"/>
              <a:buAutoNum type="romanLcPeriod"/>
            </a:pPr>
            <a:endParaRPr lang="en-US" sz="2400" dirty="0"/>
          </a:p>
          <a:p>
            <a:pPr marL="619125" indent="-619125">
              <a:buClr>
                <a:srgbClr val="A50021"/>
              </a:buClr>
              <a:buFont typeface="Wingdings" pitchFamily="2" charset="2"/>
              <a:buAutoNum type="romanLcPeriod"/>
            </a:pPr>
            <a:r>
              <a:rPr lang="en-US" sz="2400" dirty="0"/>
              <a:t>Tender </a:t>
            </a:r>
            <a:r>
              <a:rPr lang="en-US" sz="2400" dirty="0" err="1"/>
              <a:t>costovertabral</a:t>
            </a:r>
            <a:r>
              <a:rPr lang="en-US" sz="2400" dirty="0"/>
              <a:t> angle</a:t>
            </a:r>
          </a:p>
          <a:p>
            <a:pPr marL="619125" indent="-619125">
              <a:buClr>
                <a:srgbClr val="A50021"/>
              </a:buClr>
              <a:buFont typeface="Wingdings" pitchFamily="2" charset="2"/>
              <a:buAutoNum type="romanLcPeriod"/>
            </a:pPr>
            <a:endParaRPr lang="en-US" sz="2400" dirty="0"/>
          </a:p>
          <a:p>
            <a:pPr marL="619125" indent="-619125">
              <a:buClr>
                <a:srgbClr val="A50021"/>
              </a:buClr>
              <a:buFont typeface="Wingdings" pitchFamily="2" charset="2"/>
              <a:buAutoNum type="romanLcPeriod"/>
            </a:pPr>
            <a:r>
              <a:rPr lang="en-US" sz="2400" dirty="0"/>
              <a:t>Palpable kidney</a:t>
            </a:r>
          </a:p>
        </p:txBody>
      </p:sp>
      <p:sp>
        <p:nvSpPr>
          <p:cNvPr id="2" name="TextBox 1">
            <a:extLst>
              <a:ext uri="{FF2B5EF4-FFF2-40B4-BE49-F238E27FC236}">
                <a16:creationId xmlns:a16="http://schemas.microsoft.com/office/drawing/2014/main" id="{BB33639B-5D93-9A85-3157-CC363414B783}"/>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3541241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676400" y="304800"/>
            <a:ext cx="8001000" cy="990600"/>
          </a:xfrm>
        </p:spPr>
        <p:txBody>
          <a:bodyPr/>
          <a:lstStyle/>
          <a:p>
            <a:pPr>
              <a:defRPr/>
            </a:pPr>
            <a:r>
              <a:rPr lang="en-US" b="1" dirty="0"/>
              <a:t>Investigations</a:t>
            </a:r>
          </a:p>
        </p:txBody>
      </p:sp>
      <p:sp>
        <p:nvSpPr>
          <p:cNvPr id="17411" name="Rectangle 3"/>
          <p:cNvSpPr>
            <a:spLocks noGrp="1" noChangeArrowheads="1"/>
          </p:cNvSpPr>
          <p:nvPr>
            <p:ph idx="1"/>
          </p:nvPr>
        </p:nvSpPr>
        <p:spPr>
          <a:xfrm>
            <a:off x="1947864" y="1295400"/>
            <a:ext cx="8567737" cy="5105400"/>
          </a:xfrm>
        </p:spPr>
        <p:txBody>
          <a:bodyPr/>
          <a:lstStyle/>
          <a:p>
            <a:pPr eaLnBrk="1" hangingPunct="1">
              <a:buClr>
                <a:srgbClr val="A50021"/>
              </a:buClr>
              <a:buFont typeface="Wingdings" pitchFamily="2" charset="2"/>
              <a:buChar char="Ø"/>
            </a:pPr>
            <a:r>
              <a:rPr lang="en-US" sz="3600" dirty="0"/>
              <a:t>  </a:t>
            </a:r>
            <a:r>
              <a:rPr lang="en-US" sz="2400" dirty="0"/>
              <a:t>Baseline</a:t>
            </a:r>
          </a:p>
          <a:p>
            <a:pPr eaLnBrk="1" hangingPunct="1">
              <a:buClr>
                <a:srgbClr val="A50021"/>
              </a:buClr>
              <a:buFont typeface="Wingdings" pitchFamily="2" charset="2"/>
              <a:buChar char="Ø"/>
            </a:pPr>
            <a:r>
              <a:rPr lang="en-US" sz="2400" dirty="0"/>
              <a:t>Urine R/E</a:t>
            </a:r>
          </a:p>
          <a:p>
            <a:pPr eaLnBrk="1" hangingPunct="1">
              <a:buClr>
                <a:srgbClr val="A50021"/>
              </a:buClr>
              <a:buFont typeface="Wingdings" pitchFamily="2" charset="2"/>
              <a:buChar char="Ø"/>
            </a:pPr>
            <a:r>
              <a:rPr lang="en-US" sz="2400" dirty="0"/>
              <a:t>  USG</a:t>
            </a:r>
          </a:p>
          <a:p>
            <a:pPr eaLnBrk="1" hangingPunct="1">
              <a:buClr>
                <a:srgbClr val="A50021"/>
              </a:buClr>
              <a:buFont typeface="Wingdings" pitchFamily="2" charset="2"/>
              <a:buChar char="Ø"/>
            </a:pPr>
            <a:r>
              <a:rPr lang="en-US" sz="2400" dirty="0"/>
              <a:t>  CT KUB</a:t>
            </a:r>
          </a:p>
          <a:p>
            <a:pPr eaLnBrk="1" hangingPunct="1">
              <a:buClr>
                <a:srgbClr val="A50021"/>
              </a:buClr>
              <a:buFont typeface="Wingdings" pitchFamily="2" charset="2"/>
              <a:buChar char="Ø"/>
            </a:pPr>
            <a:r>
              <a:rPr lang="en-US" sz="2400" dirty="0"/>
              <a:t>  IVU</a:t>
            </a:r>
          </a:p>
          <a:p>
            <a:pPr eaLnBrk="1" hangingPunct="1">
              <a:buClr>
                <a:srgbClr val="A50021"/>
              </a:buClr>
              <a:buFont typeface="Wingdings" pitchFamily="2" charset="2"/>
              <a:buChar char="Ø"/>
            </a:pPr>
            <a:r>
              <a:rPr lang="en-US" sz="2400" dirty="0"/>
              <a:t>  RFTs</a:t>
            </a:r>
          </a:p>
          <a:p>
            <a:pPr marL="0" indent="0">
              <a:buClr>
                <a:srgbClr val="A50021"/>
              </a:buClr>
              <a:buNone/>
            </a:pPr>
            <a:endParaRPr lang="en-US" sz="3600" dirty="0"/>
          </a:p>
        </p:txBody>
      </p:sp>
      <p:sp>
        <p:nvSpPr>
          <p:cNvPr id="2" name="TextBox 1">
            <a:extLst>
              <a:ext uri="{FF2B5EF4-FFF2-40B4-BE49-F238E27FC236}">
                <a16:creationId xmlns:a16="http://schemas.microsoft.com/office/drawing/2014/main" id="{8D290D83-049D-F3ED-BC29-65D7E80CD664}"/>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2607427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descr="STA70170"/>
          <p:cNvPicPr>
            <a:picLocks noChangeAspect="1" noChangeArrowheads="1"/>
          </p:cNvPicPr>
          <p:nvPr/>
        </p:nvPicPr>
        <p:blipFill>
          <a:blip r:embed="rId2" cstate="print">
            <a:lum bright="10000" contrast="40000"/>
          </a:blip>
          <a:srcRect l="28349" r="9151" b="2200"/>
          <a:stretch>
            <a:fillRect/>
          </a:stretch>
        </p:blipFill>
        <p:spPr bwMode="auto">
          <a:xfrm>
            <a:off x="2743200" y="74614"/>
            <a:ext cx="6324600" cy="6707187"/>
          </a:xfrm>
          <a:prstGeom prst="rect">
            <a:avLst/>
          </a:prstGeom>
          <a:noFill/>
          <a:ln w="9525">
            <a:noFill/>
            <a:miter lim="800000"/>
            <a:headEnd/>
            <a:tailEnd/>
          </a:ln>
        </p:spPr>
      </p:pic>
    </p:spTree>
    <p:extLst>
      <p:ext uri="{BB962C8B-B14F-4D97-AF65-F5344CB8AC3E}">
        <p14:creationId xmlns:p14="http://schemas.microsoft.com/office/powerpoint/2010/main" val="1014679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D Drive\Official\Old Data\X. Ray 25-01-2007\DSC01104.JPG"/>
          <p:cNvPicPr>
            <a:picLocks noChangeAspect="1" noChangeArrowheads="1"/>
          </p:cNvPicPr>
          <p:nvPr/>
        </p:nvPicPr>
        <p:blipFill>
          <a:blip r:embed="rId2" cstate="print"/>
          <a:srcRect/>
          <a:stretch>
            <a:fillRect/>
          </a:stretch>
        </p:blipFill>
        <p:spPr bwMode="auto">
          <a:xfrm>
            <a:off x="3581400" y="76200"/>
            <a:ext cx="4953000" cy="6604000"/>
          </a:xfrm>
          <a:prstGeom prst="rect">
            <a:avLst/>
          </a:prstGeom>
          <a:noFill/>
        </p:spPr>
      </p:pic>
    </p:spTree>
    <p:extLst>
      <p:ext uri="{BB962C8B-B14F-4D97-AF65-F5344CB8AC3E}">
        <p14:creationId xmlns:p14="http://schemas.microsoft.com/office/powerpoint/2010/main" val="4015534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5" descr="STA70172"/>
          <p:cNvPicPr>
            <a:picLocks noChangeAspect="1" noChangeArrowheads="1"/>
          </p:cNvPicPr>
          <p:nvPr/>
        </p:nvPicPr>
        <p:blipFill>
          <a:blip r:embed="rId2" cstate="print">
            <a:lum bright="20000" contrast="40000"/>
          </a:blip>
          <a:srcRect l="22501" t="6667" r="21666"/>
          <a:stretch>
            <a:fillRect/>
          </a:stretch>
        </p:blipFill>
        <p:spPr bwMode="auto">
          <a:xfrm>
            <a:off x="3200401" y="0"/>
            <a:ext cx="5470525" cy="6858000"/>
          </a:xfrm>
          <a:prstGeom prst="rect">
            <a:avLst/>
          </a:prstGeom>
          <a:noFill/>
          <a:ln w="9525">
            <a:noFill/>
            <a:miter lim="800000"/>
            <a:headEnd/>
            <a:tailEnd/>
          </a:ln>
        </p:spPr>
      </p:pic>
    </p:spTree>
    <p:extLst>
      <p:ext uri="{BB962C8B-B14F-4D97-AF65-F5344CB8AC3E}">
        <p14:creationId xmlns:p14="http://schemas.microsoft.com/office/powerpoint/2010/main" val="1105307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FFF5F0D0-A153-496B-F154-8A8007F3A8BF}"/>
              </a:ext>
            </a:extLst>
          </p:cNvPr>
          <p:cNvSpPr>
            <a:spLocks noGrp="1" noChangeArrowheads="1"/>
          </p:cNvSpPr>
          <p:nvPr>
            <p:ph type="title"/>
          </p:nvPr>
        </p:nvSpPr>
        <p:spPr/>
        <p:txBody>
          <a:bodyPr/>
          <a:lstStyle/>
          <a:p>
            <a:r>
              <a:rPr lang="en-US" altLang="en-US" b="1"/>
              <a:t>MOTTO OF RMU</a:t>
            </a:r>
          </a:p>
        </p:txBody>
      </p:sp>
      <p:graphicFrame>
        <p:nvGraphicFramePr>
          <p:cNvPr id="4" name="Diagram 3">
            <a:extLst>
              <a:ext uri="{FF2B5EF4-FFF2-40B4-BE49-F238E27FC236}">
                <a16:creationId xmlns:a16="http://schemas.microsoft.com/office/drawing/2014/main" id="{A68F2B84-58FD-5AF7-8176-FA0EBFA6FC3D}"/>
              </a:ext>
            </a:extLst>
          </p:cNvPr>
          <p:cNvGraphicFramePr/>
          <p:nvPr/>
        </p:nvGraphicFramePr>
        <p:xfrm>
          <a:off x="2838450" y="2286000"/>
          <a:ext cx="5486400" cy="3143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124"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a:extLst>
              <a:ext uri="{FF2B5EF4-FFF2-40B4-BE49-F238E27FC236}">
                <a16:creationId xmlns:a16="http://schemas.microsoft.com/office/drawing/2014/main" id="{FF058840-4B1A-1288-3E05-43F1A9F67F31}"/>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l="4787" t="7561" r="11351" b="8025"/>
          <a:stretch>
            <a:fillRect/>
          </a:stretch>
        </p:blipFill>
        <p:spPr bwMode="auto">
          <a:xfrm>
            <a:off x="8782050" y="857250"/>
            <a:ext cx="74295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8509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5" descr="STA70173"/>
          <p:cNvPicPr>
            <a:picLocks noChangeAspect="1" noChangeArrowheads="1"/>
          </p:cNvPicPr>
          <p:nvPr/>
        </p:nvPicPr>
        <p:blipFill>
          <a:blip r:embed="rId2" cstate="print">
            <a:lum bright="30000" contrast="40000"/>
          </a:blip>
          <a:srcRect l="24167" t="5556" r="20833" b="4445"/>
          <a:stretch>
            <a:fillRect/>
          </a:stretch>
        </p:blipFill>
        <p:spPr bwMode="auto">
          <a:xfrm>
            <a:off x="2819400" y="0"/>
            <a:ext cx="6553200" cy="6858000"/>
          </a:xfrm>
          <a:prstGeom prst="rect">
            <a:avLst/>
          </a:prstGeom>
          <a:noFill/>
          <a:ln w="9525">
            <a:noFill/>
            <a:miter lim="800000"/>
            <a:headEnd/>
            <a:tailEnd/>
          </a:ln>
        </p:spPr>
      </p:pic>
    </p:spTree>
    <p:extLst>
      <p:ext uri="{BB962C8B-B14F-4D97-AF65-F5344CB8AC3E}">
        <p14:creationId xmlns:p14="http://schemas.microsoft.com/office/powerpoint/2010/main" val="3462198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C:\Documents and Settings\Tamoor Ahmed\Desktop\DSC01094.jpg"/>
          <p:cNvPicPr>
            <a:picLocks noChangeAspect="1" noChangeArrowheads="1"/>
          </p:cNvPicPr>
          <p:nvPr/>
        </p:nvPicPr>
        <p:blipFill>
          <a:blip r:embed="rId2" cstate="print"/>
          <a:srcRect/>
          <a:stretch>
            <a:fillRect/>
          </a:stretch>
        </p:blipFill>
        <p:spPr bwMode="auto">
          <a:xfrm>
            <a:off x="3276600" y="63500"/>
            <a:ext cx="5257800" cy="6718300"/>
          </a:xfrm>
          <a:prstGeom prst="rect">
            <a:avLst/>
          </a:prstGeom>
          <a:noFill/>
          <a:ln w="9525">
            <a:solidFill>
              <a:schemeClr val="accent1"/>
            </a:solidFill>
            <a:miter lim="800000"/>
            <a:headEnd/>
            <a:tailEnd/>
          </a:ln>
        </p:spPr>
      </p:pic>
    </p:spTree>
    <p:extLst>
      <p:ext uri="{BB962C8B-B14F-4D97-AF65-F5344CB8AC3E}">
        <p14:creationId xmlns:p14="http://schemas.microsoft.com/office/powerpoint/2010/main" val="3634159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752600" y="381000"/>
            <a:ext cx="8686800" cy="838200"/>
          </a:xfrm>
        </p:spPr>
        <p:txBody>
          <a:bodyPr>
            <a:normAutofit/>
          </a:bodyPr>
          <a:lstStyle/>
          <a:p>
            <a:pPr>
              <a:defRPr/>
            </a:pPr>
            <a:r>
              <a:rPr lang="en-US" b="1" dirty="0"/>
              <a:t>Treatment</a:t>
            </a:r>
          </a:p>
        </p:txBody>
      </p:sp>
      <p:sp>
        <p:nvSpPr>
          <p:cNvPr id="23555" name="Rectangle 3"/>
          <p:cNvSpPr>
            <a:spLocks noGrp="1" noChangeArrowheads="1"/>
          </p:cNvSpPr>
          <p:nvPr>
            <p:ph idx="1"/>
          </p:nvPr>
        </p:nvSpPr>
        <p:spPr>
          <a:xfrm>
            <a:off x="1828800" y="1295400"/>
            <a:ext cx="9144000" cy="5105400"/>
          </a:xfrm>
        </p:spPr>
        <p:txBody>
          <a:bodyPr/>
          <a:lstStyle/>
          <a:p>
            <a:pPr eaLnBrk="1" hangingPunct="1">
              <a:buClr>
                <a:srgbClr val="A50021"/>
              </a:buClr>
              <a:buFont typeface="Wingdings" pitchFamily="2" charset="2"/>
              <a:buChar char="Ø"/>
            </a:pPr>
            <a:r>
              <a:rPr lang="en-US" dirty="0">
                <a:solidFill>
                  <a:schemeClr val="tx1"/>
                </a:solidFill>
              </a:rPr>
              <a:t>Emergency   </a:t>
            </a:r>
          </a:p>
          <a:p>
            <a:pPr lvl="1" eaLnBrk="1" hangingPunct="1">
              <a:buClr>
                <a:srgbClr val="A50021"/>
              </a:buClr>
              <a:buFont typeface="Arial" charset="0"/>
              <a:buChar char="•"/>
            </a:pPr>
            <a:r>
              <a:rPr lang="en-US" dirty="0">
                <a:solidFill>
                  <a:schemeClr val="tx1"/>
                </a:solidFill>
              </a:rPr>
              <a:t>Pain relief</a:t>
            </a:r>
          </a:p>
          <a:p>
            <a:pPr lvl="1" eaLnBrk="1" hangingPunct="1">
              <a:buClr>
                <a:srgbClr val="A50021"/>
              </a:buClr>
              <a:buFont typeface="Arial" charset="0"/>
              <a:buChar char="•"/>
            </a:pPr>
            <a:r>
              <a:rPr lang="en-US" dirty="0">
                <a:solidFill>
                  <a:schemeClr val="tx1"/>
                </a:solidFill>
              </a:rPr>
              <a:t>Control of infection    </a:t>
            </a:r>
          </a:p>
          <a:p>
            <a:pPr eaLnBrk="1" hangingPunct="1">
              <a:buClr>
                <a:srgbClr val="A50021"/>
              </a:buClr>
              <a:buFont typeface="Wingdings" pitchFamily="2" charset="2"/>
              <a:buChar char="Ø"/>
            </a:pPr>
            <a:endParaRPr lang="en-US" dirty="0">
              <a:solidFill>
                <a:schemeClr val="tx1"/>
              </a:solidFill>
            </a:endParaRPr>
          </a:p>
          <a:p>
            <a:pPr eaLnBrk="1" hangingPunct="1">
              <a:buClr>
                <a:srgbClr val="A50021"/>
              </a:buClr>
              <a:buFont typeface="Wingdings" pitchFamily="2" charset="2"/>
              <a:buChar char="Ø"/>
            </a:pPr>
            <a:r>
              <a:rPr lang="en-US" dirty="0">
                <a:solidFill>
                  <a:schemeClr val="tx1"/>
                </a:solidFill>
              </a:rPr>
              <a:t>Definitive treatment</a:t>
            </a:r>
          </a:p>
          <a:p>
            <a:pPr eaLnBrk="1" hangingPunct="1">
              <a:buClr>
                <a:srgbClr val="FF9900"/>
              </a:buClr>
              <a:buFontTx/>
              <a:buChar char="•"/>
            </a:pPr>
            <a:endParaRPr lang="en-US" dirty="0">
              <a:solidFill>
                <a:srgbClr val="FF9900"/>
              </a:solidFill>
            </a:endParaRPr>
          </a:p>
          <a:p>
            <a:pPr eaLnBrk="1" hangingPunct="1">
              <a:buClr>
                <a:srgbClr val="FF9900"/>
              </a:buClr>
              <a:buFontTx/>
              <a:buChar char="•"/>
            </a:pPr>
            <a:endParaRPr lang="en-US" dirty="0"/>
          </a:p>
        </p:txBody>
      </p:sp>
    </p:spTree>
    <p:extLst>
      <p:ext uri="{BB962C8B-B14F-4D97-AF65-F5344CB8AC3E}">
        <p14:creationId xmlns:p14="http://schemas.microsoft.com/office/powerpoint/2010/main" val="4243872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828800" y="715963"/>
            <a:ext cx="8686800" cy="838200"/>
          </a:xfrm>
        </p:spPr>
        <p:txBody>
          <a:bodyPr/>
          <a:lstStyle/>
          <a:p>
            <a:pPr>
              <a:defRPr/>
            </a:pPr>
            <a:r>
              <a:rPr lang="en-US" sz="2400" dirty="0"/>
              <a:t>a) Surgery</a:t>
            </a:r>
          </a:p>
        </p:txBody>
      </p:sp>
      <p:sp>
        <p:nvSpPr>
          <p:cNvPr id="29699" name="Rectangle 3"/>
          <p:cNvSpPr>
            <a:spLocks noGrp="1" noChangeArrowheads="1"/>
          </p:cNvSpPr>
          <p:nvPr>
            <p:ph idx="1"/>
          </p:nvPr>
        </p:nvSpPr>
        <p:spPr>
          <a:xfrm>
            <a:off x="1828800" y="1554163"/>
            <a:ext cx="8686800" cy="4525963"/>
          </a:xfrm>
        </p:spPr>
        <p:txBody>
          <a:bodyPr>
            <a:normAutofit/>
          </a:bodyPr>
          <a:lstStyle/>
          <a:p>
            <a:pPr marL="858838">
              <a:buClr>
                <a:srgbClr val="A50021"/>
              </a:buClr>
              <a:buFont typeface="Wingdings" pitchFamily="2" charset="2"/>
              <a:buChar char="Ø"/>
              <a:defRPr/>
            </a:pPr>
            <a:r>
              <a:rPr lang="en-US" sz="2400" dirty="0"/>
              <a:t>Pyelolithotomy</a:t>
            </a:r>
          </a:p>
          <a:p>
            <a:pPr marL="858838">
              <a:buClr>
                <a:srgbClr val="A50021"/>
              </a:buClr>
              <a:buFont typeface="Wingdings" pitchFamily="2" charset="2"/>
              <a:buChar char="Ø"/>
              <a:defRPr/>
            </a:pPr>
            <a:r>
              <a:rPr lang="en-US" sz="2400" dirty="0"/>
              <a:t>Nephrolithotomy </a:t>
            </a:r>
          </a:p>
          <a:p>
            <a:pPr>
              <a:buClr>
                <a:schemeClr val="folHlink"/>
              </a:buClr>
              <a:buNone/>
              <a:defRPr/>
            </a:pPr>
            <a:endParaRPr lang="en-US" sz="2400" dirty="0"/>
          </a:p>
          <a:p>
            <a:pPr>
              <a:buClr>
                <a:schemeClr val="folHlink"/>
              </a:buClr>
              <a:buNone/>
              <a:defRPr/>
            </a:pPr>
            <a:r>
              <a:rPr lang="en-US" sz="2400" cap="all" dirty="0">
                <a:effectLst>
                  <a:reflection blurRad="12700" stA="48000" endA="300" endPos="55000" dir="5400000" sy="-90000" algn="bl" rotWithShape="0"/>
                </a:effectLst>
                <a:latin typeface="+mj-lt"/>
                <a:ea typeface="+mj-ea"/>
                <a:cs typeface="+mj-cs"/>
              </a:rPr>
              <a:t>b) PCNL &amp; </a:t>
            </a:r>
            <a:r>
              <a:rPr lang="en-US" sz="2400" dirty="0">
                <a:effectLst>
                  <a:reflection blurRad="12700" stA="48000" endA="300" endPos="55000" dir="5400000" sy="-90000" algn="bl" rotWithShape="0"/>
                </a:effectLst>
                <a:latin typeface="+mj-lt"/>
                <a:ea typeface="+mj-ea"/>
                <a:cs typeface="+mj-cs"/>
              </a:rPr>
              <a:t>Intracorporeal Lithotripsy</a:t>
            </a:r>
            <a:endParaRPr lang="en-US" sz="2400" cap="all" dirty="0">
              <a:effectLst>
                <a:reflection blurRad="12700" stA="48000" endA="300" endPos="55000" dir="5400000" sy="-90000" algn="bl" rotWithShape="0"/>
              </a:effectLst>
              <a:latin typeface="+mj-lt"/>
              <a:ea typeface="+mj-ea"/>
              <a:cs typeface="+mj-cs"/>
            </a:endParaRPr>
          </a:p>
          <a:p>
            <a:pPr>
              <a:buClr>
                <a:schemeClr val="folHlink"/>
              </a:buClr>
              <a:buNone/>
              <a:defRPr/>
            </a:pPr>
            <a:endParaRPr lang="en-US" sz="2400" cap="all" dirty="0">
              <a:effectLst>
                <a:reflection blurRad="12700" stA="48000" endA="300" endPos="55000" dir="5400000" sy="-90000" algn="bl" rotWithShape="0"/>
              </a:effectLst>
              <a:latin typeface="+mj-lt"/>
              <a:ea typeface="+mj-ea"/>
              <a:cs typeface="+mj-cs"/>
            </a:endParaRPr>
          </a:p>
          <a:p>
            <a:pPr>
              <a:buClr>
                <a:schemeClr val="folHlink"/>
              </a:buClr>
              <a:buNone/>
              <a:defRPr/>
            </a:pPr>
            <a:r>
              <a:rPr lang="en-US" sz="2400" cap="all" dirty="0">
                <a:effectLst>
                  <a:reflection blurRad="12700" stA="48000" endA="300" endPos="55000" dir="5400000" sy="-90000" algn="bl" rotWithShape="0"/>
                </a:effectLst>
                <a:latin typeface="+mj-lt"/>
                <a:ea typeface="+mj-ea"/>
                <a:cs typeface="+mj-cs"/>
              </a:rPr>
              <a:t>c) ESWL</a:t>
            </a:r>
          </a:p>
        </p:txBody>
      </p:sp>
      <p:sp>
        <p:nvSpPr>
          <p:cNvPr id="2" name="TextBox 1">
            <a:extLst>
              <a:ext uri="{FF2B5EF4-FFF2-40B4-BE49-F238E27FC236}">
                <a16:creationId xmlns:a16="http://schemas.microsoft.com/office/drawing/2014/main" id="{FF7C4B68-6A91-7F2E-72E4-21580F903E08}"/>
              </a:ext>
            </a:extLst>
          </p:cNvPr>
          <p:cNvSpPr txBox="1"/>
          <p:nvPr/>
        </p:nvSpPr>
        <p:spPr>
          <a:xfrm>
            <a:off x="10515600" y="488732"/>
            <a:ext cx="1297858" cy="646331"/>
          </a:xfrm>
          <a:prstGeom prst="rect">
            <a:avLst/>
          </a:prstGeom>
          <a:noFill/>
        </p:spPr>
        <p:txBody>
          <a:bodyPr wrap="square" rtlCol="0">
            <a:spAutoFit/>
          </a:bodyPr>
          <a:lstStyle/>
          <a:p>
            <a:r>
              <a:rPr lang="en-US" dirty="0"/>
              <a:t>Horizontal Integration </a:t>
            </a:r>
            <a:endParaRPr lang="en-PK" dirty="0"/>
          </a:p>
        </p:txBody>
      </p:sp>
    </p:spTree>
    <p:extLst>
      <p:ext uri="{BB962C8B-B14F-4D97-AF65-F5344CB8AC3E}">
        <p14:creationId xmlns:p14="http://schemas.microsoft.com/office/powerpoint/2010/main" val="906961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752600" y="228601"/>
            <a:ext cx="8001000" cy="1216025"/>
          </a:xfrm>
        </p:spPr>
        <p:txBody>
          <a:bodyPr/>
          <a:lstStyle/>
          <a:p>
            <a:pPr>
              <a:defRPr/>
            </a:pPr>
            <a:r>
              <a:rPr lang="en-US" sz="4000" b="1" dirty="0"/>
              <a:t>Ureteric calculi</a:t>
            </a:r>
          </a:p>
        </p:txBody>
      </p:sp>
      <p:sp>
        <p:nvSpPr>
          <p:cNvPr id="25603" name="Rectangle 3"/>
          <p:cNvSpPr>
            <a:spLocks noGrp="1" noChangeArrowheads="1"/>
          </p:cNvSpPr>
          <p:nvPr>
            <p:ph type="body" sz="half" idx="1"/>
          </p:nvPr>
        </p:nvSpPr>
        <p:spPr>
          <a:xfrm>
            <a:off x="1828800" y="1371600"/>
            <a:ext cx="5029200" cy="4267200"/>
          </a:xfrm>
        </p:spPr>
        <p:txBody>
          <a:bodyPr>
            <a:normAutofit/>
          </a:bodyPr>
          <a:lstStyle/>
          <a:p>
            <a:pPr eaLnBrk="1" hangingPunct="1">
              <a:buClr>
                <a:srgbClr val="A50021"/>
              </a:buClr>
              <a:buFont typeface="Wingdings" pitchFamily="2" charset="2"/>
              <a:buChar char="v"/>
            </a:pPr>
            <a:r>
              <a:rPr lang="en-US" sz="2400" dirty="0"/>
              <a:t>Points of impaction </a:t>
            </a:r>
          </a:p>
          <a:p>
            <a:pPr lvl="1" eaLnBrk="1" hangingPunct="1">
              <a:buClr>
                <a:srgbClr val="A50021"/>
              </a:buClr>
              <a:buFont typeface="Wingdings" pitchFamily="2" charset="2"/>
              <a:buChar char="§"/>
            </a:pPr>
            <a:r>
              <a:rPr lang="en-US" dirty="0"/>
              <a:t>Ureteropelvic junction</a:t>
            </a:r>
          </a:p>
          <a:p>
            <a:pPr lvl="1" eaLnBrk="1" hangingPunct="1">
              <a:buClr>
                <a:srgbClr val="A50021"/>
              </a:buClr>
              <a:buFont typeface="Wingdings" pitchFamily="2" charset="2"/>
              <a:buChar char="§"/>
            </a:pPr>
            <a:r>
              <a:rPr lang="en-US" dirty="0"/>
              <a:t>Crossing of iliac artery</a:t>
            </a:r>
          </a:p>
          <a:p>
            <a:pPr lvl="1" eaLnBrk="1" hangingPunct="1">
              <a:buClr>
                <a:srgbClr val="A50021"/>
              </a:buClr>
              <a:buFont typeface="Wingdings" pitchFamily="2" charset="2"/>
              <a:buChar char="§"/>
            </a:pPr>
            <a:r>
              <a:rPr lang="en-US" dirty="0"/>
              <a:t>Vas deferens or broad ligament</a:t>
            </a:r>
          </a:p>
          <a:p>
            <a:pPr lvl="1" eaLnBrk="1" hangingPunct="1">
              <a:buClr>
                <a:srgbClr val="A50021"/>
              </a:buClr>
              <a:buFont typeface="Wingdings" pitchFamily="2" charset="2"/>
              <a:buChar char="§"/>
            </a:pPr>
            <a:r>
              <a:rPr lang="en-US" dirty="0"/>
              <a:t>Intramural part</a:t>
            </a:r>
          </a:p>
          <a:p>
            <a:pPr lvl="1" eaLnBrk="1" hangingPunct="1">
              <a:buClr>
                <a:srgbClr val="A50021"/>
              </a:buClr>
              <a:buFont typeface="Wingdings" pitchFamily="2" charset="2"/>
              <a:buChar char="§"/>
            </a:pPr>
            <a:r>
              <a:rPr lang="en-US" dirty="0"/>
              <a:t>Ureteric orifice</a:t>
            </a:r>
          </a:p>
        </p:txBody>
      </p:sp>
      <p:pic>
        <p:nvPicPr>
          <p:cNvPr id="25604" name="Picture 5"/>
          <p:cNvPicPr>
            <a:picLocks noGrp="1" noChangeAspect="1" noChangeArrowheads="1"/>
          </p:cNvPicPr>
          <p:nvPr>
            <p:ph sz="half" idx="2"/>
          </p:nvPr>
        </p:nvPicPr>
        <p:blipFill>
          <a:blip r:embed="rId2" cstate="print"/>
          <a:srcRect/>
          <a:stretch>
            <a:fillRect/>
          </a:stretch>
        </p:blipFill>
        <p:spPr>
          <a:xfrm>
            <a:off x="7010401" y="1143000"/>
            <a:ext cx="3167063" cy="5562600"/>
          </a:xfrm>
          <a:noFill/>
        </p:spPr>
      </p:pic>
      <p:sp>
        <p:nvSpPr>
          <p:cNvPr id="2" name="TextBox 1">
            <a:extLst>
              <a:ext uri="{FF2B5EF4-FFF2-40B4-BE49-F238E27FC236}">
                <a16:creationId xmlns:a16="http://schemas.microsoft.com/office/drawing/2014/main" id="{FF47DF04-AF7A-ACE5-D9F7-7D6857B72F54}"/>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2130429364"/>
      </p:ext>
    </p:extLst>
  </p:cSld>
  <p:clrMapOvr>
    <a:masterClrMapping/>
  </p:clrMapOvr>
  <p:transition spd="med">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505200" y="2224548"/>
            <a:ext cx="8686800" cy="838200"/>
          </a:xfrm>
        </p:spPr>
        <p:txBody>
          <a:bodyPr>
            <a:normAutofit/>
          </a:bodyPr>
          <a:lstStyle/>
          <a:p>
            <a:pPr>
              <a:defRPr/>
            </a:pPr>
            <a:r>
              <a:rPr lang="en-US" b="1" dirty="0"/>
              <a:t>Signs &amp; symptoms</a:t>
            </a:r>
          </a:p>
        </p:txBody>
      </p:sp>
      <p:sp>
        <p:nvSpPr>
          <p:cNvPr id="26627" name="Rectangle 3"/>
          <p:cNvSpPr>
            <a:spLocks noGrp="1" noChangeArrowheads="1"/>
          </p:cNvSpPr>
          <p:nvPr>
            <p:ph idx="1"/>
          </p:nvPr>
        </p:nvSpPr>
        <p:spPr>
          <a:xfrm>
            <a:off x="2880851" y="3429000"/>
            <a:ext cx="8686800" cy="4525963"/>
          </a:xfrm>
        </p:spPr>
        <p:txBody>
          <a:bodyPr/>
          <a:lstStyle/>
          <a:p>
            <a:pPr eaLnBrk="1" hangingPunct="1">
              <a:buClr>
                <a:srgbClr val="800080"/>
              </a:buClr>
              <a:buFontTx/>
              <a:buNone/>
            </a:pPr>
            <a:r>
              <a:rPr lang="en-US" sz="4600" b="1" dirty="0">
                <a:latin typeface="+mj-lt"/>
              </a:rPr>
              <a:t>Similar to renal calculi </a:t>
            </a:r>
          </a:p>
        </p:txBody>
      </p:sp>
    </p:spTree>
    <p:extLst>
      <p:ext uri="{BB962C8B-B14F-4D97-AF65-F5344CB8AC3E}">
        <p14:creationId xmlns:p14="http://schemas.microsoft.com/office/powerpoint/2010/main" val="17185915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4" descr="C:\Documents and Settings\Tamoor Ahmed\Desktop\stone.jpg"/>
          <p:cNvPicPr>
            <a:picLocks noChangeAspect="1" noChangeArrowheads="1"/>
          </p:cNvPicPr>
          <p:nvPr/>
        </p:nvPicPr>
        <p:blipFill>
          <a:blip r:embed="rId2" cstate="print"/>
          <a:srcRect/>
          <a:stretch>
            <a:fillRect/>
          </a:stretch>
        </p:blipFill>
        <p:spPr bwMode="auto">
          <a:xfrm>
            <a:off x="3733800" y="0"/>
            <a:ext cx="4770438" cy="6858000"/>
          </a:xfrm>
          <a:prstGeom prst="rect">
            <a:avLst/>
          </a:prstGeom>
          <a:noFill/>
          <a:ln w="9525">
            <a:noFill/>
            <a:miter lim="800000"/>
            <a:headEnd/>
            <a:tailEnd/>
          </a:ln>
        </p:spPr>
      </p:pic>
    </p:spTree>
    <p:extLst>
      <p:ext uri="{BB962C8B-B14F-4D97-AF65-F5344CB8AC3E}">
        <p14:creationId xmlns:p14="http://schemas.microsoft.com/office/powerpoint/2010/main" val="34642047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5"/>
          <p:cNvPicPr>
            <a:picLocks noChangeAspect="1" noChangeArrowheads="1"/>
          </p:cNvPicPr>
          <p:nvPr/>
        </p:nvPicPr>
        <p:blipFill>
          <a:blip r:embed="rId2" cstate="print">
            <a:lum contrast="20000"/>
          </a:blip>
          <a:srcRect/>
          <a:stretch>
            <a:fillRect/>
          </a:stretch>
        </p:blipFill>
        <p:spPr bwMode="auto">
          <a:xfrm>
            <a:off x="3714750" y="14288"/>
            <a:ext cx="4762500" cy="6831012"/>
          </a:xfrm>
          <a:prstGeom prst="rect">
            <a:avLst/>
          </a:prstGeom>
          <a:noFill/>
          <a:ln w="9525">
            <a:noFill/>
            <a:miter lim="800000"/>
            <a:headEnd/>
            <a:tailEnd/>
          </a:ln>
        </p:spPr>
      </p:pic>
    </p:spTree>
    <p:extLst>
      <p:ext uri="{BB962C8B-B14F-4D97-AF65-F5344CB8AC3E}">
        <p14:creationId xmlns:p14="http://schemas.microsoft.com/office/powerpoint/2010/main" val="19112196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4"/>
          <p:cNvPicPr>
            <a:picLocks noChangeAspect="1" noChangeArrowheads="1"/>
          </p:cNvPicPr>
          <p:nvPr/>
        </p:nvPicPr>
        <p:blipFill>
          <a:blip r:embed="rId2" cstate="print"/>
          <a:srcRect/>
          <a:stretch>
            <a:fillRect/>
          </a:stretch>
        </p:blipFill>
        <p:spPr bwMode="auto">
          <a:xfrm>
            <a:off x="3714750" y="-12700"/>
            <a:ext cx="4762500" cy="6884988"/>
          </a:xfrm>
          <a:prstGeom prst="rect">
            <a:avLst/>
          </a:prstGeom>
          <a:noFill/>
          <a:ln w="9525">
            <a:noFill/>
            <a:miter lim="800000"/>
            <a:headEnd/>
            <a:tailEnd/>
          </a:ln>
        </p:spPr>
      </p:pic>
    </p:spTree>
    <p:extLst>
      <p:ext uri="{BB962C8B-B14F-4D97-AF65-F5344CB8AC3E}">
        <p14:creationId xmlns:p14="http://schemas.microsoft.com/office/powerpoint/2010/main" val="31802158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676400" y="304800"/>
            <a:ext cx="8001000" cy="990600"/>
          </a:xfrm>
        </p:spPr>
        <p:txBody>
          <a:bodyPr/>
          <a:lstStyle/>
          <a:p>
            <a:pPr>
              <a:defRPr/>
            </a:pPr>
            <a:r>
              <a:rPr lang="en-US" b="1" dirty="0"/>
              <a:t>Investigations</a:t>
            </a:r>
          </a:p>
        </p:txBody>
      </p:sp>
      <p:sp>
        <p:nvSpPr>
          <p:cNvPr id="32771" name="Rectangle 3"/>
          <p:cNvSpPr>
            <a:spLocks noGrp="1" noChangeArrowheads="1"/>
          </p:cNvSpPr>
          <p:nvPr>
            <p:ph idx="1"/>
          </p:nvPr>
        </p:nvSpPr>
        <p:spPr>
          <a:xfrm>
            <a:off x="1752600" y="1447800"/>
            <a:ext cx="9144000" cy="5105400"/>
          </a:xfrm>
        </p:spPr>
        <p:txBody>
          <a:bodyPr>
            <a:normAutofit/>
          </a:bodyPr>
          <a:lstStyle/>
          <a:p>
            <a:pPr lvl="1">
              <a:buClr>
                <a:srgbClr val="A50021"/>
              </a:buClr>
              <a:buFont typeface="Wingdings" pitchFamily="2" charset="2"/>
              <a:buChar char="§"/>
              <a:defRPr/>
            </a:pPr>
            <a:r>
              <a:rPr lang="en-US" dirty="0">
                <a:latin typeface="+mj-lt"/>
              </a:rPr>
              <a:t>Similar to Renal calculi</a:t>
            </a:r>
          </a:p>
          <a:p>
            <a:pPr>
              <a:buNone/>
              <a:defRPr/>
            </a:pPr>
            <a:r>
              <a:rPr lang="en-US" b="1" dirty="0">
                <a:effectLst>
                  <a:reflection blurRad="12700" stA="48000" endA="300" endPos="55000" dir="5400000" sy="-90000" algn="bl" rotWithShape="0"/>
                </a:effectLst>
                <a:latin typeface="+mj-lt"/>
                <a:ea typeface="+mj-ea"/>
                <a:cs typeface="+mj-cs"/>
              </a:rPr>
              <a:t>Treatment</a:t>
            </a:r>
          </a:p>
          <a:p>
            <a:pPr>
              <a:buNone/>
              <a:defRPr/>
            </a:pPr>
            <a:r>
              <a:rPr lang="en-US" dirty="0">
                <a:latin typeface="+mj-lt"/>
              </a:rPr>
              <a:t>	Expectant</a:t>
            </a:r>
          </a:p>
          <a:p>
            <a:pPr indent="395288">
              <a:buClr>
                <a:srgbClr val="A50021"/>
              </a:buClr>
              <a:buFont typeface="Wingdings" pitchFamily="2" charset="2"/>
              <a:buChar char="§"/>
              <a:defRPr/>
            </a:pPr>
            <a:r>
              <a:rPr lang="en-US" dirty="0">
                <a:latin typeface="+mj-lt"/>
              </a:rPr>
              <a:t>Relief of pain ,assessment of renal function &amp; back 	pressure</a:t>
            </a:r>
          </a:p>
          <a:p>
            <a:pPr indent="395288">
              <a:buClr>
                <a:srgbClr val="A50021"/>
              </a:buClr>
              <a:buFont typeface="Wingdings" pitchFamily="2" charset="2"/>
              <a:buChar char="§"/>
              <a:defRPr/>
            </a:pPr>
            <a:r>
              <a:rPr lang="en-US" dirty="0">
                <a:latin typeface="+mj-lt"/>
              </a:rPr>
              <a:t>Follow up</a:t>
            </a:r>
          </a:p>
          <a:p>
            <a:pPr indent="395288">
              <a:buClr>
                <a:srgbClr val="A50021"/>
              </a:buClr>
              <a:buFont typeface="Wingdings" pitchFamily="2" charset="2"/>
              <a:buChar char="§"/>
              <a:defRPr/>
            </a:pPr>
            <a:r>
              <a:rPr lang="en-US" dirty="0">
                <a:latin typeface="+mj-lt"/>
              </a:rPr>
              <a:t>Ureterolithotomy</a:t>
            </a:r>
          </a:p>
          <a:p>
            <a:pPr indent="395288">
              <a:buClr>
                <a:srgbClr val="A50021"/>
              </a:buClr>
              <a:buFont typeface="Wingdings" pitchFamily="2" charset="2"/>
              <a:buChar char="§"/>
              <a:defRPr/>
            </a:pPr>
            <a:r>
              <a:rPr lang="en-US" dirty="0">
                <a:latin typeface="+mj-lt"/>
              </a:rPr>
              <a:t>Endoscopic removal</a:t>
            </a:r>
          </a:p>
          <a:p>
            <a:pPr indent="395288">
              <a:buClr>
                <a:srgbClr val="A50021"/>
              </a:buClr>
              <a:buFont typeface="Wingdings" pitchFamily="2" charset="2"/>
              <a:buChar char="§"/>
              <a:defRPr/>
            </a:pPr>
            <a:r>
              <a:rPr lang="en-US" dirty="0">
                <a:latin typeface="+mj-lt"/>
              </a:rPr>
              <a:t>ESWL</a:t>
            </a:r>
          </a:p>
        </p:txBody>
      </p:sp>
      <p:sp>
        <p:nvSpPr>
          <p:cNvPr id="2" name="TextBox 1">
            <a:extLst>
              <a:ext uri="{FF2B5EF4-FFF2-40B4-BE49-F238E27FC236}">
                <a16:creationId xmlns:a16="http://schemas.microsoft.com/office/drawing/2014/main" id="{66D1BB04-B544-336D-A3F3-EC7C3EB913D1}"/>
              </a:ext>
            </a:extLst>
          </p:cNvPr>
          <p:cNvSpPr txBox="1"/>
          <p:nvPr/>
        </p:nvSpPr>
        <p:spPr>
          <a:xfrm>
            <a:off x="10368116" y="365125"/>
            <a:ext cx="1683774" cy="646331"/>
          </a:xfrm>
          <a:prstGeom prst="rect">
            <a:avLst/>
          </a:prstGeom>
          <a:noFill/>
        </p:spPr>
        <p:txBody>
          <a:bodyPr wrap="square" rtlCol="0">
            <a:spAutoFit/>
          </a:bodyPr>
          <a:lstStyle/>
          <a:p>
            <a:r>
              <a:rPr lang="en-US" dirty="0"/>
              <a:t>Vertical integration</a:t>
            </a:r>
            <a:endParaRPr lang="en-PK" dirty="0"/>
          </a:p>
        </p:txBody>
      </p:sp>
    </p:spTree>
    <p:extLst>
      <p:ext uri="{BB962C8B-B14F-4D97-AF65-F5344CB8AC3E}">
        <p14:creationId xmlns:p14="http://schemas.microsoft.com/office/powerpoint/2010/main" val="2111277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ED4BB-7073-049B-9EC0-BD069148D676}"/>
              </a:ext>
            </a:extLst>
          </p:cNvPr>
          <p:cNvSpPr>
            <a:spLocks noGrp="1"/>
          </p:cNvSpPr>
          <p:nvPr>
            <p:ph type="title"/>
          </p:nvPr>
        </p:nvSpPr>
        <p:spPr/>
        <p:txBody>
          <a:bodyPr rtlCol="0">
            <a:normAutofit/>
          </a:bodyPr>
          <a:lstStyle/>
          <a:p>
            <a:pPr>
              <a:defRPr/>
            </a:pPr>
            <a:r>
              <a:rPr lang="en-US" sz="3000" dirty="0">
                <a:solidFill>
                  <a:srgbClr val="7030A0"/>
                </a:solidFill>
                <a:effectLst>
                  <a:outerShdw blurRad="38100" dist="38100" dir="2700000" algn="tl">
                    <a:srgbClr val="000000">
                      <a:alpha val="43137"/>
                    </a:srgbClr>
                  </a:outerShdw>
                </a:effectLst>
                <a:cs typeface="Times New Roman" pitchFamily="18" charset="0"/>
              </a:rPr>
              <a:t>  </a:t>
            </a:r>
            <a:r>
              <a:rPr lang="en-US" altLang="en-US" b="1" dirty="0"/>
              <a:t>VISION OF RMU</a:t>
            </a:r>
            <a:br>
              <a:rPr lang="en-US" altLang="en-US" b="1" dirty="0"/>
            </a:br>
            <a:r>
              <a:rPr lang="en-US" altLang="en-US" b="1" dirty="0"/>
              <a:t>THE DREAM/ TOMORROW</a:t>
            </a:r>
          </a:p>
        </p:txBody>
      </p:sp>
      <p:sp>
        <p:nvSpPr>
          <p:cNvPr id="6147" name="Content Placeholder 2">
            <a:extLst>
              <a:ext uri="{FF2B5EF4-FFF2-40B4-BE49-F238E27FC236}">
                <a16:creationId xmlns:a16="http://schemas.microsoft.com/office/drawing/2014/main" id="{543B14AF-7CB6-D8CA-D355-9BAC7800298C}"/>
              </a:ext>
            </a:extLst>
          </p:cNvPr>
          <p:cNvSpPr>
            <a:spLocks noGrp="1" noChangeArrowheads="1"/>
          </p:cNvSpPr>
          <p:nvPr>
            <p:ph idx="1"/>
          </p:nvPr>
        </p:nvSpPr>
        <p:spPr/>
        <p:txBody>
          <a:bodyPr/>
          <a:lstStyle/>
          <a:p>
            <a:r>
              <a:rPr lang="en-US" altLang="en-US" sz="1800"/>
              <a:t>To impart evidence based research oriented medical education</a:t>
            </a:r>
          </a:p>
          <a:p>
            <a:r>
              <a:rPr lang="en-US" altLang="en-US" sz="1800"/>
              <a:t>To provide best possible patient care</a:t>
            </a:r>
          </a:p>
          <a:p>
            <a:r>
              <a:rPr lang="en-US" altLang="en-US" sz="1800"/>
              <a:t>To inculcate the values of mutual respect and ethical practice of medicine</a:t>
            </a:r>
          </a:p>
        </p:txBody>
      </p:sp>
      <p:pic>
        <p:nvPicPr>
          <p:cNvPr id="6148"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a:extLst>
              <a:ext uri="{FF2B5EF4-FFF2-40B4-BE49-F238E27FC236}">
                <a16:creationId xmlns:a16="http://schemas.microsoft.com/office/drawing/2014/main" id="{F0EBCEA9-B981-CC6A-E60B-05EFE7D94FA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l="4787" t="7561" r="11351" b="8025"/>
          <a:stretch>
            <a:fillRect/>
          </a:stretch>
        </p:blipFill>
        <p:spPr bwMode="auto">
          <a:xfrm>
            <a:off x="8782050" y="857250"/>
            <a:ext cx="74295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3177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C698F-5B95-F3FD-B05A-DFB537EC8E70}"/>
              </a:ext>
            </a:extLst>
          </p:cNvPr>
          <p:cNvSpPr>
            <a:spLocks noGrp="1"/>
          </p:cNvSpPr>
          <p:nvPr>
            <p:ph type="title"/>
          </p:nvPr>
        </p:nvSpPr>
        <p:spPr/>
        <p:txBody>
          <a:bodyPr>
            <a:normAutofit/>
          </a:bodyPr>
          <a:lstStyle/>
          <a:p>
            <a:r>
              <a:rPr lang="en-US" dirty="0"/>
              <a:t>Research </a:t>
            </a:r>
            <a:br>
              <a:rPr lang="en-US" dirty="0"/>
            </a:br>
            <a:endParaRPr lang="en-PK" sz="2700" u="sng" dirty="0">
              <a:solidFill>
                <a:schemeClr val="accent5"/>
              </a:solidFill>
            </a:endParaRPr>
          </a:p>
        </p:txBody>
      </p:sp>
      <p:sp>
        <p:nvSpPr>
          <p:cNvPr id="7" name="TextBox 6">
            <a:extLst>
              <a:ext uri="{FF2B5EF4-FFF2-40B4-BE49-F238E27FC236}">
                <a16:creationId xmlns:a16="http://schemas.microsoft.com/office/drawing/2014/main" id="{D4594F25-7433-D092-FCC0-022D259AFB86}"/>
              </a:ext>
            </a:extLst>
          </p:cNvPr>
          <p:cNvSpPr txBox="1"/>
          <p:nvPr/>
        </p:nvSpPr>
        <p:spPr>
          <a:xfrm>
            <a:off x="1721874" y="1204159"/>
            <a:ext cx="6098458" cy="369332"/>
          </a:xfrm>
          <a:prstGeom prst="rect">
            <a:avLst/>
          </a:prstGeom>
          <a:noFill/>
        </p:spPr>
        <p:txBody>
          <a:bodyPr wrap="square">
            <a:spAutoFit/>
          </a:bodyPr>
          <a:lstStyle/>
          <a:p>
            <a:r>
              <a:rPr lang="en-PK" dirty="0">
                <a:solidFill>
                  <a:schemeClr val="accent1"/>
                </a:solidFill>
              </a:rPr>
              <a:t>https://pmc.ncbi.nlm.nih.gov/articles/PMC5585751/</a:t>
            </a:r>
          </a:p>
        </p:txBody>
      </p:sp>
      <p:sp>
        <p:nvSpPr>
          <p:cNvPr id="8" name="Rectangle 1">
            <a:extLst>
              <a:ext uri="{FF2B5EF4-FFF2-40B4-BE49-F238E27FC236}">
                <a16:creationId xmlns:a16="http://schemas.microsoft.com/office/drawing/2014/main" id="{C6D72AD8-DD36-701C-534F-7090127944EA}"/>
              </a:ext>
            </a:extLst>
          </p:cNvPr>
          <p:cNvSpPr>
            <a:spLocks noGrp="1" noChangeArrowheads="1"/>
          </p:cNvSpPr>
          <p:nvPr>
            <p:ph idx="1"/>
          </p:nvPr>
        </p:nvSpPr>
        <p:spPr bwMode="auto">
          <a:xfrm>
            <a:off x="1106129" y="2397969"/>
            <a:ext cx="10247671" cy="3206650"/>
          </a:xfrm>
          <a:prstGeom prst="rect">
            <a:avLst/>
          </a:prstGeom>
          <a:solidFill>
            <a:schemeClr val="accent4">
              <a:lumMod val="40000"/>
              <a:lumOff val="60000"/>
            </a:schemeClr>
          </a:solidFill>
          <a:ln>
            <a:noFill/>
          </a:ln>
          <a:effectLst/>
        </p:spPr>
        <p:txBody>
          <a:bodyPr vert="horz" wrap="square" lIns="0" tIns="0"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800" b="1" i="0" u="none" strike="noStrike" cap="none" normalizeH="0" baseline="0">
                <a:ln>
                  <a:noFill/>
                </a:ln>
                <a:solidFill>
                  <a:schemeClr val="tx1"/>
                </a:solidFill>
                <a:effectLst/>
                <a:latin typeface="Source Sans Pro Web"/>
              </a:rPr>
              <a:t>Compositional analysis of various layers of upper urinary tract stones by infrared spectroscopy</a:t>
            </a: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200" b="0" i="0" u="sng" strike="noStrike" cap="none" normalizeH="0" baseline="0">
                <a:ln>
                  <a:noFill/>
                </a:ln>
                <a:solidFill>
                  <a:srgbClr val="005EA2"/>
                </a:solidFill>
                <a:effectLst/>
                <a:latin typeface="Source Sans Pro Web"/>
                <a:hlinkClick r:id="rId2"/>
              </a:rPr>
              <a:t>Zhang He</a:t>
            </a:r>
            <a:r>
              <a:rPr kumimoji="0" lang="en-PK" altLang="en-PK" sz="1200" b="0" i="0" u="none" strike="noStrike" cap="none" normalizeH="0" baseline="0">
                <a:ln>
                  <a:noFill/>
                </a:ln>
                <a:solidFill>
                  <a:schemeClr val="tx1"/>
                </a:solidFill>
                <a:effectLst/>
                <a:latin typeface="Source Sans Pro Web"/>
              </a:rPr>
              <a:t> </a:t>
            </a:r>
            <a:r>
              <a:rPr kumimoji="0" lang="en-PK" altLang="en-PK" sz="1200" b="0" i="0" u="none" strike="noStrike" cap="none" normalizeH="0" baseline="30000">
                <a:ln>
                  <a:noFill/>
                </a:ln>
                <a:solidFill>
                  <a:schemeClr val="tx1"/>
                </a:solidFill>
                <a:effectLst/>
                <a:latin typeface="Source Sans Pro Web"/>
              </a:rPr>
              <a:t>1,*</a:t>
            </a:r>
            <a:r>
              <a:rPr kumimoji="0" lang="en-PK" altLang="en-PK" sz="1200" b="0" i="0" u="none" strike="noStrike" cap="none" normalizeH="0" baseline="0">
                <a:ln>
                  <a:noFill/>
                </a:ln>
                <a:solidFill>
                  <a:schemeClr val="tx1"/>
                </a:solidFill>
                <a:effectLst/>
                <a:latin typeface="Source Sans Pro Web"/>
              </a:rPr>
              <a:t>, </a:t>
            </a:r>
            <a:r>
              <a:rPr kumimoji="0" lang="en-PK" altLang="en-PK" sz="1200" b="0" i="0" u="sng" strike="noStrike" cap="none" normalizeH="0" baseline="0">
                <a:ln>
                  <a:noFill/>
                </a:ln>
                <a:solidFill>
                  <a:srgbClr val="005EA2"/>
                </a:solidFill>
                <a:effectLst/>
                <a:latin typeface="Source Sans Pro Web"/>
                <a:hlinkClick r:id="rId3"/>
              </a:rPr>
              <a:t>Zhang Jing</a:t>
            </a:r>
            <a:r>
              <a:rPr kumimoji="0" lang="en-PK" altLang="en-PK" sz="1200" b="0" i="0" u="none" strike="noStrike" cap="none" normalizeH="0" baseline="0">
                <a:ln>
                  <a:noFill/>
                </a:ln>
                <a:solidFill>
                  <a:schemeClr val="tx1"/>
                </a:solidFill>
                <a:effectLst/>
                <a:latin typeface="Source Sans Pro Web"/>
              </a:rPr>
              <a:t> </a:t>
            </a:r>
            <a:r>
              <a:rPr kumimoji="0" lang="en-PK" altLang="en-PK" sz="1200" b="0" i="0" u="none" strike="noStrike" cap="none" normalizeH="0" baseline="30000">
                <a:ln>
                  <a:noFill/>
                </a:ln>
                <a:solidFill>
                  <a:schemeClr val="tx1"/>
                </a:solidFill>
                <a:effectLst/>
                <a:latin typeface="Source Sans Pro Web"/>
              </a:rPr>
              <a:t>1,*</a:t>
            </a:r>
            <a:r>
              <a:rPr kumimoji="0" lang="en-PK" altLang="en-PK" sz="1200" b="0" i="0" u="none" strike="noStrike" cap="none" normalizeH="0" baseline="0">
                <a:ln>
                  <a:noFill/>
                </a:ln>
                <a:solidFill>
                  <a:schemeClr val="tx1"/>
                </a:solidFill>
                <a:effectLst/>
                <a:latin typeface="Source Sans Pro Web"/>
              </a:rPr>
              <a:t>, </a:t>
            </a:r>
            <a:r>
              <a:rPr kumimoji="0" lang="en-PK" altLang="en-PK" sz="1200" b="0" i="0" u="sng" strike="noStrike" cap="none" normalizeH="0" baseline="0">
                <a:ln>
                  <a:noFill/>
                </a:ln>
                <a:solidFill>
                  <a:srgbClr val="005EA2"/>
                </a:solidFill>
                <a:effectLst/>
                <a:latin typeface="Source Sans Pro Web"/>
                <a:hlinkClick r:id="rId4"/>
              </a:rPr>
              <a:t>Zheng Jing-Cun</a:t>
            </a:r>
            <a:r>
              <a:rPr kumimoji="0" lang="en-PK" altLang="en-PK" sz="1200" b="0" i="0" u="none" strike="noStrike" cap="none" normalizeH="0" baseline="0">
                <a:ln>
                  <a:noFill/>
                </a:ln>
                <a:solidFill>
                  <a:schemeClr val="tx1"/>
                </a:solidFill>
                <a:effectLst/>
                <a:latin typeface="Source Sans Pro Web"/>
              </a:rPr>
              <a:t> </a:t>
            </a:r>
            <a:r>
              <a:rPr kumimoji="0" lang="en-PK" altLang="en-PK" sz="1200" b="0" i="0" u="none" strike="noStrike" cap="none" normalizeH="0" baseline="30000">
                <a:ln>
                  <a:noFill/>
                </a:ln>
                <a:solidFill>
                  <a:schemeClr val="tx1"/>
                </a:solidFill>
                <a:effectLst/>
                <a:latin typeface="Source Sans Pro Web"/>
              </a:rPr>
              <a:t>1</a:t>
            </a:r>
            <a:r>
              <a:rPr kumimoji="0" lang="en-PK" altLang="en-PK" sz="1200" b="0" i="0" u="none" strike="noStrike" cap="none" normalizeH="0" baseline="0">
                <a:ln>
                  <a:noFill/>
                </a:ln>
                <a:solidFill>
                  <a:schemeClr val="tx1"/>
                </a:solidFill>
                <a:effectLst/>
                <a:latin typeface="Source Sans Pro Web"/>
              </a:rPr>
              <a:t>, </a:t>
            </a:r>
            <a:r>
              <a:rPr kumimoji="0" lang="en-PK" altLang="en-PK" sz="1200" b="0" i="0" u="sng" strike="noStrike" cap="none" normalizeH="0" baseline="0">
                <a:ln>
                  <a:noFill/>
                </a:ln>
                <a:solidFill>
                  <a:srgbClr val="005EA2"/>
                </a:solidFill>
                <a:effectLst/>
                <a:latin typeface="Source Sans Pro Web"/>
                <a:hlinkClick r:id="rId5"/>
              </a:rPr>
              <a:t>Hu Chuan-Yi</a:t>
            </a:r>
            <a:r>
              <a:rPr kumimoji="0" lang="en-PK" altLang="en-PK" sz="1200" b="0" i="0" u="none" strike="noStrike" cap="none" normalizeH="0" baseline="0">
                <a:ln>
                  <a:noFill/>
                </a:ln>
                <a:solidFill>
                  <a:schemeClr val="tx1"/>
                </a:solidFill>
                <a:effectLst/>
                <a:latin typeface="Source Sans Pro Web"/>
              </a:rPr>
              <a:t> </a:t>
            </a:r>
            <a:r>
              <a:rPr kumimoji="0" lang="en-PK" altLang="en-PK" sz="1200" b="0" i="0" u="none" strike="noStrike" cap="none" normalizeH="0" baseline="30000">
                <a:ln>
                  <a:noFill/>
                </a:ln>
                <a:solidFill>
                  <a:schemeClr val="tx1"/>
                </a:solidFill>
                <a:effectLst/>
                <a:latin typeface="Source Sans Pro Web"/>
              </a:rPr>
              <a:t>1</a:t>
            </a:r>
            <a:r>
              <a:rPr kumimoji="0" lang="en-PK" altLang="en-PK" sz="1200" b="0" i="0" u="none" strike="noStrike" cap="none" normalizeH="0" baseline="0">
                <a:ln>
                  <a:noFill/>
                </a:ln>
                <a:solidFill>
                  <a:schemeClr val="tx1"/>
                </a:solidFill>
                <a:effectLst/>
                <a:latin typeface="Source Sans Pro Web"/>
              </a:rPr>
              <a:t>, </a:t>
            </a:r>
            <a:r>
              <a:rPr kumimoji="0" lang="en-PK" altLang="en-PK" sz="1200" b="0" i="0" u="sng" strike="noStrike" cap="none" normalizeH="0" baseline="0">
                <a:ln>
                  <a:noFill/>
                </a:ln>
                <a:solidFill>
                  <a:srgbClr val="005EA2"/>
                </a:solidFill>
                <a:effectLst/>
                <a:latin typeface="Source Sans Pro Web"/>
                <a:hlinkClick r:id="rId6"/>
              </a:rPr>
              <a:t>Gao Fei</a:t>
            </a:r>
            <a:r>
              <a:rPr kumimoji="0" lang="en-PK" altLang="en-PK" sz="1200" b="0" i="0" u="none" strike="noStrike" cap="none" normalizeH="0" baseline="0">
                <a:ln>
                  <a:noFill/>
                </a:ln>
                <a:solidFill>
                  <a:schemeClr val="tx1"/>
                </a:solidFill>
                <a:effectLst/>
                <a:latin typeface="Source Sans Pro Web"/>
              </a:rPr>
              <a:t> </a:t>
            </a:r>
            <a:r>
              <a:rPr kumimoji="0" lang="en-PK" altLang="en-PK" sz="1200" b="0" i="0" u="none" strike="noStrike" cap="none" normalizeH="0" baseline="30000">
                <a:ln>
                  <a:noFill/>
                </a:ln>
                <a:solidFill>
                  <a:schemeClr val="tx1"/>
                </a:solidFill>
                <a:effectLst/>
                <a:latin typeface="Source Sans Pro Web"/>
              </a:rPr>
              <a:t>2,✉</a:t>
            </a:r>
            <a:endParaRPr kumimoji="0" lang="en-PK" altLang="en-PK" sz="1200" b="0" i="0" u="none" strike="noStrike" cap="none" normalizeH="0" baseline="0">
              <a:ln>
                <a:noFill/>
              </a:ln>
              <a:solidFill>
                <a:schemeClr val="tx1"/>
              </a:solidFill>
              <a:effectLst/>
              <a:latin typeface="Source Sans Pro Web"/>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1200" b="0" i="0" u="none" strike="noStrike" cap="none" normalizeH="0" baseline="0">
                <a:ln>
                  <a:noFill/>
                </a:ln>
                <a:solidFill>
                  <a:schemeClr val="tx1"/>
                </a:solidFill>
                <a:effectLst/>
                <a:latin typeface="Source Sans Pro Web"/>
              </a:rPr>
              <a:t>PMCID: PMC5585751  PMID: </a:t>
            </a:r>
            <a:r>
              <a:rPr kumimoji="0" lang="en-PK" altLang="en-PK" sz="1200" b="0" i="0" u="sng" strike="noStrike" cap="none" normalizeH="0" baseline="0">
                <a:ln>
                  <a:noFill/>
                </a:ln>
                <a:solidFill>
                  <a:srgbClr val="005EA2"/>
                </a:solidFill>
                <a:effectLst/>
                <a:latin typeface="Source Sans Pro Web"/>
                <a:hlinkClick r:id="rId7"/>
              </a:rPr>
              <a:t>28912866</a:t>
            </a:r>
            <a:endParaRPr kumimoji="0" lang="en-PK" altLang="en-PK" sz="1700" b="0" i="0" u="none" strike="noStrike" cap="none" normalizeH="0" baseline="0">
              <a:ln>
                <a:noFill/>
              </a:ln>
              <a:solidFill>
                <a:schemeClr val="tx1"/>
              </a:solidFill>
              <a:effectLst/>
              <a:latin typeface="Source Sans Pro Web"/>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700" b="0" i="0" u="none" strike="noStrike" cap="none" normalizeH="0" baseline="0">
                <a:ln>
                  <a:noFill/>
                </a:ln>
                <a:solidFill>
                  <a:schemeClr val="tx1"/>
                </a:solidFill>
                <a:effectLst/>
                <a:latin typeface="Source Sans Pro Web"/>
              </a:rPr>
              <a:t>Abstract</a:t>
            </a: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100" b="0" i="0" u="none" strike="noStrike" cap="none" normalizeH="0" baseline="0">
                <a:ln>
                  <a:noFill/>
                </a:ln>
                <a:solidFill>
                  <a:schemeClr val="tx1"/>
                </a:solidFill>
                <a:effectLst/>
              </a:rPr>
              <a:t>The objective of the present study was to determine the composition of various layers of upper urinary stones and assess the mechanisms of stone nucleation and aggregation. A total of 40 integrated urinary tract stones with a diameter of &gt;0.8 cm were removed from the patients. All of the stones were cut in half perpendicularly to the longitudinal axis. Samples were selected from nuclear, internal and external layers of each stone. Fourier transform infrared spectroscopy (FT-IR) was adopted for qualitative and quantitative analysis of all of the fragments and compositional differences among nuclear, internal and external layers of various types of stone were subsequently investigated. A total of 25 cases of calcium oxalate (CaOx) stones and 10 cases of calcium phosphate (CaP) stones were identified to be mixed stones, while 5 uric acid (UA) calculi were pure stones (purity, &gt;95%). In addition, the contents of CaOx and carbapatite (CA.AP) crystals in various layers of the mixed stones were found to be variable. In CaOx stones, the content of CA.AP in nuclear layers was significantly higher than that of the outer layers (32.0 vs. 6.8%; P&lt;0.05), while the content of CaOx was lower in the inner than in the outer layers (57.6 vs. 86.6%; P&lt;0.05). In CaP stones, the content of CA.AP in the nuclear layers was higher than that in the outer layers (74.0 vs. 47.3%; P&lt;0.05), while the content of CaOx was lower in the inner than in the outer layers (7.0 vs. 40.0%; P&lt;0.05). The UA stones showed no significant differences in their composition among different layers. In conclusion, FT-IR analysis of various layers of human upper urinary tract stones revealed that CaOx and CaP stones showed differences in composition between their core and surface, while all of the UA calculi were pure stones. The composition showed a marked variation among different layers of the stones, indicating that metabolism has an important role in different phases of the evolution of stones. The present study provided novel insight into the pathogenesis of urinary tract stones and may contribute to their prevention and treatment.</a:t>
            </a:r>
            <a:endParaRPr kumimoji="0" lang="en-PK" altLang="en-PK"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694671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5742F-2107-7D62-568F-FA089700861F}"/>
              </a:ext>
            </a:extLst>
          </p:cNvPr>
          <p:cNvSpPr>
            <a:spLocks noGrp="1"/>
          </p:cNvSpPr>
          <p:nvPr>
            <p:ph type="title"/>
          </p:nvPr>
        </p:nvSpPr>
        <p:spPr/>
        <p:txBody>
          <a:bodyPr/>
          <a:lstStyle/>
          <a:p>
            <a:r>
              <a:rPr lang="en-US" dirty="0"/>
              <a:t>Family Medicine</a:t>
            </a:r>
            <a:endParaRPr lang="en-PK" dirty="0"/>
          </a:p>
        </p:txBody>
      </p:sp>
      <p:sp>
        <p:nvSpPr>
          <p:cNvPr id="4" name="Content Placeholder 2">
            <a:extLst>
              <a:ext uri="{FF2B5EF4-FFF2-40B4-BE49-F238E27FC236}">
                <a16:creationId xmlns:a16="http://schemas.microsoft.com/office/drawing/2014/main" id="{61D0EE96-5764-6F54-04E7-FDE7CC6F9FA2}"/>
              </a:ext>
            </a:extLst>
          </p:cNvPr>
          <p:cNvSpPr txBox="1">
            <a:spLocks/>
          </p:cNvSpPr>
          <p:nvPr/>
        </p:nvSpPr>
        <p:spPr>
          <a:xfrm>
            <a:off x="514128" y="1690688"/>
            <a:ext cx="920115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A 35-year-old male presents to the emergency department with sudden, severe, colicky pain in his left flank radiating to his groin. He reports nausea and vomiting. He is visibly in distress and diaphoretic. His urine is tea-colored.</a:t>
            </a:r>
          </a:p>
          <a:p>
            <a:r>
              <a:rPr lang="en-US" sz="2400" b="1" dirty="0"/>
              <a:t>Question:</a:t>
            </a:r>
            <a:r>
              <a:rPr lang="en-US" sz="2400" dirty="0"/>
              <a:t> What is the MOST likely diagnosis?</a:t>
            </a:r>
          </a:p>
          <a:p>
            <a:r>
              <a:rPr lang="en-US" sz="2400" dirty="0"/>
              <a:t>A) Pyelonephritis (kidney infection) B) Appendicitis C) Musculoskeletal strain D) Urolithiasis (kidney stone)</a:t>
            </a:r>
          </a:p>
          <a:p>
            <a:r>
              <a:rPr lang="en-US" sz="2400" b="1" dirty="0"/>
              <a:t>Correct Answer:</a:t>
            </a:r>
            <a:r>
              <a:rPr lang="en-US" sz="2400" dirty="0"/>
              <a:t> D) Urolithiasis (kidney stone</a:t>
            </a:r>
            <a:r>
              <a:rPr lang="en-US" dirty="0"/>
              <a:t>)</a:t>
            </a:r>
          </a:p>
          <a:p>
            <a:endParaRPr lang="en-PK" dirty="0"/>
          </a:p>
        </p:txBody>
      </p:sp>
    </p:spTree>
    <p:extLst>
      <p:ext uri="{BB962C8B-B14F-4D97-AF65-F5344CB8AC3E}">
        <p14:creationId xmlns:p14="http://schemas.microsoft.com/office/powerpoint/2010/main" val="5187400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02E0A-20E7-0918-58F2-F19343F63539}"/>
              </a:ext>
            </a:extLst>
          </p:cNvPr>
          <p:cNvSpPr>
            <a:spLocks noGrp="1"/>
          </p:cNvSpPr>
          <p:nvPr>
            <p:ph type="title"/>
          </p:nvPr>
        </p:nvSpPr>
        <p:spPr/>
        <p:txBody>
          <a:bodyPr/>
          <a:lstStyle/>
          <a:p>
            <a:r>
              <a:rPr lang="en-US" dirty="0"/>
              <a:t>Take home message</a:t>
            </a:r>
            <a:endParaRPr lang="en-PK" dirty="0"/>
          </a:p>
        </p:txBody>
      </p:sp>
      <p:sp>
        <p:nvSpPr>
          <p:cNvPr id="3" name="Content Placeholder 2">
            <a:extLst>
              <a:ext uri="{FF2B5EF4-FFF2-40B4-BE49-F238E27FC236}">
                <a16:creationId xmlns:a16="http://schemas.microsoft.com/office/drawing/2014/main" id="{1C67C0DC-C2A4-31BE-4223-0F34FA5F9F35}"/>
              </a:ext>
            </a:extLst>
          </p:cNvPr>
          <p:cNvSpPr>
            <a:spLocks noGrp="1"/>
          </p:cNvSpPr>
          <p:nvPr>
            <p:ph idx="1"/>
          </p:nvPr>
        </p:nvSpPr>
        <p:spPr>
          <a:xfrm>
            <a:off x="838200" y="1825625"/>
            <a:ext cx="9206552" cy="4351338"/>
          </a:xfrm>
        </p:spPr>
        <p:txBody>
          <a:bodyPr>
            <a:normAutofit/>
          </a:bodyPr>
          <a:lstStyle/>
          <a:p>
            <a:r>
              <a:rPr lang="en-US" sz="2400" dirty="0"/>
              <a:t>Urinary tract stones (kidney stones) are hard deposits of minerals and salts that form inside the kidneys and can travel down the urinary tract, causing intense pain. Risk factors include dehydration, diet, and family history. Treatment varies depending on stone size and location, ranging from pain management to procedures like lithotripsy.</a:t>
            </a:r>
            <a:endParaRPr lang="en-PK" sz="2400" dirty="0"/>
          </a:p>
        </p:txBody>
      </p:sp>
    </p:spTree>
    <p:extLst>
      <p:ext uri="{BB962C8B-B14F-4D97-AF65-F5344CB8AC3E}">
        <p14:creationId xmlns:p14="http://schemas.microsoft.com/office/powerpoint/2010/main" val="12490399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Google Shape;385;p47">
            <a:extLst>
              <a:ext uri="{FF2B5EF4-FFF2-40B4-BE49-F238E27FC236}">
                <a16:creationId xmlns:a16="http://schemas.microsoft.com/office/drawing/2014/main" id="{22C9FA11-EAA1-A994-46CB-EF208402DFDD}"/>
              </a:ext>
            </a:extLst>
          </p:cNvPr>
          <p:cNvSpPr>
            <a:spLocks noGrp="1" noChangeArrowheads="1"/>
          </p:cNvSpPr>
          <p:nvPr>
            <p:ph type="title"/>
          </p:nvPr>
        </p:nvSpPr>
        <p:spPr>
          <a:xfrm>
            <a:off x="3009900" y="1063625"/>
            <a:ext cx="6172200" cy="857250"/>
          </a:xfrm>
        </p:spPr>
        <p:txBody>
          <a:bodyPr vert="horz" lIns="68569" tIns="34275" rIns="68569" bIns="34275" rtlCol="0" anchor="ctr">
            <a:normAutofit/>
          </a:bodyPr>
          <a:lstStyle/>
          <a:p>
            <a:pPr algn="ctr">
              <a:buClr>
                <a:srgbClr val="000000"/>
              </a:buClr>
              <a:buSzPts val="4400"/>
            </a:pPr>
            <a:endParaRPr lang="en-PK" altLang="en-PK"/>
          </a:p>
        </p:txBody>
      </p:sp>
      <p:pic>
        <p:nvPicPr>
          <p:cNvPr id="43011" name="Google Shape;386;p47" descr="Image result for THANKYOU FLOWERS">
            <a:extLst>
              <a:ext uri="{FF2B5EF4-FFF2-40B4-BE49-F238E27FC236}">
                <a16:creationId xmlns:a16="http://schemas.microsoft.com/office/drawing/2014/main" id="{0F9D5C49-EEFF-0CC3-C77C-4BB4D32ABA74}"/>
              </a:ext>
            </a:extLst>
          </p:cNvPr>
          <p:cNvPicPr>
            <a:picLocks noGrp="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2992438" y="1239839"/>
            <a:ext cx="6323012" cy="4478337"/>
          </a:xfrm>
        </p:spPr>
      </p:pic>
    </p:spTree>
    <p:extLst>
      <p:ext uri="{BB962C8B-B14F-4D97-AF65-F5344CB8AC3E}">
        <p14:creationId xmlns:p14="http://schemas.microsoft.com/office/powerpoint/2010/main" val="4125849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137DBE62-A8EF-20D4-EBCF-2778041DF4DC}"/>
              </a:ext>
            </a:extLst>
          </p:cNvPr>
          <p:cNvSpPr>
            <a:spLocks noGrp="1" noChangeArrowheads="1"/>
          </p:cNvSpPr>
          <p:nvPr>
            <p:ph type="title"/>
          </p:nvPr>
        </p:nvSpPr>
        <p:spPr/>
        <p:txBody>
          <a:bodyPr/>
          <a:lstStyle/>
          <a:p>
            <a:r>
              <a:rPr lang="en-US" altLang="en-US" b="1"/>
              <a:t>PROF UMAR’S LGIS MODEL</a:t>
            </a:r>
          </a:p>
        </p:txBody>
      </p:sp>
      <p:pic>
        <p:nvPicPr>
          <p:cNvPr id="7171" name="Content Placeholder 3">
            <a:extLst>
              <a:ext uri="{FF2B5EF4-FFF2-40B4-BE49-F238E27FC236}">
                <a16:creationId xmlns:a16="http://schemas.microsoft.com/office/drawing/2014/main" id="{B7345389-1641-2DE8-E38A-3F81BB2A687A}"/>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397250" y="2127251"/>
            <a:ext cx="5086350" cy="3514725"/>
          </a:xfrm>
          <a:ln w="19050">
            <a:solidFill>
              <a:schemeClr val="tx1"/>
            </a:solidFill>
            <a:miter lim="800000"/>
            <a:headEnd/>
            <a:tailEnd/>
          </a:ln>
        </p:spPr>
      </p:pic>
      <p:pic>
        <p:nvPicPr>
          <p:cNvPr id="7172"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a:extLst>
              <a:ext uri="{FF2B5EF4-FFF2-40B4-BE49-F238E27FC236}">
                <a16:creationId xmlns:a16="http://schemas.microsoft.com/office/drawing/2014/main" id="{F1801118-7875-D6AA-0C3F-7D0FF593C6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4787" t="7561" r="11351" b="8025"/>
          <a:stretch>
            <a:fillRect/>
          </a:stretch>
        </p:blipFill>
        <p:spPr bwMode="auto">
          <a:xfrm>
            <a:off x="8782050" y="857250"/>
            <a:ext cx="74295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2275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806DAC8-F6FD-033F-2FCE-97E511F9462E}"/>
              </a:ext>
            </a:extLst>
          </p:cNvPr>
          <p:cNvSpPr>
            <a:spLocks noGrp="1" noChangeArrowheads="1"/>
          </p:cNvSpPr>
          <p:nvPr>
            <p:ph type="title"/>
          </p:nvPr>
        </p:nvSpPr>
        <p:spPr/>
        <p:txBody>
          <a:bodyPr/>
          <a:lstStyle/>
          <a:p>
            <a:r>
              <a:rPr lang="en-US" altLang="en-PK" b="1"/>
              <a:t>How to use HEC Digital Library </a:t>
            </a:r>
            <a:endParaRPr lang="en-US" altLang="en-PK"/>
          </a:p>
        </p:txBody>
      </p:sp>
      <p:sp>
        <p:nvSpPr>
          <p:cNvPr id="3" name="Content Placeholder 2">
            <a:extLst>
              <a:ext uri="{FF2B5EF4-FFF2-40B4-BE49-F238E27FC236}">
                <a16:creationId xmlns:a16="http://schemas.microsoft.com/office/drawing/2014/main" id="{0E0366E6-AAC5-8912-B80C-BBF9B0BDEEDA}"/>
              </a:ext>
            </a:extLst>
          </p:cNvPr>
          <p:cNvSpPr>
            <a:spLocks noGrp="1"/>
          </p:cNvSpPr>
          <p:nvPr>
            <p:ph idx="1"/>
          </p:nvPr>
        </p:nvSpPr>
        <p:spPr>
          <a:xfrm>
            <a:off x="2667000" y="1828800"/>
            <a:ext cx="6858000" cy="4171950"/>
          </a:xfrm>
        </p:spPr>
        <p:txBody>
          <a:bodyPr rtlCol="0">
            <a:normAutofit/>
          </a:bodyPr>
          <a:lstStyle/>
          <a:p>
            <a:pPr marL="0" indent="0">
              <a:buNone/>
              <a:defRPr/>
            </a:pPr>
            <a:r>
              <a:rPr lang="en-US" sz="1800" dirty="0"/>
              <a:t>Steps to Access HEC Digital Library</a:t>
            </a:r>
          </a:p>
          <a:p>
            <a:pPr marL="385763" indent="-385763">
              <a:buFont typeface="+mj-lt"/>
              <a:buAutoNum type="arabicPeriod"/>
              <a:defRPr/>
            </a:pPr>
            <a:r>
              <a:rPr lang="en-US" sz="1800" dirty="0"/>
              <a:t>Go to the website of HEC National Digital Library.</a:t>
            </a:r>
          </a:p>
          <a:p>
            <a:pPr marL="385763" indent="-385763">
              <a:buFont typeface="+mj-lt"/>
              <a:buAutoNum type="arabicPeriod"/>
              <a:defRPr/>
            </a:pPr>
            <a:r>
              <a:rPr lang="en-US" sz="1800" dirty="0"/>
              <a:t>On Home Page, click on the INSTITUTES.</a:t>
            </a:r>
          </a:p>
          <a:p>
            <a:pPr marL="385763" indent="-385763">
              <a:buFont typeface="+mj-lt"/>
              <a:buAutoNum type="arabicPeriod"/>
              <a:defRPr/>
            </a:pPr>
            <a:r>
              <a:rPr lang="en-US" sz="1800" dirty="0"/>
              <a:t>A page will appear showing the universities from Public and Private Sector and other Institutes which have access to HEC National Digital Library (HNDL).</a:t>
            </a:r>
          </a:p>
          <a:p>
            <a:pPr marL="385763" indent="-385763">
              <a:buFont typeface="+mj-lt"/>
              <a:buAutoNum type="arabicPeriod"/>
              <a:defRPr/>
            </a:pPr>
            <a:endParaRPr lang="en-US" dirty="0"/>
          </a:p>
        </p:txBody>
      </p:sp>
    </p:spTree>
    <p:extLst>
      <p:ext uri="{BB962C8B-B14F-4D97-AF65-F5344CB8AC3E}">
        <p14:creationId xmlns:p14="http://schemas.microsoft.com/office/powerpoint/2010/main" val="3126756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B51C18CC-B178-D181-34DC-0AD8D3AE73B0}"/>
              </a:ext>
            </a:extLst>
          </p:cNvPr>
          <p:cNvSpPr>
            <a:spLocks noGrp="1" noChangeArrowheads="1"/>
          </p:cNvSpPr>
          <p:nvPr>
            <p:ph type="title"/>
          </p:nvPr>
        </p:nvSpPr>
        <p:spPr/>
        <p:txBody>
          <a:bodyPr/>
          <a:lstStyle/>
          <a:p>
            <a:br>
              <a:rPr lang="en-US" altLang="en-PK"/>
            </a:br>
            <a:endParaRPr lang="en-US" altLang="en-PK"/>
          </a:p>
        </p:txBody>
      </p:sp>
      <p:sp>
        <p:nvSpPr>
          <p:cNvPr id="9219" name="Content Placeholder 2">
            <a:extLst>
              <a:ext uri="{FF2B5EF4-FFF2-40B4-BE49-F238E27FC236}">
                <a16:creationId xmlns:a16="http://schemas.microsoft.com/office/drawing/2014/main" id="{6E00D616-536C-47B3-00A7-4E0282FCE01E}"/>
              </a:ext>
            </a:extLst>
          </p:cNvPr>
          <p:cNvSpPr>
            <a:spLocks noGrp="1" noChangeArrowheads="1"/>
          </p:cNvSpPr>
          <p:nvPr>
            <p:ph idx="1"/>
          </p:nvPr>
        </p:nvSpPr>
        <p:spPr>
          <a:xfrm>
            <a:off x="2667000" y="1600200"/>
            <a:ext cx="6515100" cy="4400550"/>
          </a:xfrm>
        </p:spPr>
        <p:txBody>
          <a:bodyPr/>
          <a:lstStyle/>
          <a:p>
            <a:pPr marL="0" indent="0">
              <a:buNone/>
            </a:pPr>
            <a:r>
              <a:rPr lang="en-US" altLang="en-PK" sz="1800"/>
              <a:t>4. Select your desired Institute.</a:t>
            </a:r>
          </a:p>
          <a:p>
            <a:pPr marL="0" indent="0">
              <a:buNone/>
            </a:pPr>
            <a:r>
              <a:rPr lang="en-US" altLang="en-PK" sz="1800"/>
              <a:t>5.  A page will appear showing the resources of the institution</a:t>
            </a:r>
          </a:p>
          <a:p>
            <a:pPr marL="0" indent="0">
              <a:buNone/>
            </a:pPr>
            <a:r>
              <a:rPr lang="en-US" altLang="en-PK" sz="1800"/>
              <a:t>6. Journals and Researches will appear</a:t>
            </a:r>
          </a:p>
          <a:p>
            <a:pPr marL="0" indent="0">
              <a:buNone/>
            </a:pPr>
            <a:r>
              <a:rPr lang="en-US" altLang="en-PK" sz="1800"/>
              <a:t>7. You can find a Journal by clicking on JOURNALS AND DATABASE and enter a keyword to search for your desired journal.</a:t>
            </a:r>
          </a:p>
          <a:p>
            <a:pPr marL="0" indent="0">
              <a:buNone/>
            </a:pPr>
            <a:endParaRPr lang="en-US" altLang="en-PK"/>
          </a:p>
        </p:txBody>
      </p:sp>
    </p:spTree>
    <p:extLst>
      <p:ext uri="{BB962C8B-B14F-4D97-AF65-F5344CB8AC3E}">
        <p14:creationId xmlns:p14="http://schemas.microsoft.com/office/powerpoint/2010/main" val="4067689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693174"/>
            <a:ext cx="8610600" cy="5936226"/>
          </a:xfrm>
        </p:spPr>
        <p:txBody>
          <a:bodyPr/>
          <a:lstStyle/>
          <a:p>
            <a:pPr>
              <a:buClr>
                <a:srgbClr val="A50021"/>
              </a:buClr>
              <a:buNone/>
              <a:defRPr/>
            </a:pPr>
            <a:r>
              <a:rPr lang="en-US" sz="4400" dirty="0">
                <a:effectLst>
                  <a:reflection blurRad="12700" stA="48000" endA="300" endPos="55000" dir="5400000" sy="-90000" algn="bl" rotWithShape="0"/>
                </a:effectLst>
                <a:latin typeface="+mj-lt"/>
                <a:ea typeface="+mj-ea"/>
                <a:cs typeface="+mj-cs"/>
              </a:rPr>
              <a:t>Learning objectives</a:t>
            </a:r>
            <a:r>
              <a:rPr lang="en-US" sz="4400" cap="all" dirty="0">
                <a:effectLst>
                  <a:reflection blurRad="12700" stA="48000" endA="300" endPos="55000" dir="5400000" sy="-90000" algn="bl" rotWithShape="0"/>
                </a:effectLst>
                <a:latin typeface="+mj-lt"/>
                <a:ea typeface="+mj-ea"/>
                <a:cs typeface="+mj-cs"/>
              </a:rPr>
              <a:t>: </a:t>
            </a:r>
          </a:p>
          <a:p>
            <a:pPr>
              <a:buClr>
                <a:srgbClr val="A50021"/>
              </a:buClr>
              <a:buNone/>
              <a:defRPr/>
            </a:pPr>
            <a:r>
              <a:rPr lang="en-US" sz="4400" cap="all" dirty="0">
                <a:effectLst>
                  <a:reflection blurRad="12700" stA="48000" endA="300" endPos="55000" dir="5400000" sy="-90000" algn="bl" rotWithShape="0"/>
                </a:effectLst>
                <a:latin typeface="+mj-lt"/>
                <a:ea typeface="+mj-ea"/>
                <a:cs typeface="+mj-cs"/>
              </a:rPr>
              <a:t> </a:t>
            </a:r>
          </a:p>
          <a:p>
            <a:pPr marL="800100" indent="-393700">
              <a:buClr>
                <a:srgbClr val="A50021"/>
              </a:buClr>
              <a:buNone/>
              <a:defRPr/>
            </a:pPr>
            <a:r>
              <a:rPr lang="en-US" sz="2400" b="1" dirty="0"/>
              <a:t>At the end of this lecture we will be able to know that: </a:t>
            </a:r>
          </a:p>
          <a:p>
            <a:pPr marL="1435100" indent="-508000">
              <a:buClr>
                <a:srgbClr val="A50021"/>
              </a:buClr>
              <a:buFont typeface="Wingdings" pitchFamily="2" charset="2"/>
              <a:buChar char="Ø"/>
              <a:defRPr/>
            </a:pPr>
            <a:r>
              <a:rPr lang="en-US" sz="2400" b="1" dirty="0"/>
              <a:t>Types and risk factors for stone formation. </a:t>
            </a:r>
          </a:p>
          <a:p>
            <a:pPr marL="1435100" indent="-508000">
              <a:buClr>
                <a:srgbClr val="A50021"/>
              </a:buClr>
              <a:buFont typeface="Wingdings" pitchFamily="2" charset="2"/>
              <a:buChar char="Ø"/>
              <a:defRPr/>
            </a:pPr>
            <a:r>
              <a:rPr lang="en-US" sz="2400" b="1" dirty="0"/>
              <a:t>How patients with stone disease present in OPD / ER. </a:t>
            </a:r>
          </a:p>
          <a:p>
            <a:pPr marL="1435100" indent="-508000">
              <a:buClr>
                <a:srgbClr val="A50021"/>
              </a:buClr>
              <a:buFont typeface="Wingdings" pitchFamily="2" charset="2"/>
              <a:buChar char="Ø"/>
              <a:defRPr/>
            </a:pPr>
            <a:r>
              <a:rPr lang="en-US" sz="2400" b="1" dirty="0"/>
              <a:t>The investigations and definitive management for stone disease.  </a:t>
            </a:r>
          </a:p>
          <a:p>
            <a:pPr marL="927100" indent="0">
              <a:buClr>
                <a:srgbClr val="A50021"/>
              </a:buClr>
              <a:buNone/>
              <a:defRPr/>
            </a:pPr>
            <a:endParaRPr lang="en-US" b="1" dirty="0"/>
          </a:p>
        </p:txBody>
      </p:sp>
      <p:sp>
        <p:nvSpPr>
          <p:cNvPr id="4" name="Rectangle 2"/>
          <p:cNvSpPr txBox="1">
            <a:spLocks noChangeArrowheads="1"/>
          </p:cNvSpPr>
          <p:nvPr/>
        </p:nvSpPr>
        <p:spPr>
          <a:xfrm>
            <a:off x="1828800" y="381000"/>
            <a:ext cx="8229600" cy="762000"/>
          </a:xfrm>
          <a:prstGeom prst="rect">
            <a:avLst/>
          </a:prstGeom>
        </p:spPr>
        <p:txBody>
          <a:bodyPr vert="horz" anchor="ctr">
            <a:noAutofit/>
          </a:bodyPr>
          <a:lstStyle/>
          <a:p>
            <a:pPr>
              <a:spcBef>
                <a:spcPct val="0"/>
              </a:spcBef>
              <a:defRPr/>
            </a:pPr>
            <a:endParaRPr lang="en-US" sz="4400" cap="all" dirty="0">
              <a:solidFill>
                <a:srgbClr val="800000"/>
              </a:solidFill>
              <a:effectLst>
                <a:reflection blurRad="12700" stA="48000" endA="300" endPos="55000" dir="5400000" sy="-90000" algn="bl" rotWithShape="0"/>
              </a:effectLst>
              <a:latin typeface="+mj-lt"/>
              <a:ea typeface="+mj-ea"/>
              <a:cs typeface="+mj-cs"/>
            </a:endParaRPr>
          </a:p>
        </p:txBody>
      </p:sp>
    </p:spTree>
    <p:extLst>
      <p:ext uri="{BB962C8B-B14F-4D97-AF65-F5344CB8AC3E}">
        <p14:creationId xmlns:p14="http://schemas.microsoft.com/office/powerpoint/2010/main" val="2508305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1905000" y="4852989"/>
            <a:ext cx="8458200" cy="1222375"/>
          </a:xfrm>
        </p:spPr>
        <p:txBody>
          <a:bodyPr/>
          <a:lstStyle/>
          <a:p>
            <a:pPr>
              <a:defRPr/>
            </a:pPr>
            <a:endParaRPr lang="en-US"/>
          </a:p>
        </p:txBody>
      </p:sp>
      <p:sp>
        <p:nvSpPr>
          <p:cNvPr id="37891" name="Rectangle 3"/>
          <p:cNvSpPr>
            <a:spLocks noGrp="1" noChangeArrowheads="1"/>
          </p:cNvSpPr>
          <p:nvPr>
            <p:ph type="subTitle" idx="1"/>
          </p:nvPr>
        </p:nvSpPr>
        <p:spPr/>
        <p:txBody>
          <a:bodyPr>
            <a:normAutofit/>
          </a:bodyPr>
          <a:lstStyle/>
          <a:p>
            <a:pPr>
              <a:defRPr/>
            </a:pPr>
            <a:endParaRPr lang="en-US"/>
          </a:p>
        </p:txBody>
      </p:sp>
      <p:pic>
        <p:nvPicPr>
          <p:cNvPr id="11268" name="Picture 4"/>
          <p:cNvPicPr>
            <a:picLocks noChangeAspect="1" noChangeArrowheads="1"/>
          </p:cNvPicPr>
          <p:nvPr/>
        </p:nvPicPr>
        <p:blipFill>
          <a:blip r:embed="rId2" cstate="print"/>
          <a:srcRect/>
          <a:stretch>
            <a:fillRect/>
          </a:stretch>
        </p:blipFill>
        <p:spPr bwMode="auto">
          <a:xfrm>
            <a:off x="1524000" y="0"/>
            <a:ext cx="9144000" cy="6858000"/>
          </a:xfrm>
          <a:prstGeom prst="rect">
            <a:avLst/>
          </a:prstGeom>
          <a:noFill/>
          <a:ln w="9525">
            <a:noFill/>
            <a:miter lim="800000"/>
            <a:headEnd/>
            <a:tailEnd/>
          </a:ln>
        </p:spPr>
      </p:pic>
      <p:sp>
        <p:nvSpPr>
          <p:cNvPr id="2" name="TextBox 1">
            <a:extLst>
              <a:ext uri="{FF2B5EF4-FFF2-40B4-BE49-F238E27FC236}">
                <a16:creationId xmlns:a16="http://schemas.microsoft.com/office/drawing/2014/main" id="{ECD9617A-8D8C-AE3A-2A08-1ECC94ED62E9}"/>
              </a:ext>
            </a:extLst>
          </p:cNvPr>
          <p:cNvSpPr txBox="1"/>
          <p:nvPr/>
        </p:nvSpPr>
        <p:spPr>
          <a:xfrm>
            <a:off x="10894142" y="0"/>
            <a:ext cx="1157748" cy="646331"/>
          </a:xfrm>
          <a:prstGeom prst="rect">
            <a:avLst/>
          </a:prstGeom>
          <a:noFill/>
        </p:spPr>
        <p:txBody>
          <a:bodyPr wrap="square" rtlCol="0">
            <a:spAutoFit/>
          </a:bodyPr>
          <a:lstStyle/>
          <a:p>
            <a:r>
              <a:rPr lang="en-US" dirty="0"/>
              <a:t>Spiral Anatomy</a:t>
            </a:r>
            <a:endParaRPr lang="en-PK" dirty="0"/>
          </a:p>
        </p:txBody>
      </p:sp>
    </p:spTree>
    <p:extLst>
      <p:ext uri="{BB962C8B-B14F-4D97-AF65-F5344CB8AC3E}">
        <p14:creationId xmlns:p14="http://schemas.microsoft.com/office/powerpoint/2010/main" val="2120677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Risk factors </a:t>
            </a:r>
          </a:p>
        </p:txBody>
      </p:sp>
      <p:sp>
        <p:nvSpPr>
          <p:cNvPr id="3" name="Content Placeholder 2"/>
          <p:cNvSpPr>
            <a:spLocks noGrp="1"/>
          </p:cNvSpPr>
          <p:nvPr>
            <p:ph idx="1"/>
          </p:nvPr>
        </p:nvSpPr>
        <p:spPr>
          <a:xfrm>
            <a:off x="1828800" y="1295401"/>
            <a:ext cx="8839200" cy="5303837"/>
          </a:xfrm>
        </p:spPr>
        <p:txBody>
          <a:bodyPr/>
          <a:lstStyle/>
          <a:p>
            <a:pPr>
              <a:buClr>
                <a:srgbClr val="A50021"/>
              </a:buClr>
              <a:buFont typeface="Wingdings" pitchFamily="2" charset="2"/>
              <a:buChar char="Ø"/>
              <a:defRPr/>
            </a:pPr>
            <a:r>
              <a:rPr lang="en-US" sz="2400" dirty="0"/>
              <a:t>Age </a:t>
            </a:r>
          </a:p>
          <a:p>
            <a:pPr lvl="1">
              <a:buClr>
                <a:srgbClr val="A50021"/>
              </a:buClr>
              <a:buFont typeface="Wingdings" pitchFamily="2" charset="2"/>
              <a:buChar char="Ø"/>
              <a:defRPr/>
            </a:pPr>
            <a:r>
              <a:rPr lang="en-US" dirty="0"/>
              <a:t>Peek age incidence is between 20 to 40years </a:t>
            </a:r>
          </a:p>
          <a:p>
            <a:pPr>
              <a:buClr>
                <a:srgbClr val="A50021"/>
              </a:buClr>
              <a:buFont typeface="Wingdings" pitchFamily="2" charset="2"/>
              <a:buChar char="Ø"/>
              <a:defRPr/>
            </a:pPr>
            <a:r>
              <a:rPr lang="en-US" sz="2400" dirty="0"/>
              <a:t>Sex  </a:t>
            </a:r>
          </a:p>
          <a:p>
            <a:pPr lvl="1">
              <a:buClr>
                <a:srgbClr val="A50021"/>
              </a:buClr>
              <a:buFont typeface="Wingdings" pitchFamily="2" charset="2"/>
              <a:buChar char="Ø"/>
              <a:defRPr/>
            </a:pPr>
            <a:r>
              <a:rPr lang="en-US" dirty="0"/>
              <a:t>Male Female ratio 3 : 1</a:t>
            </a:r>
          </a:p>
          <a:p>
            <a:pPr>
              <a:buClr>
                <a:srgbClr val="A50021"/>
              </a:buClr>
              <a:buFont typeface="Wingdings" pitchFamily="2" charset="2"/>
              <a:buChar char="Ø"/>
              <a:defRPr/>
            </a:pPr>
            <a:r>
              <a:rPr lang="en-US" sz="2400" dirty="0"/>
              <a:t>Genetic </a:t>
            </a:r>
          </a:p>
          <a:p>
            <a:pPr lvl="1">
              <a:buClr>
                <a:srgbClr val="A50021"/>
              </a:buClr>
              <a:buFont typeface="Wingdings" pitchFamily="2" charset="2"/>
              <a:buChar char="Ø"/>
              <a:defRPr/>
            </a:pPr>
            <a:r>
              <a:rPr lang="en-US" dirty="0"/>
              <a:t>25% of patients gives family history of stone disease. </a:t>
            </a:r>
          </a:p>
          <a:p>
            <a:pPr lvl="1">
              <a:buClr>
                <a:srgbClr val="A50021"/>
              </a:buClr>
              <a:buFont typeface="Wingdings" pitchFamily="2" charset="2"/>
              <a:buChar char="Ø"/>
              <a:defRPr/>
            </a:pPr>
            <a:r>
              <a:rPr lang="en-US" dirty="0"/>
              <a:t>Familiar renal tubular acidosis </a:t>
            </a:r>
          </a:p>
          <a:p>
            <a:pPr lvl="1">
              <a:buClr>
                <a:srgbClr val="A50021"/>
              </a:buClr>
              <a:buFont typeface="Wingdings" pitchFamily="2" charset="2"/>
              <a:buChar char="Ø"/>
              <a:defRPr/>
            </a:pPr>
            <a:r>
              <a:rPr lang="en-US" dirty="0"/>
              <a:t>Cystine uria  </a:t>
            </a:r>
          </a:p>
          <a:p>
            <a:pPr>
              <a:buClr>
                <a:srgbClr val="A50021"/>
              </a:buClr>
              <a:buFont typeface="Wingdings" pitchFamily="2" charset="2"/>
              <a:buChar char="Ø"/>
              <a:defRPr/>
            </a:pPr>
            <a:r>
              <a:rPr lang="en-US" sz="2400" dirty="0"/>
              <a:t>Climatic Condition </a:t>
            </a:r>
          </a:p>
          <a:p>
            <a:pPr>
              <a:buClr>
                <a:srgbClr val="A50021"/>
              </a:buClr>
              <a:buFont typeface="Wingdings" pitchFamily="2" charset="2"/>
              <a:buChar char="Ø"/>
              <a:defRPr/>
            </a:pPr>
            <a:r>
              <a:rPr lang="en-US" sz="2400" dirty="0"/>
              <a:t>Geographical Location </a:t>
            </a:r>
          </a:p>
          <a:p>
            <a:pPr>
              <a:buClr>
                <a:srgbClr val="A50021"/>
              </a:buClr>
              <a:buFont typeface="Wingdings" pitchFamily="2" charset="2"/>
              <a:buChar char="Ø"/>
              <a:defRPr/>
            </a:pPr>
            <a:r>
              <a:rPr lang="en-US" sz="2400" dirty="0"/>
              <a:t>Fluid Intake </a:t>
            </a:r>
          </a:p>
        </p:txBody>
      </p:sp>
      <p:sp>
        <p:nvSpPr>
          <p:cNvPr id="4" name="TextBox 3">
            <a:extLst>
              <a:ext uri="{FF2B5EF4-FFF2-40B4-BE49-F238E27FC236}">
                <a16:creationId xmlns:a16="http://schemas.microsoft.com/office/drawing/2014/main" id="{2F6456E2-4EF2-A26F-1BBE-664EEDE9EBBB}"/>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22985193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TotalTime>
  <Words>1088</Words>
  <Application>Microsoft Office PowerPoint</Application>
  <PresentationFormat>Widescreen</PresentationFormat>
  <Paragraphs>153</Paragraphs>
  <Slides>33</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33</vt:i4>
      </vt:variant>
    </vt:vector>
  </HeadingPairs>
  <TitlesOfParts>
    <vt:vector size="43" baseType="lpstr">
      <vt:lpstr>ＭＳ Ｐゴシック</vt:lpstr>
      <vt:lpstr>Aptos</vt:lpstr>
      <vt:lpstr>Arial</vt:lpstr>
      <vt:lpstr>Arial Black</vt:lpstr>
      <vt:lpstr>Calibri</vt:lpstr>
      <vt:lpstr>Calibri Light</vt:lpstr>
      <vt:lpstr>Source Sans Pro Web</vt:lpstr>
      <vt:lpstr>Times New Roman</vt:lpstr>
      <vt:lpstr>Wingdings</vt:lpstr>
      <vt:lpstr>Office Theme</vt:lpstr>
      <vt:lpstr>Kidney Stones, Diagnosis and Treatment Renal Module 4th Year MBBS</vt:lpstr>
      <vt:lpstr>MOTTO OF RMU</vt:lpstr>
      <vt:lpstr>  VISION OF RMU THE DREAM/ TOMORROW</vt:lpstr>
      <vt:lpstr>PROF UMAR’S LGIS MODEL</vt:lpstr>
      <vt:lpstr>How to use HEC Digital Library </vt:lpstr>
      <vt:lpstr> </vt:lpstr>
      <vt:lpstr>PowerPoint Presentation</vt:lpstr>
      <vt:lpstr>PowerPoint Presentation</vt:lpstr>
      <vt:lpstr>Risk factors </vt:lpstr>
      <vt:lpstr>PowerPoint Presentation</vt:lpstr>
      <vt:lpstr>PowerPoint Presentation</vt:lpstr>
      <vt:lpstr>Types of stones</vt:lpstr>
      <vt:lpstr>PowerPoint Presentation</vt:lpstr>
      <vt:lpstr>Renal calculi</vt:lpstr>
      <vt:lpstr>Signs</vt:lpstr>
      <vt:lpstr>Investigations</vt:lpstr>
      <vt:lpstr>PowerPoint Presentation</vt:lpstr>
      <vt:lpstr>PowerPoint Presentation</vt:lpstr>
      <vt:lpstr>PowerPoint Presentation</vt:lpstr>
      <vt:lpstr>PowerPoint Presentation</vt:lpstr>
      <vt:lpstr>PowerPoint Presentation</vt:lpstr>
      <vt:lpstr>Treatment</vt:lpstr>
      <vt:lpstr>a) Surgery</vt:lpstr>
      <vt:lpstr>Ureteric calculi</vt:lpstr>
      <vt:lpstr>Signs &amp; symptoms</vt:lpstr>
      <vt:lpstr>PowerPoint Presentation</vt:lpstr>
      <vt:lpstr>PowerPoint Presentation</vt:lpstr>
      <vt:lpstr>PowerPoint Presentation</vt:lpstr>
      <vt:lpstr>Investigations</vt:lpstr>
      <vt:lpstr>Research  </vt:lpstr>
      <vt:lpstr>Family Medicine</vt:lpstr>
      <vt:lpstr>Take home message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BBH Urology</dc:creator>
  <cp:lastModifiedBy>sammarfatima93@gmail.com</cp:lastModifiedBy>
  <cp:revision>6</cp:revision>
  <dcterms:created xsi:type="dcterms:W3CDTF">2021-04-23T04:01:41Z</dcterms:created>
  <dcterms:modified xsi:type="dcterms:W3CDTF">2025-02-24T14:56:04Z</dcterms:modified>
</cp:coreProperties>
</file>