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61" r:id="rId2"/>
    <p:sldId id="259" r:id="rId3"/>
    <p:sldId id="258" r:id="rId4"/>
    <p:sldId id="288" r:id="rId5"/>
    <p:sldId id="260" r:id="rId6"/>
    <p:sldId id="290" r:id="rId7"/>
    <p:sldId id="264" r:id="rId8"/>
    <p:sldId id="265" r:id="rId9"/>
    <p:sldId id="287" r:id="rId10"/>
    <p:sldId id="266" r:id="rId11"/>
    <p:sldId id="267" r:id="rId12"/>
    <p:sldId id="268" r:id="rId13"/>
    <p:sldId id="269" r:id="rId14"/>
    <p:sldId id="285" r:id="rId15"/>
    <p:sldId id="286" r:id="rId16"/>
    <p:sldId id="270" r:id="rId17"/>
    <p:sldId id="284" r:id="rId18"/>
    <p:sldId id="272" r:id="rId19"/>
    <p:sldId id="275" r:id="rId20"/>
    <p:sldId id="273" r:id="rId21"/>
    <p:sldId id="274" r:id="rId22"/>
    <p:sldId id="276" r:id="rId23"/>
    <p:sldId id="278" r:id="rId24"/>
    <p:sldId id="280" r:id="rId25"/>
    <p:sldId id="289" r:id="rId26"/>
    <p:sldId id="281" r:id="rId27"/>
    <p:sldId id="291"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97B1B0-70CC-4F4E-B094-342AC5913B53}">
          <p14:sldIdLst>
            <p14:sldId id="261"/>
            <p14:sldId id="259"/>
            <p14:sldId id="258"/>
            <p14:sldId id="288"/>
            <p14:sldId id="260"/>
            <p14:sldId id="290"/>
            <p14:sldId id="264"/>
            <p14:sldId id="265"/>
            <p14:sldId id="287"/>
            <p14:sldId id="266"/>
            <p14:sldId id="267"/>
            <p14:sldId id="268"/>
            <p14:sldId id="269"/>
            <p14:sldId id="285"/>
            <p14:sldId id="286"/>
            <p14:sldId id="270"/>
            <p14:sldId id="284"/>
            <p14:sldId id="272"/>
            <p14:sldId id="275"/>
            <p14:sldId id="273"/>
            <p14:sldId id="274"/>
            <p14:sldId id="276"/>
            <p14:sldId id="278"/>
            <p14:sldId id="280"/>
            <p14:sldId id="289"/>
            <p14:sldId id="281"/>
            <p14:sldId id="291"/>
            <p14:sldId id="28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12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pt>
    <dgm:pt modelId="{DACAB5BA-B8B4-4D66-8B11-1D02259E020B}">
      <dgm:prSet phldrT="[Text]"/>
      <dgm:spPr/>
      <dgm:t>
        <a:bodyPr/>
        <a:lstStyle/>
        <a:p>
          <a:pPr algn="ctr"/>
          <a:r>
            <a:rPr lang="en-US" b="1">
              <a:latin typeface="Arial Black" pitchFamily="34" charset="0"/>
            </a:rPr>
            <a:t>Wisdom</a:t>
          </a:r>
        </a:p>
      </dgm:t>
    </dgm:pt>
    <dgm:pt modelId="{D76093C5-B96B-4182-8418-CFDB341D2418}" type="parTrans" cxnId="{0F63D9BC-9028-4C84-92D9-B4BDAB4F1E91}">
      <dgm:prSet/>
      <dgm:spPr/>
      <dgm:t>
        <a:bodyPr/>
        <a:lstStyle/>
        <a:p>
          <a:pPr algn="ctr"/>
          <a:endParaRPr lang="en-US"/>
        </a:p>
      </dgm:t>
    </dgm:pt>
    <dgm:pt modelId="{23718C41-0A1F-40BF-86BE-8A5476EC271E}" type="sibTrans" cxnId="{0F63D9BC-9028-4C84-92D9-B4BDAB4F1E91}">
      <dgm:prSet/>
      <dgm:spPr/>
      <dgm:t>
        <a:bodyPr/>
        <a:lstStyle/>
        <a:p>
          <a:pPr algn="ctr"/>
          <a:endParaRPr lang="en-US"/>
        </a:p>
      </dgm:t>
    </dgm:pt>
    <dgm:pt modelId="{663C1E13-76F9-4B70-A2F2-CA23180743CE}">
      <dgm:prSet phldrT="[Text]"/>
      <dgm:spPr>
        <a:solidFill>
          <a:schemeClr val="accent6">
            <a:lumMod val="40000"/>
            <a:lumOff val="60000"/>
          </a:schemeClr>
        </a:solidFill>
      </dgm:spPr>
      <dgm:t>
        <a:bodyPr/>
        <a:lstStyle/>
        <a:p>
          <a:pPr algn="ctr"/>
          <a:r>
            <a:rPr lang="en-US" dirty="0">
              <a:latin typeface="Arial Black" pitchFamily="34" charset="0"/>
            </a:rPr>
            <a:t>Truth</a:t>
          </a:r>
          <a:r>
            <a:rPr lang="en-US" dirty="0"/>
            <a:t> </a:t>
          </a:r>
        </a:p>
      </dgm:t>
    </dgm:pt>
    <dgm:pt modelId="{637C3D51-3F4B-4277-8185-724806355FF8}" type="parTrans" cxnId="{32FAE72D-29B2-4404-A917-2C4136EE3C4F}">
      <dgm:prSet/>
      <dgm:spPr/>
      <dgm:t>
        <a:bodyPr/>
        <a:lstStyle/>
        <a:p>
          <a:pPr algn="ctr"/>
          <a:endParaRPr lang="en-US"/>
        </a:p>
      </dgm:t>
    </dgm:pt>
    <dgm:pt modelId="{188C389E-9423-41DE-9C5E-D4A7E95C7E62}" type="sibTrans" cxnId="{32FAE72D-29B2-4404-A917-2C4136EE3C4F}">
      <dgm:prSet/>
      <dgm:spPr>
        <a:solidFill>
          <a:schemeClr val="accent6">
            <a:lumMod val="40000"/>
            <a:lumOff val="60000"/>
          </a:schemeClr>
        </a:solidFill>
      </dgm:spPr>
      <dgm:t>
        <a:bodyPr/>
        <a:lstStyle/>
        <a:p>
          <a:pPr algn="ctr"/>
          <a:endParaRPr lang="en-US"/>
        </a:p>
      </dgm:t>
    </dgm:pt>
    <dgm:pt modelId="{399ACE2F-90C5-48B1-9E65-700A32562848}">
      <dgm:prSet phldrT="[Text]"/>
      <dgm:spPr>
        <a:solidFill>
          <a:srgbClr val="7030A0"/>
        </a:solidFill>
      </dgm:spPr>
      <dgm:t>
        <a:bodyPr/>
        <a:lstStyle/>
        <a:p>
          <a:pPr algn="ctr"/>
          <a:r>
            <a:rPr lang="en-US" b="1">
              <a:latin typeface="Arial Black" pitchFamily="34" charset="0"/>
            </a:rPr>
            <a:t>Servic</a:t>
          </a:r>
          <a:r>
            <a:rPr lang="en-US">
              <a:latin typeface="Arial Black" pitchFamily="34" charset="0"/>
            </a:rPr>
            <a:t>e</a:t>
          </a:r>
          <a:r>
            <a:rPr lang="en-US"/>
            <a:t> </a:t>
          </a:r>
        </a:p>
      </dgm:t>
    </dgm:pt>
    <dgm:pt modelId="{1911F9CB-1EEA-4FFD-A302-90DCBC7D11BE}" type="parTrans" cxnId="{7C4913C1-9DC8-4658-A4FC-A894F8F82CF0}">
      <dgm:prSet/>
      <dgm:spPr/>
      <dgm:t>
        <a:bodyPr/>
        <a:lstStyle/>
        <a:p>
          <a:pPr algn="ctr"/>
          <a:endParaRPr lang="en-US"/>
        </a:p>
      </dgm:t>
    </dgm:pt>
    <dgm:pt modelId="{DA82EADB-2721-42A0-95EA-F9B5521A38A6}" type="sibTrans" cxnId="{7C4913C1-9DC8-4658-A4FC-A894F8F82CF0}">
      <dgm:prSet/>
      <dgm:spPr>
        <a:solidFill>
          <a:srgbClr val="7030A0"/>
        </a:solidFill>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custLinFactNeighborX="8865" custLinFactNeighborY="-1612"/>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17623212-9C52-4B97-A93F-581E50A0EE7B}" type="presOf" srcId="{DACAB5BA-B8B4-4D66-8B11-1D02259E020B}" destId="{8BC64EA7-2794-42B6-96C9-F39A52CB985A}" srcOrd="2" destOrd="0" presId="urn:microsoft.com/office/officeart/2005/8/layout/gear1#1"/>
    <dgm:cxn modelId="{E4A97E14-7D05-4D68-BAE4-4AC1811FFA38}" type="presOf" srcId="{DA82EADB-2721-42A0-95EA-F9B5521A38A6}" destId="{A09CEA93-9338-4361-A5E6-CF85B6019F5A}" srcOrd="0" destOrd="0" presId="urn:microsoft.com/office/officeart/2005/8/layout/gear1#1"/>
    <dgm:cxn modelId="{0A31D815-D077-4866-A600-165E070A2D6F}" type="presOf" srcId="{F9CEBA05-2F10-437E-89B2-54F4D9FAF478}" destId="{5ED88519-AC6C-4AA3-B76D-812B93A167E4}" srcOrd="0" destOrd="0" presId="urn:microsoft.com/office/officeart/2005/8/layout/gear1#1"/>
    <dgm:cxn modelId="{A0416A29-364E-458C-90C5-1284F3C404E9}" type="presOf" srcId="{663C1E13-76F9-4B70-A2F2-CA23180743CE}" destId="{4822A78E-EAEC-401F-941A-3A84E13E2357}" srcOrd="2" destOrd="0" presId="urn:microsoft.com/office/officeart/2005/8/layout/gear1#1"/>
    <dgm:cxn modelId="{32FAE72D-29B2-4404-A917-2C4136EE3C4F}" srcId="{F9CEBA05-2F10-437E-89B2-54F4D9FAF478}" destId="{663C1E13-76F9-4B70-A2F2-CA23180743CE}" srcOrd="1" destOrd="0" parTransId="{637C3D51-3F4B-4277-8185-724806355FF8}" sibTransId="{188C389E-9423-41DE-9C5E-D4A7E95C7E62}"/>
    <dgm:cxn modelId="{8DEEF35F-B436-4B54-B7F8-F04A2A69F5A6}" type="presOf" srcId="{188C389E-9423-41DE-9C5E-D4A7E95C7E62}" destId="{6DF3A3A0-5919-4E69-80DD-61760D6340A0}" srcOrd="0" destOrd="0" presId="urn:microsoft.com/office/officeart/2005/8/layout/gear1#1"/>
    <dgm:cxn modelId="{4A9FFF58-7BC4-4C65-9759-C9C669FC2B76}" type="presOf" srcId="{DACAB5BA-B8B4-4D66-8B11-1D02259E020B}" destId="{B6B6B41B-120B-4968-AB6A-FC6E7C8EF3C0}" srcOrd="1" destOrd="0" presId="urn:microsoft.com/office/officeart/2005/8/layout/gear1#1"/>
    <dgm:cxn modelId="{CD461FA2-0710-4EF6-AA5F-BD774C121CA7}" type="presOf" srcId="{399ACE2F-90C5-48B1-9E65-700A32562848}" destId="{7D3EFDB4-E5D1-439A-86D8-1FCF80D959BA}" srcOrd="2" destOrd="0" presId="urn:microsoft.com/office/officeart/2005/8/layout/gear1#1"/>
    <dgm:cxn modelId="{0F63D9BC-9028-4C84-92D9-B4BDAB4F1E91}" srcId="{F9CEBA05-2F10-437E-89B2-54F4D9FAF478}" destId="{DACAB5BA-B8B4-4D66-8B11-1D02259E020B}" srcOrd="0" destOrd="0" parTransId="{D76093C5-B96B-4182-8418-CFDB341D2418}" sibTransId="{23718C41-0A1F-40BF-86BE-8A5476EC271E}"/>
    <dgm:cxn modelId="{EC63EEBE-12D9-4B46-A3D6-28286309B01D}" type="presOf" srcId="{DACAB5BA-B8B4-4D66-8B11-1D02259E020B}" destId="{87622A90-D0D8-4EA3-BC0D-D537801AF2B1}" srcOrd="0" destOrd="0" presId="urn:microsoft.com/office/officeart/2005/8/layout/gear1#1"/>
    <dgm:cxn modelId="{7C4913C1-9DC8-4658-A4FC-A894F8F82CF0}" srcId="{F9CEBA05-2F10-437E-89B2-54F4D9FAF478}" destId="{399ACE2F-90C5-48B1-9E65-700A32562848}" srcOrd="2" destOrd="0" parTransId="{1911F9CB-1EEA-4FFD-A302-90DCBC7D11BE}" sibTransId="{DA82EADB-2721-42A0-95EA-F9B5521A38A6}"/>
    <dgm:cxn modelId="{ED902FCE-FC6D-4D59-A8C3-CAA6A78FCEEC}" type="presOf" srcId="{399ACE2F-90C5-48B1-9E65-700A32562848}" destId="{23DC08E4-3725-4448-BFFF-1CCEA2F2987E}" srcOrd="1" destOrd="0" presId="urn:microsoft.com/office/officeart/2005/8/layout/gear1#1"/>
    <dgm:cxn modelId="{5990A8E9-7068-4CD0-BDC1-650288BAF401}" type="presOf" srcId="{663C1E13-76F9-4B70-A2F2-CA23180743CE}" destId="{B9330EE9-43E4-4FD4-8144-E92B1DD0FCDF}" srcOrd="1" destOrd="0" presId="urn:microsoft.com/office/officeart/2005/8/layout/gear1#1"/>
    <dgm:cxn modelId="{9A0FA2F0-3016-4FA6-B4C5-E56783E79BCF}" type="presOf" srcId="{399ACE2F-90C5-48B1-9E65-700A32562848}" destId="{59EDF28D-6C67-49D0-B5A1-DE5C3CBA2292}" srcOrd="0" destOrd="0" presId="urn:microsoft.com/office/officeart/2005/8/layout/gear1#1"/>
    <dgm:cxn modelId="{EEB57BF3-C8C3-4D26-B720-6A2822B576FB}" type="presOf" srcId="{399ACE2F-90C5-48B1-9E65-700A32562848}" destId="{9815588C-16D0-4475-B64C-847FC87C8C32}" srcOrd="3" destOrd="0" presId="urn:microsoft.com/office/officeart/2005/8/layout/gear1#1"/>
    <dgm:cxn modelId="{0C255DF6-A053-4031-BF78-2222755ED1B9}" type="presOf" srcId="{663C1E13-76F9-4B70-A2F2-CA23180743CE}" destId="{93300324-D62F-4E58-B882-734182BDB462}" srcOrd="0" destOrd="0" presId="urn:microsoft.com/office/officeart/2005/8/layout/gear1#1"/>
    <dgm:cxn modelId="{E633DDFA-2095-473F-876E-4E0B2BFEEFF6}" type="presOf" srcId="{23718C41-0A1F-40BF-86BE-8A5476EC271E}" destId="{398423B3-DD54-4226-99D7-017EFC1488DF}" srcOrd="0" destOrd="0" presId="urn:microsoft.com/office/officeart/2005/8/layout/gear1#1"/>
    <dgm:cxn modelId="{1C705BF0-F7A3-4A41-98DE-5AA498EC2268}" type="presParOf" srcId="{5ED88519-AC6C-4AA3-B76D-812B93A167E4}" destId="{87622A90-D0D8-4EA3-BC0D-D537801AF2B1}" srcOrd="0" destOrd="0" presId="urn:microsoft.com/office/officeart/2005/8/layout/gear1#1"/>
    <dgm:cxn modelId="{5266FA23-4487-4733-8F43-10B4A20688EF}" type="presParOf" srcId="{5ED88519-AC6C-4AA3-B76D-812B93A167E4}" destId="{B6B6B41B-120B-4968-AB6A-FC6E7C8EF3C0}" srcOrd="1" destOrd="0" presId="urn:microsoft.com/office/officeart/2005/8/layout/gear1#1"/>
    <dgm:cxn modelId="{23C721C6-4DD1-49A5-A0CC-65BFB64A7E75}" type="presParOf" srcId="{5ED88519-AC6C-4AA3-B76D-812B93A167E4}" destId="{8BC64EA7-2794-42B6-96C9-F39A52CB985A}" srcOrd="2" destOrd="0" presId="urn:microsoft.com/office/officeart/2005/8/layout/gear1#1"/>
    <dgm:cxn modelId="{08D4CDD4-CF96-43E9-B573-3FB26B41DE0C}" type="presParOf" srcId="{5ED88519-AC6C-4AA3-B76D-812B93A167E4}" destId="{93300324-D62F-4E58-B882-734182BDB462}" srcOrd="3" destOrd="0" presId="urn:microsoft.com/office/officeart/2005/8/layout/gear1#1"/>
    <dgm:cxn modelId="{0C03EB2A-BA9F-4177-9C0D-A92A2D112A1E}" type="presParOf" srcId="{5ED88519-AC6C-4AA3-B76D-812B93A167E4}" destId="{B9330EE9-43E4-4FD4-8144-E92B1DD0FCDF}" srcOrd="4" destOrd="0" presId="urn:microsoft.com/office/officeart/2005/8/layout/gear1#1"/>
    <dgm:cxn modelId="{B7789E63-81C6-41C0-A5D9-387B1A51717B}" type="presParOf" srcId="{5ED88519-AC6C-4AA3-B76D-812B93A167E4}" destId="{4822A78E-EAEC-401F-941A-3A84E13E2357}" srcOrd="5" destOrd="0" presId="urn:microsoft.com/office/officeart/2005/8/layout/gear1#1"/>
    <dgm:cxn modelId="{830F74C4-09BC-4E6A-ABCE-5808A3EAE773}" type="presParOf" srcId="{5ED88519-AC6C-4AA3-B76D-812B93A167E4}" destId="{59EDF28D-6C67-49D0-B5A1-DE5C3CBA2292}" srcOrd="6" destOrd="0" presId="urn:microsoft.com/office/officeart/2005/8/layout/gear1#1"/>
    <dgm:cxn modelId="{92E21763-77DE-4C9D-A499-28DE0AED0A6E}" type="presParOf" srcId="{5ED88519-AC6C-4AA3-B76D-812B93A167E4}" destId="{23DC08E4-3725-4448-BFFF-1CCEA2F2987E}" srcOrd="7" destOrd="0" presId="urn:microsoft.com/office/officeart/2005/8/layout/gear1#1"/>
    <dgm:cxn modelId="{E00C3D16-7BB4-47D7-9337-A6DC556836A3}" type="presParOf" srcId="{5ED88519-AC6C-4AA3-B76D-812B93A167E4}" destId="{7D3EFDB4-E5D1-439A-86D8-1FCF80D959BA}" srcOrd="8" destOrd="0" presId="urn:microsoft.com/office/officeart/2005/8/layout/gear1#1"/>
    <dgm:cxn modelId="{B1A8B9D7-A8F9-4D92-9BB0-4672EC454C94}" type="presParOf" srcId="{5ED88519-AC6C-4AA3-B76D-812B93A167E4}" destId="{9815588C-16D0-4475-B64C-847FC87C8C32}" srcOrd="9" destOrd="0" presId="urn:microsoft.com/office/officeart/2005/8/layout/gear1#1"/>
    <dgm:cxn modelId="{FFB249CB-C123-4064-A0AD-BE7A0B9EF2A4}" type="presParOf" srcId="{5ED88519-AC6C-4AA3-B76D-812B93A167E4}" destId="{398423B3-DD54-4226-99D7-017EFC1488DF}" srcOrd="10" destOrd="0" presId="urn:microsoft.com/office/officeart/2005/8/layout/gear1#1"/>
    <dgm:cxn modelId="{00DCB96D-7544-4E39-9DB2-EC33C479AC4C}" type="presParOf" srcId="{5ED88519-AC6C-4AA3-B76D-812B93A167E4}" destId="{6DF3A3A0-5919-4E69-80DD-61760D6340A0}" srcOrd="11" destOrd="0" presId="urn:microsoft.com/office/officeart/2005/8/layout/gear1#1"/>
    <dgm:cxn modelId="{A941BE95-AD73-4534-949E-F30171D085E1}"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327E98-1E10-4206-B57E-F81244DDD533}"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en-US"/>
        </a:p>
      </dgm:t>
    </dgm:pt>
    <dgm:pt modelId="{47648B2A-33ED-4028-B2F3-B4F524D3762B}">
      <dgm:prSet phldrT="[Text]"/>
      <dgm:spPr/>
      <dgm:t>
        <a:bodyPr/>
        <a:lstStyle/>
        <a:p>
          <a:r>
            <a:rPr lang="en-US" dirty="0"/>
            <a:t>60%</a:t>
          </a:r>
        </a:p>
        <a:p>
          <a:r>
            <a:rPr lang="en-US" dirty="0"/>
            <a:t>CORE SUBJECT</a:t>
          </a:r>
        </a:p>
      </dgm:t>
    </dgm:pt>
    <dgm:pt modelId="{D64B3BA1-266D-481E-B80B-3DF7FD909DF0}" type="parTrans" cxnId="{A95F06A7-F804-4132-957F-5832CF2EE004}">
      <dgm:prSet/>
      <dgm:spPr/>
      <dgm:t>
        <a:bodyPr/>
        <a:lstStyle/>
        <a:p>
          <a:endParaRPr lang="en-US"/>
        </a:p>
      </dgm:t>
    </dgm:pt>
    <dgm:pt modelId="{76EC814A-35FA-41ED-B10A-236B26825BA7}" type="sibTrans" cxnId="{A95F06A7-F804-4132-957F-5832CF2EE004}">
      <dgm:prSet/>
      <dgm:spPr/>
      <dgm:t>
        <a:bodyPr/>
        <a:lstStyle/>
        <a:p>
          <a:endParaRPr lang="en-US"/>
        </a:p>
      </dgm:t>
    </dgm:pt>
    <dgm:pt modelId="{121F74F1-FDD4-4EA8-A5BE-6B67F4871C5A}">
      <dgm:prSet phldrT="[Text]" custT="1"/>
      <dgm:spPr/>
      <dgm:t>
        <a:bodyPr/>
        <a:lstStyle/>
        <a:p>
          <a:r>
            <a:rPr lang="en-US" sz="1100" b="1" dirty="0">
              <a:solidFill>
                <a:schemeClr val="tx1"/>
              </a:solidFill>
            </a:rPr>
            <a:t>20%</a:t>
          </a:r>
        </a:p>
        <a:p>
          <a:r>
            <a:rPr lang="en-US" sz="1100" b="1" dirty="0">
              <a:solidFill>
                <a:schemeClr val="tx1"/>
              </a:solidFill>
            </a:rPr>
            <a:t>HORIZONTAL</a:t>
          </a:r>
        </a:p>
        <a:p>
          <a:r>
            <a:rPr lang="en-US" sz="1100" b="1" dirty="0">
              <a:solidFill>
                <a:schemeClr val="tx1"/>
              </a:solidFill>
            </a:rPr>
            <a:t>INTEGRATION</a:t>
          </a:r>
        </a:p>
        <a:p>
          <a:r>
            <a:rPr lang="en-US" sz="1100" b="1" dirty="0">
              <a:solidFill>
                <a:schemeClr val="tx1"/>
              </a:solidFill>
            </a:rPr>
            <a:t>Physiology</a:t>
          </a:r>
        </a:p>
        <a:p>
          <a:r>
            <a:rPr lang="en-US" sz="1100" b="1" dirty="0">
              <a:solidFill>
                <a:schemeClr val="tx1"/>
              </a:solidFill>
            </a:rPr>
            <a:t>biochemistry</a:t>
          </a:r>
          <a:r>
            <a:rPr lang="en-US" sz="1050" b="1" dirty="0">
              <a:solidFill>
                <a:schemeClr val="tx1"/>
              </a:solidFill>
            </a:rPr>
            <a:t> </a:t>
          </a:r>
        </a:p>
      </dgm:t>
    </dgm:pt>
    <dgm:pt modelId="{10B33A64-CE0E-4D57-A46F-A3C1B642720B}" type="parTrans" cxnId="{DC8754B7-DCE5-4767-ACEF-E999F750C368}">
      <dgm:prSet/>
      <dgm:spPr/>
      <dgm:t>
        <a:bodyPr/>
        <a:lstStyle/>
        <a:p>
          <a:endParaRPr lang="en-US"/>
        </a:p>
      </dgm:t>
    </dgm:pt>
    <dgm:pt modelId="{D1B6DC8B-AABB-428C-BA6F-DF069B929066}" type="sibTrans" cxnId="{DC8754B7-DCE5-4767-ACEF-E999F750C368}">
      <dgm:prSet/>
      <dgm:spPr/>
      <dgm:t>
        <a:bodyPr/>
        <a:lstStyle/>
        <a:p>
          <a:endParaRPr lang="en-US"/>
        </a:p>
      </dgm:t>
    </dgm:pt>
    <dgm:pt modelId="{B6E0A33C-945C-4182-8BDD-143F429DB44A}">
      <dgm:prSet phldrT="[Text]" custT="1"/>
      <dgm:spPr/>
      <dgm:t>
        <a:bodyPr/>
        <a:lstStyle/>
        <a:p>
          <a:r>
            <a:rPr lang="en-US" sz="1200" b="1" dirty="0">
              <a:solidFill>
                <a:schemeClr val="tx1"/>
              </a:solidFill>
            </a:rPr>
            <a:t>8%</a:t>
          </a:r>
        </a:p>
        <a:p>
          <a:r>
            <a:rPr lang="en-US" sz="1200" b="1" dirty="0">
              <a:solidFill>
                <a:schemeClr val="tx1"/>
              </a:solidFill>
            </a:rPr>
            <a:t>VERTICAL INTEGRATION</a:t>
          </a:r>
        </a:p>
        <a:p>
          <a:r>
            <a:rPr lang="en-US" sz="1200" b="1" dirty="0">
              <a:solidFill>
                <a:schemeClr val="tx1"/>
              </a:solidFill>
            </a:rPr>
            <a:t>Pathology</a:t>
          </a:r>
        </a:p>
        <a:p>
          <a:r>
            <a:rPr lang="en-US" sz="1200" b="1" dirty="0">
              <a:solidFill>
                <a:schemeClr val="tx1"/>
              </a:solidFill>
            </a:rPr>
            <a:t>pharmacolog</a:t>
          </a:r>
          <a:r>
            <a:rPr lang="en-US" sz="1000" b="1" dirty="0">
              <a:solidFill>
                <a:schemeClr val="tx1"/>
              </a:solidFill>
            </a:rPr>
            <a:t>y</a:t>
          </a:r>
        </a:p>
      </dgm:t>
    </dgm:pt>
    <dgm:pt modelId="{B5331A6F-01D6-4644-B888-4B5645F13CE6}" type="parTrans" cxnId="{396A80D6-17D5-4D69-9D59-445694BF0D8E}">
      <dgm:prSet/>
      <dgm:spPr/>
      <dgm:t>
        <a:bodyPr/>
        <a:lstStyle/>
        <a:p>
          <a:endParaRPr lang="en-US"/>
        </a:p>
      </dgm:t>
    </dgm:pt>
    <dgm:pt modelId="{9B5ED3AA-8E83-460F-B86F-44104E144176}" type="sibTrans" cxnId="{396A80D6-17D5-4D69-9D59-445694BF0D8E}">
      <dgm:prSet/>
      <dgm:spPr/>
      <dgm:t>
        <a:bodyPr/>
        <a:lstStyle/>
        <a:p>
          <a:endParaRPr lang="en-US"/>
        </a:p>
      </dgm:t>
    </dgm:pt>
    <dgm:pt modelId="{4AEA9772-498B-4A7D-8FBC-65C72E5384FE}">
      <dgm:prSet phldrT="[Text]"/>
      <dgm:spPr/>
      <dgm:t>
        <a:bodyPr/>
        <a:lstStyle/>
        <a:p>
          <a:r>
            <a:rPr lang="en-US" b="1" dirty="0">
              <a:solidFill>
                <a:schemeClr val="tx1"/>
              </a:solidFill>
            </a:rPr>
            <a:t>7%</a:t>
          </a:r>
        </a:p>
        <a:p>
          <a:r>
            <a:rPr lang="en-US" b="1" dirty="0">
              <a:solidFill>
                <a:schemeClr val="tx1"/>
              </a:solidFill>
            </a:rPr>
            <a:t>VERTICAL INTEGRATION</a:t>
          </a:r>
        </a:p>
        <a:p>
          <a:r>
            <a:rPr lang="en-US" b="1" dirty="0">
              <a:solidFill>
                <a:schemeClr val="tx1"/>
              </a:solidFill>
            </a:rPr>
            <a:t>Clinical integration </a:t>
          </a:r>
        </a:p>
      </dgm:t>
    </dgm:pt>
    <dgm:pt modelId="{06D8DAA3-4439-4E9F-A039-E909B9F94479}" type="parTrans" cxnId="{5FCD7FB6-D736-4581-AD08-E8F35A843627}">
      <dgm:prSet/>
      <dgm:spPr/>
      <dgm:t>
        <a:bodyPr/>
        <a:lstStyle/>
        <a:p>
          <a:endParaRPr lang="en-US"/>
        </a:p>
      </dgm:t>
    </dgm:pt>
    <dgm:pt modelId="{0C62EB7E-D4E0-49F5-BBB6-50EB39F6A944}" type="sibTrans" cxnId="{5FCD7FB6-D736-4581-AD08-E8F35A843627}">
      <dgm:prSet/>
      <dgm:spPr/>
      <dgm:t>
        <a:bodyPr/>
        <a:lstStyle/>
        <a:p>
          <a:endParaRPr lang="en-US"/>
        </a:p>
      </dgm:t>
    </dgm:pt>
    <dgm:pt modelId="{45F05D4F-6A7F-4BA7-940D-874B1B917549}">
      <dgm:prSet phldrT="[Text]" custT="1"/>
      <dgm:spPr/>
      <dgm:t>
        <a:bodyPr/>
        <a:lstStyle/>
        <a:p>
          <a:r>
            <a:rPr lang="en-US" sz="1050" b="1" dirty="0">
              <a:solidFill>
                <a:schemeClr val="tx1"/>
              </a:solidFill>
            </a:rPr>
            <a:t>5%</a:t>
          </a:r>
        </a:p>
        <a:p>
          <a:r>
            <a:rPr lang="en-US" sz="1050" b="1" dirty="0">
              <a:solidFill>
                <a:schemeClr val="tx1"/>
              </a:solidFill>
            </a:rPr>
            <a:t>VERTICAL INTEGRATION</a:t>
          </a:r>
        </a:p>
        <a:p>
          <a:r>
            <a:rPr lang="en-US" sz="1050" b="1" dirty="0">
              <a:solidFill>
                <a:schemeClr val="tx1"/>
              </a:solidFill>
            </a:rPr>
            <a:t>Research, professionalism</a:t>
          </a:r>
        </a:p>
        <a:p>
          <a:r>
            <a:rPr lang="en-US" sz="1050" b="1" dirty="0">
              <a:solidFill>
                <a:schemeClr val="tx1"/>
              </a:solidFill>
            </a:rPr>
            <a:t>Ethics </a:t>
          </a:r>
        </a:p>
        <a:p>
          <a:r>
            <a:rPr lang="en-US" sz="1050" b="1" dirty="0">
              <a:solidFill>
                <a:schemeClr val="tx1"/>
              </a:solidFill>
            </a:rPr>
            <a:t>Digital library</a:t>
          </a:r>
        </a:p>
        <a:p>
          <a:r>
            <a:rPr lang="en-US" sz="900" b="1" dirty="0">
              <a:solidFill>
                <a:schemeClr val="tx1"/>
              </a:solidFill>
            </a:rPr>
            <a:t> </a:t>
          </a:r>
        </a:p>
      </dgm:t>
    </dgm:pt>
    <dgm:pt modelId="{EE9BDDB5-AB92-4FD3-9B7F-C659B48A0E17}" type="parTrans" cxnId="{E00CBB8F-0744-4E6B-95C1-E802B639B1DB}">
      <dgm:prSet/>
      <dgm:spPr/>
      <dgm:t>
        <a:bodyPr/>
        <a:lstStyle/>
        <a:p>
          <a:endParaRPr lang="en-US"/>
        </a:p>
      </dgm:t>
    </dgm:pt>
    <dgm:pt modelId="{2F69F2EB-6FFF-456F-A0F5-2947C5CE39EF}" type="sibTrans" cxnId="{E00CBB8F-0744-4E6B-95C1-E802B639B1DB}">
      <dgm:prSet/>
      <dgm:spPr/>
      <dgm:t>
        <a:bodyPr/>
        <a:lstStyle/>
        <a:p>
          <a:endParaRPr lang="en-US"/>
        </a:p>
      </dgm:t>
    </dgm:pt>
    <dgm:pt modelId="{67A1F69E-C926-4175-8EF0-EC9E8AFA4B46}" type="pres">
      <dgm:prSet presAssocID="{C3327E98-1E10-4206-B57E-F81244DDD533}" presName="diagram" presStyleCnt="0">
        <dgm:presLayoutVars>
          <dgm:dir/>
          <dgm:resizeHandles val="exact"/>
        </dgm:presLayoutVars>
      </dgm:prSet>
      <dgm:spPr/>
    </dgm:pt>
    <dgm:pt modelId="{5138205C-F2A8-496C-8DCF-600DE54D6393}" type="pres">
      <dgm:prSet presAssocID="{47648B2A-33ED-4028-B2F3-B4F524D3762B}" presName="node" presStyleLbl="node1" presStyleIdx="0" presStyleCnt="5" custScaleY="135552">
        <dgm:presLayoutVars>
          <dgm:bulletEnabled val="1"/>
        </dgm:presLayoutVars>
      </dgm:prSet>
      <dgm:spPr/>
    </dgm:pt>
    <dgm:pt modelId="{D808AEBB-F837-44E3-A146-4769901CB08D}" type="pres">
      <dgm:prSet presAssocID="{76EC814A-35FA-41ED-B10A-236B26825BA7}" presName="sibTrans" presStyleLbl="sibTrans2D1" presStyleIdx="0" presStyleCnt="4"/>
      <dgm:spPr/>
    </dgm:pt>
    <dgm:pt modelId="{13B78F93-9E80-4755-A323-9689D8DECC57}" type="pres">
      <dgm:prSet presAssocID="{76EC814A-35FA-41ED-B10A-236B26825BA7}" presName="connectorText" presStyleLbl="sibTrans2D1" presStyleIdx="0" presStyleCnt="4"/>
      <dgm:spPr/>
    </dgm:pt>
    <dgm:pt modelId="{6D0BBEBF-42DC-4E79-A91E-A668B3BA1989}" type="pres">
      <dgm:prSet presAssocID="{121F74F1-FDD4-4EA8-A5BE-6B67F4871C5A}" presName="node" presStyleLbl="node1" presStyleIdx="1" presStyleCnt="5" custScaleX="126402" custScaleY="166464">
        <dgm:presLayoutVars>
          <dgm:bulletEnabled val="1"/>
        </dgm:presLayoutVars>
      </dgm:prSet>
      <dgm:spPr/>
    </dgm:pt>
    <dgm:pt modelId="{05F2F4A8-DCB8-4DEF-AC3F-2211663DBAB6}" type="pres">
      <dgm:prSet presAssocID="{D1B6DC8B-AABB-428C-BA6F-DF069B929066}" presName="sibTrans" presStyleLbl="sibTrans2D1" presStyleIdx="1" presStyleCnt="4"/>
      <dgm:spPr/>
    </dgm:pt>
    <dgm:pt modelId="{E2C657F6-1940-4324-875D-FF2FE954D413}" type="pres">
      <dgm:prSet presAssocID="{D1B6DC8B-AABB-428C-BA6F-DF069B929066}" presName="connectorText" presStyleLbl="sibTrans2D1" presStyleIdx="1" presStyleCnt="4"/>
      <dgm:spPr/>
    </dgm:pt>
    <dgm:pt modelId="{A0F5D903-B3E5-42A8-AF88-F76845A333BE}" type="pres">
      <dgm:prSet presAssocID="{B6E0A33C-945C-4182-8BDD-143F429DB44A}" presName="node" presStyleLbl="node1" presStyleIdx="2" presStyleCnt="5" custScaleY="162588">
        <dgm:presLayoutVars>
          <dgm:bulletEnabled val="1"/>
        </dgm:presLayoutVars>
      </dgm:prSet>
      <dgm:spPr/>
    </dgm:pt>
    <dgm:pt modelId="{6C154956-750C-4CBF-BB94-422A3BEF206B}" type="pres">
      <dgm:prSet presAssocID="{9B5ED3AA-8E83-460F-B86F-44104E144176}" presName="sibTrans" presStyleLbl="sibTrans2D1" presStyleIdx="2" presStyleCnt="4"/>
      <dgm:spPr/>
    </dgm:pt>
    <dgm:pt modelId="{687127F3-6656-4F8F-8088-466EFD2A454B}" type="pres">
      <dgm:prSet presAssocID="{9B5ED3AA-8E83-460F-B86F-44104E144176}" presName="connectorText" presStyleLbl="sibTrans2D1" presStyleIdx="2" presStyleCnt="4"/>
      <dgm:spPr/>
    </dgm:pt>
    <dgm:pt modelId="{78B8B8C7-C92F-49B8-8D20-06D427A8A2FA}" type="pres">
      <dgm:prSet presAssocID="{4AEA9772-498B-4A7D-8FBC-65C72E5384FE}" presName="node" presStyleLbl="node1" presStyleIdx="3" presStyleCnt="5" custScaleY="170346">
        <dgm:presLayoutVars>
          <dgm:bulletEnabled val="1"/>
        </dgm:presLayoutVars>
      </dgm:prSet>
      <dgm:spPr/>
    </dgm:pt>
    <dgm:pt modelId="{11F11881-67C4-464B-B2A0-7F15A4CA74F3}" type="pres">
      <dgm:prSet presAssocID="{0C62EB7E-D4E0-49F5-BBB6-50EB39F6A944}" presName="sibTrans" presStyleLbl="sibTrans2D1" presStyleIdx="3" presStyleCnt="4"/>
      <dgm:spPr/>
    </dgm:pt>
    <dgm:pt modelId="{25C0E271-EE96-401B-BC0B-7E56E305D9C1}" type="pres">
      <dgm:prSet presAssocID="{0C62EB7E-D4E0-49F5-BBB6-50EB39F6A944}" presName="connectorText" presStyleLbl="sibTrans2D1" presStyleIdx="3" presStyleCnt="4"/>
      <dgm:spPr/>
    </dgm:pt>
    <dgm:pt modelId="{18343954-0F46-49EC-800A-08714300477C}" type="pres">
      <dgm:prSet presAssocID="{45F05D4F-6A7F-4BA7-940D-874B1B917549}" presName="node" presStyleLbl="node1" presStyleIdx="4" presStyleCnt="5" custScaleY="207382">
        <dgm:presLayoutVars>
          <dgm:bulletEnabled val="1"/>
        </dgm:presLayoutVars>
      </dgm:prSet>
      <dgm:spPr/>
    </dgm:pt>
  </dgm:ptLst>
  <dgm:cxnLst>
    <dgm:cxn modelId="{6635DD00-E8FE-4D6C-893D-6BA0DEBA3328}" type="presOf" srcId="{B6E0A33C-945C-4182-8BDD-143F429DB44A}" destId="{A0F5D903-B3E5-42A8-AF88-F76845A333BE}" srcOrd="0" destOrd="0" presId="urn:microsoft.com/office/officeart/2005/8/layout/process5"/>
    <dgm:cxn modelId="{7C1F300E-137C-4E3B-B872-F4BC32C43C3D}" type="presOf" srcId="{C3327E98-1E10-4206-B57E-F81244DDD533}" destId="{67A1F69E-C926-4175-8EF0-EC9E8AFA4B46}" srcOrd="0" destOrd="0" presId="urn:microsoft.com/office/officeart/2005/8/layout/process5"/>
    <dgm:cxn modelId="{288BE81A-3E93-4B46-80C7-E6DDF19F80C2}" type="presOf" srcId="{76EC814A-35FA-41ED-B10A-236B26825BA7}" destId="{13B78F93-9E80-4755-A323-9689D8DECC57}" srcOrd="1" destOrd="0" presId="urn:microsoft.com/office/officeart/2005/8/layout/process5"/>
    <dgm:cxn modelId="{479EAB34-DD3F-4A87-A4A3-4CDC304E8866}" type="presOf" srcId="{4AEA9772-498B-4A7D-8FBC-65C72E5384FE}" destId="{78B8B8C7-C92F-49B8-8D20-06D427A8A2FA}" srcOrd="0" destOrd="0" presId="urn:microsoft.com/office/officeart/2005/8/layout/process5"/>
    <dgm:cxn modelId="{9D75B243-C913-4DB7-AAD5-2838AB44ADC7}" type="presOf" srcId="{0C62EB7E-D4E0-49F5-BBB6-50EB39F6A944}" destId="{25C0E271-EE96-401B-BC0B-7E56E305D9C1}" srcOrd="1" destOrd="0" presId="urn:microsoft.com/office/officeart/2005/8/layout/process5"/>
    <dgm:cxn modelId="{E4E09445-5BCA-4173-9AD7-90C8F526DFE2}" type="presOf" srcId="{47648B2A-33ED-4028-B2F3-B4F524D3762B}" destId="{5138205C-F2A8-496C-8DCF-600DE54D6393}" srcOrd="0" destOrd="0" presId="urn:microsoft.com/office/officeart/2005/8/layout/process5"/>
    <dgm:cxn modelId="{C2A31B8B-E926-4FEE-9050-EB8924456347}" type="presOf" srcId="{76EC814A-35FA-41ED-B10A-236B26825BA7}" destId="{D808AEBB-F837-44E3-A146-4769901CB08D}" srcOrd="0" destOrd="0" presId="urn:microsoft.com/office/officeart/2005/8/layout/process5"/>
    <dgm:cxn modelId="{E00CBB8F-0744-4E6B-95C1-E802B639B1DB}" srcId="{C3327E98-1E10-4206-B57E-F81244DDD533}" destId="{45F05D4F-6A7F-4BA7-940D-874B1B917549}" srcOrd="4" destOrd="0" parTransId="{EE9BDDB5-AB92-4FD3-9B7F-C659B48A0E17}" sibTransId="{2F69F2EB-6FFF-456F-A0F5-2947C5CE39EF}"/>
    <dgm:cxn modelId="{ABA3EB94-8101-4C0C-B06F-83E3418A6B13}" type="presOf" srcId="{9B5ED3AA-8E83-460F-B86F-44104E144176}" destId="{6C154956-750C-4CBF-BB94-422A3BEF206B}" srcOrd="0" destOrd="0" presId="urn:microsoft.com/office/officeart/2005/8/layout/process5"/>
    <dgm:cxn modelId="{C174E799-4C5B-44F9-818F-516E94FB6B1F}" type="presOf" srcId="{D1B6DC8B-AABB-428C-BA6F-DF069B929066}" destId="{05F2F4A8-DCB8-4DEF-AC3F-2211663DBAB6}" srcOrd="0" destOrd="0" presId="urn:microsoft.com/office/officeart/2005/8/layout/process5"/>
    <dgm:cxn modelId="{A95F06A7-F804-4132-957F-5832CF2EE004}" srcId="{C3327E98-1E10-4206-B57E-F81244DDD533}" destId="{47648B2A-33ED-4028-B2F3-B4F524D3762B}" srcOrd="0" destOrd="0" parTransId="{D64B3BA1-266D-481E-B80B-3DF7FD909DF0}" sibTransId="{76EC814A-35FA-41ED-B10A-236B26825BA7}"/>
    <dgm:cxn modelId="{A8126AA7-123E-4DEA-B681-C550BDDB8D98}" type="presOf" srcId="{D1B6DC8B-AABB-428C-BA6F-DF069B929066}" destId="{E2C657F6-1940-4324-875D-FF2FE954D413}" srcOrd="1" destOrd="0" presId="urn:microsoft.com/office/officeart/2005/8/layout/process5"/>
    <dgm:cxn modelId="{5FCD7FB6-D736-4581-AD08-E8F35A843627}" srcId="{C3327E98-1E10-4206-B57E-F81244DDD533}" destId="{4AEA9772-498B-4A7D-8FBC-65C72E5384FE}" srcOrd="3" destOrd="0" parTransId="{06D8DAA3-4439-4E9F-A039-E909B9F94479}" sibTransId="{0C62EB7E-D4E0-49F5-BBB6-50EB39F6A944}"/>
    <dgm:cxn modelId="{DC8754B7-DCE5-4767-ACEF-E999F750C368}" srcId="{C3327E98-1E10-4206-B57E-F81244DDD533}" destId="{121F74F1-FDD4-4EA8-A5BE-6B67F4871C5A}" srcOrd="1" destOrd="0" parTransId="{10B33A64-CE0E-4D57-A46F-A3C1B642720B}" sibTransId="{D1B6DC8B-AABB-428C-BA6F-DF069B929066}"/>
    <dgm:cxn modelId="{20F0D7D3-E216-4DF3-93AB-34D774B115D5}" type="presOf" srcId="{121F74F1-FDD4-4EA8-A5BE-6B67F4871C5A}" destId="{6D0BBEBF-42DC-4E79-A91E-A668B3BA1989}" srcOrd="0" destOrd="0" presId="urn:microsoft.com/office/officeart/2005/8/layout/process5"/>
    <dgm:cxn modelId="{396A80D6-17D5-4D69-9D59-445694BF0D8E}" srcId="{C3327E98-1E10-4206-B57E-F81244DDD533}" destId="{B6E0A33C-945C-4182-8BDD-143F429DB44A}" srcOrd="2" destOrd="0" parTransId="{B5331A6F-01D6-4644-B888-4B5645F13CE6}" sibTransId="{9B5ED3AA-8E83-460F-B86F-44104E144176}"/>
    <dgm:cxn modelId="{4ADFD2EC-DE82-4D86-91FF-1EB34A59F4D4}" type="presOf" srcId="{0C62EB7E-D4E0-49F5-BBB6-50EB39F6A944}" destId="{11F11881-67C4-464B-B2A0-7F15A4CA74F3}" srcOrd="0" destOrd="0" presId="urn:microsoft.com/office/officeart/2005/8/layout/process5"/>
    <dgm:cxn modelId="{BE0DB7F1-FF70-4AD2-9A17-9B5C28F622D9}" type="presOf" srcId="{9B5ED3AA-8E83-460F-B86F-44104E144176}" destId="{687127F3-6656-4F8F-8088-466EFD2A454B}" srcOrd="1" destOrd="0" presId="urn:microsoft.com/office/officeart/2005/8/layout/process5"/>
    <dgm:cxn modelId="{A8314DF8-7F05-43FC-8881-0A18B07A06CF}" type="presOf" srcId="{45F05D4F-6A7F-4BA7-940D-874B1B917549}" destId="{18343954-0F46-49EC-800A-08714300477C}" srcOrd="0" destOrd="0" presId="urn:microsoft.com/office/officeart/2005/8/layout/process5"/>
    <dgm:cxn modelId="{5FEB34DD-FAAB-44C1-A13E-DC169E3C3C24}" type="presParOf" srcId="{67A1F69E-C926-4175-8EF0-EC9E8AFA4B46}" destId="{5138205C-F2A8-496C-8DCF-600DE54D6393}" srcOrd="0" destOrd="0" presId="urn:microsoft.com/office/officeart/2005/8/layout/process5"/>
    <dgm:cxn modelId="{37889829-4005-4EDC-95C5-F3BC901A28A3}" type="presParOf" srcId="{67A1F69E-C926-4175-8EF0-EC9E8AFA4B46}" destId="{D808AEBB-F837-44E3-A146-4769901CB08D}" srcOrd="1" destOrd="0" presId="urn:microsoft.com/office/officeart/2005/8/layout/process5"/>
    <dgm:cxn modelId="{89E35306-6100-4C83-B5E7-482700789DCB}" type="presParOf" srcId="{D808AEBB-F837-44E3-A146-4769901CB08D}" destId="{13B78F93-9E80-4755-A323-9689D8DECC57}" srcOrd="0" destOrd="0" presId="urn:microsoft.com/office/officeart/2005/8/layout/process5"/>
    <dgm:cxn modelId="{2DE5437A-0DDF-47A2-B878-DC9BDE4570DE}" type="presParOf" srcId="{67A1F69E-C926-4175-8EF0-EC9E8AFA4B46}" destId="{6D0BBEBF-42DC-4E79-A91E-A668B3BA1989}" srcOrd="2" destOrd="0" presId="urn:microsoft.com/office/officeart/2005/8/layout/process5"/>
    <dgm:cxn modelId="{D412D206-4EBF-419D-958B-257D2349CBD9}" type="presParOf" srcId="{67A1F69E-C926-4175-8EF0-EC9E8AFA4B46}" destId="{05F2F4A8-DCB8-4DEF-AC3F-2211663DBAB6}" srcOrd="3" destOrd="0" presId="urn:microsoft.com/office/officeart/2005/8/layout/process5"/>
    <dgm:cxn modelId="{2AC1C02F-C2BA-4DE6-B65D-0CD76D4CC4FC}" type="presParOf" srcId="{05F2F4A8-DCB8-4DEF-AC3F-2211663DBAB6}" destId="{E2C657F6-1940-4324-875D-FF2FE954D413}" srcOrd="0" destOrd="0" presId="urn:microsoft.com/office/officeart/2005/8/layout/process5"/>
    <dgm:cxn modelId="{7F975A81-ABEF-49A4-999D-875EA53A535B}" type="presParOf" srcId="{67A1F69E-C926-4175-8EF0-EC9E8AFA4B46}" destId="{A0F5D903-B3E5-42A8-AF88-F76845A333BE}" srcOrd="4" destOrd="0" presId="urn:microsoft.com/office/officeart/2005/8/layout/process5"/>
    <dgm:cxn modelId="{CE5D4424-64C0-4339-9C59-C2C77030BCA9}" type="presParOf" srcId="{67A1F69E-C926-4175-8EF0-EC9E8AFA4B46}" destId="{6C154956-750C-4CBF-BB94-422A3BEF206B}" srcOrd="5" destOrd="0" presId="urn:microsoft.com/office/officeart/2005/8/layout/process5"/>
    <dgm:cxn modelId="{7D9A8430-118A-4D77-AFA3-871557561C96}" type="presParOf" srcId="{6C154956-750C-4CBF-BB94-422A3BEF206B}" destId="{687127F3-6656-4F8F-8088-466EFD2A454B}" srcOrd="0" destOrd="0" presId="urn:microsoft.com/office/officeart/2005/8/layout/process5"/>
    <dgm:cxn modelId="{309F3A6E-55F3-4AEA-A7B2-37A5A3597735}" type="presParOf" srcId="{67A1F69E-C926-4175-8EF0-EC9E8AFA4B46}" destId="{78B8B8C7-C92F-49B8-8D20-06D427A8A2FA}" srcOrd="6" destOrd="0" presId="urn:microsoft.com/office/officeart/2005/8/layout/process5"/>
    <dgm:cxn modelId="{5DE5CB56-69D6-4316-96A0-77EA983ECC55}" type="presParOf" srcId="{67A1F69E-C926-4175-8EF0-EC9E8AFA4B46}" destId="{11F11881-67C4-464B-B2A0-7F15A4CA74F3}" srcOrd="7" destOrd="0" presId="urn:microsoft.com/office/officeart/2005/8/layout/process5"/>
    <dgm:cxn modelId="{86E2BF62-7D93-4D56-9FFD-20628B5256BA}" type="presParOf" srcId="{11F11881-67C4-464B-B2A0-7F15A4CA74F3}" destId="{25C0E271-EE96-401B-BC0B-7E56E305D9C1}" srcOrd="0" destOrd="0" presId="urn:microsoft.com/office/officeart/2005/8/layout/process5"/>
    <dgm:cxn modelId="{B44DADAA-320B-4550-AA54-176DFA4216AD}" type="presParOf" srcId="{67A1F69E-C926-4175-8EF0-EC9E8AFA4B46}" destId="{18343954-0F46-49EC-800A-08714300477C}" srcOrd="8"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3002617" y="1768826"/>
          <a:ext cx="2167728" cy="2167728"/>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latin typeface="Arial Black" pitchFamily="34" charset="0"/>
            </a:rPr>
            <a:t>Wisdom</a:t>
          </a:r>
        </a:p>
      </dsp:txBody>
      <dsp:txXfrm>
        <a:off x="3438427" y="2276606"/>
        <a:ext cx="1296108" cy="1114257"/>
      </dsp:txXfrm>
    </dsp:sp>
    <dsp:sp modelId="{93300324-D62F-4E58-B882-734182BDB462}">
      <dsp:nvSpPr>
        <dsp:cNvPr id="0" name=""/>
        <dsp:cNvSpPr/>
      </dsp:nvSpPr>
      <dsp:spPr>
        <a:xfrm>
          <a:off x="1746163" y="1261223"/>
          <a:ext cx="1576529" cy="1576529"/>
        </a:xfrm>
        <a:prstGeom prst="gear6">
          <a:avLst/>
        </a:prstGeom>
        <a:solidFill>
          <a:schemeClr val="accent6">
            <a:lumMod val="40000"/>
            <a:lumOff val="6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Arial Black" pitchFamily="34" charset="0"/>
            </a:rPr>
            <a:t>Truth</a:t>
          </a:r>
          <a:r>
            <a:rPr lang="en-US" sz="1500" kern="1200" dirty="0"/>
            <a:t> </a:t>
          </a:r>
        </a:p>
      </dsp:txBody>
      <dsp:txXfrm>
        <a:off x="2143059" y="1660518"/>
        <a:ext cx="782737" cy="777939"/>
      </dsp:txXfrm>
    </dsp:sp>
    <dsp:sp modelId="{59EDF28D-6C67-49D0-B5A1-DE5C3CBA2292}">
      <dsp:nvSpPr>
        <dsp:cNvPr id="0" name=""/>
        <dsp:cNvSpPr/>
      </dsp:nvSpPr>
      <dsp:spPr>
        <a:xfrm rot="20700000">
          <a:off x="2796891" y="173579"/>
          <a:ext cx="1544677" cy="1544677"/>
        </a:xfrm>
        <a:prstGeom prst="gear6">
          <a:avLst/>
        </a:prstGeom>
        <a:solidFill>
          <a:srgbClr val="7030A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latin typeface="Arial Black" pitchFamily="34" charset="0"/>
            </a:rPr>
            <a:t>Servic</a:t>
          </a:r>
          <a:r>
            <a:rPr lang="en-US" sz="1500" kern="1200">
              <a:latin typeface="Arial Black" pitchFamily="34" charset="0"/>
            </a:rPr>
            <a:t>e</a:t>
          </a:r>
          <a:r>
            <a:rPr lang="en-US" sz="1500" kern="1200"/>
            <a:t> </a:t>
          </a:r>
        </a:p>
      </dsp:txBody>
      <dsp:txXfrm rot="-20700000">
        <a:off x="3135684" y="512372"/>
        <a:ext cx="867091" cy="867091"/>
      </dsp:txXfrm>
    </dsp:sp>
    <dsp:sp modelId="{398423B3-DD54-4226-99D7-017EFC1488DF}">
      <dsp:nvSpPr>
        <dsp:cNvPr id="0" name=""/>
        <dsp:cNvSpPr/>
      </dsp:nvSpPr>
      <dsp:spPr>
        <a:xfrm>
          <a:off x="2837949" y="1448052"/>
          <a:ext cx="2774692" cy="2774692"/>
        </a:xfrm>
        <a:prstGeom prst="circularArrow">
          <a:avLst>
            <a:gd name="adj1" fmla="val 4688"/>
            <a:gd name="adj2" fmla="val 299029"/>
            <a:gd name="adj3" fmla="val 2509940"/>
            <a:gd name="adj4" fmla="val 15874753"/>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466962" y="913482"/>
          <a:ext cx="2015987" cy="2015987"/>
        </a:xfrm>
        <a:prstGeom prst="leftCircularArrow">
          <a:avLst>
            <a:gd name="adj1" fmla="val 6452"/>
            <a:gd name="adj2" fmla="val 429999"/>
            <a:gd name="adj3" fmla="val 10489124"/>
            <a:gd name="adj4" fmla="val 14837806"/>
            <a:gd name="adj5" fmla="val 7527"/>
          </a:avLst>
        </a:prstGeom>
        <a:solidFill>
          <a:schemeClr val="accent6">
            <a:lumMod val="40000"/>
            <a:lumOff val="6000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2271880" y="-163677"/>
          <a:ext cx="2173640" cy="2173640"/>
        </a:xfrm>
        <a:prstGeom prst="circularArrow">
          <a:avLst>
            <a:gd name="adj1" fmla="val 5984"/>
            <a:gd name="adj2" fmla="val 394124"/>
            <a:gd name="adj3" fmla="val 13313824"/>
            <a:gd name="adj4" fmla="val 10508221"/>
            <a:gd name="adj5" fmla="val 6981"/>
          </a:avLst>
        </a:prstGeom>
        <a:solidFill>
          <a:srgbClr val="7030A0"/>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8205C-F2A8-496C-8DCF-600DE54D6393}">
      <dsp:nvSpPr>
        <dsp:cNvPr id="0" name=""/>
        <dsp:cNvSpPr/>
      </dsp:nvSpPr>
      <dsp:spPr>
        <a:xfrm>
          <a:off x="162161" y="101766"/>
          <a:ext cx="1081794" cy="87983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60%</a:t>
          </a:r>
        </a:p>
        <a:p>
          <a:pPr marL="0" lvl="0" indent="0" algn="ctr" defTabSz="488950">
            <a:lnSpc>
              <a:spcPct val="90000"/>
            </a:lnSpc>
            <a:spcBef>
              <a:spcPct val="0"/>
            </a:spcBef>
            <a:spcAft>
              <a:spcPct val="35000"/>
            </a:spcAft>
            <a:buNone/>
          </a:pPr>
          <a:r>
            <a:rPr lang="en-US" sz="1100" kern="1200" dirty="0"/>
            <a:t>CORE SUBJECT</a:t>
          </a:r>
        </a:p>
      </dsp:txBody>
      <dsp:txXfrm>
        <a:off x="187931" y="127536"/>
        <a:ext cx="1030254" cy="828296"/>
      </dsp:txXfrm>
    </dsp:sp>
    <dsp:sp modelId="{D808AEBB-F837-44E3-A146-4769901CB08D}">
      <dsp:nvSpPr>
        <dsp:cNvPr id="0" name=""/>
        <dsp:cNvSpPr/>
      </dsp:nvSpPr>
      <dsp:spPr>
        <a:xfrm>
          <a:off x="1339154" y="407542"/>
          <a:ext cx="229340" cy="26828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339154" y="461199"/>
        <a:ext cx="160538" cy="160971"/>
      </dsp:txXfrm>
    </dsp:sp>
    <dsp:sp modelId="{6D0BBEBF-42DC-4E79-A91E-A668B3BA1989}">
      <dsp:nvSpPr>
        <dsp:cNvPr id="0" name=""/>
        <dsp:cNvSpPr/>
      </dsp:nvSpPr>
      <dsp:spPr>
        <a:xfrm>
          <a:off x="1676674" y="1445"/>
          <a:ext cx="1367410" cy="1080479"/>
        </a:xfrm>
        <a:prstGeom prst="roundRect">
          <a:avLst>
            <a:gd name="adj" fmla="val 10000"/>
          </a:avLst>
        </a:prstGeom>
        <a:solidFill>
          <a:schemeClr val="accent4">
            <a:hueOff val="-2594661"/>
            <a:satOff val="-12"/>
            <a:lumOff val="-36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20%</a:t>
          </a:r>
        </a:p>
        <a:p>
          <a:pPr marL="0" lvl="0" indent="0" algn="ctr" defTabSz="488950">
            <a:lnSpc>
              <a:spcPct val="90000"/>
            </a:lnSpc>
            <a:spcBef>
              <a:spcPct val="0"/>
            </a:spcBef>
            <a:spcAft>
              <a:spcPct val="35000"/>
            </a:spcAft>
            <a:buNone/>
          </a:pPr>
          <a:r>
            <a:rPr lang="en-US" sz="1100" b="1" kern="1200" dirty="0">
              <a:solidFill>
                <a:schemeClr val="tx1"/>
              </a:solidFill>
            </a:rPr>
            <a:t>HORIZONTAL</a:t>
          </a:r>
        </a:p>
        <a:p>
          <a:pPr marL="0" lvl="0" indent="0" algn="ctr" defTabSz="488950">
            <a:lnSpc>
              <a:spcPct val="90000"/>
            </a:lnSpc>
            <a:spcBef>
              <a:spcPct val="0"/>
            </a:spcBef>
            <a:spcAft>
              <a:spcPct val="35000"/>
            </a:spcAft>
            <a:buNone/>
          </a:pPr>
          <a:r>
            <a:rPr lang="en-US" sz="1100" b="1" kern="1200" dirty="0">
              <a:solidFill>
                <a:schemeClr val="tx1"/>
              </a:solidFill>
            </a:rPr>
            <a:t>INTEGRATION</a:t>
          </a:r>
        </a:p>
        <a:p>
          <a:pPr marL="0" lvl="0" indent="0" algn="ctr" defTabSz="488950">
            <a:lnSpc>
              <a:spcPct val="90000"/>
            </a:lnSpc>
            <a:spcBef>
              <a:spcPct val="0"/>
            </a:spcBef>
            <a:spcAft>
              <a:spcPct val="35000"/>
            </a:spcAft>
            <a:buNone/>
          </a:pPr>
          <a:r>
            <a:rPr lang="en-US" sz="1100" b="1" kern="1200" dirty="0">
              <a:solidFill>
                <a:schemeClr val="tx1"/>
              </a:solidFill>
            </a:rPr>
            <a:t>Physiology</a:t>
          </a:r>
        </a:p>
        <a:p>
          <a:pPr marL="0" lvl="0" indent="0" algn="ctr" defTabSz="488950">
            <a:lnSpc>
              <a:spcPct val="90000"/>
            </a:lnSpc>
            <a:spcBef>
              <a:spcPct val="0"/>
            </a:spcBef>
            <a:spcAft>
              <a:spcPct val="35000"/>
            </a:spcAft>
            <a:buNone/>
          </a:pPr>
          <a:r>
            <a:rPr lang="en-US" sz="1100" b="1" kern="1200" dirty="0">
              <a:solidFill>
                <a:schemeClr val="tx1"/>
              </a:solidFill>
            </a:rPr>
            <a:t>biochemistry</a:t>
          </a:r>
          <a:r>
            <a:rPr lang="en-US" sz="1050" b="1" kern="1200" dirty="0">
              <a:solidFill>
                <a:schemeClr val="tx1"/>
              </a:solidFill>
            </a:rPr>
            <a:t> </a:t>
          </a:r>
        </a:p>
      </dsp:txBody>
      <dsp:txXfrm>
        <a:off x="1708320" y="33091"/>
        <a:ext cx="1304118" cy="1017187"/>
      </dsp:txXfrm>
    </dsp:sp>
    <dsp:sp modelId="{05F2F4A8-DCB8-4DEF-AC3F-2211663DBAB6}">
      <dsp:nvSpPr>
        <dsp:cNvPr id="0" name=""/>
        <dsp:cNvSpPr/>
      </dsp:nvSpPr>
      <dsp:spPr>
        <a:xfrm rot="5079177">
          <a:off x="2309856" y="1169861"/>
          <a:ext cx="243745" cy="268285"/>
        </a:xfrm>
        <a:prstGeom prst="rightArrow">
          <a:avLst>
            <a:gd name="adj1" fmla="val 60000"/>
            <a:gd name="adj2" fmla="val 50000"/>
          </a:avLst>
        </a:prstGeom>
        <a:solidFill>
          <a:schemeClr val="accent4">
            <a:hueOff val="-3459548"/>
            <a:satOff val="-16"/>
            <a:lumOff val="-48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47835" y="1182291"/>
        <a:ext cx="160971" cy="170622"/>
      </dsp:txXfrm>
    </dsp:sp>
    <dsp:sp modelId="{A0F5D903-B3E5-42A8-AF88-F76845A333BE}">
      <dsp:nvSpPr>
        <dsp:cNvPr id="0" name=""/>
        <dsp:cNvSpPr/>
      </dsp:nvSpPr>
      <dsp:spPr>
        <a:xfrm>
          <a:off x="1962289" y="1539820"/>
          <a:ext cx="1081794" cy="1055321"/>
        </a:xfrm>
        <a:prstGeom prst="roundRect">
          <a:avLst>
            <a:gd name="adj" fmla="val 10000"/>
          </a:avLst>
        </a:prstGeom>
        <a:solidFill>
          <a:schemeClr val="accent4">
            <a:hueOff val="-5189321"/>
            <a:satOff val="-24"/>
            <a:lumOff val="-72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8%</a:t>
          </a:r>
        </a:p>
        <a:p>
          <a:pPr marL="0" lvl="0" indent="0" algn="ctr" defTabSz="533400">
            <a:lnSpc>
              <a:spcPct val="90000"/>
            </a:lnSpc>
            <a:spcBef>
              <a:spcPct val="0"/>
            </a:spcBef>
            <a:spcAft>
              <a:spcPct val="35000"/>
            </a:spcAft>
            <a:buNone/>
          </a:pPr>
          <a:r>
            <a:rPr lang="en-US" sz="1200" b="1" kern="1200" dirty="0">
              <a:solidFill>
                <a:schemeClr val="tx1"/>
              </a:solidFill>
            </a:rPr>
            <a:t>VERTICAL INTEGRATION</a:t>
          </a:r>
        </a:p>
        <a:p>
          <a:pPr marL="0" lvl="0" indent="0" algn="ctr" defTabSz="533400">
            <a:lnSpc>
              <a:spcPct val="90000"/>
            </a:lnSpc>
            <a:spcBef>
              <a:spcPct val="0"/>
            </a:spcBef>
            <a:spcAft>
              <a:spcPct val="35000"/>
            </a:spcAft>
            <a:buNone/>
          </a:pPr>
          <a:r>
            <a:rPr lang="en-US" sz="1200" b="1" kern="1200" dirty="0">
              <a:solidFill>
                <a:schemeClr val="tx1"/>
              </a:solidFill>
            </a:rPr>
            <a:t>Pathology</a:t>
          </a:r>
        </a:p>
        <a:p>
          <a:pPr marL="0" lvl="0" indent="0" algn="ctr" defTabSz="533400">
            <a:lnSpc>
              <a:spcPct val="90000"/>
            </a:lnSpc>
            <a:spcBef>
              <a:spcPct val="0"/>
            </a:spcBef>
            <a:spcAft>
              <a:spcPct val="35000"/>
            </a:spcAft>
            <a:buNone/>
          </a:pPr>
          <a:r>
            <a:rPr lang="en-US" sz="1200" b="1" kern="1200" dirty="0">
              <a:solidFill>
                <a:schemeClr val="tx1"/>
              </a:solidFill>
            </a:rPr>
            <a:t>pharmacolog</a:t>
          </a:r>
          <a:r>
            <a:rPr lang="en-US" sz="1000" b="1" kern="1200" dirty="0">
              <a:solidFill>
                <a:schemeClr val="tx1"/>
              </a:solidFill>
            </a:rPr>
            <a:t>y</a:t>
          </a:r>
        </a:p>
      </dsp:txBody>
      <dsp:txXfrm>
        <a:off x="1993198" y="1570729"/>
        <a:ext cx="1019976" cy="993503"/>
      </dsp:txXfrm>
    </dsp:sp>
    <dsp:sp modelId="{6C154956-750C-4CBF-BB94-422A3BEF206B}">
      <dsp:nvSpPr>
        <dsp:cNvPr id="0" name=""/>
        <dsp:cNvSpPr/>
      </dsp:nvSpPr>
      <dsp:spPr>
        <a:xfrm rot="10800000">
          <a:off x="1637751" y="1933338"/>
          <a:ext cx="229340" cy="268285"/>
        </a:xfrm>
        <a:prstGeom prst="rightArrow">
          <a:avLst>
            <a:gd name="adj1" fmla="val 60000"/>
            <a:gd name="adj2" fmla="val 50000"/>
          </a:avLst>
        </a:prstGeom>
        <a:solidFill>
          <a:schemeClr val="accent4">
            <a:hueOff val="-6919095"/>
            <a:satOff val="-33"/>
            <a:lumOff val="-96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1706553" y="1986995"/>
        <a:ext cx="160538" cy="160971"/>
      </dsp:txXfrm>
    </dsp:sp>
    <dsp:sp modelId="{78B8B8C7-C92F-49B8-8D20-06D427A8A2FA}">
      <dsp:nvSpPr>
        <dsp:cNvPr id="0" name=""/>
        <dsp:cNvSpPr/>
      </dsp:nvSpPr>
      <dsp:spPr>
        <a:xfrm>
          <a:off x="447776" y="1514642"/>
          <a:ext cx="1081794" cy="1105676"/>
        </a:xfrm>
        <a:prstGeom prst="roundRect">
          <a:avLst>
            <a:gd name="adj" fmla="val 10000"/>
          </a:avLst>
        </a:prstGeom>
        <a:solidFill>
          <a:schemeClr val="accent4">
            <a:hueOff val="-7783982"/>
            <a:satOff val="-37"/>
            <a:lumOff val="-10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7%</a:t>
          </a:r>
        </a:p>
        <a:p>
          <a:pPr marL="0" lvl="0" indent="0" algn="ctr" defTabSz="488950">
            <a:lnSpc>
              <a:spcPct val="90000"/>
            </a:lnSpc>
            <a:spcBef>
              <a:spcPct val="0"/>
            </a:spcBef>
            <a:spcAft>
              <a:spcPct val="35000"/>
            </a:spcAft>
            <a:buNone/>
          </a:pPr>
          <a:r>
            <a:rPr lang="en-US" sz="1100" b="1" kern="1200" dirty="0">
              <a:solidFill>
                <a:schemeClr val="tx1"/>
              </a:solidFill>
            </a:rPr>
            <a:t>VERTICAL INTEGRATION</a:t>
          </a:r>
        </a:p>
        <a:p>
          <a:pPr marL="0" lvl="0" indent="0" algn="ctr" defTabSz="488950">
            <a:lnSpc>
              <a:spcPct val="90000"/>
            </a:lnSpc>
            <a:spcBef>
              <a:spcPct val="0"/>
            </a:spcBef>
            <a:spcAft>
              <a:spcPct val="35000"/>
            </a:spcAft>
            <a:buNone/>
          </a:pPr>
          <a:r>
            <a:rPr lang="en-US" sz="1100" b="1" kern="1200" dirty="0">
              <a:solidFill>
                <a:schemeClr val="tx1"/>
              </a:solidFill>
            </a:rPr>
            <a:t>Clinical integration </a:t>
          </a:r>
        </a:p>
      </dsp:txBody>
      <dsp:txXfrm>
        <a:off x="479461" y="1546327"/>
        <a:ext cx="1018424" cy="1042306"/>
      </dsp:txXfrm>
    </dsp:sp>
    <dsp:sp modelId="{11F11881-67C4-464B-B2A0-7F15A4CA74F3}">
      <dsp:nvSpPr>
        <dsp:cNvPr id="0" name=""/>
        <dsp:cNvSpPr/>
      </dsp:nvSpPr>
      <dsp:spPr>
        <a:xfrm rot="5400000">
          <a:off x="874004" y="2696044"/>
          <a:ext cx="229340" cy="268285"/>
        </a:xfrm>
        <a:prstGeom prst="rightArrow">
          <a:avLst>
            <a:gd name="adj1" fmla="val 60000"/>
            <a:gd name="adj2" fmla="val 50000"/>
          </a:avLst>
        </a:prstGeom>
        <a:solidFill>
          <a:schemeClr val="accent4">
            <a:hueOff val="-10378642"/>
            <a:satOff val="-49"/>
            <a:lumOff val="-1451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908189" y="2715516"/>
        <a:ext cx="160971" cy="160538"/>
      </dsp:txXfrm>
    </dsp:sp>
    <dsp:sp modelId="{18343954-0F46-49EC-800A-08714300477C}">
      <dsp:nvSpPr>
        <dsp:cNvPr id="0" name=""/>
        <dsp:cNvSpPr/>
      </dsp:nvSpPr>
      <dsp:spPr>
        <a:xfrm>
          <a:off x="447776" y="3053037"/>
          <a:ext cx="1081794" cy="1346068"/>
        </a:xfrm>
        <a:prstGeom prst="roundRect">
          <a:avLst>
            <a:gd name="adj" fmla="val 10000"/>
          </a:avLst>
        </a:prstGeom>
        <a:solidFill>
          <a:schemeClr val="accent4">
            <a:hueOff val="-10378642"/>
            <a:satOff val="-49"/>
            <a:lumOff val="-145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5%</a:t>
          </a:r>
        </a:p>
        <a:p>
          <a:pPr marL="0" lvl="0" indent="0" algn="ctr" defTabSz="466725">
            <a:lnSpc>
              <a:spcPct val="90000"/>
            </a:lnSpc>
            <a:spcBef>
              <a:spcPct val="0"/>
            </a:spcBef>
            <a:spcAft>
              <a:spcPct val="35000"/>
            </a:spcAft>
            <a:buNone/>
          </a:pPr>
          <a:r>
            <a:rPr lang="en-US" sz="1050" b="1" kern="1200" dirty="0">
              <a:solidFill>
                <a:schemeClr val="tx1"/>
              </a:solidFill>
            </a:rPr>
            <a:t>VERTICAL INTEGRATION</a:t>
          </a:r>
        </a:p>
        <a:p>
          <a:pPr marL="0" lvl="0" indent="0" algn="ctr" defTabSz="466725">
            <a:lnSpc>
              <a:spcPct val="90000"/>
            </a:lnSpc>
            <a:spcBef>
              <a:spcPct val="0"/>
            </a:spcBef>
            <a:spcAft>
              <a:spcPct val="35000"/>
            </a:spcAft>
            <a:buNone/>
          </a:pPr>
          <a:r>
            <a:rPr lang="en-US" sz="1050" b="1" kern="1200" dirty="0">
              <a:solidFill>
                <a:schemeClr val="tx1"/>
              </a:solidFill>
            </a:rPr>
            <a:t>Research, professionalism</a:t>
          </a:r>
        </a:p>
        <a:p>
          <a:pPr marL="0" lvl="0" indent="0" algn="ctr" defTabSz="466725">
            <a:lnSpc>
              <a:spcPct val="90000"/>
            </a:lnSpc>
            <a:spcBef>
              <a:spcPct val="0"/>
            </a:spcBef>
            <a:spcAft>
              <a:spcPct val="35000"/>
            </a:spcAft>
            <a:buNone/>
          </a:pPr>
          <a:r>
            <a:rPr lang="en-US" sz="1050" b="1" kern="1200" dirty="0">
              <a:solidFill>
                <a:schemeClr val="tx1"/>
              </a:solidFill>
            </a:rPr>
            <a:t>Ethics </a:t>
          </a:r>
        </a:p>
        <a:p>
          <a:pPr marL="0" lvl="0" indent="0" algn="ctr" defTabSz="466725">
            <a:lnSpc>
              <a:spcPct val="90000"/>
            </a:lnSpc>
            <a:spcBef>
              <a:spcPct val="0"/>
            </a:spcBef>
            <a:spcAft>
              <a:spcPct val="35000"/>
            </a:spcAft>
            <a:buNone/>
          </a:pPr>
          <a:r>
            <a:rPr lang="en-US" sz="1050" b="1" kern="1200" dirty="0">
              <a:solidFill>
                <a:schemeClr val="tx1"/>
              </a:solidFill>
            </a:rPr>
            <a:t>Digital library</a:t>
          </a:r>
        </a:p>
        <a:p>
          <a:pPr marL="0" lvl="0" indent="0" algn="ctr" defTabSz="466725">
            <a:lnSpc>
              <a:spcPct val="90000"/>
            </a:lnSpc>
            <a:spcBef>
              <a:spcPct val="0"/>
            </a:spcBef>
            <a:spcAft>
              <a:spcPct val="35000"/>
            </a:spcAft>
            <a:buNone/>
          </a:pPr>
          <a:r>
            <a:rPr lang="en-US" sz="900" b="1" kern="1200" dirty="0">
              <a:solidFill>
                <a:schemeClr val="tx1"/>
              </a:solidFill>
            </a:rPr>
            <a:t> </a:t>
          </a:r>
        </a:p>
      </dsp:txBody>
      <dsp:txXfrm>
        <a:off x="479461" y="3084722"/>
        <a:ext cx="1018424" cy="1282698"/>
      </dsp:txXfrm>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232C9E-25E9-4BC0-9807-16A51CDC335B}" type="datetimeFigureOut">
              <a:rPr lang="en-US" smtClean="0"/>
              <a:pPr/>
              <a:t>2/25/2025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F1D5F3-9FF1-41CB-B0D8-C6F5C33544A6}" type="slidenum">
              <a:rPr lang="en-US" smtClean="0"/>
              <a:pPr/>
              <a:t>‹#›</a:t>
            </a:fld>
            <a:endParaRPr lang="en-US"/>
          </a:p>
        </p:txBody>
      </p:sp>
    </p:spTree>
    <p:extLst>
      <p:ext uri="{BB962C8B-B14F-4D97-AF65-F5344CB8AC3E}">
        <p14:creationId xmlns:p14="http://schemas.microsoft.com/office/powerpoint/2010/main" val="3266588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B62365-84F5-4DF1-934D-A6927731EAC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565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B8D76C8-0829-4A2F-B103-02A35B137A96}"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298049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8D76C8-0829-4A2F-B103-02A35B137A96}"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3941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8D76C8-0829-4A2F-B103-02A35B137A96}"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362321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8D76C8-0829-4A2F-B103-02A35B137A96}"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20809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D76C8-0829-4A2F-B103-02A35B137A96}"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25761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8D76C8-0829-4A2F-B103-02A35B137A96}"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269248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8D76C8-0829-4A2F-B103-02A35B137A96}" type="datetimeFigureOut">
              <a:rPr lang="en-US" smtClean="0"/>
              <a:pPr/>
              <a:t>2/25/2025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1040519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8D76C8-0829-4A2F-B103-02A35B137A96}" type="datetimeFigureOut">
              <a:rPr lang="en-US" smtClean="0"/>
              <a:pPr/>
              <a:t>2/25/2025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3038527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D76C8-0829-4A2F-B103-02A35B137A96}" type="datetimeFigureOut">
              <a:rPr lang="en-US" smtClean="0"/>
              <a:pPr/>
              <a:t>2/25/2025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145061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8D76C8-0829-4A2F-B103-02A35B137A96}"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168483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8D76C8-0829-4A2F-B103-02A35B137A96}"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50B98-4F5B-46CE-9645-5739CE778252}" type="slidenum">
              <a:rPr lang="en-US" smtClean="0"/>
              <a:pPr/>
              <a:t>‹#›</a:t>
            </a:fld>
            <a:endParaRPr lang="en-US"/>
          </a:p>
        </p:txBody>
      </p:sp>
    </p:spTree>
    <p:extLst>
      <p:ext uri="{BB962C8B-B14F-4D97-AF65-F5344CB8AC3E}">
        <p14:creationId xmlns:p14="http://schemas.microsoft.com/office/powerpoint/2010/main" val="2915734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D76C8-0829-4A2F-B103-02A35B137A96}" type="datetimeFigureOut">
              <a:rPr lang="en-US" smtClean="0"/>
              <a:pPr/>
              <a:t>2/25/2025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50B98-4F5B-46CE-9645-5739CE778252}" type="slidenum">
              <a:rPr lang="en-US" smtClean="0"/>
              <a:pPr/>
              <a:t>‹#›</a:t>
            </a:fld>
            <a:endParaRPr lang="en-US"/>
          </a:p>
        </p:txBody>
      </p:sp>
      <p:sp>
        <p:nvSpPr>
          <p:cNvPr id="11" name="Rectangle 10"/>
          <p:cNvSpPr/>
          <p:nvPr userDrawn="1"/>
        </p:nvSpPr>
        <p:spPr>
          <a:xfrm>
            <a:off x="0" y="-55416"/>
            <a:ext cx="12192000" cy="420541"/>
          </a:xfrm>
          <a:prstGeom prst="rect">
            <a:avLst/>
          </a:prstGeom>
          <a:solidFill>
            <a:srgbClr val="8064A2"/>
          </a:solidFill>
          <a:ln w="25400" cap="flat" cmpd="sng" algn="ctr">
            <a:solidFill>
              <a:srgbClr val="8064A2">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Calibri"/>
              <a:ea typeface="+mn-ea"/>
              <a:cs typeface="+mn-cs"/>
            </a:endParaRPr>
          </a:p>
        </p:txBody>
      </p:sp>
      <p:pic>
        <p:nvPicPr>
          <p:cNvPr id="8"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l="4786" t="7560" r="11351" b="8024"/>
          <a:stretch/>
        </p:blipFill>
        <p:spPr bwMode="auto">
          <a:xfrm>
            <a:off x="11427413" y="-41278"/>
            <a:ext cx="769623" cy="774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682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mjmed.com/article/0002-9343(83)90999-3/abstract" TargetMode="External"/><Relationship Id="rId2" Type="http://schemas.openxmlformats.org/officeDocument/2006/relationships/hyperlink" Target="https://www.ncbi.nlm.nih.gov/pmc/articles/PMC881706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7030A0"/>
                </a:solidFill>
                <a:latin typeface="Cambria" pitchFamily="18" charset="0"/>
                <a:ea typeface="Cambria" pitchFamily="18" charset="0"/>
              </a:rPr>
              <a:t>       SPINAL POISONS </a:t>
            </a:r>
            <a:br>
              <a:rPr lang="en-US" b="1" dirty="0">
                <a:solidFill>
                  <a:srgbClr val="7030A0"/>
                </a:solidFill>
                <a:latin typeface="Cambria" pitchFamily="18" charset="0"/>
                <a:ea typeface="Cambria" pitchFamily="18" charset="0"/>
              </a:rPr>
            </a:br>
            <a:r>
              <a:rPr lang="en-US" b="1" dirty="0">
                <a:solidFill>
                  <a:srgbClr val="7030A0"/>
                </a:solidFill>
                <a:latin typeface="Cambria" pitchFamily="18" charset="0"/>
                <a:ea typeface="Cambria" pitchFamily="18" charset="0"/>
              </a:rPr>
              <a:t>          </a:t>
            </a:r>
            <a:endParaRPr lang="en-US" sz="4800" dirty="0">
              <a:solidFill>
                <a:schemeClr val="accent6">
                  <a:lumMod val="60000"/>
                  <a:lumOff val="40000"/>
                </a:schemeClr>
              </a:solidFill>
              <a:latin typeface="Cambria" pitchFamily="18" charset="0"/>
              <a:ea typeface="Cambria" pitchFamily="18" charset="0"/>
            </a:endParaRPr>
          </a:p>
        </p:txBody>
      </p:sp>
      <p:sp>
        <p:nvSpPr>
          <p:cNvPr id="3" name="Text Placeholder 2"/>
          <p:cNvSpPr>
            <a:spLocks noGrp="1"/>
          </p:cNvSpPr>
          <p:nvPr>
            <p:ph type="body" idx="1"/>
          </p:nvPr>
        </p:nvSpPr>
        <p:spPr/>
        <p:txBody>
          <a:bodyPr/>
          <a:lstStyle/>
          <a:p>
            <a:r>
              <a:rPr lang="en-GB" sz="2800" dirty="0">
                <a:solidFill>
                  <a:schemeClr val="accent1">
                    <a:lumMod val="75000"/>
                  </a:schemeClr>
                </a:solidFill>
                <a:latin typeface="Cambria" pitchFamily="18" charset="0"/>
                <a:ea typeface="Cambria" pitchFamily="18" charset="0"/>
              </a:rPr>
              <a:t>Dr. </a:t>
            </a:r>
            <a:r>
              <a:rPr lang="en-GB" sz="2800" dirty="0" err="1">
                <a:solidFill>
                  <a:schemeClr val="accent1">
                    <a:lumMod val="75000"/>
                  </a:schemeClr>
                </a:solidFill>
                <a:latin typeface="Cambria" pitchFamily="18" charset="0"/>
                <a:ea typeface="Cambria" pitchFamily="18" charset="0"/>
              </a:rPr>
              <a:t>Filza</a:t>
            </a:r>
            <a:r>
              <a:rPr lang="en-GB" sz="2800" dirty="0">
                <a:solidFill>
                  <a:schemeClr val="accent1">
                    <a:lumMod val="75000"/>
                  </a:schemeClr>
                </a:solidFill>
                <a:latin typeface="Cambria" pitchFamily="18" charset="0"/>
                <a:ea typeface="Cambria" pitchFamily="18" charset="0"/>
              </a:rPr>
              <a:t> Ali</a:t>
            </a:r>
          </a:p>
          <a:p>
            <a:r>
              <a:rPr lang="en-GB" sz="2800">
                <a:solidFill>
                  <a:schemeClr val="accent1">
                    <a:lumMod val="75000"/>
                  </a:schemeClr>
                </a:solidFill>
                <a:latin typeface="Cambria" pitchFamily="18" charset="0"/>
                <a:ea typeface="Cambria" pitchFamily="18" charset="0"/>
              </a:rPr>
              <a:t>Dr. </a:t>
            </a:r>
            <a:r>
              <a:rPr lang="en-GB" sz="2800" dirty="0" err="1">
                <a:solidFill>
                  <a:schemeClr val="accent1">
                    <a:lumMod val="75000"/>
                  </a:schemeClr>
                </a:solidFill>
                <a:latin typeface="Cambria" pitchFamily="18" charset="0"/>
                <a:ea typeface="Cambria" pitchFamily="18" charset="0"/>
              </a:rPr>
              <a:t>Naila</a:t>
            </a:r>
            <a:r>
              <a:rPr lang="en-GB" sz="2800" dirty="0">
                <a:solidFill>
                  <a:schemeClr val="accent1">
                    <a:lumMod val="75000"/>
                  </a:schemeClr>
                </a:solidFill>
                <a:latin typeface="Cambria" pitchFamily="18" charset="0"/>
                <a:ea typeface="Cambria" pitchFamily="18" charset="0"/>
              </a:rPr>
              <a:t> </a:t>
            </a:r>
          </a:p>
          <a:p>
            <a:r>
              <a:rPr lang="en-GB" sz="2800" dirty="0">
                <a:solidFill>
                  <a:schemeClr val="accent1">
                    <a:lumMod val="75000"/>
                  </a:schemeClr>
                </a:solidFill>
                <a:latin typeface="Cambria" pitchFamily="18" charset="0"/>
                <a:ea typeface="Cambria" pitchFamily="18" charset="0"/>
              </a:rPr>
              <a:t>Forensic Medicine &amp; Toxicology</a:t>
            </a:r>
          </a:p>
          <a:p>
            <a:endParaRPr lang="en-US" dirty="0"/>
          </a:p>
        </p:txBody>
      </p:sp>
    </p:spTree>
    <p:extLst>
      <p:ext uri="{BB962C8B-B14F-4D97-AF65-F5344CB8AC3E}">
        <p14:creationId xmlns:p14="http://schemas.microsoft.com/office/powerpoint/2010/main" val="1593584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Strychnine  (</a:t>
            </a:r>
            <a:r>
              <a:rPr lang="en-US" b="1" dirty="0" err="1">
                <a:solidFill>
                  <a:srgbClr val="7030A0"/>
                </a:solidFill>
                <a:effectLst>
                  <a:outerShdw blurRad="38100" dist="38100" dir="2700000" algn="tl">
                    <a:srgbClr val="000000">
                      <a:alpha val="43137"/>
                    </a:srgbClr>
                  </a:outerShdw>
                </a:effectLst>
              </a:rPr>
              <a:t>Nux</a:t>
            </a:r>
            <a:r>
              <a:rPr lang="en-US" b="1" dirty="0">
                <a:solidFill>
                  <a:srgbClr val="7030A0"/>
                </a:solidFill>
                <a:effectLst>
                  <a:outerShdw blurRad="38100" dist="38100" dir="2700000" algn="tl">
                    <a:srgbClr val="000000">
                      <a:alpha val="43137"/>
                    </a:srgbClr>
                  </a:outerShdw>
                </a:effectLst>
              </a:rPr>
              <a:t> Vomica) Properties</a:t>
            </a:r>
            <a:endParaRPr lang="en-US" dirty="0"/>
          </a:p>
        </p:txBody>
      </p:sp>
      <p:sp>
        <p:nvSpPr>
          <p:cNvPr id="3" name="Content Placeholder 2"/>
          <p:cNvSpPr>
            <a:spLocks noGrp="1"/>
          </p:cNvSpPr>
          <p:nvPr>
            <p:ph idx="1"/>
          </p:nvPr>
        </p:nvSpPr>
        <p:spPr/>
        <p:txBody>
          <a:bodyPr/>
          <a:lstStyle/>
          <a:p>
            <a:r>
              <a:rPr lang="en-US" dirty="0"/>
              <a:t>ACTIVE PRINCIPLES :  strychnine , brucine, </a:t>
            </a:r>
            <a:r>
              <a:rPr lang="en-US" dirty="0" err="1"/>
              <a:t>loganin</a:t>
            </a:r>
            <a:endParaRPr lang="en-US" dirty="0"/>
          </a:p>
          <a:p>
            <a:endParaRPr lang="en-US" dirty="0"/>
          </a:p>
          <a:p>
            <a:r>
              <a:rPr lang="en-US" dirty="0"/>
              <a:t>MECHANISM OF ACTION:</a:t>
            </a:r>
          </a:p>
          <a:p>
            <a:r>
              <a:rPr lang="en-US" dirty="0"/>
              <a:t>Strychnine antagonizes the inhibitory neurotransmitter glycine at post ganglionic receptors</a:t>
            </a:r>
          </a:p>
          <a:p>
            <a:r>
              <a:rPr lang="en-US" dirty="0"/>
              <a:t>Stimulates all parts of the CNS … especially anterior horn cells of spinal cord</a:t>
            </a:r>
          </a:p>
          <a:p>
            <a:r>
              <a:rPr lang="en-US" dirty="0"/>
              <a:t>When there is no inhibitory effect, victim will have constant muscle contractions</a:t>
            </a:r>
          </a:p>
          <a:p>
            <a:endParaRPr lang="en-US" dirty="0"/>
          </a:p>
        </p:txBody>
      </p:sp>
      <p:sp>
        <p:nvSpPr>
          <p:cNvPr id="4" name="Rectangle 3"/>
          <p:cNvSpPr/>
          <p:nvPr/>
        </p:nvSpPr>
        <p:spPr>
          <a:xfrm>
            <a:off x="9616440" y="1"/>
            <a:ext cx="1778390" cy="17272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57100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effectLst>
                  <a:outerShdw blurRad="38100" dist="38100" dir="2700000" algn="tl">
                    <a:srgbClr val="000000">
                      <a:alpha val="43137"/>
                    </a:srgbClr>
                  </a:outerShdw>
                </a:effectLst>
              </a:rPr>
              <a:t>Fatal Dose &amp; Fatal Period</a:t>
            </a:r>
            <a:endParaRPr lang="en-US" b="1"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FATAL DOSE:</a:t>
            </a:r>
          </a:p>
          <a:p>
            <a:r>
              <a:rPr lang="en-US" dirty="0"/>
              <a:t> strychnine ….15-50mg</a:t>
            </a:r>
          </a:p>
          <a:p>
            <a:r>
              <a:rPr lang="en-US" dirty="0"/>
              <a:t>1 crushed seed </a:t>
            </a:r>
          </a:p>
          <a:p>
            <a:endParaRPr lang="en-US" dirty="0"/>
          </a:p>
          <a:p>
            <a:r>
              <a:rPr lang="en-US" dirty="0"/>
              <a:t>FATAL PERIOD:</a:t>
            </a:r>
          </a:p>
          <a:p>
            <a:r>
              <a:rPr lang="en-US" dirty="0"/>
              <a:t>1-2 </a:t>
            </a:r>
            <a:r>
              <a:rPr lang="en-US" dirty="0" err="1"/>
              <a:t>hrs</a:t>
            </a:r>
            <a:endParaRPr lang="en-US" dirty="0"/>
          </a:p>
          <a:p>
            <a:endParaRPr lang="en-US" dirty="0"/>
          </a:p>
        </p:txBody>
      </p:sp>
      <p:sp>
        <p:nvSpPr>
          <p:cNvPr id="4" name="Rectangle 3"/>
          <p:cNvSpPr/>
          <p:nvPr/>
        </p:nvSpPr>
        <p:spPr>
          <a:xfrm>
            <a:off x="9779000" y="0"/>
            <a:ext cx="1615830" cy="16764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2495333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SIGNS AND SYMPTOMS</a:t>
            </a:r>
          </a:p>
        </p:txBody>
      </p:sp>
      <p:sp>
        <p:nvSpPr>
          <p:cNvPr id="3" name="Content Placeholder 2"/>
          <p:cNvSpPr>
            <a:spLocks noGrp="1"/>
          </p:cNvSpPr>
          <p:nvPr>
            <p:ph idx="1"/>
          </p:nvPr>
        </p:nvSpPr>
        <p:spPr/>
        <p:txBody>
          <a:bodyPr/>
          <a:lstStyle/>
          <a:p>
            <a:r>
              <a:rPr lang="en-US" dirty="0"/>
              <a:t>Bitter taste , difficulty in swallowing</a:t>
            </a:r>
          </a:p>
          <a:p>
            <a:r>
              <a:rPr lang="en-US" dirty="0"/>
              <a:t>Anxiety , restlessness</a:t>
            </a:r>
          </a:p>
          <a:p>
            <a:r>
              <a:rPr lang="en-US" dirty="0"/>
              <a:t>Increased heart rate, raised blood pressure</a:t>
            </a:r>
          </a:p>
          <a:p>
            <a:r>
              <a:rPr lang="en-US" dirty="0"/>
              <a:t>Stiffness of muscles before onset of specific convulsions</a:t>
            </a:r>
          </a:p>
          <a:p>
            <a:r>
              <a:rPr lang="en-US" dirty="0"/>
              <a:t>Twitching and convulsions of the muscles</a:t>
            </a:r>
          </a:p>
          <a:p>
            <a:r>
              <a:rPr lang="en-US" dirty="0"/>
              <a:t>First </a:t>
            </a:r>
            <a:r>
              <a:rPr lang="en-US" dirty="0" err="1"/>
              <a:t>clonic</a:t>
            </a:r>
            <a:r>
              <a:rPr lang="en-US" dirty="0"/>
              <a:t> (intermittent) and then become tonic (sustained)</a:t>
            </a:r>
          </a:p>
          <a:p>
            <a:r>
              <a:rPr lang="en-US" dirty="0"/>
              <a:t>Both flexors and extensor muscles are affected at a time </a:t>
            </a:r>
          </a:p>
        </p:txBody>
      </p:sp>
      <p:sp>
        <p:nvSpPr>
          <p:cNvPr id="4" name="Rectangle 3"/>
          <p:cNvSpPr/>
          <p:nvPr/>
        </p:nvSpPr>
        <p:spPr>
          <a:xfrm>
            <a:off x="9738360" y="1"/>
            <a:ext cx="1656470" cy="1828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249420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289" y="861236"/>
            <a:ext cx="5786336" cy="1325563"/>
          </a:xfrm>
        </p:spPr>
        <p:txBody>
          <a:bodyPr/>
          <a:lstStyle/>
          <a:p>
            <a:pPr marL="228600" lvl="0" indent="-228600">
              <a:spcBef>
                <a:spcPts val="1000"/>
              </a:spcBef>
            </a:pPr>
            <a:r>
              <a:rPr lang="en-US" sz="3600" b="1" dirty="0">
                <a:solidFill>
                  <a:srgbClr val="7030A0"/>
                </a:solidFill>
                <a:latin typeface="Calibri"/>
                <a:ea typeface="+mn-ea"/>
                <a:cs typeface="+mn-cs"/>
              </a:rPr>
              <a:t>RISUS SARDONICUS:</a:t>
            </a:r>
            <a:br>
              <a:rPr lang="en-US" sz="2800" b="1" dirty="0">
                <a:solidFill>
                  <a:srgbClr val="7030A0"/>
                </a:solidFill>
                <a:latin typeface="Calibri"/>
                <a:ea typeface="+mn-ea"/>
                <a:cs typeface="+mn-cs"/>
              </a:rPr>
            </a:br>
            <a:endParaRPr lang="en-US" dirty="0"/>
          </a:p>
        </p:txBody>
      </p:sp>
      <p:sp>
        <p:nvSpPr>
          <p:cNvPr id="3" name="Content Placeholder 2"/>
          <p:cNvSpPr>
            <a:spLocks noGrp="1"/>
          </p:cNvSpPr>
          <p:nvPr>
            <p:ph idx="1"/>
          </p:nvPr>
        </p:nvSpPr>
        <p:spPr/>
        <p:txBody>
          <a:bodyPr/>
          <a:lstStyle/>
          <a:p>
            <a:r>
              <a:rPr lang="en-US" dirty="0"/>
              <a:t>It is the contraction of the muscles of the face causing widening of the angle of the mouth</a:t>
            </a:r>
          </a:p>
          <a:p>
            <a:r>
              <a:rPr lang="en-US" dirty="0"/>
              <a:t>Raising of eyebrows, bulging of eyes</a:t>
            </a:r>
          </a:p>
          <a:p>
            <a:r>
              <a:rPr lang="en-US" dirty="0"/>
              <a:t>Muscles contract forcefully and become stiff</a:t>
            </a:r>
          </a:p>
          <a:p>
            <a:r>
              <a:rPr lang="en-US" dirty="0"/>
              <a:t>Evil looking grin </a:t>
            </a:r>
          </a:p>
        </p:txBody>
      </p:sp>
      <p:sp>
        <p:nvSpPr>
          <p:cNvPr id="4" name="Rectangle 3"/>
          <p:cNvSpPr/>
          <p:nvPr/>
        </p:nvSpPr>
        <p:spPr>
          <a:xfrm>
            <a:off x="9723120" y="0"/>
            <a:ext cx="1671710" cy="1778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597827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7030A0"/>
                </a:solidFill>
                <a:effectLst>
                  <a:outerShdw blurRad="38100" dist="38100" dir="2700000" algn="tl">
                    <a:srgbClr val="000000">
                      <a:alpha val="43137"/>
                    </a:srgbClr>
                  </a:outerShdw>
                </a:effectLst>
              </a:rPr>
              <a:t>RISUS</a:t>
            </a:r>
            <a:r>
              <a:rPr lang="en-US" b="1" dirty="0">
                <a:solidFill>
                  <a:srgbClr val="7030A0"/>
                </a:solidFill>
                <a:effectLst>
                  <a:outerShdw blurRad="38100" dist="38100" dir="2700000" algn="tl">
                    <a:srgbClr val="000000">
                      <a:alpha val="43137"/>
                    </a:srgbClr>
                  </a:outerShdw>
                </a:effectLst>
              </a:rPr>
              <a:t> </a:t>
            </a:r>
            <a:r>
              <a:rPr lang="en-US" b="1" dirty="0" err="1">
                <a:solidFill>
                  <a:srgbClr val="7030A0"/>
                </a:solidFill>
                <a:effectLst>
                  <a:outerShdw blurRad="38100" dist="38100" dir="2700000" algn="tl">
                    <a:srgbClr val="000000">
                      <a:alpha val="43137"/>
                    </a:srgbClr>
                  </a:outerShdw>
                </a:effectLst>
              </a:rPr>
              <a:t>SARDONICUS</a:t>
            </a:r>
            <a:endParaRPr lang="en-US" b="1" dirty="0">
              <a:solidFill>
                <a:srgbClr val="7030A0"/>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2006" y="2206783"/>
            <a:ext cx="3713869" cy="3884527"/>
          </a:xfrm>
          <a:prstGeom prst="rect">
            <a:avLst/>
          </a:prstGeom>
          <a:ln>
            <a:noFill/>
          </a:ln>
          <a:effectLst>
            <a:softEdge rad="112500"/>
          </a:effectLst>
        </p:spPr>
      </p:pic>
      <p:sp>
        <p:nvSpPr>
          <p:cNvPr id="5" name="Rectangle 4"/>
          <p:cNvSpPr/>
          <p:nvPr/>
        </p:nvSpPr>
        <p:spPr>
          <a:xfrm>
            <a:off x="9718040" y="1"/>
            <a:ext cx="1676790" cy="1778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819138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7030A0"/>
                </a:solidFill>
                <a:effectLst>
                  <a:outerShdw blurRad="38100" dist="38100" dir="2700000" algn="tl">
                    <a:srgbClr val="000000">
                      <a:alpha val="43137"/>
                    </a:srgbClr>
                  </a:outerShdw>
                </a:effectLst>
              </a:rPr>
              <a:t>RISUS</a:t>
            </a:r>
            <a:r>
              <a:rPr lang="en-US" b="1" dirty="0">
                <a:solidFill>
                  <a:srgbClr val="7030A0"/>
                </a:solidFill>
                <a:effectLst>
                  <a:outerShdw blurRad="38100" dist="38100" dir="2700000" algn="tl">
                    <a:srgbClr val="000000">
                      <a:alpha val="43137"/>
                    </a:srgbClr>
                  </a:outerShdw>
                </a:effectLst>
              </a:rPr>
              <a:t> </a:t>
            </a:r>
            <a:r>
              <a:rPr lang="en-US" b="1" dirty="0" err="1">
                <a:solidFill>
                  <a:srgbClr val="7030A0"/>
                </a:solidFill>
                <a:effectLst>
                  <a:outerShdw blurRad="38100" dist="38100" dir="2700000" algn="tl">
                    <a:srgbClr val="000000">
                      <a:alpha val="43137"/>
                    </a:srgbClr>
                  </a:outerShdw>
                </a:effectLst>
              </a:rPr>
              <a:t>SARDONICUS</a:t>
            </a:r>
            <a:endParaRPr lang="en-US" b="1" dirty="0">
              <a:solidFill>
                <a:srgbClr val="7030A0"/>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65469" y="1617601"/>
            <a:ext cx="6026819" cy="5022350"/>
          </a:xfrm>
        </p:spPr>
      </p:pic>
      <p:sp>
        <p:nvSpPr>
          <p:cNvPr id="5" name="Rectangle 4"/>
          <p:cNvSpPr/>
          <p:nvPr/>
        </p:nvSpPr>
        <p:spPr>
          <a:xfrm>
            <a:off x="9687560" y="0"/>
            <a:ext cx="1707270" cy="1778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184595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378" y="929330"/>
            <a:ext cx="11243553" cy="1325563"/>
          </a:xfrm>
        </p:spPr>
        <p:txBody>
          <a:bodyPr>
            <a:normAutofit fontScale="90000"/>
          </a:bodyPr>
          <a:lstStyle/>
          <a:p>
            <a:r>
              <a:rPr lang="en-US" sz="4000" b="1" dirty="0">
                <a:solidFill>
                  <a:srgbClr val="7030A0"/>
                </a:solidFill>
                <a:effectLst>
                  <a:outerShdw blurRad="38100" dist="38100" dir="2700000" algn="tl">
                    <a:srgbClr val="000000">
                      <a:alpha val="43137"/>
                    </a:srgbClr>
                  </a:outerShdw>
                </a:effectLst>
              </a:rPr>
              <a:t>OPISTHOTONUS , EMPROSTHOTONUS &amp; PLEUROTHOTONUS</a:t>
            </a:r>
            <a:br>
              <a:rPr lang="en-US" b="1" dirty="0">
                <a:solidFill>
                  <a:srgbClr val="7030A0"/>
                </a:solidFill>
              </a:rPr>
            </a:br>
            <a:br>
              <a:rPr lang="en-US" b="1" dirty="0">
                <a:solidFill>
                  <a:srgbClr val="7030A0"/>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normAutofit lnSpcReduction="10000"/>
          </a:bodyPr>
          <a:lstStyle/>
          <a:p>
            <a:pPr marL="0" indent="0" algn="ctr">
              <a:buClr>
                <a:srgbClr val="7030A0"/>
              </a:buClr>
              <a:buNone/>
            </a:pPr>
            <a:r>
              <a:rPr lang="en-US" b="1" dirty="0">
                <a:solidFill>
                  <a:srgbClr val="7030A0"/>
                </a:solidFill>
              </a:rPr>
              <a:t>OPISTHOTONUS</a:t>
            </a:r>
            <a:endParaRPr lang="en-US" b="1" dirty="0"/>
          </a:p>
          <a:p>
            <a:pPr>
              <a:buClr>
                <a:srgbClr val="7030A0"/>
              </a:buClr>
              <a:buFont typeface="Wingdings" pitchFamily="2" charset="2"/>
              <a:buChar char="§"/>
            </a:pPr>
            <a:r>
              <a:rPr lang="en-US" dirty="0"/>
              <a:t>It is due to hyperextension of the muscles of the back </a:t>
            </a:r>
          </a:p>
          <a:p>
            <a:pPr>
              <a:buClr>
                <a:srgbClr val="7030A0"/>
              </a:buClr>
              <a:buFont typeface="Wingdings" pitchFamily="2" charset="2"/>
              <a:buChar char="§"/>
            </a:pPr>
            <a:r>
              <a:rPr lang="en-US" dirty="0"/>
              <a:t>The body assumes an arched position</a:t>
            </a:r>
          </a:p>
          <a:p>
            <a:pPr>
              <a:buClr>
                <a:srgbClr val="7030A0"/>
              </a:buClr>
              <a:buFont typeface="Wingdings" pitchFamily="2" charset="2"/>
              <a:buChar char="§"/>
            </a:pPr>
            <a:r>
              <a:rPr lang="en-US" dirty="0"/>
              <a:t>Only head and heels touch the surface</a:t>
            </a:r>
          </a:p>
          <a:p>
            <a:pPr marL="0" indent="0" algn="ctr">
              <a:buClr>
                <a:srgbClr val="7030A0"/>
              </a:buClr>
              <a:buNone/>
            </a:pPr>
            <a:r>
              <a:rPr lang="en-US" b="1" dirty="0" err="1">
                <a:solidFill>
                  <a:srgbClr val="7030A0"/>
                </a:solidFill>
              </a:rPr>
              <a:t>EMPROSTHOTONUS</a:t>
            </a:r>
            <a:endParaRPr lang="en-US" b="1" dirty="0">
              <a:solidFill>
                <a:srgbClr val="7030A0"/>
              </a:solidFill>
            </a:endParaRPr>
          </a:p>
          <a:p>
            <a:pPr>
              <a:buClr>
                <a:srgbClr val="7030A0"/>
              </a:buClr>
              <a:buFont typeface="Wingdings" pitchFamily="2" charset="2"/>
              <a:buChar char="§"/>
            </a:pPr>
            <a:r>
              <a:rPr lang="en-US" dirty="0"/>
              <a:t>It is a condition opposite to </a:t>
            </a:r>
            <a:r>
              <a:rPr lang="en-US" dirty="0" err="1"/>
              <a:t>opisthotonus</a:t>
            </a:r>
            <a:endParaRPr lang="en-US" dirty="0"/>
          </a:p>
          <a:p>
            <a:pPr>
              <a:buClr>
                <a:srgbClr val="7030A0"/>
              </a:buClr>
              <a:buFont typeface="Wingdings" pitchFamily="2" charset="2"/>
              <a:buChar char="§"/>
            </a:pPr>
            <a:r>
              <a:rPr lang="en-US" dirty="0"/>
              <a:t>The curve of the body is in the opposite direction</a:t>
            </a:r>
          </a:p>
          <a:p>
            <a:pPr marL="0" indent="0" algn="ctr">
              <a:buNone/>
            </a:pPr>
            <a:r>
              <a:rPr lang="en-US" b="1" dirty="0">
                <a:solidFill>
                  <a:srgbClr val="7030A0"/>
                </a:solidFill>
              </a:rPr>
              <a:t>PLEUROTHOTONUS</a:t>
            </a:r>
          </a:p>
          <a:p>
            <a:pPr>
              <a:buClr>
                <a:srgbClr val="7030A0"/>
              </a:buClr>
              <a:buFont typeface="Wingdings" pitchFamily="2" charset="2"/>
              <a:buChar char="§"/>
            </a:pPr>
            <a:r>
              <a:rPr lang="en-US" dirty="0"/>
              <a:t>Condition in which body assumes a laterally curved posture</a:t>
            </a:r>
          </a:p>
          <a:p>
            <a:pPr>
              <a:buClr>
                <a:srgbClr val="7030A0"/>
              </a:buClr>
              <a:buFont typeface="Wingdings" pitchFamily="2" charset="2"/>
              <a:buChar char="§"/>
            </a:pPr>
            <a:endParaRPr lang="en-US" dirty="0"/>
          </a:p>
        </p:txBody>
      </p:sp>
      <p:sp>
        <p:nvSpPr>
          <p:cNvPr id="4" name="Rectangle 3"/>
          <p:cNvSpPr/>
          <p:nvPr/>
        </p:nvSpPr>
        <p:spPr>
          <a:xfrm>
            <a:off x="9753600" y="17947"/>
            <a:ext cx="1636150" cy="14969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868972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7030A0"/>
                </a:solidFill>
                <a:effectLst>
                  <a:outerShdw blurRad="38100" dist="38100" dir="2700000" algn="tl">
                    <a:srgbClr val="000000">
                      <a:alpha val="43137"/>
                    </a:srgbClr>
                  </a:outerShdw>
                </a:effectLst>
              </a:rPr>
              <a:t>OPISTHOTONUS</a:t>
            </a:r>
            <a:endParaRPr lang="en-US" b="1" dirty="0">
              <a:solidFill>
                <a:srgbClr val="7030A0"/>
              </a:solidFill>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8848" y="2192561"/>
            <a:ext cx="5282783" cy="3429479"/>
          </a:xfrm>
          <a:prstGeom prst="rect">
            <a:avLst/>
          </a:prstGeom>
        </p:spPr>
      </p:pic>
      <p:sp>
        <p:nvSpPr>
          <p:cNvPr id="4" name="Rectangle 3"/>
          <p:cNvSpPr/>
          <p:nvPr/>
        </p:nvSpPr>
        <p:spPr>
          <a:xfrm>
            <a:off x="9753600" y="1"/>
            <a:ext cx="1641230" cy="17272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3752214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DIFFERENTIAL DIAGNOSIS</a:t>
            </a:r>
          </a:p>
        </p:txBody>
      </p:sp>
      <p:sp>
        <p:nvSpPr>
          <p:cNvPr id="3" name="Content Placeholder 2"/>
          <p:cNvSpPr>
            <a:spLocks noGrp="1"/>
          </p:cNvSpPr>
          <p:nvPr>
            <p:ph idx="1"/>
          </p:nvPr>
        </p:nvSpPr>
        <p:spPr/>
        <p:txBody>
          <a:bodyPr>
            <a:normAutofit lnSpcReduction="10000"/>
          </a:bodyPr>
          <a:lstStyle/>
          <a:p>
            <a:r>
              <a:rPr lang="en-US" dirty="0"/>
              <a:t>The signs and symptoms of strychnine poisoning resemble </a:t>
            </a:r>
          </a:p>
          <a:p>
            <a:r>
              <a:rPr lang="en-US" dirty="0"/>
              <a:t>Tetanus</a:t>
            </a:r>
          </a:p>
          <a:p>
            <a:pPr marL="0" indent="0">
              <a:buNone/>
            </a:pPr>
            <a:r>
              <a:rPr lang="en-US" dirty="0"/>
              <a:t> Epilepsy,</a:t>
            </a:r>
          </a:p>
          <a:p>
            <a:pPr marL="0" indent="0">
              <a:buNone/>
            </a:pPr>
            <a:r>
              <a:rPr lang="en-US" dirty="0"/>
              <a:t> Hysteria ,</a:t>
            </a:r>
          </a:p>
          <a:p>
            <a:pPr marL="0" indent="0">
              <a:buNone/>
            </a:pPr>
            <a:r>
              <a:rPr lang="en-US" dirty="0"/>
              <a:t> Dystonic drug reactions</a:t>
            </a:r>
          </a:p>
          <a:p>
            <a:pPr marL="0" indent="0">
              <a:buNone/>
            </a:pPr>
            <a:r>
              <a:rPr lang="en-US" dirty="0"/>
              <a:t> Hypocalcemia,</a:t>
            </a:r>
          </a:p>
          <a:p>
            <a:pPr marL="0" indent="0">
              <a:buNone/>
            </a:pPr>
            <a:r>
              <a:rPr lang="en-US" dirty="0"/>
              <a:t> Neuroleptic malignant syndrome </a:t>
            </a:r>
          </a:p>
          <a:p>
            <a:pPr marL="0" indent="0">
              <a:buNone/>
            </a:pPr>
            <a:r>
              <a:rPr lang="en-US" dirty="0"/>
              <a:t> Malignant hyperthermia</a:t>
            </a:r>
          </a:p>
          <a:p>
            <a:pPr marL="0" indent="0">
              <a:buNone/>
            </a:pPr>
            <a:r>
              <a:rPr lang="en-US" dirty="0"/>
              <a:t> Stimulant use</a:t>
            </a:r>
          </a:p>
        </p:txBody>
      </p:sp>
      <p:sp>
        <p:nvSpPr>
          <p:cNvPr id="5" name="Rectangle 4">
            <a:extLst>
              <a:ext uri="{FF2B5EF4-FFF2-40B4-BE49-F238E27FC236}">
                <a16:creationId xmlns:a16="http://schemas.microsoft.com/office/drawing/2014/main" id="{25E221AC-F2D2-65EE-4544-29DD480E99AE}"/>
              </a:ext>
            </a:extLst>
          </p:cNvPr>
          <p:cNvSpPr/>
          <p:nvPr/>
        </p:nvSpPr>
        <p:spPr>
          <a:xfrm>
            <a:off x="9753600" y="1"/>
            <a:ext cx="1641230" cy="17272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1069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DIAGNOSIS</a:t>
            </a:r>
          </a:p>
        </p:txBody>
      </p:sp>
      <p:sp>
        <p:nvSpPr>
          <p:cNvPr id="3" name="Content Placeholder 2"/>
          <p:cNvSpPr>
            <a:spLocks noGrp="1"/>
          </p:cNvSpPr>
          <p:nvPr>
            <p:ph idx="1"/>
          </p:nvPr>
        </p:nvSpPr>
        <p:spPr/>
        <p:txBody>
          <a:bodyPr/>
          <a:lstStyle/>
          <a:p>
            <a:r>
              <a:rPr lang="en-US" dirty="0"/>
              <a:t>Confirmation of strychnine poisoning is done by analysis of</a:t>
            </a:r>
          </a:p>
          <a:p>
            <a:r>
              <a:rPr lang="en-US" dirty="0"/>
              <a:t>Urine or</a:t>
            </a:r>
          </a:p>
          <a:p>
            <a:r>
              <a:rPr lang="en-US" dirty="0"/>
              <a:t>Gastric aspirate </a:t>
            </a:r>
          </a:p>
          <a:p>
            <a:r>
              <a:rPr lang="en-US" dirty="0"/>
              <a:t>By thin layer chromatography(TLC)</a:t>
            </a:r>
          </a:p>
        </p:txBody>
      </p:sp>
      <p:sp>
        <p:nvSpPr>
          <p:cNvPr id="4" name="Rectangle 3"/>
          <p:cNvSpPr/>
          <p:nvPr/>
        </p:nvSpPr>
        <p:spPr>
          <a:xfrm>
            <a:off x="9743440" y="1"/>
            <a:ext cx="1651390" cy="9652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3991057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6773" y="702051"/>
            <a:ext cx="9173183" cy="5866570"/>
          </a:xfrm>
          <a:prstGeom prst="rect">
            <a:avLst/>
          </a:prstGeom>
        </p:spPr>
      </p:pic>
    </p:spTree>
    <p:extLst>
      <p:ext uri="{BB962C8B-B14F-4D97-AF65-F5344CB8AC3E}">
        <p14:creationId xmlns:p14="http://schemas.microsoft.com/office/powerpoint/2010/main" val="2505781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TREATMENT</a:t>
            </a:r>
          </a:p>
        </p:txBody>
      </p:sp>
      <p:sp>
        <p:nvSpPr>
          <p:cNvPr id="3" name="Content Placeholder 2"/>
          <p:cNvSpPr>
            <a:spLocks noGrp="1"/>
          </p:cNvSpPr>
          <p:nvPr>
            <p:ph idx="1"/>
          </p:nvPr>
        </p:nvSpPr>
        <p:spPr/>
        <p:txBody>
          <a:bodyPr/>
          <a:lstStyle/>
          <a:p>
            <a:r>
              <a:rPr lang="en-US" dirty="0"/>
              <a:t>Patient should be kept in dark , quiet room</a:t>
            </a:r>
          </a:p>
          <a:p>
            <a:r>
              <a:rPr lang="en-US" dirty="0"/>
              <a:t>Quick anesthesia with chloroform or </a:t>
            </a:r>
            <a:r>
              <a:rPr lang="en-US" dirty="0" err="1"/>
              <a:t>i</a:t>
            </a:r>
            <a:r>
              <a:rPr lang="en-US" dirty="0"/>
              <a:t>/v barbiturates till the patients muscles relax</a:t>
            </a:r>
          </a:p>
          <a:p>
            <a:r>
              <a:rPr lang="en-US" dirty="0"/>
              <a:t>Stomach wash with KMNO4 solution</a:t>
            </a:r>
          </a:p>
          <a:p>
            <a:r>
              <a:rPr lang="en-US" dirty="0"/>
              <a:t>Light anesthesia should be continued as needed </a:t>
            </a:r>
          </a:p>
          <a:p>
            <a:r>
              <a:rPr lang="en-US" dirty="0"/>
              <a:t>Sedatives like Diazepam or chloral hydrate</a:t>
            </a:r>
          </a:p>
          <a:p>
            <a:r>
              <a:rPr lang="en-US" dirty="0"/>
              <a:t>Activated charcoal</a:t>
            </a:r>
          </a:p>
          <a:p>
            <a:r>
              <a:rPr lang="en-US" dirty="0"/>
              <a:t>Muscle relaxants if </a:t>
            </a:r>
            <a:r>
              <a:rPr lang="en-US" dirty="0" err="1"/>
              <a:t>respasm</a:t>
            </a:r>
            <a:r>
              <a:rPr lang="en-US" dirty="0"/>
              <a:t> persists</a:t>
            </a:r>
          </a:p>
          <a:p>
            <a:endParaRPr lang="en-US" dirty="0"/>
          </a:p>
        </p:txBody>
      </p:sp>
      <p:sp>
        <p:nvSpPr>
          <p:cNvPr id="4" name="Rectangle 3"/>
          <p:cNvSpPr/>
          <p:nvPr/>
        </p:nvSpPr>
        <p:spPr>
          <a:xfrm>
            <a:off x="9621520" y="0"/>
            <a:ext cx="1773310" cy="1574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2734197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AUTOPSY FINDINGS</a:t>
            </a:r>
          </a:p>
        </p:txBody>
      </p:sp>
      <p:sp>
        <p:nvSpPr>
          <p:cNvPr id="3" name="Content Placeholder 2"/>
          <p:cNvSpPr>
            <a:spLocks noGrp="1"/>
          </p:cNvSpPr>
          <p:nvPr>
            <p:ph idx="1"/>
          </p:nvPr>
        </p:nvSpPr>
        <p:spPr/>
        <p:txBody>
          <a:bodyPr/>
          <a:lstStyle/>
          <a:p>
            <a:r>
              <a:rPr lang="en-US" dirty="0"/>
              <a:t>These are of asphyxia</a:t>
            </a:r>
          </a:p>
          <a:p>
            <a:r>
              <a:rPr lang="en-US" dirty="0"/>
              <a:t>Rigor mortis sets in early immediately after death</a:t>
            </a:r>
          </a:p>
          <a:p>
            <a:r>
              <a:rPr lang="en-US" dirty="0"/>
              <a:t>Strychnine resists putrefaction</a:t>
            </a:r>
          </a:p>
          <a:p>
            <a:r>
              <a:rPr lang="en-US" dirty="0"/>
              <a:t>In suspected cases the brain and spinal cord should be preserved for analysis in addition to routine viscera</a:t>
            </a:r>
          </a:p>
          <a:p>
            <a:r>
              <a:rPr lang="en-US" dirty="0"/>
              <a:t>It can be detected easily even in a decomposed body</a:t>
            </a:r>
          </a:p>
        </p:txBody>
      </p:sp>
      <p:sp>
        <p:nvSpPr>
          <p:cNvPr id="4" name="Rectangle 3"/>
          <p:cNvSpPr/>
          <p:nvPr/>
        </p:nvSpPr>
        <p:spPr>
          <a:xfrm>
            <a:off x="8509000" y="1"/>
            <a:ext cx="2885830" cy="1778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VERTICAL INTEGERATION </a:t>
            </a:r>
          </a:p>
        </p:txBody>
      </p:sp>
    </p:spTree>
    <p:extLst>
      <p:ext uri="{BB962C8B-B14F-4D97-AF65-F5344CB8AC3E}">
        <p14:creationId xmlns:p14="http://schemas.microsoft.com/office/powerpoint/2010/main" val="1155144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MEDICO LEGAL ASPECTS</a:t>
            </a:r>
          </a:p>
        </p:txBody>
      </p:sp>
      <p:sp>
        <p:nvSpPr>
          <p:cNvPr id="3" name="Content Placeholder 2"/>
          <p:cNvSpPr>
            <a:spLocks noGrp="1"/>
          </p:cNvSpPr>
          <p:nvPr>
            <p:ph idx="1"/>
          </p:nvPr>
        </p:nvSpPr>
        <p:spPr/>
        <p:txBody>
          <a:bodyPr/>
          <a:lstStyle/>
          <a:p>
            <a:r>
              <a:rPr lang="en-US" dirty="0"/>
              <a:t>Accidental death due to </a:t>
            </a:r>
          </a:p>
          <a:p>
            <a:r>
              <a:rPr lang="en-US" dirty="0"/>
              <a:t>Overdose</a:t>
            </a:r>
          </a:p>
          <a:p>
            <a:r>
              <a:rPr lang="en-US" dirty="0"/>
              <a:t>Quack remedies</a:t>
            </a:r>
          </a:p>
          <a:p>
            <a:r>
              <a:rPr lang="en-US" dirty="0"/>
              <a:t>Children ingesting the seeds</a:t>
            </a:r>
          </a:p>
          <a:p>
            <a:r>
              <a:rPr lang="en-US" dirty="0"/>
              <a:t>Exposure to rodenticide</a:t>
            </a:r>
          </a:p>
          <a:p>
            <a:r>
              <a:rPr lang="en-US" dirty="0"/>
              <a:t>HOMICIDE IS RARE</a:t>
            </a:r>
          </a:p>
          <a:p>
            <a:r>
              <a:rPr lang="en-US" dirty="0"/>
              <a:t>Used as cattle and arrow poison</a:t>
            </a:r>
          </a:p>
        </p:txBody>
      </p:sp>
      <p:sp>
        <p:nvSpPr>
          <p:cNvPr id="4" name="Rectangle 3"/>
          <p:cNvSpPr/>
          <p:nvPr/>
        </p:nvSpPr>
        <p:spPr>
          <a:xfrm>
            <a:off x="8571913" y="0"/>
            <a:ext cx="2875671" cy="18796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
        <p:nvSpPr>
          <p:cNvPr id="6" name="Rectangle 5"/>
          <p:cNvSpPr/>
          <p:nvPr/>
        </p:nvSpPr>
        <p:spPr>
          <a:xfrm>
            <a:off x="8519160" y="0"/>
            <a:ext cx="2875670" cy="18796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VERTICAL INTEGERATION </a:t>
            </a:r>
          </a:p>
        </p:txBody>
      </p:sp>
    </p:spTree>
    <p:extLst>
      <p:ext uri="{BB962C8B-B14F-4D97-AF65-F5344CB8AC3E}">
        <p14:creationId xmlns:p14="http://schemas.microsoft.com/office/powerpoint/2010/main" val="4036611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919" y="811551"/>
            <a:ext cx="4720932" cy="929702"/>
          </a:xfrm>
        </p:spPr>
        <p:txBody>
          <a:bodyPr>
            <a:normAutofit fontScale="90000"/>
          </a:bodyPr>
          <a:lstStyle/>
          <a:p>
            <a:r>
              <a:rPr lang="en-US" sz="4900" b="1" dirty="0">
                <a:solidFill>
                  <a:srgbClr val="7030A0"/>
                </a:solidFill>
                <a:effectLst>
                  <a:outerShdw blurRad="38100" dist="38100" dir="2700000" algn="tl">
                    <a:srgbClr val="000000">
                      <a:alpha val="43137"/>
                    </a:srgbClr>
                  </a:outerShdw>
                </a:effectLst>
              </a:rPr>
              <a:t>Research</a:t>
            </a:r>
            <a:br>
              <a:rPr lang="en-US" dirty="0"/>
            </a:br>
            <a:r>
              <a:rPr lang="en-US" dirty="0"/>
              <a:t>     </a:t>
            </a:r>
          </a:p>
        </p:txBody>
      </p:sp>
      <p:sp>
        <p:nvSpPr>
          <p:cNvPr id="3" name="Content Placeholder 2"/>
          <p:cNvSpPr>
            <a:spLocks noGrp="1"/>
          </p:cNvSpPr>
          <p:nvPr>
            <p:ph idx="1"/>
          </p:nvPr>
        </p:nvSpPr>
        <p:spPr>
          <a:xfrm>
            <a:off x="654747" y="2699200"/>
            <a:ext cx="10383130" cy="3588507"/>
          </a:xfrm>
        </p:spPr>
        <p:txBody>
          <a:bodyPr/>
          <a:lstStyle/>
          <a:p>
            <a:pPr marL="0" indent="0">
              <a:buNone/>
            </a:pPr>
            <a:r>
              <a:rPr lang="en-US" dirty="0"/>
              <a:t>Strychnine poisoning due to Traditional Chinese Medicine : a case series</a:t>
            </a:r>
            <a:endParaRPr lang="en-US" dirty="0">
              <a:hlinkClick r:id="rId2"/>
            </a:endParaRPr>
          </a:p>
          <a:p>
            <a:pPr marL="360363" indent="-360363">
              <a:buClr>
                <a:srgbClr val="7030A0"/>
              </a:buClr>
              <a:buFont typeface="Courier New" pitchFamily="49" charset="0"/>
              <a:buChar char="o"/>
            </a:pPr>
            <a:r>
              <a:rPr lang="en-US" dirty="0">
                <a:hlinkClick r:id="rId2"/>
              </a:rPr>
              <a:t>https://www.ncbi.nlm.nih.gov/pmc/articles/PMC8817065/</a:t>
            </a:r>
            <a:endParaRPr lang="en-US" dirty="0"/>
          </a:p>
          <a:p>
            <a:pPr marL="360363" indent="-360363">
              <a:buClr>
                <a:srgbClr val="7030A0"/>
              </a:buClr>
              <a:buFont typeface="Courier New" pitchFamily="49" charset="0"/>
              <a:buChar char="o"/>
            </a:pPr>
            <a:r>
              <a:rPr lang="en-US" dirty="0">
                <a:hlinkClick r:id="rId3"/>
              </a:rPr>
              <a:t>https://www.amjmed.com/article/0002-9343(83)90999-3/abstract</a:t>
            </a:r>
            <a:endParaRPr lang="en-US" dirty="0"/>
          </a:p>
          <a:p>
            <a:pPr marL="360363" indent="-360363">
              <a:buClr>
                <a:srgbClr val="7030A0"/>
              </a:buClr>
              <a:buFont typeface="Courier New" pitchFamily="49" charset="0"/>
              <a:buChar char="o"/>
            </a:pPr>
            <a:r>
              <a:rPr lang="en-US" dirty="0"/>
              <a:t>https://www.ncbi.nlm.nih.gov/pmc/articles/PMC130147/</a:t>
            </a:r>
          </a:p>
        </p:txBody>
      </p:sp>
      <p:sp>
        <p:nvSpPr>
          <p:cNvPr id="5" name="Rectangle 4"/>
          <p:cNvSpPr/>
          <p:nvPr/>
        </p:nvSpPr>
        <p:spPr>
          <a:xfrm>
            <a:off x="10012680" y="0"/>
            <a:ext cx="1417320" cy="11684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RESEARCH</a:t>
            </a:r>
          </a:p>
        </p:txBody>
      </p:sp>
    </p:spTree>
    <p:extLst>
      <p:ext uri="{BB962C8B-B14F-4D97-AF65-F5344CB8AC3E}">
        <p14:creationId xmlns:p14="http://schemas.microsoft.com/office/powerpoint/2010/main" val="502552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9707" y="3131603"/>
            <a:ext cx="7543800" cy="1207008"/>
          </a:xfrm>
        </p:spPr>
        <p:txBody>
          <a:bodyPr>
            <a:noAutofit/>
          </a:bodyPr>
          <a:lstStyle/>
          <a:p>
            <a:pPr algn="just"/>
            <a:br>
              <a:rPr lang="en-US" sz="2400" dirty="0"/>
            </a:br>
            <a:br>
              <a:rPr lang="en-US" sz="2400" dirty="0"/>
            </a:br>
            <a:br>
              <a:rPr lang="en-US" sz="2400" dirty="0"/>
            </a:br>
            <a:r>
              <a:rPr lang="en-US" sz="2400" dirty="0"/>
              <a:t>The principle of beneficence is the obligation of physician to act for the </a:t>
            </a:r>
            <a:r>
              <a:rPr lang="en-US" sz="2400" b="1" dirty="0">
                <a:solidFill>
                  <a:schemeClr val="accent4">
                    <a:lumMod val="75000"/>
                  </a:schemeClr>
                </a:solidFill>
              </a:rPr>
              <a:t>benefit of the patient </a:t>
            </a:r>
            <a:r>
              <a:rPr lang="en-US" sz="2400" dirty="0"/>
              <a:t>and supports a number of moral rules to protect and defend the right of others, prevent harm, remove conditions that will cause harm, help persons with disabilities, and rescue persons in danger. </a:t>
            </a:r>
            <a:br>
              <a:rPr lang="en-US" sz="2400" dirty="0"/>
            </a:br>
            <a:r>
              <a:rPr lang="en-US" sz="2400" dirty="0"/>
              <a:t>It is worth emphasizing that, the language here is one of positive requirements. The principle calls for not just avoiding harm, but also to benefit patients and to promote their welfare.</a:t>
            </a:r>
            <a:endParaRPr lang="en-US" sz="2400" dirty="0">
              <a:latin typeface="Arial Rounded MT Bold" panose="020F0704030504030204" pitchFamily="34" charset="0"/>
            </a:endParaRPr>
          </a:p>
        </p:txBody>
      </p:sp>
      <p:sp>
        <p:nvSpPr>
          <p:cNvPr id="3" name="Oval 2"/>
          <p:cNvSpPr/>
          <p:nvPr/>
        </p:nvSpPr>
        <p:spPr>
          <a:xfrm>
            <a:off x="9425369" y="2431521"/>
            <a:ext cx="2177961" cy="13522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prstClr val="white"/>
                </a:solidFill>
                <a:effectLst/>
                <a:uLnTx/>
                <a:uFillTx/>
                <a:latin typeface="Calibri" panose="020F0502020204030204"/>
                <a:ea typeface="+mn-ea"/>
                <a:cs typeface="+mn-cs"/>
              </a:rPr>
              <a:t>TAKE HOME MESSAGE</a:t>
            </a:r>
          </a:p>
        </p:txBody>
      </p:sp>
      <p:sp>
        <p:nvSpPr>
          <p:cNvPr id="6" name="Rounded Rectangle 5"/>
          <p:cNvSpPr/>
          <p:nvPr/>
        </p:nvSpPr>
        <p:spPr>
          <a:xfrm>
            <a:off x="9698330" y="4172463"/>
            <a:ext cx="1905000"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Vertical integration</a:t>
            </a:r>
          </a:p>
        </p:txBody>
      </p:sp>
      <p:sp>
        <p:nvSpPr>
          <p:cNvPr id="5" name="Oval 4"/>
          <p:cNvSpPr/>
          <p:nvPr/>
        </p:nvSpPr>
        <p:spPr>
          <a:xfrm>
            <a:off x="6059520" y="943075"/>
            <a:ext cx="3048000" cy="1488446"/>
          </a:xfrm>
          <a:prstGeom prst="ellipse">
            <a:avLst/>
          </a:prstGeom>
          <a:solidFill>
            <a:schemeClr val="accent6"/>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Beneficence</a:t>
            </a:r>
          </a:p>
        </p:txBody>
      </p:sp>
      <p:sp>
        <p:nvSpPr>
          <p:cNvPr id="8" name="TextBox 7"/>
          <p:cNvSpPr txBox="1"/>
          <p:nvPr/>
        </p:nvSpPr>
        <p:spPr>
          <a:xfrm>
            <a:off x="719847" y="727801"/>
            <a:ext cx="4265527" cy="769441"/>
          </a:xfrm>
          <a:prstGeom prst="rect">
            <a:avLst/>
          </a:prstGeom>
          <a:noFill/>
        </p:spPr>
        <p:txBody>
          <a:bodyPr wrap="none" rtlCol="0">
            <a:spAutoFit/>
          </a:bodyPr>
          <a:lstStyle/>
          <a:p>
            <a:r>
              <a:rPr lang="en-GB" sz="4400" b="1" dirty="0">
                <a:solidFill>
                  <a:srgbClr val="7030A0"/>
                </a:solidFill>
                <a:effectLst>
                  <a:outerShdw blurRad="38100" dist="38100" dir="2700000" algn="tl">
                    <a:srgbClr val="000000">
                      <a:alpha val="43137"/>
                    </a:srgbClr>
                  </a:outerShdw>
                </a:effectLst>
              </a:rPr>
              <a:t>Biomedical Ethics</a:t>
            </a:r>
            <a:endParaRPr lang="en-US" sz="4400" b="1" dirty="0">
              <a:solidFill>
                <a:srgbClr val="7030A0"/>
              </a:solidFill>
              <a:effectLst>
                <a:outerShdw blurRad="38100" dist="38100" dir="2700000" algn="tl">
                  <a:srgbClr val="000000">
                    <a:alpha val="43137"/>
                  </a:srgbClr>
                </a:outerShdw>
              </a:effectLst>
            </a:endParaRPr>
          </a:p>
        </p:txBody>
      </p:sp>
      <p:sp>
        <p:nvSpPr>
          <p:cNvPr id="7" name="Rectangle 6"/>
          <p:cNvSpPr/>
          <p:nvPr/>
        </p:nvSpPr>
        <p:spPr>
          <a:xfrm>
            <a:off x="10571480" y="0"/>
            <a:ext cx="823349" cy="1524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b="1" dirty="0">
                <a:solidFill>
                  <a:schemeClr val="bg1"/>
                </a:solidFill>
                <a:effectLst>
                  <a:outerShdw blurRad="38100" dist="38100" dir="2700000" algn="tl">
                    <a:srgbClr val="000000">
                      <a:alpha val="43137"/>
                    </a:srgbClr>
                  </a:outerShdw>
                </a:effectLst>
              </a:rPr>
              <a:t>Ethics</a:t>
            </a:r>
            <a:r>
              <a:rPr lang="en-GB" sz="2000" b="1" dirty="0">
                <a:solidFill>
                  <a:srgbClr val="7030A0"/>
                </a:solidFill>
                <a:effectLst>
                  <a:outerShdw blurRad="38100" dist="38100" dir="2700000" algn="tl">
                    <a:srgbClr val="000000">
                      <a:alpha val="43137"/>
                    </a:srgbClr>
                  </a:outerShdw>
                </a:effectLst>
              </a:rPr>
              <a:t> </a:t>
            </a:r>
            <a:endParaRPr lang="en-US" sz="2000" b="1" dirty="0"/>
          </a:p>
        </p:txBody>
      </p:sp>
    </p:spTree>
    <p:extLst>
      <p:ext uri="{BB962C8B-B14F-4D97-AF65-F5344CB8AC3E}">
        <p14:creationId xmlns:p14="http://schemas.microsoft.com/office/powerpoint/2010/main" val="3231160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effectLst>
                  <a:outerShdw blurRad="38100" dist="38100" dir="2700000" algn="tl">
                    <a:srgbClr val="000000">
                      <a:alpha val="43137"/>
                    </a:srgbClr>
                  </a:outerShdw>
                </a:effectLst>
              </a:rPr>
              <a:t>Family Medicine</a:t>
            </a:r>
            <a:endParaRPr lang="en-US" b="1"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Clr>
                <a:srgbClr val="7030A0"/>
              </a:buClr>
              <a:buNone/>
            </a:pPr>
            <a:r>
              <a:rPr lang="en-GB" dirty="0"/>
              <a:t>A successful treatment for any poisoning must do one of three things: </a:t>
            </a:r>
          </a:p>
          <a:p>
            <a:pPr>
              <a:buClr>
                <a:srgbClr val="7030A0"/>
              </a:buClr>
              <a:buFont typeface="Wingdings" pitchFamily="2" charset="2"/>
              <a:buChar char="ü"/>
            </a:pPr>
            <a:r>
              <a:rPr lang="en-GB" dirty="0"/>
              <a:t> Empty the stomach before the poison is absorbed.</a:t>
            </a:r>
          </a:p>
          <a:p>
            <a:pPr>
              <a:buClr>
                <a:srgbClr val="7030A0"/>
              </a:buClr>
              <a:buFont typeface="Wingdings" pitchFamily="2" charset="2"/>
              <a:buChar char="ü"/>
            </a:pPr>
            <a:r>
              <a:rPr lang="en-GB" dirty="0"/>
              <a:t> Prevent the absorption of the poison. </a:t>
            </a:r>
          </a:p>
          <a:p>
            <a:pPr>
              <a:buClr>
                <a:srgbClr val="7030A0"/>
              </a:buClr>
              <a:buFont typeface="Wingdings" pitchFamily="2" charset="2"/>
              <a:buChar char="ü"/>
            </a:pPr>
            <a:r>
              <a:rPr lang="en-GB" dirty="0"/>
              <a:t>Counteract the systemic effects of the poison. </a:t>
            </a:r>
          </a:p>
          <a:p>
            <a:pPr marL="0" indent="0">
              <a:buClr>
                <a:srgbClr val="7030A0"/>
              </a:buClr>
              <a:buNone/>
            </a:pPr>
            <a:r>
              <a:rPr lang="en-US" dirty="0"/>
              <a:t>https://www.researchgate.net/publication/8623171_A_Case_of_Acute_Strychnine_Poisoning</a:t>
            </a:r>
          </a:p>
        </p:txBody>
      </p:sp>
      <p:sp>
        <p:nvSpPr>
          <p:cNvPr id="4" name="Rectangle 3"/>
          <p:cNvSpPr/>
          <p:nvPr/>
        </p:nvSpPr>
        <p:spPr>
          <a:xfrm>
            <a:off x="9321799" y="0"/>
            <a:ext cx="2131647" cy="8636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FAMILY MEDICINE</a:t>
            </a:r>
          </a:p>
        </p:txBody>
      </p:sp>
    </p:spTree>
    <p:extLst>
      <p:ext uri="{BB962C8B-B14F-4D97-AF65-F5344CB8AC3E}">
        <p14:creationId xmlns:p14="http://schemas.microsoft.com/office/powerpoint/2010/main" val="3379739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4">
                    <a:lumMod val="75000"/>
                  </a:schemeClr>
                </a:solidFill>
                <a:latin typeface="Calibri" pitchFamily="34" charset="0"/>
              </a:rPr>
              <a:t>How To Access Digital Library</a:t>
            </a:r>
          </a:p>
        </p:txBody>
      </p:sp>
      <p:sp>
        <p:nvSpPr>
          <p:cNvPr id="3" name="Content Placeholder 2"/>
          <p:cNvSpPr>
            <a:spLocks noGrp="1"/>
          </p:cNvSpPr>
          <p:nvPr>
            <p:ph idx="1"/>
          </p:nvPr>
        </p:nvSpPr>
        <p:spPr>
          <a:xfrm>
            <a:off x="711200" y="1143001"/>
            <a:ext cx="10886440" cy="4525963"/>
          </a:xfrm>
        </p:spPr>
        <p:txBody>
          <a:bodyPr>
            <a:noAutofit/>
          </a:bodyPr>
          <a:lstStyle/>
          <a:p>
            <a:pPr marL="0" indent="0">
              <a:buNone/>
            </a:pPr>
            <a:r>
              <a:rPr lang="en-US" sz="2600" b="1" dirty="0">
                <a:solidFill>
                  <a:srgbClr val="202124"/>
                </a:solidFill>
                <a:latin typeface="+mj-lt"/>
              </a:rPr>
              <a:t>Steps to Access HEC Digital Library</a:t>
            </a:r>
            <a:endParaRPr lang="en-US" sz="2600" dirty="0">
              <a:solidFill>
                <a:srgbClr val="202124"/>
              </a:solidFill>
              <a:latin typeface="+mj-lt"/>
            </a:endParaRPr>
          </a:p>
          <a:p>
            <a:pPr>
              <a:buFont typeface="+mj-lt"/>
              <a:buAutoNum type="arabicPeriod"/>
            </a:pPr>
            <a:r>
              <a:rPr lang="en-US" sz="2600" dirty="0">
                <a:solidFill>
                  <a:srgbClr val="202124"/>
                </a:solidFill>
                <a:latin typeface="Calibri" pitchFamily="34" charset="0"/>
              </a:rPr>
              <a:t>Go to the website of HEC National Digital Library.</a:t>
            </a:r>
          </a:p>
          <a:p>
            <a:pPr>
              <a:buFont typeface="+mj-lt"/>
              <a:buAutoNum type="arabicPeriod"/>
            </a:pPr>
            <a:r>
              <a:rPr lang="en-US" sz="2600" dirty="0">
                <a:solidFill>
                  <a:srgbClr val="202124"/>
                </a:solidFill>
                <a:latin typeface="Calibri" pitchFamily="34" charset="0"/>
              </a:rPr>
              <a:t>On Home Page, click on the INSTITUTES.</a:t>
            </a:r>
          </a:p>
          <a:p>
            <a:pPr>
              <a:buFont typeface="+mj-lt"/>
              <a:buAutoNum type="arabicPeriod"/>
            </a:pPr>
            <a:r>
              <a:rPr lang="en-US" sz="2600" dirty="0">
                <a:solidFill>
                  <a:srgbClr val="202124"/>
                </a:solidFill>
                <a:latin typeface="Calibri" pitchFamily="34" charset="0"/>
              </a:rPr>
              <a:t>A page will appear showing the universities from Public and Private Sector and other Institutes which have access to HEC National Digital Library HNDL.</a:t>
            </a:r>
          </a:p>
          <a:p>
            <a:pPr>
              <a:buFont typeface="+mj-lt"/>
              <a:buAutoNum type="arabicPeriod"/>
            </a:pPr>
            <a:r>
              <a:rPr lang="en-US" sz="2600" dirty="0">
                <a:solidFill>
                  <a:srgbClr val="202124"/>
                </a:solidFill>
                <a:latin typeface="Calibri" pitchFamily="34" charset="0"/>
              </a:rPr>
              <a:t>Select your desired Institute.</a:t>
            </a:r>
          </a:p>
          <a:p>
            <a:pPr marL="0" indent="0">
              <a:buNone/>
            </a:pPr>
            <a:r>
              <a:rPr lang="en-US" sz="2600" dirty="0">
                <a:latin typeface="Calibri" pitchFamily="34" charset="0"/>
              </a:rPr>
              <a:t>5.  </a:t>
            </a:r>
            <a:r>
              <a:rPr lang="en-US" sz="2600" dirty="0">
                <a:solidFill>
                  <a:srgbClr val="000000"/>
                </a:solidFill>
                <a:latin typeface="Calibri" pitchFamily="34" charset="0"/>
              </a:rPr>
              <a:t>A page will appear showing the resources of the institution</a:t>
            </a:r>
          </a:p>
          <a:p>
            <a:pPr marL="0" indent="0">
              <a:buNone/>
            </a:pPr>
            <a:r>
              <a:rPr lang="en-US" sz="2600" dirty="0">
                <a:solidFill>
                  <a:srgbClr val="000000"/>
                </a:solidFill>
                <a:latin typeface="Calibri" pitchFamily="34" charset="0"/>
              </a:rPr>
              <a:t>6. Journals and Researches will appear</a:t>
            </a:r>
          </a:p>
          <a:p>
            <a:pPr marL="0" indent="0">
              <a:buNone/>
            </a:pPr>
            <a:r>
              <a:rPr lang="en-US" sz="2600" dirty="0">
                <a:solidFill>
                  <a:srgbClr val="000000"/>
                </a:solidFill>
                <a:latin typeface="Calibri" pitchFamily="34" charset="0"/>
              </a:rPr>
              <a:t>7. You can find a Journal by clicking on JOURNALS AND DATABASE and enter a keyword to search for your desired journal.</a:t>
            </a:r>
            <a:endParaRPr lang="en-US" sz="2600" dirty="0">
              <a:latin typeface="Calibri" pitchFamily="34" charset="0"/>
            </a:endParaRPr>
          </a:p>
        </p:txBody>
      </p:sp>
    </p:spTree>
    <p:extLst>
      <p:ext uri="{BB962C8B-B14F-4D97-AF65-F5344CB8AC3E}">
        <p14:creationId xmlns:p14="http://schemas.microsoft.com/office/powerpoint/2010/main" val="3829346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710"/>
            <a:ext cx="10515600" cy="1325563"/>
          </a:xfrm>
        </p:spPr>
        <p:txBody>
          <a:bodyPr>
            <a:normAutofit/>
          </a:bodyPr>
          <a:lstStyle/>
          <a:p>
            <a:r>
              <a:rPr lang="en-US" sz="3200" b="1" dirty="0">
                <a:solidFill>
                  <a:srgbClr val="C00000"/>
                </a:solidFill>
              </a:rPr>
              <a:t>TEXT BOOKS &amp; PRACTICAL NOTEBOOK:</a:t>
            </a:r>
          </a:p>
        </p:txBody>
      </p:sp>
      <p:sp>
        <p:nvSpPr>
          <p:cNvPr id="3" name="Content Placeholder 2"/>
          <p:cNvSpPr>
            <a:spLocks noGrp="1"/>
          </p:cNvSpPr>
          <p:nvPr>
            <p:ph idx="1"/>
          </p:nvPr>
        </p:nvSpPr>
        <p:spPr>
          <a:xfrm>
            <a:off x="609600" y="1447801"/>
            <a:ext cx="10787144" cy="4894901"/>
          </a:xfrm>
        </p:spPr>
        <p:txBody>
          <a:bodyPr>
            <a:normAutofit fontScale="85000" lnSpcReduction="20000"/>
          </a:bodyPr>
          <a:lstStyle/>
          <a:p>
            <a:r>
              <a:rPr lang="en-US" sz="3600" dirty="0"/>
              <a:t>Principles &amp; Practice of Forensic Medicine.				</a:t>
            </a:r>
          </a:p>
          <a:p>
            <a:pPr marL="0" indent="0">
              <a:buNone/>
            </a:pPr>
            <a:r>
              <a:rPr lang="en-US" sz="3600" dirty="0"/>
              <a:t>   by </a:t>
            </a:r>
            <a:r>
              <a:rPr lang="en-US" sz="3600" dirty="0" err="1"/>
              <a:t>Nasib</a:t>
            </a:r>
            <a:r>
              <a:rPr lang="en-US" sz="3600" dirty="0"/>
              <a:t> R. </a:t>
            </a:r>
            <a:r>
              <a:rPr lang="en-US" sz="3600" dirty="0" err="1"/>
              <a:t>Awan</a:t>
            </a:r>
            <a:endParaRPr lang="en-US" sz="3600" dirty="0"/>
          </a:p>
          <a:p>
            <a:pPr marL="0" indent="0">
              <a:buNone/>
            </a:pPr>
            <a:endParaRPr lang="en-US" sz="3600" dirty="0"/>
          </a:p>
          <a:p>
            <a:r>
              <a:rPr lang="en-US" sz="3600" dirty="0"/>
              <a:t>Parikh’s Textbook of Medical Jurisprudence, 			</a:t>
            </a:r>
          </a:p>
          <a:p>
            <a:pPr marL="0" indent="0">
              <a:buNone/>
            </a:pPr>
            <a:r>
              <a:rPr lang="en-US" sz="3600" dirty="0"/>
              <a:t>    Forensic Medicine &amp; Toxicology.	</a:t>
            </a:r>
          </a:p>
          <a:p>
            <a:pPr marL="0" indent="0">
              <a:buNone/>
            </a:pPr>
            <a:endParaRPr lang="en-US" sz="6200" dirty="0">
              <a:latin typeface="+mj-lt"/>
            </a:endParaRPr>
          </a:p>
          <a:p>
            <a:r>
              <a:rPr lang="en-US" sz="3600" dirty="0"/>
              <a:t>Practical Manual Of Forensic Medicine 			</a:t>
            </a:r>
          </a:p>
          <a:p>
            <a:pPr marL="0" indent="0">
              <a:buNone/>
            </a:pPr>
            <a:r>
              <a:rPr lang="en-US" sz="3600" dirty="0"/>
              <a:t>   &amp; Toxicology</a:t>
            </a:r>
            <a:r>
              <a:rPr lang="en-US" dirty="0">
                <a:latin typeface="+mj-lt"/>
              </a:rPr>
              <a:t>			</a:t>
            </a:r>
            <a:endParaRPr lang="en-US" sz="4400" dirty="0">
              <a:latin typeface="+mj-lt"/>
            </a:endParaRPr>
          </a:p>
          <a:p>
            <a:pPr marL="0" indent="0">
              <a:buNone/>
            </a:pPr>
            <a:endParaRPr lang="en-US" dirty="0"/>
          </a:p>
          <a:p>
            <a:pPr marL="0" indent="0">
              <a:buNone/>
            </a:pPr>
            <a:r>
              <a:rPr lang="en-US"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1600" y="2362200"/>
            <a:ext cx="1930400" cy="1846868"/>
          </a:xfrm>
          <a:prstGeom prst="rect">
            <a:avLst/>
          </a:prstGeom>
        </p:spPr>
      </p:pic>
    </p:spTree>
    <p:extLst>
      <p:ext uri="{BB962C8B-B14F-4D97-AF65-F5344CB8AC3E}">
        <p14:creationId xmlns:p14="http://schemas.microsoft.com/office/powerpoint/2010/main" val="1846760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a:t> </a:t>
            </a:r>
          </a:p>
        </p:txBody>
      </p:sp>
      <p:sp>
        <p:nvSpPr>
          <p:cNvPr id="3" name="TextBox 2"/>
          <p:cNvSpPr txBox="1"/>
          <p:nvPr/>
        </p:nvSpPr>
        <p:spPr>
          <a:xfrm>
            <a:off x="3920900" y="2801566"/>
            <a:ext cx="4004814" cy="1015663"/>
          </a:xfrm>
          <a:prstGeom prst="rect">
            <a:avLst/>
          </a:prstGeom>
          <a:noFill/>
        </p:spPr>
        <p:txBody>
          <a:bodyPr wrap="none" rtlCol="0">
            <a:spAutoFit/>
          </a:bodyPr>
          <a:lstStyle/>
          <a:p>
            <a:pPr algn="ctr"/>
            <a:r>
              <a:rPr lang="en-GB" sz="6000" b="1" dirty="0">
                <a:solidFill>
                  <a:srgbClr val="7030A0"/>
                </a:solidFill>
                <a:effectLst>
                  <a:outerShdw blurRad="38100" dist="38100" dir="2700000" algn="tl">
                    <a:srgbClr val="000000">
                      <a:alpha val="43137"/>
                    </a:srgbClr>
                  </a:outerShdw>
                </a:effectLst>
              </a:rPr>
              <a:t>THANK TOU</a:t>
            </a:r>
            <a:endParaRPr lang="en-US" sz="60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096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8916800"/>
              </p:ext>
            </p:extLst>
          </p:nvPr>
        </p:nvGraphicFramePr>
        <p:xfrm>
          <a:off x="3172839" y="1729902"/>
          <a:ext cx="6408906" cy="3941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p:txBody>
          <a:bodyPr>
            <a:normAutofit/>
          </a:bodyPr>
          <a:lstStyle/>
          <a:p>
            <a:pPr algn="ctr"/>
            <a:r>
              <a:rPr lang="en-US" sz="3600" b="1" dirty="0">
                <a:solidFill>
                  <a:srgbClr val="7030A0"/>
                </a:solidFill>
                <a:effectLst>
                  <a:outerShdw blurRad="38100" dist="38100" dir="2700000" algn="tl">
                    <a:srgbClr val="000000">
                      <a:alpha val="43137"/>
                    </a:srgbClr>
                  </a:outerShdw>
                </a:effectLst>
                <a:latin typeface="+mn-lt"/>
                <a:cs typeface="Times New Roman" pitchFamily="18" charset="0"/>
              </a:rPr>
              <a:t>Motto  Of RMU</a:t>
            </a:r>
          </a:p>
        </p:txBody>
      </p:sp>
    </p:spTree>
    <p:extLst>
      <p:ext uri="{BB962C8B-B14F-4D97-AF65-F5344CB8AC3E}">
        <p14:creationId xmlns:p14="http://schemas.microsoft.com/office/powerpoint/2010/main" val="217506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328" y="647227"/>
            <a:ext cx="10515600" cy="1325563"/>
          </a:xfrm>
        </p:spPr>
        <p:txBody>
          <a:bodyPr/>
          <a:lstStyle/>
          <a:p>
            <a:r>
              <a:rPr lang="en-GB" b="1" dirty="0">
                <a:solidFill>
                  <a:srgbClr val="7030A0"/>
                </a:solidFill>
                <a:effectLst>
                  <a:outerShdw blurRad="38100" dist="38100" dir="2700000" algn="tl">
                    <a:srgbClr val="000000">
                      <a:alpha val="43137"/>
                    </a:srgbClr>
                  </a:outerShdw>
                </a:effectLst>
              </a:rPr>
              <a:t>Vision of Rawalpindi Medical University</a:t>
            </a:r>
            <a:br>
              <a:rPr lang="en-GB" b="1" dirty="0">
                <a:solidFill>
                  <a:srgbClr val="7030A0"/>
                </a:solidFill>
                <a:effectLst>
                  <a:outerShdw blurRad="38100" dist="38100" dir="2700000" algn="tl">
                    <a:srgbClr val="000000">
                      <a:alpha val="43137"/>
                    </a:srgbClr>
                  </a:outerShdw>
                </a:effectLst>
              </a:rPr>
            </a:br>
            <a:r>
              <a:rPr lang="en-GB" b="1" dirty="0">
                <a:solidFill>
                  <a:srgbClr val="7030A0"/>
                </a:solidFill>
                <a:effectLst>
                  <a:outerShdw blurRad="38100" dist="38100" dir="2700000" algn="tl">
                    <a:srgbClr val="000000">
                      <a:alpha val="43137"/>
                    </a:srgbClr>
                  </a:outerShdw>
                </a:effectLst>
              </a:rPr>
              <a:t>The Dream/ Tomorrow</a:t>
            </a:r>
            <a:endParaRPr lang="en-US" b="1" dirty="0">
              <a:solidFill>
                <a:srgbClr val="7030A0"/>
              </a:solidFill>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839788" y="2505075"/>
            <a:ext cx="9403438" cy="3477436"/>
          </a:xfrm>
        </p:spPr>
        <p:txBody>
          <a:bodyPr/>
          <a:lstStyle/>
          <a:p>
            <a:pPr marL="447675" indent="-447675">
              <a:buClr>
                <a:srgbClr val="7030A0"/>
              </a:buClr>
              <a:buFont typeface="Wingdings" pitchFamily="2" charset="2"/>
              <a:buChar char="ü"/>
            </a:pPr>
            <a:r>
              <a:rPr lang="en-GB" dirty="0"/>
              <a:t>To impart evidence based research oriented medical education</a:t>
            </a:r>
          </a:p>
          <a:p>
            <a:pPr marL="447675" indent="-447675">
              <a:buClr>
                <a:srgbClr val="7030A0"/>
              </a:buClr>
              <a:buFont typeface="Wingdings" pitchFamily="2" charset="2"/>
              <a:buChar char="ü"/>
            </a:pPr>
            <a:r>
              <a:rPr lang="en-GB" dirty="0"/>
              <a:t>To provide best possible patient care</a:t>
            </a:r>
          </a:p>
          <a:p>
            <a:pPr marL="447675" indent="-447675">
              <a:buClr>
                <a:srgbClr val="7030A0"/>
              </a:buClr>
              <a:buFont typeface="Wingdings" pitchFamily="2" charset="2"/>
              <a:buChar char="ü"/>
            </a:pPr>
            <a:r>
              <a:rPr lang="en-GB" dirty="0"/>
              <a:t>To inculcate the values of mutual respect and ethical practice of medicine</a:t>
            </a:r>
          </a:p>
          <a:p>
            <a:pPr>
              <a:buClr>
                <a:srgbClr val="7030A0"/>
              </a:buClr>
              <a:buFont typeface="Wingdings" pitchFamily="2" charset="2"/>
              <a:buChar char="ü"/>
            </a:pPr>
            <a:endParaRPr lang="en-US" dirty="0"/>
          </a:p>
        </p:txBody>
      </p:sp>
    </p:spTree>
    <p:extLst>
      <p:ext uri="{BB962C8B-B14F-4D97-AF65-F5344CB8AC3E}">
        <p14:creationId xmlns:p14="http://schemas.microsoft.com/office/powerpoint/2010/main" val="316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859" y="509974"/>
            <a:ext cx="9591473" cy="1207008"/>
          </a:xfrm>
        </p:spPr>
        <p:txBody>
          <a:bodyPr>
            <a:normAutofit/>
          </a:bodyPr>
          <a:lstStyle/>
          <a:p>
            <a:r>
              <a:rPr lang="en-US" sz="2400" b="1" spc="-75" dirty="0">
                <a:solidFill>
                  <a:srgbClr val="C00000"/>
                </a:solidFill>
              </a:rPr>
              <a:t> </a:t>
            </a:r>
            <a:r>
              <a:rPr lang="en-US" sz="4000" b="1" dirty="0">
                <a:solidFill>
                  <a:srgbClr val="7030A0"/>
                </a:solidFill>
                <a:effectLst>
                  <a:outerShdw blurRad="38100" dist="38100" dir="2700000" algn="tl">
                    <a:srgbClr val="000000">
                      <a:alpha val="43137"/>
                    </a:srgbClr>
                  </a:outerShdw>
                </a:effectLst>
                <a:cs typeface="Times New Roman" pitchFamily="18" charset="0"/>
              </a:rPr>
              <a:t>Professor Umar Model of  Integrated Lecture </a:t>
            </a:r>
          </a:p>
        </p:txBody>
      </p:sp>
      <p:pic>
        <p:nvPicPr>
          <p:cNvPr id="1026" name="Picture 2" descr="C:\Users\User\Downloads\WhatsApp Image 2022-10-11 at 2.02.06 PM.jpeg"/>
          <p:cNvPicPr>
            <a:picLocks noGrp="1" noChangeAspect="1" noChangeArrowheads="1"/>
          </p:cNvPicPr>
          <p:nvPr>
            <p:ph idx="1"/>
          </p:nvPr>
        </p:nvPicPr>
        <p:blipFill>
          <a:blip r:embed="rId3"/>
          <a:srcRect/>
          <a:stretch>
            <a:fillRect/>
          </a:stretch>
        </p:blipFill>
        <p:spPr bwMode="auto">
          <a:xfrm>
            <a:off x="1113902" y="2027773"/>
            <a:ext cx="5824025" cy="4052015"/>
          </a:xfrm>
          <a:prstGeom prst="rect">
            <a:avLst/>
          </a:prstGeom>
          <a:noFill/>
        </p:spPr>
      </p:pic>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0E2C6E-C712-42CF-A5C8-9DB515D498CF}"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7" name="Diagram 6"/>
          <p:cNvGraphicFramePr/>
          <p:nvPr/>
        </p:nvGraphicFramePr>
        <p:xfrm>
          <a:off x="7315200" y="1647484"/>
          <a:ext cx="3206246" cy="44005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6014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058400" cy="756919"/>
          </a:xfrm>
        </p:spPr>
        <p:txBody>
          <a:bodyPr/>
          <a:lstStyle/>
          <a:p>
            <a:r>
              <a:rPr lang="en-US" dirty="0"/>
              <a:t>SEQUENCE OF LGIS</a:t>
            </a:r>
          </a:p>
        </p:txBody>
      </p:sp>
      <p:sp>
        <p:nvSpPr>
          <p:cNvPr id="3" name="Content Placeholder 2"/>
          <p:cNvSpPr>
            <a:spLocks noGrp="1"/>
          </p:cNvSpPr>
          <p:nvPr>
            <p:ph idx="1"/>
          </p:nvPr>
        </p:nvSpPr>
        <p:spPr>
          <a:xfrm>
            <a:off x="609600" y="1295401"/>
            <a:ext cx="10972800" cy="4431983"/>
          </a:xfrm>
        </p:spPr>
        <p:txBody>
          <a:bodyPr/>
          <a:lstStyle/>
          <a:p>
            <a:r>
              <a:rPr lang="en-US" sz="3200" dirty="0">
                <a:latin typeface="Bell MT" pitchFamily="18" charset="0"/>
              </a:rPr>
              <a:t>Learning Objectives </a:t>
            </a:r>
          </a:p>
          <a:p>
            <a:r>
              <a:rPr lang="en-US" sz="3200" dirty="0">
                <a:latin typeface="Bell MT" pitchFamily="18" charset="0"/>
              </a:rPr>
              <a:t>Core concept </a:t>
            </a:r>
            <a:r>
              <a:rPr lang="en-US" sz="3200" i="1" dirty="0">
                <a:latin typeface="Bell MT" pitchFamily="18" charset="0"/>
              </a:rPr>
              <a:t>70 %</a:t>
            </a:r>
          </a:p>
          <a:p>
            <a:r>
              <a:rPr lang="en-US" sz="3200" dirty="0">
                <a:latin typeface="Bell MT" pitchFamily="18" charset="0"/>
              </a:rPr>
              <a:t>Horizontal integration related to Pathology and Pharmacology </a:t>
            </a:r>
            <a:r>
              <a:rPr lang="en-US" sz="3200" i="1" dirty="0">
                <a:latin typeface="Bell MT" pitchFamily="18" charset="0"/>
              </a:rPr>
              <a:t>15 %</a:t>
            </a:r>
          </a:p>
          <a:p>
            <a:r>
              <a:rPr lang="en-US" sz="3200" dirty="0">
                <a:latin typeface="Bell MT" pitchFamily="18" charset="0"/>
              </a:rPr>
              <a:t>Relevant clinical concepts and medico legal application of core knowledge / Vertical integration </a:t>
            </a:r>
            <a:r>
              <a:rPr lang="en-US" sz="3200" i="1" dirty="0">
                <a:latin typeface="Bell MT" pitchFamily="18" charset="0"/>
              </a:rPr>
              <a:t>10%</a:t>
            </a:r>
          </a:p>
          <a:p>
            <a:r>
              <a:rPr lang="en-US" sz="3200" dirty="0">
                <a:latin typeface="Bell MT" pitchFamily="18" charset="0"/>
              </a:rPr>
              <a:t>Research article relevant to the topic </a:t>
            </a:r>
            <a:r>
              <a:rPr lang="en-US" sz="3200" i="1" dirty="0">
                <a:latin typeface="Bell MT" pitchFamily="18" charset="0"/>
              </a:rPr>
              <a:t>3%</a:t>
            </a:r>
          </a:p>
          <a:p>
            <a:r>
              <a:rPr lang="en-US" sz="3200" dirty="0">
                <a:latin typeface="Bell MT" pitchFamily="18" charset="0"/>
              </a:rPr>
              <a:t>Ethics and family medicine </a:t>
            </a:r>
            <a:r>
              <a:rPr lang="en-US" sz="3200" i="1" dirty="0">
                <a:latin typeface="Bell MT" pitchFamily="18" charset="0"/>
              </a:rPr>
              <a:t>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Learning Objectives</a:t>
            </a:r>
          </a:p>
        </p:txBody>
      </p:sp>
      <p:sp>
        <p:nvSpPr>
          <p:cNvPr id="3" name="Content Placeholder 2"/>
          <p:cNvSpPr>
            <a:spLocks noGrp="1"/>
          </p:cNvSpPr>
          <p:nvPr>
            <p:ph idx="1"/>
          </p:nvPr>
        </p:nvSpPr>
        <p:spPr/>
        <p:txBody>
          <a:bodyPr/>
          <a:lstStyle/>
          <a:p>
            <a:pPr marL="360363" indent="-360363">
              <a:buClr>
                <a:srgbClr val="7030A0"/>
              </a:buClr>
              <a:buFont typeface="Wingdings" pitchFamily="2" charset="2"/>
              <a:buChar char="Ø"/>
            </a:pPr>
            <a:r>
              <a:rPr lang="en-GB" dirty="0"/>
              <a:t>Briefly  state the mechanism of action of spinal poison. </a:t>
            </a:r>
          </a:p>
          <a:p>
            <a:pPr marL="360363" indent="-360363">
              <a:buClr>
                <a:srgbClr val="7030A0"/>
              </a:buClr>
              <a:buFont typeface="Wingdings" pitchFamily="2" charset="2"/>
              <a:buChar char="Ø"/>
            </a:pPr>
            <a:r>
              <a:rPr lang="en-GB" dirty="0"/>
              <a:t>Mention the fatal dose, management &amp; medico-legal importance of spinal poison.</a:t>
            </a:r>
          </a:p>
          <a:p>
            <a:pPr marL="360363" indent="-360363">
              <a:buClr>
                <a:srgbClr val="7030A0"/>
              </a:buClr>
              <a:buFont typeface="Wingdings" pitchFamily="2" charset="2"/>
              <a:buChar char="Ø"/>
            </a:pPr>
            <a:r>
              <a:rPr lang="en-GB" dirty="0"/>
              <a:t>Briefly explain the autopsy findings of a victim of spinal poison.</a:t>
            </a:r>
          </a:p>
          <a:p>
            <a:pPr marL="360363" indent="-360363">
              <a:buClr>
                <a:srgbClr val="7030A0"/>
              </a:buClr>
              <a:buFont typeface="Wingdings" pitchFamily="2" charset="2"/>
              <a:buChar char="Ø"/>
            </a:pPr>
            <a:r>
              <a:rPr lang="en-GB" dirty="0"/>
              <a:t>State the </a:t>
            </a:r>
            <a:r>
              <a:rPr lang="en-GB" dirty="0" err="1"/>
              <a:t>medicolegal</a:t>
            </a:r>
            <a:r>
              <a:rPr lang="en-GB" dirty="0"/>
              <a:t> importance of spinal poisons.</a:t>
            </a:r>
          </a:p>
          <a:p>
            <a:pPr marL="360363" indent="-360363">
              <a:buClr>
                <a:srgbClr val="7030A0"/>
              </a:buClr>
              <a:buFont typeface="Wingdings" pitchFamily="2" charset="2"/>
              <a:buChar char="Ø"/>
            </a:pPr>
            <a:r>
              <a:rPr lang="en-GB" dirty="0"/>
              <a:t>Differentiate between  symptoms of spinal poisons and tetanus.</a:t>
            </a:r>
          </a:p>
        </p:txBody>
      </p:sp>
    </p:spTree>
    <p:extLst>
      <p:ext uri="{BB962C8B-B14F-4D97-AF65-F5344CB8AC3E}">
        <p14:creationId xmlns:p14="http://schemas.microsoft.com/office/powerpoint/2010/main" val="1451651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rPr>
              <a:t>Strychnine  (</a:t>
            </a:r>
            <a:r>
              <a:rPr lang="en-US" b="1" dirty="0" err="1">
                <a:solidFill>
                  <a:srgbClr val="7030A0"/>
                </a:solidFill>
                <a:effectLst>
                  <a:outerShdw blurRad="38100" dist="38100" dir="2700000" algn="tl">
                    <a:srgbClr val="000000">
                      <a:alpha val="43137"/>
                    </a:srgbClr>
                  </a:outerShdw>
                </a:effectLst>
              </a:rPr>
              <a:t>Nux</a:t>
            </a:r>
            <a:r>
              <a:rPr lang="en-US" b="1" dirty="0">
                <a:solidFill>
                  <a:srgbClr val="7030A0"/>
                </a:solidFill>
                <a:effectLst>
                  <a:outerShdw blurRad="38100" dist="38100" dir="2700000" algn="tl">
                    <a:srgbClr val="000000">
                      <a:alpha val="43137"/>
                    </a:srgbClr>
                  </a:outerShdw>
                </a:effectLst>
              </a:rPr>
              <a:t> Vomica) Properties</a:t>
            </a:r>
          </a:p>
        </p:txBody>
      </p:sp>
      <p:sp>
        <p:nvSpPr>
          <p:cNvPr id="3" name="Content Placeholder 2"/>
          <p:cNvSpPr>
            <a:spLocks noGrp="1"/>
          </p:cNvSpPr>
          <p:nvPr>
            <p:ph idx="1"/>
          </p:nvPr>
        </p:nvSpPr>
        <p:spPr/>
        <p:txBody>
          <a:bodyPr/>
          <a:lstStyle/>
          <a:p>
            <a:pPr marL="534988" indent="-534988">
              <a:buClr>
                <a:srgbClr val="7030A0"/>
              </a:buClr>
              <a:buFont typeface="Wingdings" pitchFamily="2" charset="2"/>
              <a:buChar char="v"/>
              <a:tabLst>
                <a:tab pos="447675" algn="l"/>
              </a:tabLst>
            </a:pPr>
            <a:r>
              <a:rPr lang="en-US" dirty="0"/>
              <a:t>ALKALOID </a:t>
            </a:r>
          </a:p>
          <a:p>
            <a:pPr marL="534988" indent="-534988">
              <a:buClr>
                <a:srgbClr val="7030A0"/>
              </a:buClr>
              <a:buFont typeface="Wingdings" pitchFamily="2" charset="2"/>
              <a:buChar char="v"/>
              <a:tabLst>
                <a:tab pos="447675" algn="l"/>
              </a:tabLst>
            </a:pPr>
            <a:r>
              <a:rPr lang="en-US" dirty="0"/>
              <a:t>Obtained from the seeds of the plant </a:t>
            </a:r>
            <a:r>
              <a:rPr lang="en-US" dirty="0" err="1"/>
              <a:t>STRYCHNOS</a:t>
            </a:r>
            <a:r>
              <a:rPr lang="en-US" dirty="0"/>
              <a:t> </a:t>
            </a:r>
            <a:r>
              <a:rPr lang="en-US" dirty="0" err="1"/>
              <a:t>NUX</a:t>
            </a:r>
            <a:r>
              <a:rPr lang="en-US" dirty="0"/>
              <a:t> VOMICA</a:t>
            </a:r>
          </a:p>
          <a:p>
            <a:pPr marL="534988" indent="-534988">
              <a:buClr>
                <a:srgbClr val="7030A0"/>
              </a:buClr>
              <a:buFont typeface="Wingdings" pitchFamily="2" charset="2"/>
              <a:buChar char="v"/>
              <a:tabLst>
                <a:tab pos="447675" algn="l"/>
              </a:tabLst>
            </a:pPr>
            <a:r>
              <a:rPr lang="en-US" dirty="0"/>
              <a:t>Seeds are hard , flat , slightly convex on one side , </a:t>
            </a:r>
            <a:r>
              <a:rPr lang="en-US" dirty="0" err="1"/>
              <a:t>otherside</a:t>
            </a:r>
            <a:r>
              <a:rPr lang="en-US" dirty="0"/>
              <a:t> concave </a:t>
            </a:r>
          </a:p>
          <a:p>
            <a:pPr marL="534988" indent="-534988">
              <a:buClr>
                <a:srgbClr val="7030A0"/>
              </a:buClr>
              <a:buFont typeface="Wingdings" pitchFamily="2" charset="2"/>
              <a:buChar char="v"/>
              <a:tabLst>
                <a:tab pos="447675" algn="l"/>
              </a:tabLst>
            </a:pPr>
            <a:r>
              <a:rPr lang="en-US" dirty="0"/>
              <a:t>Seed is 2 cm in diameter and half a centimeter thick</a:t>
            </a:r>
          </a:p>
          <a:p>
            <a:pPr marL="534988" indent="-534988">
              <a:buClr>
                <a:srgbClr val="7030A0"/>
              </a:buClr>
              <a:buFont typeface="Wingdings" pitchFamily="2" charset="2"/>
              <a:buChar char="v"/>
              <a:tabLst>
                <a:tab pos="447675" algn="l"/>
              </a:tabLst>
            </a:pPr>
            <a:r>
              <a:rPr lang="en-US" dirty="0"/>
              <a:t>Outer coat is very hard and cannot be digested </a:t>
            </a:r>
          </a:p>
          <a:p>
            <a:pPr marL="534988" indent="-534988">
              <a:buClr>
                <a:srgbClr val="7030A0"/>
              </a:buClr>
              <a:buFont typeface="Wingdings" pitchFamily="2" charset="2"/>
              <a:buChar char="v"/>
              <a:tabLst>
                <a:tab pos="447675" algn="l"/>
              </a:tabLst>
            </a:pPr>
            <a:r>
              <a:rPr lang="en-US" dirty="0"/>
              <a:t>Extremely bitter in taste </a:t>
            </a:r>
          </a:p>
          <a:p>
            <a:endParaRPr lang="en-US" dirty="0"/>
          </a:p>
        </p:txBody>
      </p:sp>
      <p:sp>
        <p:nvSpPr>
          <p:cNvPr id="4" name="Rectangle 3"/>
          <p:cNvSpPr/>
          <p:nvPr/>
        </p:nvSpPr>
        <p:spPr>
          <a:xfrm>
            <a:off x="9743440" y="0"/>
            <a:ext cx="1637536" cy="23018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56747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56000" y="2194719"/>
            <a:ext cx="5080000" cy="3613150"/>
          </a:xfr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310" y="740688"/>
            <a:ext cx="10772775" cy="13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9646920" y="0"/>
            <a:ext cx="1747910" cy="2082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Core Concept </a:t>
            </a:r>
          </a:p>
        </p:txBody>
      </p:sp>
    </p:spTree>
    <p:extLst>
      <p:ext uri="{BB962C8B-B14F-4D97-AF65-F5344CB8AC3E}">
        <p14:creationId xmlns:p14="http://schemas.microsoft.com/office/powerpoint/2010/main" val="771709901"/>
      </p:ext>
    </p:extLst>
  </p:cSld>
  <p:clrMapOvr>
    <a:masterClrMapping/>
  </p:clrMapOvr>
</p:sld>
</file>

<file path=ppt/theme/theme1.xml><?xml version="1.0" encoding="utf-8"?>
<a:theme xmlns:a="http://schemas.openxmlformats.org/drawingml/2006/main" name="1_Office Them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212</TotalTime>
  <Words>1091</Words>
  <Application>Microsoft Office PowerPoint</Application>
  <PresentationFormat>Widescreen</PresentationFormat>
  <Paragraphs>189</Paragraphs>
  <Slides>28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Arial Black</vt:lpstr>
      <vt:lpstr>Arial Rounded MT Bold</vt:lpstr>
      <vt:lpstr>Bell MT</vt:lpstr>
      <vt:lpstr>Calibri</vt:lpstr>
      <vt:lpstr>Calibri Light</vt:lpstr>
      <vt:lpstr>Cambria</vt:lpstr>
      <vt:lpstr>Courier New</vt:lpstr>
      <vt:lpstr>Times New Roman</vt:lpstr>
      <vt:lpstr>Wingdings</vt:lpstr>
      <vt:lpstr>1_Office Theme</vt:lpstr>
      <vt:lpstr>       SPINAL POISONS            </vt:lpstr>
      <vt:lpstr>PowerPoint Presentation</vt:lpstr>
      <vt:lpstr>Motto  Of RMU</vt:lpstr>
      <vt:lpstr>Vision of Rawalpindi Medical University The Dream/ Tomorrow</vt:lpstr>
      <vt:lpstr> Professor Umar Model of  Integrated Lecture </vt:lpstr>
      <vt:lpstr>SEQUENCE OF LGIS</vt:lpstr>
      <vt:lpstr>Learning Objectives</vt:lpstr>
      <vt:lpstr>Strychnine  (Nux Vomica) Properties</vt:lpstr>
      <vt:lpstr>PowerPoint Presentation</vt:lpstr>
      <vt:lpstr>Strychnine  (Nux Vomica) Properties</vt:lpstr>
      <vt:lpstr>Fatal Dose &amp; Fatal Period</vt:lpstr>
      <vt:lpstr>SIGNS AND SYMPTOMS</vt:lpstr>
      <vt:lpstr>RISUS SARDONICUS: </vt:lpstr>
      <vt:lpstr>RISUS SARDONICUS</vt:lpstr>
      <vt:lpstr>RISUS SARDONICUS</vt:lpstr>
      <vt:lpstr>OPISTHOTONUS , EMPROSTHOTONUS &amp; PLEUROTHOTONUS  </vt:lpstr>
      <vt:lpstr>OPISTHOTONUS</vt:lpstr>
      <vt:lpstr>DIFFERENTIAL DIAGNOSIS</vt:lpstr>
      <vt:lpstr>DIAGNOSIS</vt:lpstr>
      <vt:lpstr>TREATMENT</vt:lpstr>
      <vt:lpstr>AUTOPSY FINDINGS</vt:lpstr>
      <vt:lpstr>MEDICO LEGAL ASPECTS</vt:lpstr>
      <vt:lpstr>Research      </vt:lpstr>
      <vt:lpstr>   The principle of beneficence is the obligation of physician to act for the benefit of the patient and supports a number of moral rules to protect and defend the right of others, prevent harm, remove conditions that will cause harm, help persons with disabilities, and rescue persons in danger.  It is worth emphasizing that, the language here is one of positive requirements. The principle calls for not just avoiding harm, but also to benefit patients and to promote their welfare.</vt:lpstr>
      <vt:lpstr>Family Medicine</vt:lpstr>
      <vt:lpstr>How To Access Digital Library</vt:lpstr>
      <vt:lpstr>TEXT BOOKS &amp; PRACTICAL NOTEBOOK:</vt:lpstr>
      <vt:lpstr>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1</dc:creator>
  <cp:lastModifiedBy>54</cp:lastModifiedBy>
  <cp:revision>33</cp:revision>
  <dcterms:created xsi:type="dcterms:W3CDTF">2023-09-21T04:20:26Z</dcterms:created>
  <dcterms:modified xsi:type="dcterms:W3CDTF">2025-02-25T10:35:39Z</dcterms:modified>
</cp:coreProperties>
</file>