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298" r:id="rId34"/>
    <p:sldId id="300" r:id="rId35"/>
    <p:sldId id="299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rbel" panose="020B05030202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3a4d3aad48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33a4d3aad4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a4d3aad48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g33a4d3aad4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a4d3aad4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33a4d3aad4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a4d3aad48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33a4d3aad48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a4d3aad48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33a4d3aad48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a4d3aad48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g33a4d3aad4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a4d3aad48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g33a4d3aad48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a4d3aad48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33a4d3aad48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a4d3aad48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g33a4d3aad48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3a4d3aad48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33a4d3aad48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3a4d3aad48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g33a4d3aad48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3a4d3aad48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g33a4d3aad48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a4d3aad48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g33a4d3aad48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a4d3aad48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33a4d3aad48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3a4d3aad48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g33a4d3aad48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3a4d3aad48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g33a4d3aad4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3a4d3aad48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g33a4d3aad48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a4d3aad48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33a4d3aad4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a4d3aad48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g33a4d3aad4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a4d3aad48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g33a4d3aad4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oi.org/10.3390/cancers15041183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l="3241" r="9376"/>
          <a:stretch/>
        </p:blipFill>
        <p:spPr>
          <a:xfrm>
            <a:off x="0" y="-1150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838200" y="624025"/>
            <a:ext cx="10896600" cy="3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b="1"/>
              <a:t>Carcinogenesis in Susceptible Person</a:t>
            </a:r>
            <a:endParaRPr sz="3600" b="1"/>
          </a:p>
        </p:txBody>
      </p:sp>
      <p:sp>
        <p:nvSpPr>
          <p:cNvPr id="221" name="Google Shape;221;p27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27"/>
          <p:cNvGrpSpPr/>
          <p:nvPr/>
        </p:nvGrpSpPr>
        <p:grpSpPr>
          <a:xfrm>
            <a:off x="2669236" y="1524000"/>
            <a:ext cx="6853523" cy="5082900"/>
            <a:chOff x="928948" y="0"/>
            <a:chExt cx="6853523" cy="5082900"/>
          </a:xfrm>
        </p:grpSpPr>
        <p:sp>
          <p:nvSpPr>
            <p:cNvPr id="223" name="Google Shape;223;p27"/>
            <p:cNvSpPr/>
            <p:nvPr/>
          </p:nvSpPr>
          <p:spPr>
            <a:xfrm rot="4396267">
              <a:off x="1684011" y="1011494"/>
              <a:ext cx="4387803" cy="305991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93748" y="15000"/>
                  </a:quadBezTo>
                  <a:lnTo>
                    <a:pt x="92570" y="0"/>
                  </a:lnTo>
                  <a:lnTo>
                    <a:pt x="120000" y="18786"/>
                  </a:lnTo>
                  <a:lnTo>
                    <a:pt x="96465" y="49572"/>
                  </a:lnTo>
                  <a:lnTo>
                    <a:pt x="95286" y="34572"/>
                  </a:lnTo>
                  <a:quadBezTo>
                    <a:pt x="30000" y="44572"/>
                    <a:pt x="0" y="120000"/>
                  </a:quadBezTo>
                  <a:close/>
                </a:path>
              </a:pathLst>
            </a:custGeom>
            <a:solidFill>
              <a:srgbClr val="F0AD00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3327603" y="1410987"/>
              <a:ext cx="110700" cy="110700"/>
            </a:xfrm>
            <a:prstGeom prst="ellipse">
              <a:avLst/>
            </a:prstGeom>
            <a:solidFill>
              <a:srgbClr val="F6D2A8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4086314" y="2022957"/>
              <a:ext cx="110700" cy="110700"/>
            </a:xfrm>
            <a:prstGeom prst="ellipse">
              <a:avLst/>
            </a:prstGeom>
            <a:solidFill>
              <a:srgbClr val="F6D2A8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4654928" y="2738617"/>
              <a:ext cx="110700" cy="110700"/>
            </a:xfrm>
            <a:prstGeom prst="ellipse">
              <a:avLst/>
            </a:prstGeom>
            <a:solidFill>
              <a:srgbClr val="F6D2A8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928948" y="0"/>
              <a:ext cx="2319900" cy="813300"/>
            </a:xfrm>
            <a:prstGeom prst="rect">
              <a:avLst/>
            </a:prstGeom>
            <a:solidFill>
              <a:srgbClr val="FEE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7"/>
            <p:cNvSpPr txBox="1"/>
            <p:nvPr/>
          </p:nvSpPr>
          <p:spPr>
            <a:xfrm>
              <a:off x="928948" y="0"/>
              <a:ext cx="2319900" cy="8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orbel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Uv light --- DNA damage 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3870746" y="728765"/>
              <a:ext cx="2476200" cy="813300"/>
            </a:xfrm>
            <a:prstGeom prst="rect">
              <a:avLst/>
            </a:prstGeom>
            <a:solidFill>
              <a:srgbClr val="FEE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7"/>
            <p:cNvSpPr txBox="1"/>
            <p:nvPr/>
          </p:nvSpPr>
          <p:spPr>
            <a:xfrm>
              <a:off x="3870746" y="728765"/>
              <a:ext cx="2476200" cy="8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orbel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ATM  ATR mutation  (check point kinases ineffective )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1733699" y="2176267"/>
              <a:ext cx="2152500" cy="813300"/>
            </a:xfrm>
            <a:prstGeom prst="rect">
              <a:avLst/>
            </a:prstGeom>
            <a:solidFill>
              <a:srgbClr val="DC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7"/>
            <p:cNvSpPr txBox="1"/>
            <p:nvPr/>
          </p:nvSpPr>
          <p:spPr>
            <a:xfrm>
              <a:off x="1733699" y="2176267"/>
              <a:ext cx="2152500" cy="8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orbel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Defective p53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511171" y="2235935"/>
              <a:ext cx="2271300" cy="813300"/>
            </a:xfrm>
            <a:prstGeom prst="rect">
              <a:avLst/>
            </a:prstGeom>
            <a:solidFill>
              <a:srgbClr val="DC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7"/>
            <p:cNvSpPr txBox="1"/>
            <p:nvPr/>
          </p:nvSpPr>
          <p:spPr>
            <a:xfrm>
              <a:off x="5511171" y="2235935"/>
              <a:ext cx="2271300" cy="8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orbel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No G phase cell cycle arrest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4185327" y="4269559"/>
              <a:ext cx="2795400" cy="813300"/>
            </a:xfrm>
            <a:prstGeom prst="rect">
              <a:avLst/>
            </a:prstGeom>
            <a:solidFill>
              <a:srgbClr val="DC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7"/>
            <p:cNvSpPr txBox="1"/>
            <p:nvPr/>
          </p:nvSpPr>
          <p:spPr>
            <a:xfrm>
              <a:off x="4185327" y="4269559"/>
              <a:ext cx="2795400" cy="8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orbel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Defective DNA repair No Apoptosis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Squamous Cell Carcinoma</a:t>
            </a:r>
            <a:endParaRPr dirty="0"/>
          </a:p>
        </p:txBody>
      </p:sp>
      <p:sp>
        <p:nvSpPr>
          <p:cNvPr id="242" name="Google Shape;24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03404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 dirty="0"/>
              <a:t>Squamous Cell Carcinoma</a:t>
            </a:r>
            <a:endParaRPr b="1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A </a:t>
            </a:r>
            <a:r>
              <a:rPr lang="en-US" sz="2600" b="1" dirty="0"/>
              <a:t>crusted and eroded tumor</a:t>
            </a:r>
            <a:r>
              <a:rPr lang="en-US" sz="2600" dirty="0"/>
              <a:t> with raised margins present on the scalp in this elderly man was histologically confirmed as </a:t>
            </a:r>
            <a:r>
              <a:rPr lang="en-US" sz="2600" b="1" dirty="0"/>
              <a:t>SCC</a:t>
            </a:r>
            <a:r>
              <a:rPr lang="en-US" sz="2600" dirty="0"/>
              <a:t>.</a:t>
            </a:r>
          </a:p>
          <a:p>
            <a:pPr lvl="0"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b="1" dirty="0"/>
              <a:t>Cutaneous Squamous Cell Carcinoma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Char char="○"/>
            </a:pPr>
            <a:r>
              <a:rPr lang="en-US" sz="2600" dirty="0"/>
              <a:t>Has potential for </a:t>
            </a:r>
            <a:r>
              <a:rPr lang="en-US" sz="2600" b="1" dirty="0"/>
              <a:t>metastasis</a:t>
            </a:r>
            <a:r>
              <a:rPr lang="en-US" sz="2600" dirty="0"/>
              <a:t>, but is much </a:t>
            </a:r>
            <a:r>
              <a:rPr lang="en-US" sz="2600" b="1" dirty="0"/>
              <a:t>less aggressive</a:t>
            </a:r>
            <a:r>
              <a:rPr lang="en-US" sz="2600" dirty="0"/>
              <a:t> than </a:t>
            </a:r>
            <a:r>
              <a:rPr lang="en-US" sz="2600" b="1" dirty="0"/>
              <a:t>squamous cell carcinoma</a:t>
            </a:r>
            <a:r>
              <a:rPr lang="en-US" sz="2600" dirty="0"/>
              <a:t> at mucosal sites.</a:t>
            </a:r>
            <a:endParaRPr lang="en-US" b="1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endParaRPr b="1" dirty="0"/>
          </a:p>
        </p:txBody>
      </p:sp>
      <p:sp>
        <p:nvSpPr>
          <p:cNvPr id="243" name="Google Shape;2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INTEGRATIONS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1066" y="730314"/>
            <a:ext cx="3664050" cy="219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5;p29">
            <a:extLst>
              <a:ext uri="{FF2B5EF4-FFF2-40B4-BE49-F238E27FC236}">
                <a16:creationId xmlns:a16="http://schemas.microsoft.com/office/drawing/2014/main" id="{1D11AF74-E4FB-4B69-BAAA-79E58D03BE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713" t="22915" r="50804" b="20834"/>
          <a:stretch/>
        </p:blipFill>
        <p:spPr>
          <a:xfrm>
            <a:off x="8131066" y="2920936"/>
            <a:ext cx="3625832" cy="30592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6;p29">
            <a:extLst>
              <a:ext uri="{FF2B5EF4-FFF2-40B4-BE49-F238E27FC236}">
                <a16:creationId xmlns:a16="http://schemas.microsoft.com/office/drawing/2014/main" id="{6F33AD61-9923-4A4A-AB72-053EFC8004E6}"/>
              </a:ext>
            </a:extLst>
          </p:cNvPr>
          <p:cNvSpPr txBox="1"/>
          <p:nvPr/>
        </p:nvSpPr>
        <p:spPr>
          <a:xfrm>
            <a:off x="8705909" y="5980231"/>
            <a:ext cx="266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SCC of pinna with LN metastasis 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Actinic Keratosis -- Precursor Lesion</a:t>
            </a:r>
            <a:endParaRPr/>
          </a:p>
        </p:txBody>
      </p:sp>
      <p:sp>
        <p:nvSpPr>
          <p:cNvPr id="262" name="Google Shape;262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42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-US" b="1"/>
              <a:t>These are scaly papules</a:t>
            </a:r>
            <a:r>
              <a:rPr lang="en-US"/>
              <a:t> that occur on </a:t>
            </a:r>
            <a:r>
              <a:rPr lang="en-US" b="1"/>
              <a:t>exposed skin</a:t>
            </a:r>
            <a:r>
              <a:rPr lang="en-US"/>
              <a:t> of older, fair-skinned individuals, resulting from chronic overexposure to </a:t>
            </a:r>
            <a:r>
              <a:rPr lang="en-US" b="1"/>
              <a:t>ultraviolet (UV) light</a:t>
            </a:r>
            <a:r>
              <a:rPr lang="en-US"/>
              <a:t> from the sun. A small percentage of these lesions develop into </a:t>
            </a:r>
            <a:r>
              <a:rPr lang="en-US" b="1"/>
              <a:t>invasive squamous cell carcinoma</a:t>
            </a:r>
            <a:r>
              <a:rPr lang="en-US"/>
              <a:t>.</a:t>
            </a:r>
            <a:endParaRPr b="1"/>
          </a:p>
        </p:txBody>
      </p:sp>
      <p:sp>
        <p:nvSpPr>
          <p:cNvPr id="263" name="Google Shape;26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0" descr="Actinic-keratosis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80725" y="2058025"/>
            <a:ext cx="4953000" cy="3357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Actinic Keratosis </a:t>
            </a:r>
            <a:endParaRPr/>
          </a:p>
        </p:txBody>
      </p:sp>
      <p:sp>
        <p:nvSpPr>
          <p:cNvPr id="271" name="Google Shape;271;p31"/>
          <p:cNvSpPr txBox="1">
            <a:spLocks noGrp="1"/>
          </p:cNvSpPr>
          <p:nvPr>
            <p:ph type="body" idx="1"/>
          </p:nvPr>
        </p:nvSpPr>
        <p:spPr>
          <a:xfrm>
            <a:off x="838200" y="15970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Precursor Lesion for Squamous Cell Carcinoma</a:t>
            </a:r>
            <a:endParaRPr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Up to </a:t>
            </a:r>
            <a:r>
              <a:rPr lang="en-US" sz="2600" b="1"/>
              <a:t>1%</a:t>
            </a:r>
            <a:r>
              <a:rPr lang="en-US" sz="2600"/>
              <a:t> of these lesions can develop into </a:t>
            </a:r>
            <a:r>
              <a:rPr lang="en-US" sz="2600" b="1"/>
              <a:t>Squamous Cell Carcinoma (SCC)</a:t>
            </a:r>
            <a:r>
              <a:rPr lang="en-US" sz="2600"/>
              <a:t>.</a:t>
            </a:r>
            <a:endParaRPr b="1"/>
          </a:p>
        </p:txBody>
      </p:sp>
      <p:sp>
        <p:nvSpPr>
          <p:cNvPr id="272" name="Google Shape;27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73" name="Google Shape;273;p31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529" y="3030494"/>
            <a:ext cx="9148946" cy="369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title"/>
          </p:nvPr>
        </p:nvSpPr>
        <p:spPr>
          <a:xfrm>
            <a:off x="838200" y="-1682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Actinic Keratosis </a:t>
            </a:r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body" idx="1"/>
          </p:nvPr>
        </p:nvSpPr>
        <p:spPr>
          <a:xfrm>
            <a:off x="838199" y="840285"/>
            <a:ext cx="11118575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 dirty="0"/>
              <a:t>(A)</a:t>
            </a:r>
            <a:r>
              <a:rPr lang="en-US" sz="2400" dirty="0"/>
              <a:t> </a:t>
            </a:r>
            <a:r>
              <a:rPr lang="en-US" sz="2400" b="1" dirty="0"/>
              <a:t>Excessive keratotic scale</a:t>
            </a:r>
            <a:r>
              <a:rPr lang="en-US" sz="2400" dirty="0"/>
              <a:t> in this lesion has produced a </a:t>
            </a:r>
            <a:r>
              <a:rPr lang="en-US" sz="2400" b="1" dirty="0"/>
              <a:t>“cutaneous horn.”</a:t>
            </a:r>
            <a:endParaRPr sz="2400" b="1" dirty="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 dirty="0"/>
              <a:t>(B)</a:t>
            </a:r>
            <a:r>
              <a:rPr lang="en-US" sz="2400" dirty="0"/>
              <a:t> </a:t>
            </a:r>
            <a:r>
              <a:rPr lang="en-US" sz="2400" b="1" dirty="0"/>
              <a:t>Basal cell layer atypia (dysplasia)</a:t>
            </a:r>
            <a:r>
              <a:rPr lang="en-US" sz="2400" dirty="0"/>
              <a:t> is associated with marked </a:t>
            </a:r>
            <a:r>
              <a:rPr lang="en-US" sz="2400" b="1" dirty="0"/>
              <a:t>hyperkeratosis</a:t>
            </a:r>
            <a:r>
              <a:rPr lang="en-US" sz="2400" dirty="0"/>
              <a:t> (increase in keratin layer at the top) and </a:t>
            </a:r>
            <a:r>
              <a:rPr lang="en-US" sz="2400" b="1" dirty="0"/>
              <a:t>parakeratosis</a:t>
            </a:r>
            <a:r>
              <a:rPr lang="en-US" sz="2400" dirty="0"/>
              <a:t> (abnormal maturation of keratinocytes with retention of nuclei in superficial squamous cells).</a:t>
            </a:r>
            <a:endParaRPr sz="2400" dirty="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 dirty="0"/>
              <a:t>(C)</a:t>
            </a:r>
            <a:r>
              <a:rPr lang="en-US" sz="2400" dirty="0"/>
              <a:t> </a:t>
            </a:r>
            <a:r>
              <a:rPr lang="en-US" sz="2400" b="1" dirty="0"/>
              <a:t>Progression to full-thickness nuclear atypia</a:t>
            </a:r>
            <a:r>
              <a:rPr lang="en-US" sz="2400" dirty="0"/>
              <a:t> (arrow), with or without the presence of superficial epidermal maturation, heralds the development of </a:t>
            </a:r>
            <a:r>
              <a:rPr lang="en-US" sz="2400" b="1" dirty="0"/>
              <a:t>squamous cell carcinoma in situ</a:t>
            </a:r>
            <a:r>
              <a:rPr lang="en-US" sz="2400" dirty="0"/>
              <a:t>.</a:t>
            </a:r>
            <a:endParaRPr sz="2400" b="1" dirty="0"/>
          </a:p>
        </p:txBody>
      </p:sp>
      <p:sp>
        <p:nvSpPr>
          <p:cNvPr id="281" name="Google Shape;28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82" name="Google Shape;282;p32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3" name="Google Shape;283;p32"/>
          <p:cNvGrpSpPr/>
          <p:nvPr/>
        </p:nvGrpSpPr>
        <p:grpSpPr>
          <a:xfrm>
            <a:off x="2743200" y="3582000"/>
            <a:ext cx="6705598" cy="3352802"/>
            <a:chOff x="457200" y="1600200"/>
            <a:chExt cx="6705598" cy="3352802"/>
          </a:xfrm>
        </p:grpSpPr>
        <p:pic>
          <p:nvPicPr>
            <p:cNvPr id="284" name="Google Shape;284;p32"/>
            <p:cNvPicPr preferRelativeResize="0"/>
            <p:nvPr/>
          </p:nvPicPr>
          <p:blipFill rotWithShape="1">
            <a:blip r:embed="rId3">
              <a:alphaModFix/>
            </a:blip>
            <a:srcRect l="12503" t="14426" r="14161" b="20354"/>
            <a:stretch/>
          </p:blipFill>
          <p:spPr>
            <a:xfrm>
              <a:off x="457200" y="1600200"/>
              <a:ext cx="6705598" cy="33528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5" name="Google Shape;285;p32"/>
            <p:cNvCxnSpPr/>
            <p:nvPr/>
          </p:nvCxnSpPr>
          <p:spPr>
            <a:xfrm>
              <a:off x="5638800" y="3276600"/>
              <a:ext cx="0" cy="11430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86" name="Google Shape;286;p32"/>
            <p:cNvCxnSpPr/>
            <p:nvPr/>
          </p:nvCxnSpPr>
          <p:spPr>
            <a:xfrm flipH="1">
              <a:off x="3619500" y="3553293"/>
              <a:ext cx="381000" cy="3048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Invasive Squamous Cell Carcinoma</a:t>
            </a:r>
            <a:endParaRPr/>
          </a:p>
        </p:txBody>
      </p:sp>
      <p:sp>
        <p:nvSpPr>
          <p:cNvPr id="292" name="Google Shape;292;p33"/>
          <p:cNvSpPr txBox="1">
            <a:spLocks noGrp="1"/>
          </p:cNvSpPr>
          <p:nvPr>
            <p:ph type="body" idx="1"/>
          </p:nvPr>
        </p:nvSpPr>
        <p:spPr>
          <a:xfrm>
            <a:off x="838200" y="1597025"/>
            <a:ext cx="6702000" cy="46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Tongues of atypical squamous epithelium</a:t>
            </a:r>
            <a:r>
              <a:rPr lang="en-US" sz="2600"/>
              <a:t> have transgressed the </a:t>
            </a:r>
            <a:r>
              <a:rPr lang="en-US" sz="2600" b="1"/>
              <a:t>basement membrane</a:t>
            </a:r>
            <a:r>
              <a:rPr lang="en-US" sz="2600"/>
              <a:t> and invaded deeply into the dermis.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Invasive tumor cells show </a:t>
            </a:r>
            <a:r>
              <a:rPr lang="en-US" sz="2600" b="1"/>
              <a:t>enlarged nuclei</a:t>
            </a:r>
            <a:r>
              <a:rPr lang="en-US" sz="2600"/>
              <a:t> with </a:t>
            </a:r>
            <a:r>
              <a:rPr lang="en-US" sz="2600" b="1"/>
              <a:t>angulated contours</a:t>
            </a:r>
            <a:r>
              <a:rPr lang="en-US" sz="2600"/>
              <a:t> and </a:t>
            </a:r>
            <a:r>
              <a:rPr lang="en-US" sz="2600" b="1"/>
              <a:t>prominent nucleoli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An </a:t>
            </a:r>
            <a:r>
              <a:rPr lang="en-US" sz="2600" b="1"/>
              <a:t>inflammatory reaction</a:t>
            </a:r>
            <a:r>
              <a:rPr lang="en-US" sz="2600"/>
              <a:t> is also present against tumor cells.</a:t>
            </a:r>
            <a:endParaRPr b="1"/>
          </a:p>
        </p:txBody>
      </p:sp>
      <p:sp>
        <p:nvSpPr>
          <p:cNvPr id="293" name="Google Shape;29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94" name="Google Shape;294;p33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789"/>
          <a:stretch/>
        </p:blipFill>
        <p:spPr>
          <a:xfrm rot="-5400000">
            <a:off x="7182044" y="1701725"/>
            <a:ext cx="5257800" cy="41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Basal cell carcinoma</a:t>
            </a:r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81600" cy="4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Slow-growing</a:t>
            </a:r>
            <a:r>
              <a:rPr lang="en-US" sz="2600"/>
              <a:t> and </a:t>
            </a:r>
            <a:r>
              <a:rPr lang="en-US" sz="2600" b="1"/>
              <a:t>rarely metastasizes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Develops on </a:t>
            </a:r>
            <a:r>
              <a:rPr lang="en-US" sz="2600" b="1"/>
              <a:t>sun-exposed parts of the body</a:t>
            </a:r>
            <a:r>
              <a:rPr lang="en-US" sz="2600"/>
              <a:t>, especially the </a:t>
            </a:r>
            <a:r>
              <a:rPr lang="en-US" sz="2600" b="1"/>
              <a:t>head and neck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Not present on </a:t>
            </a:r>
            <a:r>
              <a:rPr lang="en-US" sz="2600" b="1"/>
              <a:t>mucosal surfaces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Appears as a </a:t>
            </a:r>
            <a:r>
              <a:rPr lang="en-US" sz="2600" b="1"/>
              <a:t>pearly white or waxy growth</a:t>
            </a:r>
            <a:r>
              <a:rPr lang="en-US" sz="2600"/>
              <a:t>, often with visible </a:t>
            </a:r>
            <a:r>
              <a:rPr lang="en-US" sz="2600" b="1"/>
              <a:t>blood vessels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The growth may </a:t>
            </a:r>
            <a:r>
              <a:rPr lang="en-US" sz="2600" b="1"/>
              <a:t>bleed</a:t>
            </a:r>
            <a:r>
              <a:rPr lang="en-US" sz="2600"/>
              <a:t>, develop a </a:t>
            </a:r>
            <a:r>
              <a:rPr lang="en-US" sz="2600" b="1"/>
              <a:t>crust</a:t>
            </a:r>
            <a:r>
              <a:rPr lang="en-US" sz="2600"/>
              <a:t>, or form a </a:t>
            </a:r>
            <a:r>
              <a:rPr lang="en-US" sz="2600" b="1"/>
              <a:t>depression</a:t>
            </a:r>
            <a:r>
              <a:rPr lang="en-US" sz="2600"/>
              <a:t> in the center.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In </a:t>
            </a:r>
            <a:r>
              <a:rPr lang="en-US" sz="2600" b="1"/>
              <a:t>darker-skinned individuals</a:t>
            </a:r>
            <a:r>
              <a:rPr lang="en-US" sz="2600"/>
              <a:t>, this type of cancer is usually </a:t>
            </a:r>
            <a:r>
              <a:rPr lang="en-US" sz="2600" b="1"/>
              <a:t>brown or black</a:t>
            </a:r>
            <a:r>
              <a:rPr lang="en-US" sz="2600"/>
              <a:t>.</a:t>
            </a:r>
            <a:endParaRPr b="1"/>
          </a:p>
        </p:txBody>
      </p:sp>
      <p:sp>
        <p:nvSpPr>
          <p:cNvPr id="302" name="Google Shape;30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03" name="Google Shape;303;p34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8711125" y="307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Basal cell carcinoma</a:t>
            </a:r>
            <a:endParaRPr/>
          </a:p>
        </p:txBody>
      </p:sp>
      <p:sp>
        <p:nvSpPr>
          <p:cNvPr id="310" name="Google Shape;31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11" name="Google Shape;311;p35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5"/>
          <p:cNvSpPr txBox="1"/>
          <p:nvPr/>
        </p:nvSpPr>
        <p:spPr>
          <a:xfrm>
            <a:off x="8711125" y="307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35"/>
          <p:cNvPicPr preferRelativeResize="0"/>
          <p:nvPr/>
        </p:nvPicPr>
        <p:blipFill rotWithShape="1">
          <a:blip r:embed="rId3">
            <a:alphaModFix/>
          </a:blip>
          <a:srcRect l="13532" t="33516" b="12224"/>
          <a:stretch/>
        </p:blipFill>
        <p:spPr>
          <a:xfrm>
            <a:off x="-24809" y="3136936"/>
            <a:ext cx="5685834" cy="372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8388" y="0"/>
            <a:ext cx="426561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4809" y="3211"/>
            <a:ext cx="4876800" cy="313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BCC Morphology</a:t>
            </a:r>
            <a:endParaRPr/>
          </a:p>
        </p:txBody>
      </p:sp>
      <p:sp>
        <p:nvSpPr>
          <p:cNvPr id="321" name="Google Shape;321;p36"/>
          <p:cNvSpPr txBox="1">
            <a:spLocks noGrp="1"/>
          </p:cNvSpPr>
          <p:nvPr>
            <p:ph type="body" idx="1"/>
          </p:nvPr>
        </p:nvSpPr>
        <p:spPr>
          <a:xfrm>
            <a:off x="670035" y="1520825"/>
            <a:ext cx="605658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 dirty="0"/>
              <a:t>Basal Cell Carcinoma (BCC)</a:t>
            </a:r>
            <a:endParaRPr b="1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 dirty="0"/>
              <a:t>Tumor cells</a:t>
            </a:r>
            <a:r>
              <a:rPr lang="en-US" sz="2600" dirty="0"/>
              <a:t> resemble </a:t>
            </a:r>
            <a:r>
              <a:rPr lang="en-US" sz="2600" b="1" dirty="0"/>
              <a:t>basal cells</a:t>
            </a:r>
            <a:r>
              <a:rPr lang="en-US" sz="2600" dirty="0"/>
              <a:t>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Can be </a:t>
            </a:r>
            <a:r>
              <a:rPr lang="en-US" sz="2600" b="1" dirty="0"/>
              <a:t>multifocal</a:t>
            </a:r>
            <a:r>
              <a:rPr lang="en-US" sz="2600" dirty="0"/>
              <a:t> or </a:t>
            </a:r>
            <a:r>
              <a:rPr lang="en-US" sz="2600" b="1" dirty="0"/>
              <a:t>nodular</a:t>
            </a:r>
            <a:r>
              <a:rPr lang="en-US" sz="2600" dirty="0"/>
              <a:t>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 dirty="0"/>
              <a:t>Locally aggressive</a:t>
            </a:r>
            <a:r>
              <a:rPr lang="en-US" sz="2600" dirty="0"/>
              <a:t>, but </a:t>
            </a:r>
            <a:r>
              <a:rPr lang="en-US" sz="2600" b="1" dirty="0"/>
              <a:t>metastasis is very rare</a:t>
            </a:r>
            <a:r>
              <a:rPr lang="en-US" sz="2600" dirty="0"/>
              <a:t>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Composed of </a:t>
            </a:r>
            <a:r>
              <a:rPr lang="en-US" sz="2600" b="1" dirty="0"/>
              <a:t>nests of uniform basaloid cells</a:t>
            </a:r>
            <a:r>
              <a:rPr lang="en-US" sz="2600" dirty="0"/>
              <a:t> within the dermis, often separated from the adjacent stroma by </a:t>
            </a:r>
            <a:r>
              <a:rPr lang="en-US" sz="2600" b="1" dirty="0"/>
              <a:t>thin clefts</a:t>
            </a:r>
            <a:r>
              <a:rPr lang="en-US" sz="2600" dirty="0"/>
              <a:t>—an artifact of sectioning.</a:t>
            </a:r>
            <a:endParaRPr b="1" dirty="0"/>
          </a:p>
        </p:txBody>
      </p:sp>
      <p:sp>
        <p:nvSpPr>
          <p:cNvPr id="322" name="Google Shape;322;p36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6" name="Google Shape;330;p37">
            <a:extLst>
              <a:ext uri="{FF2B5EF4-FFF2-40B4-BE49-F238E27FC236}">
                <a16:creationId xmlns:a16="http://schemas.microsoft.com/office/drawing/2014/main" id="{912D3CDB-6884-4216-A951-9ED2BD5A2F5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b="24851"/>
          <a:stretch/>
        </p:blipFill>
        <p:spPr>
          <a:xfrm>
            <a:off x="6894786" y="1224200"/>
            <a:ext cx="4981904" cy="51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>
            <a:spLocks noGrp="1"/>
          </p:cNvSpPr>
          <p:nvPr>
            <p:ph type="title"/>
          </p:nvPr>
        </p:nvSpPr>
        <p:spPr>
          <a:xfrm>
            <a:off x="685800" y="212725"/>
            <a:ext cx="11125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Basal Cell Carcinoma</a:t>
            </a:r>
            <a:endParaRPr/>
          </a:p>
        </p:txBody>
      </p:sp>
      <p:sp>
        <p:nvSpPr>
          <p:cNvPr id="336" name="Google Shape;336;p38"/>
          <p:cNvSpPr txBox="1">
            <a:spLocks noGrp="1"/>
          </p:cNvSpPr>
          <p:nvPr>
            <p:ph type="body" idx="1"/>
          </p:nvPr>
        </p:nvSpPr>
        <p:spPr>
          <a:xfrm>
            <a:off x="685800" y="1444625"/>
            <a:ext cx="11125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-US" b="1"/>
              <a:t>Nests of uniform basaloid cells</a:t>
            </a:r>
            <a:r>
              <a:rPr lang="en-US"/>
              <a:t> within the dermis that are often separated from the adjacent stroma by </a:t>
            </a:r>
            <a:r>
              <a:rPr lang="en-US" b="1"/>
              <a:t>thin clefts</a:t>
            </a:r>
            <a:r>
              <a:rPr lang="en-US"/>
              <a:t>—an artifact of sectioning.</a:t>
            </a:r>
            <a:endParaRPr b="1"/>
          </a:p>
        </p:txBody>
      </p:sp>
      <p:sp>
        <p:nvSpPr>
          <p:cNvPr id="337" name="Google Shape;337;p38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997" y="2562375"/>
            <a:ext cx="9143998" cy="4295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3006725" y="351255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Skin Tumors</a:t>
            </a:r>
            <a:endParaRPr sz="6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3006725" y="2738955"/>
            <a:ext cx="9144000" cy="28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CNS &amp; Psychiatry II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4th year MBBS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Mudassira Zahid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Department of Pathology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Rawalpindi Medical University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l="30564" t="3559" b="-28"/>
          <a:stretch/>
        </p:blipFill>
        <p:spPr>
          <a:xfrm>
            <a:off x="187518" y="272736"/>
            <a:ext cx="1414454" cy="14702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B2E4A8-28B3-499C-865C-9A8418BA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60" y="2112578"/>
            <a:ext cx="3916923" cy="38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>
            <a:spLocks noGrp="1"/>
          </p:cNvSpPr>
          <p:nvPr>
            <p:ph type="title"/>
          </p:nvPr>
        </p:nvSpPr>
        <p:spPr>
          <a:xfrm>
            <a:off x="685800" y="212725"/>
            <a:ext cx="11125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Melanocytic Lesions</a:t>
            </a:r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body" idx="1"/>
          </p:nvPr>
        </p:nvSpPr>
        <p:spPr>
          <a:xfrm>
            <a:off x="685800" y="1444625"/>
            <a:ext cx="11125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Benign</a:t>
            </a:r>
            <a:r>
              <a:rPr lang="en-US" sz="2600"/>
              <a:t>: </a:t>
            </a:r>
            <a:r>
              <a:rPr lang="en-US" sz="2600" b="1"/>
              <a:t>Nevus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Malignant</a:t>
            </a:r>
            <a:r>
              <a:rPr lang="en-US" sz="2600"/>
              <a:t>: </a:t>
            </a:r>
            <a:r>
              <a:rPr lang="en-US" sz="2600" b="1"/>
              <a:t>Melanoma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Most </a:t>
            </a:r>
            <a:r>
              <a:rPr lang="en-US" sz="2600" b="1"/>
              <a:t>nevi</a:t>
            </a:r>
            <a:r>
              <a:rPr lang="en-US" sz="2600"/>
              <a:t> are </a:t>
            </a:r>
            <a:r>
              <a:rPr lang="en-US" sz="2600" b="1"/>
              <a:t>benign</a:t>
            </a:r>
            <a:r>
              <a:rPr lang="en-US" sz="2600"/>
              <a:t> and do not progress to </a:t>
            </a:r>
            <a:r>
              <a:rPr lang="en-US" sz="2600" b="1"/>
              <a:t>atypical lesions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Dysplastic nevus</a:t>
            </a:r>
            <a:r>
              <a:rPr lang="en-US" sz="2600"/>
              <a:t> is a precursor to </a:t>
            </a:r>
            <a:r>
              <a:rPr lang="en-US" sz="2600" b="1"/>
              <a:t>malignant melanoma</a:t>
            </a:r>
            <a:r>
              <a:rPr lang="en-US" sz="2600"/>
              <a:t>.</a:t>
            </a:r>
            <a:endParaRPr b="1"/>
          </a:p>
        </p:txBody>
      </p:sp>
      <p:sp>
        <p:nvSpPr>
          <p:cNvPr id="346" name="Google Shape;346;p39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"/>
          <p:cNvSpPr txBox="1">
            <a:spLocks noGrp="1"/>
          </p:cNvSpPr>
          <p:nvPr>
            <p:ph type="title"/>
          </p:nvPr>
        </p:nvSpPr>
        <p:spPr>
          <a:xfrm>
            <a:off x="685800" y="212725"/>
            <a:ext cx="11125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Nevus</a:t>
            </a:r>
            <a:endParaRPr/>
          </a:p>
        </p:txBody>
      </p:sp>
      <p:sp>
        <p:nvSpPr>
          <p:cNvPr id="353" name="Google Shape;353;p40"/>
          <p:cNvSpPr txBox="1">
            <a:spLocks noGrp="1"/>
          </p:cNvSpPr>
          <p:nvPr>
            <p:ph type="body" idx="1"/>
          </p:nvPr>
        </p:nvSpPr>
        <p:spPr>
          <a:xfrm>
            <a:off x="685800" y="1444625"/>
            <a:ext cx="11125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Melanocytic Nevi</a:t>
            </a:r>
            <a:endParaRPr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Benign neoplasms</a:t>
            </a:r>
            <a:r>
              <a:rPr lang="en-US" sz="2600"/>
              <a:t> derived from melanocytes.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Pigmented growth</a:t>
            </a:r>
            <a:r>
              <a:rPr lang="en-US" sz="2600"/>
              <a:t> with well-defined, regular borders.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Uniform pigmentation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Small diameter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Benign cells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Microscopically, the </a:t>
            </a:r>
            <a:r>
              <a:rPr lang="en-US" sz="2600" b="1"/>
              <a:t>nevus cells</a:t>
            </a:r>
            <a:r>
              <a:rPr lang="en-US" sz="2600"/>
              <a:t> are round and uniform.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Do not have </a:t>
            </a:r>
            <a:r>
              <a:rPr lang="en-US" sz="2600" b="1"/>
              <a:t>prominent nucleoli</a:t>
            </a:r>
            <a:r>
              <a:rPr lang="en-US" sz="2600"/>
              <a:t> or any </a:t>
            </a:r>
            <a:r>
              <a:rPr lang="en-US" sz="2600" b="1"/>
              <a:t>mitosis</a:t>
            </a:r>
            <a:r>
              <a:rPr lang="en-US" sz="2600"/>
              <a:t>.</a:t>
            </a:r>
            <a:endParaRPr sz="2600" b="1"/>
          </a:p>
        </p:txBody>
      </p:sp>
      <p:sp>
        <p:nvSpPr>
          <p:cNvPr id="354" name="Google Shape;354;p40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685800" y="212725"/>
            <a:ext cx="11125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Nevus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body" idx="1"/>
          </p:nvPr>
        </p:nvSpPr>
        <p:spPr>
          <a:xfrm>
            <a:off x="685800" y="1444625"/>
            <a:ext cx="11125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3 Types Based on Growth Patterns</a:t>
            </a:r>
            <a:endParaRPr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Junctional Nevi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Compound Nevi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Intradermal Nevi</a:t>
            </a:r>
            <a:endParaRPr b="1"/>
          </a:p>
        </p:txBody>
      </p:sp>
      <p:sp>
        <p:nvSpPr>
          <p:cNvPr id="362" name="Google Shape;362;p41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6" name="Google Shape;370;p42" descr="C:\Users\Noor\Desktop\Pathology of Skin - Common Disorders_files\slide-78-728.jpg">
            <a:extLst>
              <a:ext uri="{FF2B5EF4-FFF2-40B4-BE49-F238E27FC236}">
                <a16:creationId xmlns:a16="http://schemas.microsoft.com/office/drawing/2014/main" id="{4AF2D8A4-EC44-4A8B-85F6-0919FDF0AB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843674"/>
            <a:ext cx="6043448" cy="551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77" name="Google Shape;377;p43" descr="C:\Users\Noor\Desktop\Pathology of Skin - Common Disorders_files\slide-79-7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84" name="Google Shape;384;p44" descr="C:\Users\Noor\Desktop\Pathology of Skin - Common Disorders_files\slide-80-7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Malignant Melanoma</a:t>
            </a:r>
            <a:endParaRPr/>
          </a:p>
        </p:txBody>
      </p:sp>
      <p:sp>
        <p:nvSpPr>
          <p:cNvPr id="390" name="Google Shape;390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 dirty="0"/>
              <a:t>Deadly if Not Treated Early</a:t>
            </a:r>
            <a:endParaRPr b="1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 dirty="0"/>
              <a:t>Primary Sites</a:t>
            </a:r>
            <a:r>
              <a:rPr lang="en-US" sz="2600" dirty="0"/>
              <a:t>:</a:t>
            </a:r>
            <a:endParaRPr sz="2600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 dirty="0"/>
              <a:t>Skin</a:t>
            </a:r>
            <a:endParaRPr sz="2600" b="1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 dirty="0"/>
              <a:t>Anogenital mucosa</a:t>
            </a:r>
            <a:endParaRPr sz="2600" b="1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 dirty="0"/>
              <a:t>Eye</a:t>
            </a:r>
            <a:endParaRPr b="1" dirty="0"/>
          </a:p>
        </p:txBody>
      </p:sp>
      <p:sp>
        <p:nvSpPr>
          <p:cNvPr id="391" name="Google Shape;391;p45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6" name="Google Shape;398;p46">
            <a:extLst>
              <a:ext uri="{FF2B5EF4-FFF2-40B4-BE49-F238E27FC236}">
                <a16:creationId xmlns:a16="http://schemas.microsoft.com/office/drawing/2014/main" id="{8C4BA5B6-0375-4BF8-9B8F-CC8BEA1F5D3C}"/>
              </a:ext>
            </a:extLst>
          </p:cNvPr>
          <p:cNvSpPr txBox="1">
            <a:spLocks/>
          </p:cNvSpPr>
          <p:nvPr/>
        </p:nvSpPr>
        <p:spPr>
          <a:xfrm>
            <a:off x="6381671" y="1253400"/>
            <a:ext cx="527356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sz="3200" b="1" dirty="0"/>
              <a:t>Pathogenesis </a:t>
            </a:r>
          </a:p>
          <a:p>
            <a:pPr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b="1" dirty="0"/>
              <a:t>Sun Exposure</a:t>
            </a:r>
          </a:p>
          <a:p>
            <a:pPr indent="-393700">
              <a:lnSpc>
                <a:spcPct val="115000"/>
              </a:lnSpc>
              <a:spcBef>
                <a:spcPts val="0"/>
              </a:spcBef>
              <a:buSzPts val="2600"/>
              <a:buFont typeface="Arial"/>
              <a:buChar char="●"/>
            </a:pPr>
            <a:r>
              <a:rPr lang="en-US" b="1" dirty="0"/>
              <a:t>Inherited Genes</a:t>
            </a:r>
            <a:r>
              <a:rPr lang="en-US" dirty="0"/>
              <a:t>: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Calibri"/>
              <a:buChar char="○"/>
            </a:pPr>
            <a:r>
              <a:rPr lang="en-US" sz="2600" b="1" dirty="0" err="1"/>
              <a:t>BRAF</a:t>
            </a:r>
            <a:endParaRPr lang="en-US" sz="2600" b="1" dirty="0"/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Calibri"/>
              <a:buChar char="○"/>
            </a:pPr>
            <a:r>
              <a:rPr lang="en-US" sz="2600" b="1" dirty="0"/>
              <a:t>P16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Calibri"/>
              <a:buChar char="○"/>
            </a:pPr>
            <a:r>
              <a:rPr lang="en-US" sz="2600" b="1" dirty="0"/>
              <a:t>Cyclin-dependent kinases</a:t>
            </a:r>
          </a:p>
          <a:p>
            <a:pPr indent="-393700">
              <a:lnSpc>
                <a:spcPct val="115000"/>
              </a:lnSpc>
              <a:spcBef>
                <a:spcPts val="0"/>
              </a:spcBef>
              <a:buSzPts val="2600"/>
              <a:buFont typeface="Arial"/>
              <a:buChar char="●"/>
            </a:pPr>
            <a:r>
              <a:rPr lang="en-US" b="1" dirty="0"/>
              <a:t>Abnormal function</a:t>
            </a:r>
            <a:r>
              <a:rPr lang="en-US" dirty="0"/>
              <a:t> of these genes results in the formation of </a:t>
            </a:r>
            <a:r>
              <a:rPr lang="en-US" b="1" dirty="0"/>
              <a:t>nevus</a:t>
            </a:r>
            <a:r>
              <a:rPr lang="en-US" dirty="0"/>
              <a:t> and </a:t>
            </a:r>
            <a:r>
              <a:rPr lang="en-US" b="1" dirty="0"/>
              <a:t>melanoma</a:t>
            </a:r>
            <a:r>
              <a:rPr lang="en-US" dirty="0"/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6400" y="0"/>
            <a:ext cx="1021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8"/>
          <p:cNvPicPr preferRelativeResize="0"/>
          <p:nvPr/>
        </p:nvPicPr>
        <p:blipFill rotWithShape="1">
          <a:blip r:embed="rId3">
            <a:alphaModFix/>
          </a:blip>
          <a:srcRect l="12299" t="17708" r="10397" b="17708"/>
          <a:stretch/>
        </p:blipFill>
        <p:spPr>
          <a:xfrm>
            <a:off x="2041563" y="-27925"/>
            <a:ext cx="8108877" cy="38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8"/>
          <p:cNvSpPr txBox="1">
            <a:spLocks noGrp="1"/>
          </p:cNvSpPr>
          <p:nvPr>
            <p:ph type="body" idx="1"/>
          </p:nvPr>
        </p:nvSpPr>
        <p:spPr>
          <a:xfrm>
            <a:off x="381000" y="3599650"/>
            <a:ext cx="11828400" cy="3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A</a:t>
            </a:r>
            <a:r>
              <a:rPr lang="en-US" sz="2400"/>
              <a:t>: Normal skin shows only scattered </a:t>
            </a:r>
            <a:r>
              <a:rPr lang="en-US" sz="2400" b="1"/>
              <a:t>melanocytes</a:t>
            </a:r>
            <a:r>
              <a:rPr lang="en-US" sz="2400"/>
              <a:t>.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B</a:t>
            </a:r>
            <a:r>
              <a:rPr lang="en-US" sz="2400"/>
              <a:t>: </a:t>
            </a:r>
            <a:r>
              <a:rPr lang="en-US" sz="2400" b="1"/>
              <a:t>Lentiginous melanocytic hyperplasia</a:t>
            </a:r>
            <a:r>
              <a:rPr lang="en-US" sz="2400"/>
              <a:t>.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C</a:t>
            </a:r>
            <a:r>
              <a:rPr lang="en-US" sz="2400"/>
              <a:t>: </a:t>
            </a:r>
            <a:r>
              <a:rPr lang="en-US" sz="2400" b="1"/>
              <a:t>Lentiginous compound nevus</a:t>
            </a:r>
            <a:r>
              <a:rPr lang="en-US" sz="2400"/>
              <a:t> with abnormal architecture and cytologic features (</a:t>
            </a:r>
            <a:r>
              <a:rPr lang="en-US" sz="2400" b="1"/>
              <a:t>dysplastic nevus</a:t>
            </a:r>
            <a:r>
              <a:rPr lang="en-US" sz="2400"/>
              <a:t>).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D</a:t>
            </a:r>
            <a:r>
              <a:rPr lang="en-US" sz="2400"/>
              <a:t>: </a:t>
            </a:r>
            <a:r>
              <a:rPr lang="en-US" sz="2400" b="1"/>
              <a:t>Early or radial growth phase melanoma</a:t>
            </a:r>
            <a:r>
              <a:rPr lang="en-US" sz="2400"/>
              <a:t> (large dark cells in the epidermis) arising in a nevus.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b="1"/>
              <a:t>E</a:t>
            </a:r>
            <a:r>
              <a:rPr lang="en-US" sz="2400"/>
              <a:t>: </a:t>
            </a:r>
            <a:r>
              <a:rPr lang="en-US" sz="2400" b="1"/>
              <a:t>Melanoma in the vertical growth phase</a:t>
            </a:r>
            <a:r>
              <a:rPr lang="en-US" sz="2400"/>
              <a:t> with metastatic potential.</a:t>
            </a:r>
            <a:endParaRPr sz="2400" b="1"/>
          </a:p>
        </p:txBody>
      </p:sp>
      <p:sp>
        <p:nvSpPr>
          <p:cNvPr id="413" name="Google Shape;413;p48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Malignant Melanoma</a:t>
            </a:r>
            <a:endParaRPr/>
          </a:p>
        </p:txBody>
      </p:sp>
      <p:sp>
        <p:nvSpPr>
          <p:cNvPr id="420" name="Google Shape;420;p49"/>
          <p:cNvSpPr txBox="1">
            <a:spLocks noGrp="1"/>
          </p:cNvSpPr>
          <p:nvPr>
            <p:ph type="body" idx="1"/>
          </p:nvPr>
        </p:nvSpPr>
        <p:spPr>
          <a:xfrm>
            <a:off x="235327" y="1472136"/>
            <a:ext cx="6733032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The epidermis shows </a:t>
            </a:r>
            <a:r>
              <a:rPr lang="en-US" sz="2600" b="1" dirty="0"/>
              <a:t>atypical melanocytic proliferation</a:t>
            </a:r>
            <a:r>
              <a:rPr lang="en-US" sz="2600" dirty="0"/>
              <a:t>, consisting of irregular </a:t>
            </a:r>
            <a:r>
              <a:rPr lang="en-US" sz="2600" b="1" dirty="0"/>
              <a:t>nested</a:t>
            </a:r>
            <a:r>
              <a:rPr lang="en-US" sz="2600" dirty="0"/>
              <a:t> and </a:t>
            </a:r>
            <a:r>
              <a:rPr lang="en-US" sz="2600" b="1" dirty="0"/>
              <a:t>single melanocytes</a:t>
            </a:r>
            <a:r>
              <a:rPr lang="en-US" sz="2600" dirty="0"/>
              <a:t>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 dirty="0"/>
              <a:t>Atypical melanocytes</a:t>
            </a:r>
            <a:r>
              <a:rPr lang="en-US" sz="2600" dirty="0"/>
              <a:t> are visible in all layers of the epidermis, from the </a:t>
            </a:r>
            <a:r>
              <a:rPr lang="en-US" sz="2600" b="1" dirty="0"/>
              <a:t>basal layer</a:t>
            </a:r>
            <a:r>
              <a:rPr lang="en-US" sz="2600" dirty="0"/>
              <a:t> to the </a:t>
            </a:r>
            <a:r>
              <a:rPr lang="en-US" sz="2600" b="1" dirty="0"/>
              <a:t>granular layer</a:t>
            </a:r>
            <a:r>
              <a:rPr lang="en-US" sz="2600" dirty="0"/>
              <a:t>.</a:t>
            </a:r>
          </a:p>
          <a:p>
            <a:pPr lvl="0"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b="1" dirty="0"/>
              <a:t>Atypical Melanocytes: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Char char="○"/>
            </a:pPr>
            <a:r>
              <a:rPr lang="en-US" sz="2600" b="1" dirty="0"/>
              <a:t>Larger</a:t>
            </a:r>
            <a:r>
              <a:rPr lang="en-US" sz="2600" dirty="0"/>
              <a:t>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Char char="○"/>
            </a:pPr>
            <a:r>
              <a:rPr lang="en-US" sz="2600" b="1" dirty="0"/>
              <a:t>enlarged nuclei</a:t>
            </a:r>
            <a:r>
              <a:rPr lang="en-US" sz="2600" dirty="0"/>
              <a:t> with </a:t>
            </a:r>
            <a:r>
              <a:rPr lang="en-US" sz="2600" b="1" dirty="0"/>
              <a:t>irregular contours</a:t>
            </a:r>
            <a:r>
              <a:rPr lang="en-US" sz="2600" dirty="0"/>
              <a:t>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Char char="○"/>
            </a:pPr>
            <a:r>
              <a:rPr lang="en-US" sz="2600" b="1" dirty="0"/>
              <a:t>Prominent red (eosinophilic)</a:t>
            </a:r>
            <a:r>
              <a:rPr lang="en-US" sz="2600" dirty="0"/>
              <a:t> nucleoli are seen.</a:t>
            </a: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endParaRPr b="1" dirty="0"/>
          </a:p>
        </p:txBody>
      </p:sp>
      <p:sp>
        <p:nvSpPr>
          <p:cNvPr id="421" name="Google Shape;42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22" name="Google Shape;422;p49"/>
          <p:cNvSpPr txBox="1"/>
          <p:nvPr/>
        </p:nvSpPr>
        <p:spPr>
          <a:xfrm>
            <a:off x="9277373" y="152400"/>
            <a:ext cx="267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49" descr="drm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4800" y="1903550"/>
            <a:ext cx="5486400" cy="391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Warning Signs in a Pigmented Lesion</a:t>
            </a:r>
            <a:endParaRPr/>
          </a:p>
        </p:txBody>
      </p:sp>
      <p:sp>
        <p:nvSpPr>
          <p:cNvPr id="438" name="Google Shape;43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127124" cy="4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○"/>
            </a:pPr>
            <a:r>
              <a:rPr lang="en-US" sz="2600" b="1" dirty="0"/>
              <a:t>What is the </a:t>
            </a:r>
            <a:r>
              <a:rPr lang="en-US" sz="2600" b="1" dirty="0" err="1"/>
              <a:t>ABCDEEFG</a:t>
            </a:r>
            <a:r>
              <a:rPr lang="en-US" sz="2600" b="1" dirty="0"/>
              <a:t> Principle?</a:t>
            </a:r>
            <a:endParaRPr sz="2600" b="1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A</a:t>
            </a:r>
            <a:r>
              <a:rPr lang="en-US" sz="2600" dirty="0"/>
              <a:t>: </a:t>
            </a:r>
            <a:r>
              <a:rPr lang="en-US" sz="2600" b="1" dirty="0"/>
              <a:t>Asymmetry</a:t>
            </a:r>
            <a:endParaRPr sz="2600" b="1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B</a:t>
            </a:r>
            <a:r>
              <a:rPr lang="en-US" sz="2600" dirty="0"/>
              <a:t>: </a:t>
            </a:r>
            <a:r>
              <a:rPr lang="en-US" sz="2600" b="1" dirty="0"/>
              <a:t>Borders</a:t>
            </a:r>
            <a:r>
              <a:rPr lang="en-US" sz="2600" dirty="0"/>
              <a:t> (irregular)</a:t>
            </a:r>
            <a:endParaRPr sz="2600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C</a:t>
            </a:r>
            <a:r>
              <a:rPr lang="en-US" sz="2600" dirty="0"/>
              <a:t>: </a:t>
            </a:r>
            <a:r>
              <a:rPr lang="en-US" sz="2600" b="1" dirty="0"/>
              <a:t>Color change</a:t>
            </a:r>
            <a:endParaRPr sz="2600" b="1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D</a:t>
            </a:r>
            <a:r>
              <a:rPr lang="en-US" sz="2600" dirty="0"/>
              <a:t>: </a:t>
            </a:r>
            <a:r>
              <a:rPr lang="en-US" sz="2600" b="1" dirty="0"/>
              <a:t>Diameter</a:t>
            </a:r>
            <a:r>
              <a:rPr lang="en-US" sz="2600" dirty="0"/>
              <a:t> (greater than 6 mm or 0.24 in., about the size of a pencil eraser)</a:t>
            </a:r>
            <a:endParaRPr sz="2600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E</a:t>
            </a:r>
            <a:r>
              <a:rPr lang="en-US" sz="2600" dirty="0"/>
              <a:t>: </a:t>
            </a:r>
            <a:r>
              <a:rPr lang="en-US" sz="2600" b="1" dirty="0"/>
              <a:t>Evolving</a:t>
            </a:r>
            <a:r>
              <a:rPr lang="en-US" sz="2600" dirty="0"/>
              <a:t> over time</a:t>
            </a:r>
            <a:endParaRPr sz="2600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E</a:t>
            </a:r>
            <a:r>
              <a:rPr lang="en-US" sz="2600" dirty="0"/>
              <a:t>: </a:t>
            </a:r>
            <a:r>
              <a:rPr lang="en-US" sz="2600" b="1" dirty="0"/>
              <a:t>Elevated</a:t>
            </a:r>
            <a:r>
              <a:rPr lang="en-US" sz="2600" dirty="0"/>
              <a:t> above the skin surface</a:t>
            </a:r>
            <a:endParaRPr sz="2600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F</a:t>
            </a:r>
            <a:r>
              <a:rPr lang="en-US" sz="2600" dirty="0"/>
              <a:t>: </a:t>
            </a:r>
            <a:r>
              <a:rPr lang="en-US" sz="2600" b="1" dirty="0"/>
              <a:t>Firm</a:t>
            </a:r>
            <a:r>
              <a:rPr lang="en-US" sz="2600" dirty="0"/>
              <a:t> to the touch</a:t>
            </a:r>
            <a:endParaRPr sz="2600" dirty="0"/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</a:pPr>
            <a:r>
              <a:rPr lang="en-US" sz="2600" b="1" dirty="0"/>
              <a:t>G</a:t>
            </a:r>
            <a:r>
              <a:rPr lang="en-US" sz="2600" dirty="0"/>
              <a:t>: </a:t>
            </a:r>
            <a:r>
              <a:rPr lang="en-US" sz="2600" b="1" dirty="0"/>
              <a:t>Growing</a:t>
            </a:r>
            <a:endParaRPr sz="2600" b="1" dirty="0"/>
          </a:p>
        </p:txBody>
      </p:sp>
      <p:sp>
        <p:nvSpPr>
          <p:cNvPr id="439" name="Google Shape;43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440" name="Google Shape;440;p51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1"/>
          <p:cNvSpPr txBox="1"/>
          <p:nvPr/>
        </p:nvSpPr>
        <p:spPr>
          <a:xfrm>
            <a:off x="8711125" y="307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1"/>
          <p:cNvPicPr preferRelativeResize="0"/>
          <p:nvPr/>
        </p:nvPicPr>
        <p:blipFill rotWithShape="1">
          <a:blip r:embed="rId3">
            <a:alphaModFix/>
          </a:blip>
          <a:srcRect l="19169" t="6666" r="32495" b="2267"/>
          <a:stretch/>
        </p:blipFill>
        <p:spPr>
          <a:xfrm>
            <a:off x="8711125" y="2004524"/>
            <a:ext cx="3102329" cy="4101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8" y="0"/>
            <a:ext cx="121569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Progression of Melanoma</a:t>
            </a:r>
            <a:endParaRPr/>
          </a:p>
        </p:txBody>
      </p:sp>
      <p:sp>
        <p:nvSpPr>
          <p:cNvPr id="448" name="Google Shape;448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81600" cy="4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 dirty="0"/>
              <a:t>Radial Growth</a:t>
            </a:r>
            <a:endParaRPr b="1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Tumor cells lack the capacity to metastasize and grow in the </a:t>
            </a:r>
            <a:r>
              <a:rPr lang="en-US" sz="2600" b="1" dirty="0"/>
              <a:t>horizontal direction</a:t>
            </a:r>
            <a:r>
              <a:rPr lang="en-US" sz="2600" dirty="0"/>
              <a:t>.</a:t>
            </a: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endParaRPr sz="2600" dirty="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 dirty="0"/>
              <a:t>Vertical Growth</a:t>
            </a:r>
            <a:endParaRPr b="1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Appearance of a </a:t>
            </a:r>
            <a:r>
              <a:rPr lang="en-US" sz="2600" b="1" dirty="0"/>
              <a:t>nodule</a:t>
            </a:r>
            <a:r>
              <a:rPr lang="en-US" sz="2600" dirty="0"/>
              <a:t>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Appearance of a clone of cells with </a:t>
            </a:r>
            <a:r>
              <a:rPr lang="en-US" sz="2600" b="1" dirty="0"/>
              <a:t>metastasizing potential</a:t>
            </a:r>
            <a:r>
              <a:rPr lang="en-US" sz="2600" dirty="0"/>
              <a:t>.</a:t>
            </a:r>
            <a:endParaRPr sz="2600" b="1" dirty="0"/>
          </a:p>
        </p:txBody>
      </p:sp>
      <p:sp>
        <p:nvSpPr>
          <p:cNvPr id="449" name="Google Shape;44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450" name="Google Shape;450;p52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2"/>
          <p:cNvSpPr txBox="1"/>
          <p:nvPr/>
        </p:nvSpPr>
        <p:spPr>
          <a:xfrm>
            <a:off x="8711125" y="307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" name="Google Shape;452;p52"/>
          <p:cNvCxnSpPr/>
          <p:nvPr/>
        </p:nvCxnSpPr>
        <p:spPr>
          <a:xfrm>
            <a:off x="4425725" y="2102525"/>
            <a:ext cx="914400" cy="1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53" name="Google Shape;453;p52"/>
          <p:cNvCxnSpPr/>
          <p:nvPr/>
        </p:nvCxnSpPr>
        <p:spPr>
          <a:xfrm rot="5400000">
            <a:off x="4665674" y="3939022"/>
            <a:ext cx="609600" cy="1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Prognostic Factors</a:t>
            </a:r>
            <a:endParaRPr/>
          </a:p>
        </p:txBody>
      </p:sp>
      <p:sp>
        <p:nvSpPr>
          <p:cNvPr id="459" name="Google Shape;459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81600" cy="48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Tumor depth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Number of mitoses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Evidence of tumor regression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Presence and number of Tumor Infiltrating Lymphocytes (TILs)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Gender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Location in the body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Presence of ulceration</a:t>
            </a:r>
            <a:endParaRPr sz="2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 sz="2600" b="1"/>
              <a:t>Status of sentinel lymph node</a:t>
            </a:r>
            <a:endParaRPr b="1"/>
          </a:p>
        </p:txBody>
      </p:sp>
      <p:sp>
        <p:nvSpPr>
          <p:cNvPr id="460" name="Google Shape;46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461" name="Google Shape;461;p53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 txBox="1"/>
          <p:nvPr/>
        </p:nvSpPr>
        <p:spPr>
          <a:xfrm>
            <a:off x="8711125" y="307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468" name="Google Shape;468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Systemic and Topical Chemotherapy</a:t>
            </a:r>
            <a:endParaRPr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Various </a:t>
            </a:r>
            <a:r>
              <a:rPr lang="en-US" sz="2600" b="1"/>
              <a:t>topical agents</a:t>
            </a:r>
            <a:r>
              <a:rPr lang="en-US" sz="2600"/>
              <a:t> are used to treat patients with a history of extensive </a:t>
            </a:r>
            <a:r>
              <a:rPr lang="en-US" sz="2600" b="1"/>
              <a:t>sun exposure</a:t>
            </a:r>
            <a:r>
              <a:rPr lang="en-US" sz="2600"/>
              <a:t>, </a:t>
            </a:r>
            <a:r>
              <a:rPr lang="en-US" sz="2600" b="1"/>
              <a:t>actinic keratosis</a:t>
            </a:r>
            <a:r>
              <a:rPr lang="en-US" sz="2600"/>
              <a:t>, and </a:t>
            </a:r>
            <a:r>
              <a:rPr lang="en-US" sz="2600" b="1"/>
              <a:t>SCC in situ</a:t>
            </a:r>
            <a:r>
              <a:rPr lang="en-US" sz="2600"/>
              <a:t>, as well as superficial </a:t>
            </a:r>
            <a:r>
              <a:rPr lang="en-US" sz="2600" b="1"/>
              <a:t>BCC</a:t>
            </a:r>
            <a:r>
              <a:rPr lang="en-US" sz="2600"/>
              <a:t>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b="1"/>
              <a:t>Surgical excision</a:t>
            </a:r>
            <a:r>
              <a:rPr lang="en-US" sz="2600"/>
              <a:t> is the mainstay of treatment.</a:t>
            </a:r>
            <a:endParaRPr sz="260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In advanced disease, additional treatments such as </a:t>
            </a:r>
            <a:r>
              <a:rPr lang="en-US" sz="2600" b="1"/>
              <a:t>chemotherapy</a:t>
            </a:r>
            <a:r>
              <a:rPr lang="en-US" sz="2600"/>
              <a:t>, </a:t>
            </a:r>
            <a:r>
              <a:rPr lang="en-US" sz="2600" b="1"/>
              <a:t>radiotherapy</a:t>
            </a:r>
            <a:r>
              <a:rPr lang="en-US" sz="2600"/>
              <a:t>, and </a:t>
            </a:r>
            <a:r>
              <a:rPr lang="en-US" sz="2600" b="1"/>
              <a:t>targeted therapy</a:t>
            </a:r>
            <a:r>
              <a:rPr lang="en-US" sz="2600"/>
              <a:t> (e.g., </a:t>
            </a:r>
            <a:r>
              <a:rPr lang="en-US" sz="2600" b="1"/>
              <a:t>BRAF inhibitors</a:t>
            </a:r>
            <a:r>
              <a:rPr lang="en-US" sz="2600"/>
              <a:t>) may be used.</a:t>
            </a:r>
            <a:endParaRPr b="1"/>
          </a:p>
        </p:txBody>
      </p:sp>
      <p:sp>
        <p:nvSpPr>
          <p:cNvPr id="469" name="Google Shape;469;p54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HORIZONTAL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471" name="Google Shape;471;p54"/>
          <p:cNvSpPr txBox="1"/>
          <p:nvPr/>
        </p:nvSpPr>
        <p:spPr>
          <a:xfrm>
            <a:off x="8962775" y="611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PHARMACOLOGY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Biomedical Ethics</a:t>
            </a:r>
            <a:endParaRPr/>
          </a:p>
        </p:txBody>
      </p:sp>
      <p:sp>
        <p:nvSpPr>
          <p:cNvPr id="477" name="Google Shape;477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Prevention</a:t>
            </a:r>
            <a:br>
              <a:rPr lang="en-US" b="1"/>
            </a:br>
            <a:endParaRPr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Sustained </a:t>
            </a:r>
            <a:r>
              <a:rPr lang="en-US" sz="2600" b="1"/>
              <a:t>cancer awareness programs</a:t>
            </a:r>
            <a:r>
              <a:rPr lang="en-US" sz="2600"/>
              <a:t> inform people of the dangers of </a:t>
            </a:r>
            <a:r>
              <a:rPr lang="en-US" sz="2600" b="1"/>
              <a:t>smoking</a:t>
            </a:r>
            <a:r>
              <a:rPr lang="en-US" sz="2600"/>
              <a:t>, </a:t>
            </a:r>
            <a:r>
              <a:rPr lang="en-US" sz="2600" b="1"/>
              <a:t>chewing tobacco</a:t>
            </a:r>
            <a:r>
              <a:rPr lang="en-US" sz="2600"/>
              <a:t>, </a:t>
            </a:r>
            <a:r>
              <a:rPr lang="en-US" sz="2600" b="1"/>
              <a:t>alcohol</a:t>
            </a:r>
            <a:r>
              <a:rPr lang="en-US" sz="2600"/>
              <a:t>, and exposure to </a:t>
            </a:r>
            <a:r>
              <a:rPr lang="en-US" sz="2600" b="1"/>
              <a:t>HPV</a:t>
            </a:r>
            <a:r>
              <a:rPr lang="en-US" sz="2600"/>
              <a:t>.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Treatment</a:t>
            </a:r>
            <a:br>
              <a:rPr lang="en-US" b="1"/>
            </a:br>
            <a:endParaRPr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/>
              <a:t>Taking </a:t>
            </a:r>
            <a:r>
              <a:rPr lang="en-US" sz="2600" b="1"/>
              <a:t>informed consent</a:t>
            </a:r>
            <a:r>
              <a:rPr lang="en-US" sz="2600"/>
              <a:t> when deciding on a course of medical or surgical intervention, as it encompasses a variety of combinations, including </a:t>
            </a:r>
            <a:r>
              <a:rPr lang="en-US" sz="2600" b="1"/>
              <a:t>surgery</a:t>
            </a:r>
            <a:r>
              <a:rPr lang="en-US" sz="2600"/>
              <a:t>, </a:t>
            </a:r>
            <a:r>
              <a:rPr lang="en-US" sz="2600" b="1"/>
              <a:t>radiotherapy</a:t>
            </a:r>
            <a:r>
              <a:rPr lang="en-US" sz="2600"/>
              <a:t>, </a:t>
            </a:r>
            <a:r>
              <a:rPr lang="en-US" sz="2600" b="1"/>
              <a:t>chemotherapy</a:t>
            </a:r>
            <a:r>
              <a:rPr lang="en-US" sz="2600"/>
              <a:t>, </a:t>
            </a:r>
            <a:r>
              <a:rPr lang="en-US" sz="2600" b="1"/>
              <a:t>hormonal therapy</a:t>
            </a:r>
            <a:r>
              <a:rPr lang="en-US" sz="2600"/>
              <a:t>, and </a:t>
            </a:r>
            <a:r>
              <a:rPr lang="en-US" sz="2600" b="1"/>
              <a:t>immunotherapy</a:t>
            </a:r>
            <a:r>
              <a:rPr lang="en-US" sz="2600"/>
              <a:t>.</a:t>
            </a:r>
            <a:endParaRPr b="1"/>
          </a:p>
        </p:txBody>
      </p:sp>
      <p:sp>
        <p:nvSpPr>
          <p:cNvPr id="478" name="Google Shape;478;p55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ETHICS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FCAF-9DDE-4230-BFF7-8DCCFB1A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979" y="5649420"/>
            <a:ext cx="10383699" cy="706930"/>
          </a:xfrm>
        </p:spPr>
        <p:txBody>
          <a:bodyPr>
            <a:noAutofit/>
          </a:bodyPr>
          <a:lstStyle/>
          <a:p>
            <a:r>
              <a:rPr lang="en-US" sz="2800" b="0" i="1" dirty="0"/>
              <a:t>Cancers</a:t>
            </a:r>
            <a:r>
              <a:rPr lang="en-US" sz="2800" b="0" dirty="0"/>
              <a:t> </a:t>
            </a:r>
            <a:r>
              <a:rPr lang="en-US" sz="2800" dirty="0"/>
              <a:t>2023</a:t>
            </a:r>
            <a:r>
              <a:rPr lang="en-US" sz="2800" b="0" dirty="0"/>
              <a:t>, </a:t>
            </a:r>
            <a:r>
              <a:rPr lang="en-US" sz="2800" b="0" i="1" dirty="0"/>
              <a:t>15</a:t>
            </a:r>
            <a:r>
              <a:rPr lang="en-US" sz="2800" b="0" dirty="0"/>
              <a:t>(4), 1183; </a:t>
            </a:r>
            <a:r>
              <a:rPr lang="en-US" sz="2800" dirty="0">
                <a:hlinkClick r:id="rId2"/>
              </a:rPr>
              <a:t>https://doi.org/10.3390/cancers15041183</a:t>
            </a:r>
            <a:endParaRPr lang="en-PK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D773B-4541-4FB0-83FC-D6B45EC5F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8349"/>
            <a:ext cx="10515600" cy="3107804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dirty="0"/>
              <a:t>Simple Summary: The proposed research aims to provide a deep insight into the </a:t>
            </a:r>
            <a:r>
              <a:rPr lang="en-US" b="1" dirty="0"/>
              <a:t>deep learning and machine learning techniques </a:t>
            </a:r>
            <a:r>
              <a:rPr lang="en-US" dirty="0"/>
              <a:t>used for diagnosing skin cancer. While maintaining a healthy balance between both Machine Learning as well as Deep Learning, the study also discusses </a:t>
            </a:r>
            <a:r>
              <a:rPr lang="en-US" b="1" dirty="0"/>
              <a:t>open challenges and future directions in this field</a:t>
            </a:r>
            <a:r>
              <a:rPr lang="en-US" dirty="0"/>
              <a:t>. The research includes a comparison on widely used datasets and prevalent review papers discussing skin cancer diagnosis using </a:t>
            </a:r>
            <a:r>
              <a:rPr lang="en-US" b="1" dirty="0"/>
              <a:t>Artificial Intelligence. </a:t>
            </a:r>
            <a:r>
              <a:rPr lang="en-US" dirty="0"/>
              <a:t>The authors of this study aim to set this review as a benchmark for further studies in the field of skin cancer diagnosis by also including </a:t>
            </a:r>
            <a:r>
              <a:rPr lang="en-US" b="1" dirty="0"/>
              <a:t>limitations and benefits of historical approaches</a:t>
            </a:r>
            <a:endParaRPr lang="en-PK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F7472-2807-456F-96B0-88A258A671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AF911-6F73-4BB6-84B2-2C53DA641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20" y="538940"/>
            <a:ext cx="7829946" cy="2126298"/>
          </a:xfrm>
          <a:prstGeom prst="rect">
            <a:avLst/>
          </a:prstGeom>
        </p:spPr>
      </p:pic>
      <p:sp>
        <p:nvSpPr>
          <p:cNvPr id="6" name="Google Shape;478;p55">
            <a:extLst>
              <a:ext uri="{FF2B5EF4-FFF2-40B4-BE49-F238E27FC236}">
                <a16:creationId xmlns:a16="http://schemas.microsoft.com/office/drawing/2014/main" id="{C77B170B-4495-4029-8CC0-39A5EA0F4762}"/>
              </a:ext>
            </a:extLst>
          </p:cNvPr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AND AI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759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16663"/>
            <a:ext cx="12192000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2050" y="0"/>
            <a:ext cx="2599950" cy="30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910" y="0"/>
            <a:ext cx="105013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 </a:t>
            </a:r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896600" cy="3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Enlist the Etiological Factors for Skin Tumors</a:t>
            </a:r>
            <a:endParaRPr b="1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Describe the Pathogenesis of Skin Tumors</a:t>
            </a:r>
            <a:endParaRPr b="1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Describe the Morphological Features of SCC, BCC, and Melanoma</a:t>
            </a:r>
            <a:endParaRPr b="1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Differentiate Between the Morphology of Various Nevi</a:t>
            </a:r>
            <a:endParaRPr b="1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Differentiate Between a Nevus and a Melanoma</a:t>
            </a:r>
            <a:endParaRPr b="1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b="1"/>
              <a:t>Enlist the Good and Bad Prognostic Signs for Melanoma</a:t>
            </a:r>
            <a:endParaRPr b="1"/>
          </a:p>
        </p:txBody>
      </p:sp>
      <p:sp>
        <p:nvSpPr>
          <p:cNvPr id="117" name="Google Shape;117;p17"/>
          <p:cNvSpPr txBox="1"/>
          <p:nvPr/>
        </p:nvSpPr>
        <p:spPr>
          <a:xfrm>
            <a:off x="838200" y="5252484"/>
            <a:ext cx="10515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Resources: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Robbins &amp; Cotran Pathologic Basis Of Disease 10</a:t>
            </a:r>
            <a:r>
              <a:rPr lang="en-US" sz="2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Edition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3400" y="51425"/>
            <a:ext cx="5955900" cy="68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INTEGRATION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8711125" y="307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8711125" y="5609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37;p19">
            <a:extLst>
              <a:ext uri="{FF2B5EF4-FFF2-40B4-BE49-F238E27FC236}">
                <a16:creationId xmlns:a16="http://schemas.microsoft.com/office/drawing/2014/main" id="{ECB59BE4-88E0-46C3-9CBA-944A1696101F}"/>
              </a:ext>
            </a:extLst>
          </p:cNvPr>
          <p:cNvSpPr txBox="1">
            <a:spLocks/>
          </p:cNvSpPr>
          <p:nvPr/>
        </p:nvSpPr>
        <p:spPr>
          <a:xfrm>
            <a:off x="6249502" y="1070425"/>
            <a:ext cx="5485298" cy="3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b="1"/>
              <a:t>Cells of the Epidermis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Arial"/>
              <a:buChar char="○"/>
            </a:pPr>
            <a:r>
              <a:rPr lang="en-US" sz="2600" b="1"/>
              <a:t>Keratinocytes</a:t>
            </a:r>
            <a:r>
              <a:rPr lang="en-US" sz="2600"/>
              <a:t>: The most abundant cells in the epidermis.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Arial"/>
              <a:buChar char="○"/>
            </a:pPr>
            <a:r>
              <a:rPr lang="en-US" sz="2600" b="1"/>
              <a:t>Melanocytes</a:t>
            </a:r>
            <a:r>
              <a:rPr lang="en-US" sz="2600"/>
              <a:t>: Pigment-producing cells located deep in the epidermis.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Arial"/>
              <a:buChar char="○"/>
            </a:pPr>
            <a:r>
              <a:rPr lang="en-US" sz="2600" b="1"/>
              <a:t>Merkel Cells</a:t>
            </a:r>
            <a:r>
              <a:rPr lang="en-US" sz="2600"/>
              <a:t>: Specialized sensory cells involved in touch sensation.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Font typeface="Arial"/>
              <a:buChar char="○"/>
            </a:pPr>
            <a:r>
              <a:rPr lang="en-US" sz="2600" b="1"/>
              <a:t>Langerhans Cells</a:t>
            </a:r>
            <a:r>
              <a:rPr lang="en-US" sz="2600"/>
              <a:t>: Fixed macrophages that play a role in immune response.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3" name="Google Shape;143;p20"/>
          <p:cNvSpPr txBox="1"/>
          <p:nvPr/>
        </p:nvSpPr>
        <p:spPr>
          <a:xfrm>
            <a:off x="8711125" y="514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Clinical Presentation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7370378" cy="3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0700" lvl="1" indent="0">
              <a:lnSpc>
                <a:spcPct val="115000"/>
              </a:lnSpc>
              <a:spcBef>
                <a:spcPts val="1200"/>
              </a:spcBef>
              <a:buSzPts val="2600"/>
              <a:buNone/>
            </a:pPr>
            <a:r>
              <a:rPr lang="en-US" sz="2600" b="1" dirty="0"/>
              <a:t>Skin cancer presentation </a:t>
            </a:r>
          </a:p>
          <a:p>
            <a:pPr lvl="1" indent="-393700">
              <a:lnSpc>
                <a:spcPct val="115000"/>
              </a:lnSpc>
              <a:spcBef>
                <a:spcPts val="1200"/>
              </a:spcBef>
              <a:buSzPts val="2600"/>
              <a:buAutoNum type="arabicPeriod"/>
            </a:pPr>
            <a:r>
              <a:rPr lang="en-US" sz="2600" b="1" dirty="0"/>
              <a:t>A new growth</a:t>
            </a:r>
            <a:r>
              <a:rPr lang="en-US" sz="2600" dirty="0"/>
              <a:t> on the skin.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AutoNum type="arabicPeriod"/>
            </a:pPr>
            <a:r>
              <a:rPr lang="en-US" sz="2600" b="1" dirty="0"/>
              <a:t>A change</a:t>
            </a:r>
            <a:r>
              <a:rPr lang="en-US" sz="2600" dirty="0"/>
              <a:t> in an existing skin growth.</a:t>
            </a:r>
          </a:p>
          <a:p>
            <a:pPr lvl="1" indent="-393700">
              <a:lnSpc>
                <a:spcPct val="115000"/>
              </a:lnSpc>
              <a:spcBef>
                <a:spcPts val="0"/>
              </a:spcBef>
              <a:buSzPts val="2600"/>
              <a:buAutoNum type="arabicPeriod"/>
            </a:pPr>
            <a:r>
              <a:rPr lang="en-US" sz="2600" dirty="0"/>
              <a:t>A </a:t>
            </a:r>
            <a:r>
              <a:rPr lang="en-US" sz="2600" b="1" dirty="0"/>
              <a:t>wound</a:t>
            </a:r>
            <a:r>
              <a:rPr lang="en-US" sz="2600" dirty="0"/>
              <a:t> or </a:t>
            </a:r>
            <a:r>
              <a:rPr lang="en-US" sz="2600" b="1" dirty="0"/>
              <a:t>ulcer</a:t>
            </a:r>
            <a:r>
              <a:rPr lang="en-US" sz="2600" dirty="0"/>
              <a:t> that does not heal..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The lesion may </a:t>
            </a:r>
            <a:r>
              <a:rPr lang="en-US" sz="2600" b="1" dirty="0"/>
              <a:t>bleed</a:t>
            </a:r>
            <a:r>
              <a:rPr lang="en-US" sz="2600" dirty="0"/>
              <a:t>, </a:t>
            </a:r>
            <a:r>
              <a:rPr lang="en-US" sz="2600" b="1" dirty="0"/>
              <a:t>ooze fluid</a:t>
            </a:r>
            <a:r>
              <a:rPr lang="en-US" sz="2600" dirty="0"/>
              <a:t>, </a:t>
            </a:r>
            <a:r>
              <a:rPr lang="en-US" sz="2600" b="1" dirty="0"/>
              <a:t>crust</a:t>
            </a:r>
            <a:r>
              <a:rPr lang="en-US" sz="2600" dirty="0"/>
              <a:t> or </a:t>
            </a:r>
            <a:r>
              <a:rPr lang="en-US" sz="2600" b="1" dirty="0"/>
              <a:t>scab</a:t>
            </a:r>
            <a:r>
              <a:rPr lang="en-US" sz="2600" dirty="0"/>
              <a:t> over, and then ooze or bleed again.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Skin cancer can occur on almost any area of the skin but is most common on areas frequently exposed to the </a:t>
            </a:r>
            <a:r>
              <a:rPr lang="en-US" sz="2600" b="1" dirty="0"/>
              <a:t>sun</a:t>
            </a:r>
            <a:r>
              <a:rPr lang="en-US" sz="2600" dirty="0"/>
              <a:t>.</a:t>
            </a:r>
            <a:endParaRPr sz="2600" dirty="0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-US" sz="2600" dirty="0"/>
              <a:t>Skin cancer is usually </a:t>
            </a:r>
            <a:r>
              <a:rPr lang="en-US" sz="2600" b="1" dirty="0"/>
              <a:t>painless</a:t>
            </a:r>
            <a:r>
              <a:rPr lang="en-US" sz="2600" dirty="0"/>
              <a:t>.</a:t>
            </a: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endParaRPr dirty="0"/>
          </a:p>
        </p:txBody>
      </p:sp>
      <p:sp>
        <p:nvSpPr>
          <p:cNvPr id="146" name="Google Shape;146;p20"/>
          <p:cNvSpPr txBox="1"/>
          <p:nvPr/>
        </p:nvSpPr>
        <p:spPr>
          <a:xfrm>
            <a:off x="8711125" y="46032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55;p21" descr="DermQu-36-Fig1.jpg">
            <a:extLst>
              <a:ext uri="{FF2B5EF4-FFF2-40B4-BE49-F238E27FC236}">
                <a16:creationId xmlns:a16="http://schemas.microsoft.com/office/drawing/2014/main" id="{61797A16-F9C8-47EC-84C4-8069B66286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1125" y="1082819"/>
            <a:ext cx="3037747" cy="268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6;p21" descr="Image result for non healing ulcer carcinoma ">
            <a:extLst>
              <a:ext uri="{FF2B5EF4-FFF2-40B4-BE49-F238E27FC236}">
                <a16:creationId xmlns:a16="http://schemas.microsoft.com/office/drawing/2014/main" id="{D592EC29-027C-4FD3-B98A-E948A4F773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997" r="11558"/>
          <a:stretch/>
        </p:blipFill>
        <p:spPr>
          <a:xfrm>
            <a:off x="8764652" y="3592073"/>
            <a:ext cx="2984220" cy="29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Risk factors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717628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 b="1" dirty="0"/>
              <a:t>UV Radiation: </a:t>
            </a:r>
            <a:r>
              <a:rPr lang="en-US" sz="2600" dirty="0"/>
              <a:t>Damages DNA in cutaneous cells and suppresses </a:t>
            </a:r>
            <a:r>
              <a:rPr lang="en-US" sz="2600" b="1" dirty="0"/>
              <a:t>Langerhans cell</a:t>
            </a:r>
            <a:r>
              <a:rPr lang="en-US" sz="2600" dirty="0"/>
              <a:t> function.</a:t>
            </a:r>
          </a:p>
          <a:p>
            <a:pPr lvl="0"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b="1" dirty="0"/>
              <a:t>actinic keratosis</a:t>
            </a:r>
            <a:r>
              <a:rPr lang="en-US" dirty="0"/>
              <a:t> or a patch of </a:t>
            </a:r>
            <a:r>
              <a:rPr lang="en-US" b="1" dirty="0"/>
              <a:t>Bowen’s disease</a:t>
            </a:r>
            <a:r>
              <a:rPr lang="en-US" dirty="0"/>
              <a:t> – precursor lesions.</a:t>
            </a:r>
          </a:p>
          <a:p>
            <a:pPr lvl="0" indent="-393700">
              <a:lnSpc>
                <a:spcPct val="115000"/>
              </a:lnSpc>
              <a:spcBef>
                <a:spcPts val="0"/>
              </a:spcBef>
              <a:buSzPts val="2600"/>
              <a:buChar char="●"/>
            </a:pPr>
            <a:r>
              <a:rPr lang="en-US" b="1" dirty="0"/>
              <a:t>HPV Infection</a:t>
            </a:r>
            <a:r>
              <a:rPr lang="en-US" dirty="0"/>
              <a:t>: Implicated in </a:t>
            </a:r>
            <a:r>
              <a:rPr lang="en-US" b="1" dirty="0"/>
              <a:t>genital SCCs</a:t>
            </a:r>
            <a:r>
              <a:rPr lang="en-US" dirty="0"/>
              <a:t>.</a:t>
            </a:r>
          </a:p>
          <a:p>
            <a:pPr lvl="0" indent="-393700">
              <a:lnSpc>
                <a:spcPct val="115000"/>
              </a:lnSpc>
              <a:spcBef>
                <a:spcPts val="0"/>
              </a:spcBef>
              <a:buSzPts val="2600"/>
              <a:buChar char="●"/>
            </a:pPr>
            <a:r>
              <a:rPr lang="en-US" b="1" dirty="0"/>
              <a:t>Genetic Predisposition</a:t>
            </a:r>
            <a:r>
              <a:rPr lang="en-US" dirty="0"/>
              <a:t>: Individuals with </a:t>
            </a:r>
            <a:r>
              <a:rPr lang="en-US" b="1" dirty="0"/>
              <a:t>xeroderma pigmentosum</a:t>
            </a:r>
            <a:r>
              <a:rPr lang="en-US" dirty="0"/>
              <a:t> are at higher risk of developing </a:t>
            </a:r>
            <a:r>
              <a:rPr lang="en-US" b="1" dirty="0"/>
              <a:t>SCCs</a:t>
            </a:r>
            <a:r>
              <a:rPr lang="en-US" dirty="0"/>
              <a:t>.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053799-89D3-4FC8-ADF7-1DD55CC7C0B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pPr lvl="0" indent="-393700">
              <a:lnSpc>
                <a:spcPct val="115000"/>
              </a:lnSpc>
              <a:spcBef>
                <a:spcPts val="1200"/>
              </a:spcBef>
              <a:buSzPts val="2600"/>
              <a:buFont typeface="Calibri"/>
              <a:buChar char="●"/>
            </a:pPr>
            <a:r>
              <a:rPr lang="en-US" b="1" dirty="0"/>
              <a:t>Chronic Osteomyelitis Ulcers</a:t>
            </a:r>
          </a:p>
          <a:p>
            <a:pPr lvl="0" indent="-393700">
              <a:lnSpc>
                <a:spcPct val="115000"/>
              </a:lnSpc>
              <a:spcBef>
                <a:spcPts val="0"/>
              </a:spcBef>
              <a:buSzPts val="2600"/>
              <a:buChar char="●"/>
            </a:pPr>
            <a:r>
              <a:rPr lang="en-US" b="1" dirty="0"/>
              <a:t>Smoking</a:t>
            </a:r>
            <a:r>
              <a:rPr lang="en-US" dirty="0"/>
              <a:t>: Especially associated with </a:t>
            </a:r>
            <a:r>
              <a:rPr lang="en-US" b="1" dirty="0"/>
              <a:t>SCC of the lip</a:t>
            </a:r>
          </a:p>
          <a:p>
            <a:pPr lvl="0" indent="-393700">
              <a:lnSpc>
                <a:spcPct val="115000"/>
              </a:lnSpc>
              <a:spcBef>
                <a:spcPts val="0"/>
              </a:spcBef>
              <a:buSzPts val="2600"/>
              <a:buChar char="●"/>
            </a:pPr>
            <a:r>
              <a:rPr lang="en-US" b="1" dirty="0"/>
              <a:t>Thermal burns</a:t>
            </a:r>
            <a:r>
              <a:rPr lang="en-US" dirty="0"/>
              <a:t> can also be a contributing factor</a:t>
            </a:r>
            <a:endParaRPr lang="en-US" b="1" dirty="0"/>
          </a:p>
          <a:p>
            <a:pPr lvl="0" indent="-393700">
              <a:lnSpc>
                <a:spcPct val="115000"/>
              </a:lnSpc>
              <a:spcBef>
                <a:spcPts val="0"/>
              </a:spcBef>
              <a:buSzPts val="2600"/>
              <a:buChar char="●"/>
            </a:pPr>
            <a:r>
              <a:rPr lang="en-US" sz="2600" b="1" dirty="0"/>
              <a:t>Immunosuppression</a:t>
            </a:r>
            <a:r>
              <a:rPr lang="en-US" sz="2600" dirty="0"/>
              <a:t>: Medications like </a:t>
            </a:r>
            <a:r>
              <a:rPr lang="en-US" sz="2600" b="1" dirty="0"/>
              <a:t>Azathioprine</a:t>
            </a:r>
            <a:r>
              <a:rPr lang="en-US" sz="2600" dirty="0"/>
              <a:t> and </a:t>
            </a:r>
            <a:r>
              <a:rPr lang="en-US" sz="2600" b="1" dirty="0"/>
              <a:t>Cyclosporine</a:t>
            </a:r>
            <a:r>
              <a:rPr lang="en-US" sz="2600" dirty="0"/>
              <a:t>.</a:t>
            </a:r>
          </a:p>
          <a:p>
            <a:pPr lvl="2" indent="-393700">
              <a:lnSpc>
                <a:spcPct val="115000"/>
              </a:lnSpc>
              <a:spcBef>
                <a:spcPts val="0"/>
              </a:spcBef>
              <a:buSzPts val="2600"/>
              <a:buChar char="■"/>
            </a:pPr>
            <a:r>
              <a:rPr lang="en-US" sz="2600" b="1" dirty="0"/>
              <a:t>Organ transplantation patients</a:t>
            </a:r>
            <a:r>
              <a:rPr lang="en-US" sz="2600" dirty="0"/>
              <a:t> are highly susceptible.</a:t>
            </a:r>
          </a:p>
          <a:p>
            <a:pPr lvl="0" indent="-393700">
              <a:lnSpc>
                <a:spcPct val="115000"/>
              </a:lnSpc>
              <a:spcBef>
                <a:spcPts val="0"/>
              </a:spcBef>
              <a:buSzPts val="2600"/>
              <a:buChar char="●"/>
            </a:pPr>
            <a:endParaRPr lang="en-PK" dirty="0"/>
          </a:p>
        </p:txBody>
      </p:sp>
      <p:sp>
        <p:nvSpPr>
          <p:cNvPr id="170" name="Google Shape;170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8871725" y="619075"/>
            <a:ext cx="3176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MEDICINE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HORIZONTAL INTEGRATION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838200" y="624025"/>
            <a:ext cx="10896600" cy="3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-US" sz="3600" b="1"/>
              <a:t>Pathogenesis</a:t>
            </a:r>
            <a:endParaRPr sz="3600" b="1"/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○"/>
            </a:pPr>
            <a:r>
              <a:rPr lang="en-US" sz="2600" b="1"/>
              <a:t>Normal Sequence of Events</a:t>
            </a:r>
            <a:endParaRPr sz="2600" b="1"/>
          </a:p>
        </p:txBody>
      </p:sp>
      <p:sp>
        <p:nvSpPr>
          <p:cNvPr id="199" name="Google Shape;199;p26"/>
          <p:cNvSpPr txBox="1"/>
          <p:nvPr/>
        </p:nvSpPr>
        <p:spPr>
          <a:xfrm>
            <a:off x="8962775" y="76200"/>
            <a:ext cx="29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PATHOLOGY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26"/>
          <p:cNvGrpSpPr/>
          <p:nvPr/>
        </p:nvGrpSpPr>
        <p:grpSpPr>
          <a:xfrm>
            <a:off x="2438421" y="1836640"/>
            <a:ext cx="7696163" cy="4625700"/>
            <a:chOff x="533396" y="-1"/>
            <a:chExt cx="7696163" cy="4625700"/>
          </a:xfrm>
        </p:grpSpPr>
        <p:sp>
          <p:nvSpPr>
            <p:cNvPr id="201" name="Google Shape;201;p26"/>
            <p:cNvSpPr/>
            <p:nvPr/>
          </p:nvSpPr>
          <p:spPr>
            <a:xfrm rot="4396338">
              <a:off x="1624189" y="920419"/>
              <a:ext cx="3993073" cy="27848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93746" y="15000"/>
                  </a:quadBezTo>
                  <a:lnTo>
                    <a:pt x="92567" y="0"/>
                  </a:lnTo>
                  <a:lnTo>
                    <a:pt x="120000" y="18786"/>
                  </a:lnTo>
                  <a:lnTo>
                    <a:pt x="96463" y="49572"/>
                  </a:lnTo>
                  <a:lnTo>
                    <a:pt x="95284" y="34572"/>
                  </a:lnTo>
                  <a:quadBezTo>
                    <a:pt x="30000" y="44572"/>
                    <a:pt x="0" y="120000"/>
                  </a:quadBezTo>
                  <a:close/>
                </a:path>
              </a:pathLst>
            </a:custGeom>
            <a:solidFill>
              <a:srgbClr val="F0AD00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6"/>
            <p:cNvSpPr/>
            <p:nvPr/>
          </p:nvSpPr>
          <p:spPr>
            <a:xfrm>
              <a:off x="3120058" y="1284069"/>
              <a:ext cx="100800" cy="100800"/>
            </a:xfrm>
            <a:prstGeom prst="ellipse">
              <a:avLst/>
            </a:prstGeom>
            <a:solidFill>
              <a:srgbClr val="F6D2A8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>
              <a:off x="3810523" y="1840992"/>
              <a:ext cx="100800" cy="100800"/>
            </a:xfrm>
            <a:prstGeom prst="ellipse">
              <a:avLst/>
            </a:prstGeom>
            <a:solidFill>
              <a:srgbClr val="F6D2A8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6"/>
            <p:cNvSpPr/>
            <p:nvPr/>
          </p:nvSpPr>
          <p:spPr>
            <a:xfrm>
              <a:off x="4327989" y="2492278"/>
              <a:ext cx="100800" cy="100800"/>
            </a:xfrm>
            <a:prstGeom prst="ellipse">
              <a:avLst/>
            </a:prstGeom>
            <a:solidFill>
              <a:srgbClr val="F6D2A8"/>
            </a:solidFill>
            <a:ln w="48000" cap="flat" cmpd="thickThin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533396" y="0"/>
              <a:ext cx="29187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6"/>
            <p:cNvSpPr txBox="1"/>
            <p:nvPr/>
          </p:nvSpPr>
          <p:spPr>
            <a:xfrm>
              <a:off x="533396" y="0"/>
              <a:ext cx="29187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orbel"/>
                <a:buNone/>
              </a:pPr>
              <a:r>
                <a:rPr lang="en-US" sz="240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Uv light --- DNA damage </a:t>
              </a: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3367224" y="663212"/>
              <a:ext cx="27477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 txBox="1"/>
            <p:nvPr/>
          </p:nvSpPr>
          <p:spPr>
            <a:xfrm>
              <a:off x="3367224" y="663212"/>
              <a:ext cx="27477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orbel"/>
                <a:buNone/>
              </a:pPr>
              <a:r>
                <a:rPr lang="en-US" sz="240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ATM  ATR  (check point kinases) </a:t>
              </a: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533703" y="1882411"/>
              <a:ext cx="32226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 txBox="1"/>
            <p:nvPr/>
          </p:nvSpPr>
          <p:spPr>
            <a:xfrm>
              <a:off x="533703" y="1882411"/>
              <a:ext cx="32226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orbel"/>
                <a:buNone/>
              </a:pPr>
              <a:r>
                <a:rPr lang="en-US" sz="240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Up regulation of p53</a:t>
              </a: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4657759" y="2172648"/>
              <a:ext cx="35718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 txBox="1"/>
            <p:nvPr/>
          </p:nvSpPr>
          <p:spPr>
            <a:xfrm>
              <a:off x="4657759" y="2172648"/>
              <a:ext cx="35718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orbel"/>
                <a:buNone/>
              </a:pPr>
              <a:r>
                <a:rPr lang="en-US" sz="240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G phase cell cycle  Arrest </a:t>
              </a:r>
              <a:endParaRPr/>
            </a:p>
          </p:txBody>
        </p:sp>
        <p:sp>
          <p:nvSpPr>
            <p:cNvPr id="213" name="Google Shape;213;p26"/>
            <p:cNvSpPr/>
            <p:nvPr/>
          </p:nvSpPr>
          <p:spPr>
            <a:xfrm>
              <a:off x="3900629" y="3885511"/>
              <a:ext cx="25440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6"/>
            <p:cNvSpPr txBox="1"/>
            <p:nvPr/>
          </p:nvSpPr>
          <p:spPr>
            <a:xfrm>
              <a:off x="3900629" y="3885511"/>
              <a:ext cx="2544000" cy="7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orbel"/>
                <a:buNone/>
              </a:pPr>
              <a:r>
                <a:rPr lang="en-US" sz="240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DNA repair /Apoptosis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1426</Words>
  <Application>Microsoft Office PowerPoint</Application>
  <PresentationFormat>Widescreen</PresentationFormat>
  <Paragraphs>240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Arial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Learning Objectives </vt:lpstr>
      <vt:lpstr>PowerPoint Presentation</vt:lpstr>
      <vt:lpstr>Clinical Presentation</vt:lpstr>
      <vt:lpstr>Risk factors</vt:lpstr>
      <vt:lpstr>PowerPoint Presentation</vt:lpstr>
      <vt:lpstr>PowerPoint Presentation</vt:lpstr>
      <vt:lpstr>Squamous Cell Carcinoma</vt:lpstr>
      <vt:lpstr>Actinic Keratosis -- Precursor Lesion</vt:lpstr>
      <vt:lpstr>Actinic Keratosis </vt:lpstr>
      <vt:lpstr>Actinic Keratosis </vt:lpstr>
      <vt:lpstr>Invasive Squamous Cell Carcinoma</vt:lpstr>
      <vt:lpstr>Basal cell carcinoma</vt:lpstr>
      <vt:lpstr>Basal cell carcinoma</vt:lpstr>
      <vt:lpstr>BCC Morphology</vt:lpstr>
      <vt:lpstr>Basal Cell Carcinoma</vt:lpstr>
      <vt:lpstr>Melanocytic Lesions</vt:lpstr>
      <vt:lpstr>Nevus</vt:lpstr>
      <vt:lpstr>Nevus</vt:lpstr>
      <vt:lpstr>PowerPoint Presentation</vt:lpstr>
      <vt:lpstr>PowerPoint Presentation</vt:lpstr>
      <vt:lpstr>Malignant Melanoma</vt:lpstr>
      <vt:lpstr>PowerPoint Presentation</vt:lpstr>
      <vt:lpstr>PowerPoint Presentation</vt:lpstr>
      <vt:lpstr>Malignant Melanoma</vt:lpstr>
      <vt:lpstr>Warning Signs in a Pigmented Lesion</vt:lpstr>
      <vt:lpstr>Progression of Melanoma</vt:lpstr>
      <vt:lpstr>Prognostic Factors</vt:lpstr>
      <vt:lpstr>Treatment</vt:lpstr>
      <vt:lpstr>Biomedical Ethics</vt:lpstr>
      <vt:lpstr>Cancers 2023, 15(4), 1183; https://doi.org/10.3390/cancers15041183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mz</cp:lastModifiedBy>
  <cp:revision>7</cp:revision>
  <dcterms:modified xsi:type="dcterms:W3CDTF">2025-03-05T01:17:06Z</dcterms:modified>
</cp:coreProperties>
</file>