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>
  <a:tblStyle styleId="{32408B53-4784-4C19-A874-F9B2BFD077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9B-AF42-A355-8739052AFDB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C9B-AF42-A355-8739052AFDB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9B-AF42-A355-8739052AFDB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9B-AF42-A355-8739052AFDB6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9B-AF42-A355-8739052AFDB6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9B-AF42-A355-8739052AFDB6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C9B-AF42-A355-8739052AFDB6}"/>
              </c:ext>
            </c:extLst>
          </c:dPt>
          <c:dLbls>
            <c:dLbl>
              <c:idx val="0"/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4.1273519693077075E-3"/>
                  <c:y val="-5.8552382774537864E-2"/>
                </c:manualLayout>
              </c:layout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62810242651081"/>
                      <c:h val="0.14677020349447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C9B-AF42-A355-8739052AFDB6}"/>
                </c:ext>
              </c:extLst>
            </c:dLbl>
            <c:dLbl>
              <c:idx val="3"/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4"/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5"/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6"/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GB"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PCOS</c:v>
                </c:pt>
                <c:pt idx="1">
                  <c:v>POF</c:v>
                </c:pt>
                <c:pt idx="2">
                  <c:v>Hyperprolactinaemia</c:v>
                </c:pt>
                <c:pt idx="3">
                  <c:v>Weight related </c:v>
                </c:pt>
                <c:pt idx="4">
                  <c:v>Hypogonadotrophic hypogonadism</c:v>
                </c:pt>
                <c:pt idx="5">
                  <c:v>Hypopituitirism</c:v>
                </c:pt>
                <c:pt idx="6">
                  <c:v>exercise related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0.37000000000000011</c:v>
                </c:pt>
                <c:pt idx="1">
                  <c:v>0.24000000000000005</c:v>
                </c:pt>
                <c:pt idx="2">
                  <c:v>0.17</c:v>
                </c:pt>
                <c:pt idx="3">
                  <c:v>0.1</c:v>
                </c:pt>
                <c:pt idx="4">
                  <c:v>6.0000000000000019E-2</c:v>
                </c:pt>
                <c:pt idx="5">
                  <c:v>4.0000000000000015E-2</c:v>
                </c:pt>
                <c:pt idx="6">
                  <c:v>3.0000000000000009E-2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9B-AF42-A355-8739052AFDB6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4774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4" name="Google Shape;332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05" name="Google Shape;332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2487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4" name="Google Shape;33434;g118e440cd4c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5" name="Google Shape;33435;g118e440cd4c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3997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0" name="Google Shape;33450;g11437feb9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51" name="Google Shape;33451;g11437feb9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102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6" name="Google Shape;33486;g118e440cd4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87" name="Google Shape;33487;g118e440cd4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21939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2" name="Google Shape;33492;g118e440cd4c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3" name="Google Shape;33493;g118e440cd4c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1964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8" name="Google Shape;33498;g118e440cd4c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9" name="Google Shape;33499;g118e440cd4c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4194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4" name="Google Shape;33504;g118e440cd4c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05" name="Google Shape;33505;g118e440cd4c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593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0" name="Google Shape;33510;g11950f8e7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11" name="Google Shape;33511;g11950f8e7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533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6" name="Google Shape;33516;g11950f8e7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17" name="Google Shape;33517;g11950f8e7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33972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9" name="Google Shape;33529;g109381b689b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30" name="Google Shape;33530;g109381b689b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3775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6" name="Google Shape;3323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7" name="Google Shape;3323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86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2" name="Google Shape;33242;g1093f3f0eee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43" name="Google Shape;33243;g1093f3f0eee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905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1" name="Google Shape;33271;g118e440cd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72" name="Google Shape;33272;g118e440cd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297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6" name="Google Shape;33296;g118e440cd4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97" name="Google Shape;33297;g118e440cd4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3537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7" name="Google Shape;33387;g11437feb9c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88" name="Google Shape;33388;g11437feb9c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424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8" name="Google Shape;33418;g118e440cd4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19" name="Google Shape;33419;g118e440cd4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Heterogenous collection of s/s that form a spectrum of disorders of reproductive , endocrine and metabolic function 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816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6" name="Google Shape;33456;g118e440cd4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57" name="Google Shape;33457;g118e440cd4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952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8" name="Google Shape;33428;g118e440cd4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9" name="Google Shape;33429;g118e440cd4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89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6779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34967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7522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79" name="Google Shape;4079;p4"/>
          <p:cNvSpPr txBox="1">
            <a:spLocks noGrp="1"/>
          </p:cNvSpPr>
          <p:nvPr>
            <p:ph type="body" idx="1"/>
          </p:nvPr>
        </p:nvSpPr>
        <p:spPr>
          <a:xfrm>
            <a:off x="720000" y="1143000"/>
            <a:ext cx="7704000" cy="3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3384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5" name="Google Shape;2098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400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8" name="Google Shape;6238;p8"/>
          <p:cNvSpPr txBox="1">
            <a:spLocks noGrp="1"/>
          </p:cNvSpPr>
          <p:nvPr>
            <p:ph type="title"/>
          </p:nvPr>
        </p:nvSpPr>
        <p:spPr>
          <a:xfrm>
            <a:off x="1683750" y="1708400"/>
            <a:ext cx="5776500" cy="242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111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8596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4532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421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273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02655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2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784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298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8774-2B08-4DA5-9866-8600EF2405D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208F-87C2-4645-95D2-BA6226BB4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98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7" r:id="rId12"/>
    <p:sldLayoutId id="2147483838" r:id="rId13"/>
    <p:sldLayoutId id="214748383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7" name="Google Shape;33207;p36"/>
          <p:cNvSpPr/>
          <p:nvPr/>
        </p:nvSpPr>
        <p:spPr>
          <a:xfrm>
            <a:off x="1031800" y="1833250"/>
            <a:ext cx="296950" cy="282252"/>
          </a:xfrm>
          <a:custGeom>
            <a:avLst/>
            <a:gdLst/>
            <a:ahLst/>
            <a:cxnLst/>
            <a:rect l="l" t="t" r="r" b="b"/>
            <a:pathLst>
              <a:path w="24891" h="23659" extrusionOk="0">
                <a:moveTo>
                  <a:pt x="12437" y="6021"/>
                </a:moveTo>
                <a:cubicBezTo>
                  <a:pt x="12758" y="6021"/>
                  <a:pt x="13017" y="6520"/>
                  <a:pt x="13017" y="7555"/>
                </a:cubicBezTo>
                <a:cubicBezTo>
                  <a:pt x="13017" y="8590"/>
                  <a:pt x="12758" y="9759"/>
                  <a:pt x="12437" y="9759"/>
                </a:cubicBezTo>
                <a:cubicBezTo>
                  <a:pt x="12107" y="9759"/>
                  <a:pt x="11848" y="8590"/>
                  <a:pt x="11848" y="7555"/>
                </a:cubicBezTo>
                <a:cubicBezTo>
                  <a:pt x="11848" y="6520"/>
                  <a:pt x="12107" y="6021"/>
                  <a:pt x="12437" y="6021"/>
                </a:cubicBezTo>
                <a:close/>
                <a:moveTo>
                  <a:pt x="14771" y="0"/>
                </a:moveTo>
                <a:cubicBezTo>
                  <a:pt x="13681" y="0"/>
                  <a:pt x="12704" y="802"/>
                  <a:pt x="12428" y="2006"/>
                </a:cubicBezTo>
                <a:cubicBezTo>
                  <a:pt x="12144" y="832"/>
                  <a:pt x="11172" y="27"/>
                  <a:pt x="10088" y="27"/>
                </a:cubicBezTo>
                <a:cubicBezTo>
                  <a:pt x="9945" y="27"/>
                  <a:pt x="9799" y="41"/>
                  <a:pt x="9654" y="71"/>
                </a:cubicBezTo>
                <a:cubicBezTo>
                  <a:pt x="8342" y="347"/>
                  <a:pt x="7468" y="1748"/>
                  <a:pt x="7709" y="3211"/>
                </a:cubicBezTo>
                <a:cubicBezTo>
                  <a:pt x="7762" y="3505"/>
                  <a:pt x="8262" y="6190"/>
                  <a:pt x="10715" y="8938"/>
                </a:cubicBezTo>
                <a:lnTo>
                  <a:pt x="12437" y="10874"/>
                </a:lnTo>
                <a:lnTo>
                  <a:pt x="14159" y="8938"/>
                </a:lnTo>
                <a:cubicBezTo>
                  <a:pt x="16603" y="6190"/>
                  <a:pt x="17103" y="3505"/>
                  <a:pt x="17156" y="3211"/>
                </a:cubicBezTo>
                <a:cubicBezTo>
                  <a:pt x="17397" y="1748"/>
                  <a:pt x="16532" y="311"/>
                  <a:pt x="15211" y="44"/>
                </a:cubicBezTo>
                <a:cubicBezTo>
                  <a:pt x="15064" y="14"/>
                  <a:pt x="14916" y="0"/>
                  <a:pt x="14771" y="0"/>
                </a:cubicBezTo>
                <a:close/>
                <a:moveTo>
                  <a:pt x="7272" y="9930"/>
                </a:moveTo>
                <a:cubicBezTo>
                  <a:pt x="7536" y="9930"/>
                  <a:pt x="7882" y="9989"/>
                  <a:pt x="8306" y="10125"/>
                </a:cubicBezTo>
                <a:cubicBezTo>
                  <a:pt x="9288" y="10446"/>
                  <a:pt x="10323" y="11061"/>
                  <a:pt x="10225" y="11365"/>
                </a:cubicBezTo>
                <a:cubicBezTo>
                  <a:pt x="10184" y="11492"/>
                  <a:pt x="9962" y="11548"/>
                  <a:pt x="9646" y="11548"/>
                </a:cubicBezTo>
                <a:cubicBezTo>
                  <a:pt x="9187" y="11548"/>
                  <a:pt x="8531" y="11430"/>
                  <a:pt x="7950" y="11240"/>
                </a:cubicBezTo>
                <a:cubicBezTo>
                  <a:pt x="6959" y="10919"/>
                  <a:pt x="6567" y="10517"/>
                  <a:pt x="6665" y="10205"/>
                </a:cubicBezTo>
                <a:cubicBezTo>
                  <a:pt x="6721" y="10033"/>
                  <a:pt x="6926" y="9930"/>
                  <a:pt x="7272" y="9930"/>
                </a:cubicBezTo>
                <a:close/>
                <a:moveTo>
                  <a:pt x="17588" y="9930"/>
                </a:moveTo>
                <a:cubicBezTo>
                  <a:pt x="17937" y="9930"/>
                  <a:pt x="18144" y="10036"/>
                  <a:pt x="18200" y="10214"/>
                </a:cubicBezTo>
                <a:cubicBezTo>
                  <a:pt x="18307" y="10517"/>
                  <a:pt x="17906" y="10919"/>
                  <a:pt x="16924" y="11240"/>
                </a:cubicBezTo>
                <a:cubicBezTo>
                  <a:pt x="16343" y="11430"/>
                  <a:pt x="15684" y="11548"/>
                  <a:pt x="15222" y="11548"/>
                </a:cubicBezTo>
                <a:cubicBezTo>
                  <a:pt x="14905" y="11548"/>
                  <a:pt x="14680" y="11492"/>
                  <a:pt x="14640" y="11365"/>
                </a:cubicBezTo>
                <a:cubicBezTo>
                  <a:pt x="14542" y="11061"/>
                  <a:pt x="15577" y="10446"/>
                  <a:pt x="16558" y="10125"/>
                </a:cubicBezTo>
                <a:cubicBezTo>
                  <a:pt x="16980" y="9990"/>
                  <a:pt x="17325" y="9930"/>
                  <a:pt x="17588" y="9930"/>
                </a:cubicBezTo>
                <a:close/>
                <a:moveTo>
                  <a:pt x="4071" y="4512"/>
                </a:moveTo>
                <a:cubicBezTo>
                  <a:pt x="3153" y="4512"/>
                  <a:pt x="2286" y="4941"/>
                  <a:pt x="1848" y="5718"/>
                </a:cubicBezTo>
                <a:cubicBezTo>
                  <a:pt x="1214" y="6842"/>
                  <a:pt x="1651" y="8260"/>
                  <a:pt x="2847" y="8974"/>
                </a:cubicBezTo>
                <a:cubicBezTo>
                  <a:pt x="2777" y="8969"/>
                  <a:pt x="2707" y="8966"/>
                  <a:pt x="2639" y="8966"/>
                </a:cubicBezTo>
                <a:cubicBezTo>
                  <a:pt x="1363" y="8966"/>
                  <a:pt x="288" y="9815"/>
                  <a:pt x="153" y="11017"/>
                </a:cubicBezTo>
                <a:cubicBezTo>
                  <a:pt x="1" y="12346"/>
                  <a:pt x="1072" y="13613"/>
                  <a:pt x="2535" y="13836"/>
                </a:cubicBezTo>
                <a:cubicBezTo>
                  <a:pt x="2639" y="13851"/>
                  <a:pt x="3030" y="13903"/>
                  <a:pt x="3635" y="13903"/>
                </a:cubicBezTo>
                <a:cubicBezTo>
                  <a:pt x="4783" y="13903"/>
                  <a:pt x="6705" y="13717"/>
                  <a:pt x="8913" y="12747"/>
                </a:cubicBezTo>
                <a:lnTo>
                  <a:pt x="11277" y="11712"/>
                </a:lnTo>
                <a:lnTo>
                  <a:pt x="9975" y="9473"/>
                </a:lnTo>
                <a:cubicBezTo>
                  <a:pt x="8119" y="6297"/>
                  <a:pt x="5719" y="4986"/>
                  <a:pt x="5452" y="4852"/>
                </a:cubicBezTo>
                <a:cubicBezTo>
                  <a:pt x="5011" y="4622"/>
                  <a:pt x="4535" y="4512"/>
                  <a:pt x="4071" y="4512"/>
                </a:cubicBezTo>
                <a:close/>
                <a:moveTo>
                  <a:pt x="20775" y="4516"/>
                </a:moveTo>
                <a:cubicBezTo>
                  <a:pt x="20320" y="4516"/>
                  <a:pt x="19851" y="4624"/>
                  <a:pt x="19413" y="4852"/>
                </a:cubicBezTo>
                <a:cubicBezTo>
                  <a:pt x="19146" y="4986"/>
                  <a:pt x="16746" y="6297"/>
                  <a:pt x="14890" y="9473"/>
                </a:cubicBezTo>
                <a:lnTo>
                  <a:pt x="13588" y="11712"/>
                </a:lnTo>
                <a:lnTo>
                  <a:pt x="15961" y="12747"/>
                </a:lnTo>
                <a:cubicBezTo>
                  <a:pt x="18163" y="13717"/>
                  <a:pt x="20086" y="13903"/>
                  <a:pt x="21234" y="13903"/>
                </a:cubicBezTo>
                <a:cubicBezTo>
                  <a:pt x="21839" y="13903"/>
                  <a:pt x="22229" y="13851"/>
                  <a:pt x="22330" y="13836"/>
                </a:cubicBezTo>
                <a:cubicBezTo>
                  <a:pt x="23802" y="13613"/>
                  <a:pt x="24891" y="12346"/>
                  <a:pt x="24739" y="11008"/>
                </a:cubicBezTo>
                <a:cubicBezTo>
                  <a:pt x="24605" y="9804"/>
                  <a:pt x="23555" y="8953"/>
                  <a:pt x="22279" y="8953"/>
                </a:cubicBezTo>
                <a:cubicBezTo>
                  <a:pt x="22193" y="8953"/>
                  <a:pt x="22106" y="8957"/>
                  <a:pt x="22018" y="8965"/>
                </a:cubicBezTo>
                <a:cubicBezTo>
                  <a:pt x="23187" y="8242"/>
                  <a:pt x="23624" y="6842"/>
                  <a:pt x="22999" y="5735"/>
                </a:cubicBezTo>
                <a:cubicBezTo>
                  <a:pt x="22552" y="4955"/>
                  <a:pt x="21691" y="4516"/>
                  <a:pt x="20775" y="4516"/>
                </a:cubicBezTo>
                <a:close/>
                <a:moveTo>
                  <a:pt x="10973" y="13933"/>
                </a:moveTo>
                <a:cubicBezTo>
                  <a:pt x="11012" y="13933"/>
                  <a:pt x="11045" y="13942"/>
                  <a:pt x="11072" y="13961"/>
                </a:cubicBezTo>
                <a:cubicBezTo>
                  <a:pt x="11331" y="14157"/>
                  <a:pt x="10849" y="15254"/>
                  <a:pt x="10242" y="16093"/>
                </a:cubicBezTo>
                <a:cubicBezTo>
                  <a:pt x="9761" y="16758"/>
                  <a:pt x="9342" y="17053"/>
                  <a:pt x="9060" y="17053"/>
                </a:cubicBezTo>
                <a:cubicBezTo>
                  <a:pt x="8986" y="17053"/>
                  <a:pt x="8922" y="17032"/>
                  <a:pt x="8869" y="16994"/>
                </a:cubicBezTo>
                <a:cubicBezTo>
                  <a:pt x="8610" y="16797"/>
                  <a:pt x="8690" y="16235"/>
                  <a:pt x="9297" y="15406"/>
                </a:cubicBezTo>
                <a:cubicBezTo>
                  <a:pt x="9843" y="14651"/>
                  <a:pt x="10627" y="13933"/>
                  <a:pt x="10973" y="13933"/>
                </a:cubicBezTo>
                <a:close/>
                <a:moveTo>
                  <a:pt x="13898" y="13933"/>
                </a:moveTo>
                <a:cubicBezTo>
                  <a:pt x="14238" y="13933"/>
                  <a:pt x="15022" y="14651"/>
                  <a:pt x="15568" y="15406"/>
                </a:cubicBezTo>
                <a:cubicBezTo>
                  <a:pt x="16175" y="16235"/>
                  <a:pt x="16264" y="16797"/>
                  <a:pt x="15996" y="16994"/>
                </a:cubicBezTo>
                <a:cubicBezTo>
                  <a:pt x="15943" y="17032"/>
                  <a:pt x="15879" y="17053"/>
                  <a:pt x="15805" y="17053"/>
                </a:cubicBezTo>
                <a:cubicBezTo>
                  <a:pt x="15523" y="17053"/>
                  <a:pt x="15104" y="16758"/>
                  <a:pt x="14623" y="16093"/>
                </a:cubicBezTo>
                <a:cubicBezTo>
                  <a:pt x="14016" y="15254"/>
                  <a:pt x="13534" y="14157"/>
                  <a:pt x="13802" y="13961"/>
                </a:cubicBezTo>
                <a:cubicBezTo>
                  <a:pt x="13828" y="13942"/>
                  <a:pt x="13860" y="13933"/>
                  <a:pt x="13898" y="13933"/>
                </a:cubicBezTo>
                <a:close/>
                <a:moveTo>
                  <a:pt x="11723" y="13068"/>
                </a:moveTo>
                <a:lnTo>
                  <a:pt x="9190" y="13613"/>
                </a:lnTo>
                <a:cubicBezTo>
                  <a:pt x="5594" y="14398"/>
                  <a:pt x="3614" y="16280"/>
                  <a:pt x="3400" y="16485"/>
                </a:cubicBezTo>
                <a:cubicBezTo>
                  <a:pt x="2338" y="17529"/>
                  <a:pt x="2204" y="19197"/>
                  <a:pt x="3106" y="20187"/>
                </a:cubicBezTo>
                <a:cubicBezTo>
                  <a:pt x="3551" y="20674"/>
                  <a:pt x="4154" y="20917"/>
                  <a:pt x="4777" y="20917"/>
                </a:cubicBezTo>
                <a:cubicBezTo>
                  <a:pt x="5378" y="20917"/>
                  <a:pt x="5997" y="20692"/>
                  <a:pt x="6513" y="20241"/>
                </a:cubicBezTo>
                <a:lnTo>
                  <a:pt x="6513" y="20241"/>
                </a:lnTo>
                <a:cubicBezTo>
                  <a:pt x="5996" y="21508"/>
                  <a:pt x="6460" y="22908"/>
                  <a:pt x="7620" y="23435"/>
                </a:cubicBezTo>
                <a:cubicBezTo>
                  <a:pt x="7922" y="23571"/>
                  <a:pt x="8243" y="23636"/>
                  <a:pt x="8565" y="23636"/>
                </a:cubicBezTo>
                <a:cubicBezTo>
                  <a:pt x="9547" y="23636"/>
                  <a:pt x="10539" y="23035"/>
                  <a:pt x="11036" y="22034"/>
                </a:cubicBezTo>
                <a:cubicBezTo>
                  <a:pt x="11170" y="21766"/>
                  <a:pt x="12348" y="19304"/>
                  <a:pt x="11973" y="15638"/>
                </a:cubicBezTo>
                <a:lnTo>
                  <a:pt x="11723" y="13068"/>
                </a:lnTo>
                <a:close/>
                <a:moveTo>
                  <a:pt x="13142" y="13068"/>
                </a:moveTo>
                <a:lnTo>
                  <a:pt x="12892" y="15638"/>
                </a:lnTo>
                <a:cubicBezTo>
                  <a:pt x="12526" y="19304"/>
                  <a:pt x="13695" y="21766"/>
                  <a:pt x="13829" y="22043"/>
                </a:cubicBezTo>
                <a:cubicBezTo>
                  <a:pt x="14335" y="23043"/>
                  <a:pt x="15338" y="23659"/>
                  <a:pt x="16330" y="23659"/>
                </a:cubicBezTo>
                <a:cubicBezTo>
                  <a:pt x="16648" y="23659"/>
                  <a:pt x="16964" y="23596"/>
                  <a:pt x="17263" y="23461"/>
                </a:cubicBezTo>
                <a:cubicBezTo>
                  <a:pt x="18432" y="22917"/>
                  <a:pt x="18905" y="21517"/>
                  <a:pt x="18361" y="20232"/>
                </a:cubicBezTo>
                <a:lnTo>
                  <a:pt x="18361" y="20232"/>
                </a:lnTo>
                <a:cubicBezTo>
                  <a:pt x="18871" y="20668"/>
                  <a:pt x="19486" y="20887"/>
                  <a:pt x="20081" y="20887"/>
                </a:cubicBezTo>
                <a:cubicBezTo>
                  <a:pt x="20703" y="20887"/>
                  <a:pt x="21304" y="20648"/>
                  <a:pt x="21742" y="20170"/>
                </a:cubicBezTo>
                <a:cubicBezTo>
                  <a:pt x="22643" y="19179"/>
                  <a:pt x="22527" y="17529"/>
                  <a:pt x="21474" y="16485"/>
                </a:cubicBezTo>
                <a:cubicBezTo>
                  <a:pt x="21251" y="16271"/>
                  <a:pt x="19270" y="14398"/>
                  <a:pt x="15675" y="13613"/>
                </a:cubicBezTo>
                <a:lnTo>
                  <a:pt x="13142" y="13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8" name="Google Shape;33208;p36"/>
          <p:cNvSpPr/>
          <p:nvPr/>
        </p:nvSpPr>
        <p:spPr>
          <a:xfrm>
            <a:off x="4510525" y="4113350"/>
            <a:ext cx="296950" cy="282252"/>
          </a:xfrm>
          <a:custGeom>
            <a:avLst/>
            <a:gdLst/>
            <a:ahLst/>
            <a:cxnLst/>
            <a:rect l="l" t="t" r="r" b="b"/>
            <a:pathLst>
              <a:path w="24891" h="23659" extrusionOk="0">
                <a:moveTo>
                  <a:pt x="12437" y="6021"/>
                </a:moveTo>
                <a:cubicBezTo>
                  <a:pt x="12758" y="6021"/>
                  <a:pt x="13017" y="6520"/>
                  <a:pt x="13017" y="7555"/>
                </a:cubicBezTo>
                <a:cubicBezTo>
                  <a:pt x="13017" y="8590"/>
                  <a:pt x="12758" y="9759"/>
                  <a:pt x="12437" y="9759"/>
                </a:cubicBezTo>
                <a:cubicBezTo>
                  <a:pt x="12107" y="9759"/>
                  <a:pt x="11848" y="8590"/>
                  <a:pt x="11848" y="7555"/>
                </a:cubicBezTo>
                <a:cubicBezTo>
                  <a:pt x="11848" y="6520"/>
                  <a:pt x="12107" y="6021"/>
                  <a:pt x="12437" y="6021"/>
                </a:cubicBezTo>
                <a:close/>
                <a:moveTo>
                  <a:pt x="14771" y="0"/>
                </a:moveTo>
                <a:cubicBezTo>
                  <a:pt x="13681" y="0"/>
                  <a:pt x="12704" y="802"/>
                  <a:pt x="12428" y="2006"/>
                </a:cubicBezTo>
                <a:cubicBezTo>
                  <a:pt x="12144" y="832"/>
                  <a:pt x="11172" y="27"/>
                  <a:pt x="10088" y="27"/>
                </a:cubicBezTo>
                <a:cubicBezTo>
                  <a:pt x="9945" y="27"/>
                  <a:pt x="9799" y="41"/>
                  <a:pt x="9654" y="71"/>
                </a:cubicBezTo>
                <a:cubicBezTo>
                  <a:pt x="8342" y="347"/>
                  <a:pt x="7468" y="1748"/>
                  <a:pt x="7709" y="3211"/>
                </a:cubicBezTo>
                <a:cubicBezTo>
                  <a:pt x="7762" y="3505"/>
                  <a:pt x="8262" y="6190"/>
                  <a:pt x="10715" y="8938"/>
                </a:cubicBezTo>
                <a:lnTo>
                  <a:pt x="12437" y="10874"/>
                </a:lnTo>
                <a:lnTo>
                  <a:pt x="14159" y="8938"/>
                </a:lnTo>
                <a:cubicBezTo>
                  <a:pt x="16603" y="6190"/>
                  <a:pt x="17103" y="3505"/>
                  <a:pt x="17156" y="3211"/>
                </a:cubicBezTo>
                <a:cubicBezTo>
                  <a:pt x="17397" y="1748"/>
                  <a:pt x="16532" y="311"/>
                  <a:pt x="15211" y="44"/>
                </a:cubicBezTo>
                <a:cubicBezTo>
                  <a:pt x="15064" y="14"/>
                  <a:pt x="14916" y="0"/>
                  <a:pt x="14771" y="0"/>
                </a:cubicBezTo>
                <a:close/>
                <a:moveTo>
                  <a:pt x="7272" y="9930"/>
                </a:moveTo>
                <a:cubicBezTo>
                  <a:pt x="7536" y="9930"/>
                  <a:pt x="7882" y="9989"/>
                  <a:pt x="8306" y="10125"/>
                </a:cubicBezTo>
                <a:cubicBezTo>
                  <a:pt x="9288" y="10446"/>
                  <a:pt x="10323" y="11061"/>
                  <a:pt x="10225" y="11365"/>
                </a:cubicBezTo>
                <a:cubicBezTo>
                  <a:pt x="10184" y="11492"/>
                  <a:pt x="9962" y="11548"/>
                  <a:pt x="9646" y="11548"/>
                </a:cubicBezTo>
                <a:cubicBezTo>
                  <a:pt x="9187" y="11548"/>
                  <a:pt x="8531" y="11430"/>
                  <a:pt x="7950" y="11240"/>
                </a:cubicBezTo>
                <a:cubicBezTo>
                  <a:pt x="6959" y="10919"/>
                  <a:pt x="6567" y="10517"/>
                  <a:pt x="6665" y="10205"/>
                </a:cubicBezTo>
                <a:cubicBezTo>
                  <a:pt x="6721" y="10033"/>
                  <a:pt x="6926" y="9930"/>
                  <a:pt x="7272" y="9930"/>
                </a:cubicBezTo>
                <a:close/>
                <a:moveTo>
                  <a:pt x="17588" y="9930"/>
                </a:moveTo>
                <a:cubicBezTo>
                  <a:pt x="17937" y="9930"/>
                  <a:pt x="18144" y="10036"/>
                  <a:pt x="18200" y="10214"/>
                </a:cubicBezTo>
                <a:cubicBezTo>
                  <a:pt x="18307" y="10517"/>
                  <a:pt x="17906" y="10919"/>
                  <a:pt x="16924" y="11240"/>
                </a:cubicBezTo>
                <a:cubicBezTo>
                  <a:pt x="16343" y="11430"/>
                  <a:pt x="15684" y="11548"/>
                  <a:pt x="15222" y="11548"/>
                </a:cubicBezTo>
                <a:cubicBezTo>
                  <a:pt x="14905" y="11548"/>
                  <a:pt x="14680" y="11492"/>
                  <a:pt x="14640" y="11365"/>
                </a:cubicBezTo>
                <a:cubicBezTo>
                  <a:pt x="14542" y="11061"/>
                  <a:pt x="15577" y="10446"/>
                  <a:pt x="16558" y="10125"/>
                </a:cubicBezTo>
                <a:cubicBezTo>
                  <a:pt x="16980" y="9990"/>
                  <a:pt x="17325" y="9930"/>
                  <a:pt x="17588" y="9930"/>
                </a:cubicBezTo>
                <a:close/>
                <a:moveTo>
                  <a:pt x="4071" y="4512"/>
                </a:moveTo>
                <a:cubicBezTo>
                  <a:pt x="3153" y="4512"/>
                  <a:pt x="2286" y="4941"/>
                  <a:pt x="1848" y="5718"/>
                </a:cubicBezTo>
                <a:cubicBezTo>
                  <a:pt x="1214" y="6842"/>
                  <a:pt x="1651" y="8260"/>
                  <a:pt x="2847" y="8974"/>
                </a:cubicBezTo>
                <a:cubicBezTo>
                  <a:pt x="2777" y="8969"/>
                  <a:pt x="2707" y="8966"/>
                  <a:pt x="2639" y="8966"/>
                </a:cubicBezTo>
                <a:cubicBezTo>
                  <a:pt x="1363" y="8966"/>
                  <a:pt x="288" y="9815"/>
                  <a:pt x="153" y="11017"/>
                </a:cubicBezTo>
                <a:cubicBezTo>
                  <a:pt x="1" y="12346"/>
                  <a:pt x="1072" y="13613"/>
                  <a:pt x="2535" y="13836"/>
                </a:cubicBezTo>
                <a:cubicBezTo>
                  <a:pt x="2639" y="13851"/>
                  <a:pt x="3030" y="13903"/>
                  <a:pt x="3635" y="13903"/>
                </a:cubicBezTo>
                <a:cubicBezTo>
                  <a:pt x="4783" y="13903"/>
                  <a:pt x="6705" y="13717"/>
                  <a:pt x="8913" y="12747"/>
                </a:cubicBezTo>
                <a:lnTo>
                  <a:pt x="11277" y="11712"/>
                </a:lnTo>
                <a:lnTo>
                  <a:pt x="9975" y="9473"/>
                </a:lnTo>
                <a:cubicBezTo>
                  <a:pt x="8119" y="6297"/>
                  <a:pt x="5719" y="4986"/>
                  <a:pt x="5452" y="4852"/>
                </a:cubicBezTo>
                <a:cubicBezTo>
                  <a:pt x="5011" y="4622"/>
                  <a:pt x="4535" y="4512"/>
                  <a:pt x="4071" y="4512"/>
                </a:cubicBezTo>
                <a:close/>
                <a:moveTo>
                  <a:pt x="20775" y="4516"/>
                </a:moveTo>
                <a:cubicBezTo>
                  <a:pt x="20320" y="4516"/>
                  <a:pt x="19851" y="4624"/>
                  <a:pt x="19413" y="4852"/>
                </a:cubicBezTo>
                <a:cubicBezTo>
                  <a:pt x="19146" y="4986"/>
                  <a:pt x="16746" y="6297"/>
                  <a:pt x="14890" y="9473"/>
                </a:cubicBezTo>
                <a:lnTo>
                  <a:pt x="13588" y="11712"/>
                </a:lnTo>
                <a:lnTo>
                  <a:pt x="15961" y="12747"/>
                </a:lnTo>
                <a:cubicBezTo>
                  <a:pt x="18163" y="13717"/>
                  <a:pt x="20086" y="13903"/>
                  <a:pt x="21234" y="13903"/>
                </a:cubicBezTo>
                <a:cubicBezTo>
                  <a:pt x="21839" y="13903"/>
                  <a:pt x="22229" y="13851"/>
                  <a:pt x="22330" y="13836"/>
                </a:cubicBezTo>
                <a:cubicBezTo>
                  <a:pt x="23802" y="13613"/>
                  <a:pt x="24891" y="12346"/>
                  <a:pt x="24739" y="11008"/>
                </a:cubicBezTo>
                <a:cubicBezTo>
                  <a:pt x="24605" y="9804"/>
                  <a:pt x="23555" y="8953"/>
                  <a:pt x="22279" y="8953"/>
                </a:cubicBezTo>
                <a:cubicBezTo>
                  <a:pt x="22193" y="8953"/>
                  <a:pt x="22106" y="8957"/>
                  <a:pt x="22018" y="8965"/>
                </a:cubicBezTo>
                <a:cubicBezTo>
                  <a:pt x="23187" y="8242"/>
                  <a:pt x="23624" y="6842"/>
                  <a:pt x="22999" y="5735"/>
                </a:cubicBezTo>
                <a:cubicBezTo>
                  <a:pt x="22552" y="4955"/>
                  <a:pt x="21691" y="4516"/>
                  <a:pt x="20775" y="4516"/>
                </a:cubicBezTo>
                <a:close/>
                <a:moveTo>
                  <a:pt x="10973" y="13933"/>
                </a:moveTo>
                <a:cubicBezTo>
                  <a:pt x="11012" y="13933"/>
                  <a:pt x="11045" y="13942"/>
                  <a:pt x="11072" y="13961"/>
                </a:cubicBezTo>
                <a:cubicBezTo>
                  <a:pt x="11331" y="14157"/>
                  <a:pt x="10849" y="15254"/>
                  <a:pt x="10242" y="16093"/>
                </a:cubicBezTo>
                <a:cubicBezTo>
                  <a:pt x="9761" y="16758"/>
                  <a:pt x="9342" y="17053"/>
                  <a:pt x="9060" y="17053"/>
                </a:cubicBezTo>
                <a:cubicBezTo>
                  <a:pt x="8986" y="17053"/>
                  <a:pt x="8922" y="17032"/>
                  <a:pt x="8869" y="16994"/>
                </a:cubicBezTo>
                <a:cubicBezTo>
                  <a:pt x="8610" y="16797"/>
                  <a:pt x="8690" y="16235"/>
                  <a:pt x="9297" y="15406"/>
                </a:cubicBezTo>
                <a:cubicBezTo>
                  <a:pt x="9843" y="14651"/>
                  <a:pt x="10627" y="13933"/>
                  <a:pt x="10973" y="13933"/>
                </a:cubicBezTo>
                <a:close/>
                <a:moveTo>
                  <a:pt x="13898" y="13933"/>
                </a:moveTo>
                <a:cubicBezTo>
                  <a:pt x="14238" y="13933"/>
                  <a:pt x="15022" y="14651"/>
                  <a:pt x="15568" y="15406"/>
                </a:cubicBezTo>
                <a:cubicBezTo>
                  <a:pt x="16175" y="16235"/>
                  <a:pt x="16264" y="16797"/>
                  <a:pt x="15996" y="16994"/>
                </a:cubicBezTo>
                <a:cubicBezTo>
                  <a:pt x="15943" y="17032"/>
                  <a:pt x="15879" y="17053"/>
                  <a:pt x="15805" y="17053"/>
                </a:cubicBezTo>
                <a:cubicBezTo>
                  <a:pt x="15523" y="17053"/>
                  <a:pt x="15104" y="16758"/>
                  <a:pt x="14623" y="16093"/>
                </a:cubicBezTo>
                <a:cubicBezTo>
                  <a:pt x="14016" y="15254"/>
                  <a:pt x="13534" y="14157"/>
                  <a:pt x="13802" y="13961"/>
                </a:cubicBezTo>
                <a:cubicBezTo>
                  <a:pt x="13828" y="13942"/>
                  <a:pt x="13860" y="13933"/>
                  <a:pt x="13898" y="13933"/>
                </a:cubicBezTo>
                <a:close/>
                <a:moveTo>
                  <a:pt x="11723" y="13068"/>
                </a:moveTo>
                <a:lnTo>
                  <a:pt x="9190" y="13613"/>
                </a:lnTo>
                <a:cubicBezTo>
                  <a:pt x="5594" y="14398"/>
                  <a:pt x="3614" y="16280"/>
                  <a:pt x="3400" y="16485"/>
                </a:cubicBezTo>
                <a:cubicBezTo>
                  <a:pt x="2338" y="17529"/>
                  <a:pt x="2204" y="19197"/>
                  <a:pt x="3106" y="20187"/>
                </a:cubicBezTo>
                <a:cubicBezTo>
                  <a:pt x="3551" y="20674"/>
                  <a:pt x="4154" y="20917"/>
                  <a:pt x="4777" y="20917"/>
                </a:cubicBezTo>
                <a:cubicBezTo>
                  <a:pt x="5378" y="20917"/>
                  <a:pt x="5997" y="20692"/>
                  <a:pt x="6513" y="20241"/>
                </a:cubicBezTo>
                <a:lnTo>
                  <a:pt x="6513" y="20241"/>
                </a:lnTo>
                <a:cubicBezTo>
                  <a:pt x="5996" y="21508"/>
                  <a:pt x="6460" y="22908"/>
                  <a:pt x="7620" y="23435"/>
                </a:cubicBezTo>
                <a:cubicBezTo>
                  <a:pt x="7922" y="23571"/>
                  <a:pt x="8243" y="23636"/>
                  <a:pt x="8565" y="23636"/>
                </a:cubicBezTo>
                <a:cubicBezTo>
                  <a:pt x="9547" y="23636"/>
                  <a:pt x="10539" y="23035"/>
                  <a:pt x="11036" y="22034"/>
                </a:cubicBezTo>
                <a:cubicBezTo>
                  <a:pt x="11170" y="21766"/>
                  <a:pt x="12348" y="19304"/>
                  <a:pt x="11973" y="15638"/>
                </a:cubicBezTo>
                <a:lnTo>
                  <a:pt x="11723" y="13068"/>
                </a:lnTo>
                <a:close/>
                <a:moveTo>
                  <a:pt x="13142" y="13068"/>
                </a:moveTo>
                <a:lnTo>
                  <a:pt x="12892" y="15638"/>
                </a:lnTo>
                <a:cubicBezTo>
                  <a:pt x="12526" y="19304"/>
                  <a:pt x="13695" y="21766"/>
                  <a:pt x="13829" y="22043"/>
                </a:cubicBezTo>
                <a:cubicBezTo>
                  <a:pt x="14335" y="23043"/>
                  <a:pt x="15338" y="23659"/>
                  <a:pt x="16330" y="23659"/>
                </a:cubicBezTo>
                <a:cubicBezTo>
                  <a:pt x="16648" y="23659"/>
                  <a:pt x="16964" y="23596"/>
                  <a:pt x="17263" y="23461"/>
                </a:cubicBezTo>
                <a:cubicBezTo>
                  <a:pt x="18432" y="22917"/>
                  <a:pt x="18905" y="21517"/>
                  <a:pt x="18361" y="20232"/>
                </a:cubicBezTo>
                <a:lnTo>
                  <a:pt x="18361" y="20232"/>
                </a:lnTo>
                <a:cubicBezTo>
                  <a:pt x="18871" y="20668"/>
                  <a:pt x="19486" y="20887"/>
                  <a:pt x="20081" y="20887"/>
                </a:cubicBezTo>
                <a:cubicBezTo>
                  <a:pt x="20703" y="20887"/>
                  <a:pt x="21304" y="20648"/>
                  <a:pt x="21742" y="20170"/>
                </a:cubicBezTo>
                <a:cubicBezTo>
                  <a:pt x="22643" y="19179"/>
                  <a:pt x="22527" y="17529"/>
                  <a:pt x="21474" y="16485"/>
                </a:cubicBezTo>
                <a:cubicBezTo>
                  <a:pt x="21251" y="16271"/>
                  <a:pt x="19270" y="14398"/>
                  <a:pt x="15675" y="13613"/>
                </a:cubicBezTo>
                <a:lnTo>
                  <a:pt x="13142" y="13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9" name="Google Shape;33209;p36"/>
          <p:cNvSpPr txBox="1">
            <a:spLocks noGrp="1"/>
          </p:cNvSpPr>
          <p:nvPr>
            <p:ph type="ctrTitle"/>
          </p:nvPr>
        </p:nvSpPr>
        <p:spPr>
          <a:xfrm>
            <a:off x="755501" y="1185945"/>
            <a:ext cx="6142800" cy="171485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Amenorrhea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10" name="Google Shape;33210;p36"/>
          <p:cNvSpPr txBox="1">
            <a:spLocks noGrp="1"/>
          </p:cNvSpPr>
          <p:nvPr>
            <p:ph type="subTitle" idx="1"/>
          </p:nvPr>
        </p:nvSpPr>
        <p:spPr>
          <a:xfrm>
            <a:off x="1436250" y="3061206"/>
            <a:ext cx="4383514" cy="103613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Sadia Khan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OBS/GYN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Benazir Bhutto Hospital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Rawalpindi Medical University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212" name="Google Shape;33212;p36"/>
          <p:cNvGrpSpPr/>
          <p:nvPr/>
        </p:nvGrpSpPr>
        <p:grpSpPr>
          <a:xfrm>
            <a:off x="5964376" y="3061205"/>
            <a:ext cx="1463921" cy="1238086"/>
            <a:chOff x="5193022" y="3885217"/>
            <a:chExt cx="838011" cy="708692"/>
          </a:xfrm>
        </p:grpSpPr>
        <p:sp>
          <p:nvSpPr>
            <p:cNvPr id="33213" name="Google Shape;33213;p36"/>
            <p:cNvSpPr/>
            <p:nvPr/>
          </p:nvSpPr>
          <p:spPr>
            <a:xfrm>
              <a:off x="5193022" y="3885217"/>
              <a:ext cx="755229" cy="708692"/>
            </a:xfrm>
            <a:custGeom>
              <a:avLst/>
              <a:gdLst/>
              <a:ahLst/>
              <a:cxnLst/>
              <a:rect l="l" t="t" r="r" b="b"/>
              <a:pathLst>
                <a:path w="44256" h="41529" extrusionOk="0">
                  <a:moveTo>
                    <a:pt x="24903" y="0"/>
                  </a:moveTo>
                  <a:cubicBezTo>
                    <a:pt x="23637" y="0"/>
                    <a:pt x="22271" y="1276"/>
                    <a:pt x="21843" y="3417"/>
                  </a:cubicBezTo>
                  <a:cubicBezTo>
                    <a:pt x="21203" y="2270"/>
                    <a:pt x="20300" y="1329"/>
                    <a:pt x="19119" y="1329"/>
                  </a:cubicBezTo>
                  <a:cubicBezTo>
                    <a:pt x="18912" y="1329"/>
                    <a:pt x="18695" y="1358"/>
                    <a:pt x="18471" y="1420"/>
                  </a:cubicBezTo>
                  <a:cubicBezTo>
                    <a:pt x="17303" y="1757"/>
                    <a:pt x="18445" y="2847"/>
                    <a:pt x="16396" y="3028"/>
                  </a:cubicBezTo>
                  <a:cubicBezTo>
                    <a:pt x="14839" y="3158"/>
                    <a:pt x="15254" y="5882"/>
                    <a:pt x="17018" y="7698"/>
                  </a:cubicBezTo>
                  <a:cubicBezTo>
                    <a:pt x="15462" y="8528"/>
                    <a:pt x="14424" y="9825"/>
                    <a:pt x="15176" y="11018"/>
                  </a:cubicBezTo>
                  <a:cubicBezTo>
                    <a:pt x="15877" y="12133"/>
                    <a:pt x="16525" y="11070"/>
                    <a:pt x="16707" y="13223"/>
                  </a:cubicBezTo>
                  <a:cubicBezTo>
                    <a:pt x="16757" y="13904"/>
                    <a:pt x="17145" y="14180"/>
                    <a:pt x="17691" y="14180"/>
                  </a:cubicBezTo>
                  <a:cubicBezTo>
                    <a:pt x="18268" y="14180"/>
                    <a:pt x="19022" y="13871"/>
                    <a:pt x="19742" y="13405"/>
                  </a:cubicBezTo>
                  <a:cubicBezTo>
                    <a:pt x="19742" y="14131"/>
                    <a:pt x="19872" y="14805"/>
                    <a:pt x="20053" y="15402"/>
                  </a:cubicBezTo>
                  <a:cubicBezTo>
                    <a:pt x="19405" y="16025"/>
                    <a:pt x="18600" y="16466"/>
                    <a:pt x="17719" y="16777"/>
                  </a:cubicBezTo>
                  <a:cubicBezTo>
                    <a:pt x="17122" y="14753"/>
                    <a:pt x="15073" y="13638"/>
                    <a:pt x="13335" y="12704"/>
                  </a:cubicBezTo>
                  <a:lnTo>
                    <a:pt x="13335" y="12704"/>
                  </a:lnTo>
                  <a:cubicBezTo>
                    <a:pt x="13724" y="14105"/>
                    <a:pt x="14943" y="16699"/>
                    <a:pt x="16629" y="17062"/>
                  </a:cubicBezTo>
                  <a:cubicBezTo>
                    <a:pt x="15565" y="17322"/>
                    <a:pt x="14398" y="17451"/>
                    <a:pt x="13257" y="17555"/>
                  </a:cubicBezTo>
                  <a:cubicBezTo>
                    <a:pt x="12971" y="17555"/>
                    <a:pt x="12686" y="17581"/>
                    <a:pt x="12401" y="17633"/>
                  </a:cubicBezTo>
                  <a:cubicBezTo>
                    <a:pt x="13490" y="16388"/>
                    <a:pt x="14191" y="14831"/>
                    <a:pt x="13153" y="13508"/>
                  </a:cubicBezTo>
                  <a:cubicBezTo>
                    <a:pt x="12920" y="13212"/>
                    <a:pt x="12705" y="13148"/>
                    <a:pt x="12490" y="13148"/>
                  </a:cubicBezTo>
                  <a:cubicBezTo>
                    <a:pt x="12329" y="13148"/>
                    <a:pt x="12168" y="13184"/>
                    <a:pt x="12000" y="13184"/>
                  </a:cubicBezTo>
                  <a:cubicBezTo>
                    <a:pt x="11668" y="13184"/>
                    <a:pt x="11310" y="13044"/>
                    <a:pt x="10870" y="12211"/>
                  </a:cubicBezTo>
                  <a:cubicBezTo>
                    <a:pt x="10679" y="11829"/>
                    <a:pt x="10364" y="11657"/>
                    <a:pt x="9987" y="11657"/>
                  </a:cubicBezTo>
                  <a:cubicBezTo>
                    <a:pt x="8981" y="11657"/>
                    <a:pt x="7533" y="12875"/>
                    <a:pt x="6797" y="14572"/>
                  </a:cubicBezTo>
                  <a:cubicBezTo>
                    <a:pt x="5986" y="13901"/>
                    <a:pt x="5090" y="13455"/>
                    <a:pt x="4324" y="13455"/>
                  </a:cubicBezTo>
                  <a:cubicBezTo>
                    <a:pt x="3817" y="13455"/>
                    <a:pt x="3367" y="13650"/>
                    <a:pt x="3036" y="14105"/>
                  </a:cubicBezTo>
                  <a:cubicBezTo>
                    <a:pt x="2258" y="15194"/>
                    <a:pt x="3503" y="15376"/>
                    <a:pt x="1557" y="16388"/>
                  </a:cubicBezTo>
                  <a:cubicBezTo>
                    <a:pt x="157" y="17088"/>
                    <a:pt x="1454" y="18696"/>
                    <a:pt x="3140" y="19604"/>
                  </a:cubicBezTo>
                  <a:cubicBezTo>
                    <a:pt x="1246" y="20564"/>
                    <a:pt x="157" y="22069"/>
                    <a:pt x="1713" y="23496"/>
                  </a:cubicBezTo>
                  <a:cubicBezTo>
                    <a:pt x="2517" y="24222"/>
                    <a:pt x="2569" y="24222"/>
                    <a:pt x="2595" y="24948"/>
                  </a:cubicBezTo>
                  <a:cubicBezTo>
                    <a:pt x="2661" y="25942"/>
                    <a:pt x="3221" y="26340"/>
                    <a:pt x="4005" y="26340"/>
                  </a:cubicBezTo>
                  <a:cubicBezTo>
                    <a:pt x="4757" y="26340"/>
                    <a:pt x="5715" y="25974"/>
                    <a:pt x="6642" y="25415"/>
                  </a:cubicBezTo>
                  <a:cubicBezTo>
                    <a:pt x="6953" y="27101"/>
                    <a:pt x="7757" y="28502"/>
                    <a:pt x="8717" y="28865"/>
                  </a:cubicBezTo>
                  <a:cubicBezTo>
                    <a:pt x="8535" y="29177"/>
                    <a:pt x="8302" y="29462"/>
                    <a:pt x="8069" y="29747"/>
                  </a:cubicBezTo>
                  <a:lnTo>
                    <a:pt x="7887" y="29799"/>
                  </a:lnTo>
                  <a:cubicBezTo>
                    <a:pt x="5630" y="30085"/>
                    <a:pt x="3244" y="29540"/>
                    <a:pt x="1090" y="30681"/>
                  </a:cubicBezTo>
                  <a:cubicBezTo>
                    <a:pt x="2371" y="30780"/>
                    <a:pt x="3347" y="30906"/>
                    <a:pt x="4242" y="30906"/>
                  </a:cubicBezTo>
                  <a:cubicBezTo>
                    <a:pt x="5468" y="30906"/>
                    <a:pt x="6543" y="30669"/>
                    <a:pt x="8043" y="29799"/>
                  </a:cubicBezTo>
                  <a:lnTo>
                    <a:pt x="8043" y="29799"/>
                  </a:lnTo>
                  <a:cubicBezTo>
                    <a:pt x="6460" y="31537"/>
                    <a:pt x="3996" y="32601"/>
                    <a:pt x="2232" y="34105"/>
                  </a:cubicBezTo>
                  <a:cubicBezTo>
                    <a:pt x="546" y="34261"/>
                    <a:pt x="1" y="35532"/>
                    <a:pt x="157" y="37218"/>
                  </a:cubicBezTo>
                  <a:cubicBezTo>
                    <a:pt x="1428" y="36673"/>
                    <a:pt x="3088" y="36051"/>
                    <a:pt x="2699" y="34469"/>
                  </a:cubicBezTo>
                  <a:cubicBezTo>
                    <a:pt x="4333" y="33068"/>
                    <a:pt x="6538" y="32056"/>
                    <a:pt x="8094" y="30525"/>
                  </a:cubicBezTo>
                  <a:lnTo>
                    <a:pt x="8094" y="30525"/>
                  </a:lnTo>
                  <a:cubicBezTo>
                    <a:pt x="7679" y="31615"/>
                    <a:pt x="7290" y="32730"/>
                    <a:pt x="7161" y="33924"/>
                  </a:cubicBezTo>
                  <a:cubicBezTo>
                    <a:pt x="6823" y="36596"/>
                    <a:pt x="8587" y="39293"/>
                    <a:pt x="10014" y="41395"/>
                  </a:cubicBezTo>
                  <a:cubicBezTo>
                    <a:pt x="10074" y="41478"/>
                    <a:pt x="10205" y="41529"/>
                    <a:pt x="10309" y="41529"/>
                  </a:cubicBezTo>
                  <a:cubicBezTo>
                    <a:pt x="10431" y="41529"/>
                    <a:pt x="10515" y="41459"/>
                    <a:pt x="10403" y="41291"/>
                  </a:cubicBezTo>
                  <a:cubicBezTo>
                    <a:pt x="9443" y="39864"/>
                    <a:pt x="8613" y="38437"/>
                    <a:pt x="8146" y="36933"/>
                  </a:cubicBezTo>
                  <a:lnTo>
                    <a:pt x="8146" y="36933"/>
                  </a:lnTo>
                  <a:cubicBezTo>
                    <a:pt x="9132" y="38412"/>
                    <a:pt x="10974" y="39164"/>
                    <a:pt x="12582" y="39812"/>
                  </a:cubicBezTo>
                  <a:cubicBezTo>
                    <a:pt x="12033" y="38416"/>
                    <a:pt x="10432" y="35827"/>
                    <a:pt x="8637" y="35827"/>
                  </a:cubicBezTo>
                  <a:cubicBezTo>
                    <a:pt x="8399" y="35827"/>
                    <a:pt x="8157" y="35873"/>
                    <a:pt x="7913" y="35973"/>
                  </a:cubicBezTo>
                  <a:cubicBezTo>
                    <a:pt x="7679" y="34728"/>
                    <a:pt x="7705" y="33431"/>
                    <a:pt x="8094" y="32056"/>
                  </a:cubicBezTo>
                  <a:cubicBezTo>
                    <a:pt x="8380" y="31096"/>
                    <a:pt x="8743" y="30240"/>
                    <a:pt x="9054" y="29384"/>
                  </a:cubicBezTo>
                  <a:cubicBezTo>
                    <a:pt x="9158" y="29254"/>
                    <a:pt x="9236" y="29099"/>
                    <a:pt x="9340" y="28969"/>
                  </a:cubicBezTo>
                  <a:cubicBezTo>
                    <a:pt x="9781" y="28917"/>
                    <a:pt x="10248" y="28658"/>
                    <a:pt x="10714" y="28139"/>
                  </a:cubicBezTo>
                  <a:cubicBezTo>
                    <a:pt x="11282" y="27463"/>
                    <a:pt x="11537" y="27263"/>
                    <a:pt x="11882" y="27263"/>
                  </a:cubicBezTo>
                  <a:cubicBezTo>
                    <a:pt x="11947" y="27263"/>
                    <a:pt x="12015" y="27271"/>
                    <a:pt x="12089" y="27283"/>
                  </a:cubicBezTo>
                  <a:cubicBezTo>
                    <a:pt x="12179" y="27299"/>
                    <a:pt x="12263" y="27306"/>
                    <a:pt x="12340" y="27306"/>
                  </a:cubicBezTo>
                  <a:cubicBezTo>
                    <a:pt x="13537" y="27306"/>
                    <a:pt x="13278" y="25488"/>
                    <a:pt x="12401" y="23807"/>
                  </a:cubicBezTo>
                  <a:cubicBezTo>
                    <a:pt x="14580" y="23547"/>
                    <a:pt x="17148" y="22562"/>
                    <a:pt x="15721" y="20901"/>
                  </a:cubicBezTo>
                  <a:cubicBezTo>
                    <a:pt x="15799" y="20253"/>
                    <a:pt x="16188" y="20123"/>
                    <a:pt x="16214" y="19760"/>
                  </a:cubicBezTo>
                  <a:cubicBezTo>
                    <a:pt x="16240" y="18956"/>
                    <a:pt x="15669" y="18230"/>
                    <a:pt x="14735" y="17840"/>
                  </a:cubicBezTo>
                  <a:cubicBezTo>
                    <a:pt x="16811" y="17581"/>
                    <a:pt x="18834" y="17192"/>
                    <a:pt x="20261" y="15947"/>
                  </a:cubicBezTo>
                  <a:cubicBezTo>
                    <a:pt x="20645" y="16734"/>
                    <a:pt x="21236" y="17237"/>
                    <a:pt x="22052" y="17237"/>
                  </a:cubicBezTo>
                  <a:cubicBezTo>
                    <a:pt x="22393" y="17237"/>
                    <a:pt x="22772" y="17149"/>
                    <a:pt x="23192" y="16958"/>
                  </a:cubicBezTo>
                  <a:cubicBezTo>
                    <a:pt x="23867" y="16637"/>
                    <a:pt x="24134" y="16495"/>
                    <a:pt x="24424" y="16495"/>
                  </a:cubicBezTo>
                  <a:cubicBezTo>
                    <a:pt x="24602" y="16495"/>
                    <a:pt x="24790" y="16548"/>
                    <a:pt x="25086" y="16647"/>
                  </a:cubicBezTo>
                  <a:cubicBezTo>
                    <a:pt x="25347" y="16735"/>
                    <a:pt x="25583" y="16776"/>
                    <a:pt x="25796" y="16776"/>
                  </a:cubicBezTo>
                  <a:cubicBezTo>
                    <a:pt x="27469" y="16776"/>
                    <a:pt x="27707" y="14235"/>
                    <a:pt x="27109" y="11796"/>
                  </a:cubicBezTo>
                  <a:lnTo>
                    <a:pt x="27109" y="11796"/>
                  </a:lnTo>
                  <a:cubicBezTo>
                    <a:pt x="27550" y="11900"/>
                    <a:pt x="27991" y="11978"/>
                    <a:pt x="28406" y="12004"/>
                  </a:cubicBezTo>
                  <a:cubicBezTo>
                    <a:pt x="31467" y="14650"/>
                    <a:pt x="32738" y="19086"/>
                    <a:pt x="37018" y="20538"/>
                  </a:cubicBezTo>
                  <a:cubicBezTo>
                    <a:pt x="37059" y="20554"/>
                    <a:pt x="37092" y="20561"/>
                    <a:pt x="37118" y="20561"/>
                  </a:cubicBezTo>
                  <a:cubicBezTo>
                    <a:pt x="37305" y="20561"/>
                    <a:pt x="37120" y="20192"/>
                    <a:pt x="36915" y="20123"/>
                  </a:cubicBezTo>
                  <a:cubicBezTo>
                    <a:pt x="33750" y="19060"/>
                    <a:pt x="32271" y="16284"/>
                    <a:pt x="30429" y="13846"/>
                  </a:cubicBezTo>
                  <a:cubicBezTo>
                    <a:pt x="30822" y="13781"/>
                    <a:pt x="31219" y="13751"/>
                    <a:pt x="31619" y="13751"/>
                  </a:cubicBezTo>
                  <a:cubicBezTo>
                    <a:pt x="34281" y="13751"/>
                    <a:pt x="37049" y="15076"/>
                    <a:pt x="39327" y="16362"/>
                  </a:cubicBezTo>
                  <a:lnTo>
                    <a:pt x="39457" y="16543"/>
                  </a:lnTo>
                  <a:cubicBezTo>
                    <a:pt x="39457" y="16517"/>
                    <a:pt x="39483" y="16517"/>
                    <a:pt x="39483" y="16492"/>
                  </a:cubicBezTo>
                  <a:cubicBezTo>
                    <a:pt x="39431" y="16466"/>
                    <a:pt x="39405" y="16414"/>
                    <a:pt x="39353" y="16388"/>
                  </a:cubicBezTo>
                  <a:lnTo>
                    <a:pt x="39353" y="16388"/>
                  </a:lnTo>
                  <a:cubicBezTo>
                    <a:pt x="39405" y="16414"/>
                    <a:pt x="39431" y="16440"/>
                    <a:pt x="39483" y="16466"/>
                  </a:cubicBezTo>
                  <a:cubicBezTo>
                    <a:pt x="39483" y="16466"/>
                    <a:pt x="39483" y="16466"/>
                    <a:pt x="39483" y="16492"/>
                  </a:cubicBezTo>
                  <a:cubicBezTo>
                    <a:pt x="40402" y="17273"/>
                    <a:pt x="41412" y="17792"/>
                    <a:pt x="42373" y="17792"/>
                  </a:cubicBezTo>
                  <a:cubicBezTo>
                    <a:pt x="43039" y="17792"/>
                    <a:pt x="43682" y="17543"/>
                    <a:pt x="44256" y="16958"/>
                  </a:cubicBezTo>
                  <a:cubicBezTo>
                    <a:pt x="43340" y="16710"/>
                    <a:pt x="41597" y="15509"/>
                    <a:pt x="40481" y="15509"/>
                  </a:cubicBezTo>
                  <a:cubicBezTo>
                    <a:pt x="40079" y="15509"/>
                    <a:pt x="39758" y="15664"/>
                    <a:pt x="39587" y="16076"/>
                  </a:cubicBezTo>
                  <a:cubicBezTo>
                    <a:pt x="37166" y="14709"/>
                    <a:pt x="34260" y="13322"/>
                    <a:pt x="31423" y="13322"/>
                  </a:cubicBezTo>
                  <a:cubicBezTo>
                    <a:pt x="30977" y="13322"/>
                    <a:pt x="30533" y="13356"/>
                    <a:pt x="30092" y="13430"/>
                  </a:cubicBezTo>
                  <a:cubicBezTo>
                    <a:pt x="29729" y="12938"/>
                    <a:pt x="29314" y="12471"/>
                    <a:pt x="28873" y="12030"/>
                  </a:cubicBezTo>
                  <a:lnTo>
                    <a:pt x="28873" y="12030"/>
                  </a:lnTo>
                  <a:cubicBezTo>
                    <a:pt x="28956" y="12033"/>
                    <a:pt x="29038" y="12034"/>
                    <a:pt x="29118" y="12034"/>
                  </a:cubicBezTo>
                  <a:cubicBezTo>
                    <a:pt x="31144" y="12034"/>
                    <a:pt x="32570" y="11096"/>
                    <a:pt x="31597" y="9150"/>
                  </a:cubicBezTo>
                  <a:cubicBezTo>
                    <a:pt x="31130" y="8216"/>
                    <a:pt x="31078" y="7931"/>
                    <a:pt x="31337" y="7542"/>
                  </a:cubicBezTo>
                  <a:cubicBezTo>
                    <a:pt x="32030" y="6447"/>
                    <a:pt x="30681" y="5891"/>
                    <a:pt x="28967" y="5891"/>
                  </a:cubicBezTo>
                  <a:cubicBezTo>
                    <a:pt x="28692" y="5891"/>
                    <a:pt x="28408" y="5905"/>
                    <a:pt x="28121" y="5934"/>
                  </a:cubicBezTo>
                  <a:cubicBezTo>
                    <a:pt x="28749" y="3840"/>
                    <a:pt x="28960" y="1017"/>
                    <a:pt x="27276" y="1017"/>
                  </a:cubicBezTo>
                  <a:cubicBezTo>
                    <a:pt x="27082" y="1017"/>
                    <a:pt x="26863" y="1054"/>
                    <a:pt x="26616" y="1135"/>
                  </a:cubicBezTo>
                  <a:cubicBezTo>
                    <a:pt x="25994" y="797"/>
                    <a:pt x="26045" y="330"/>
                    <a:pt x="25682" y="175"/>
                  </a:cubicBezTo>
                  <a:cubicBezTo>
                    <a:pt x="25434" y="57"/>
                    <a:pt x="25171" y="0"/>
                    <a:pt x="24903" y="0"/>
                  </a:cubicBezTo>
                  <a:close/>
                </a:path>
              </a:pathLst>
            </a:custGeom>
            <a:solidFill>
              <a:srgbClr val="D63C4C"/>
            </a:solidFill>
            <a:ln w="9525" cap="flat" cmpd="sng">
              <a:solidFill>
                <a:srgbClr val="CF9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4" name="Google Shape;33214;p36"/>
            <p:cNvSpPr/>
            <p:nvPr/>
          </p:nvSpPr>
          <p:spPr>
            <a:xfrm>
              <a:off x="5442256" y="4198684"/>
              <a:ext cx="588777" cy="279627"/>
            </a:xfrm>
            <a:custGeom>
              <a:avLst/>
              <a:gdLst/>
              <a:ahLst/>
              <a:cxnLst/>
              <a:rect l="l" t="t" r="r" b="b"/>
              <a:pathLst>
                <a:path w="34502" h="16386" extrusionOk="0">
                  <a:moveTo>
                    <a:pt x="6863" y="0"/>
                  </a:moveTo>
                  <a:cubicBezTo>
                    <a:pt x="6620" y="0"/>
                    <a:pt x="6372" y="62"/>
                    <a:pt x="6123" y="198"/>
                  </a:cubicBezTo>
                  <a:cubicBezTo>
                    <a:pt x="4955" y="820"/>
                    <a:pt x="5993" y="1521"/>
                    <a:pt x="3788" y="1547"/>
                  </a:cubicBezTo>
                  <a:cubicBezTo>
                    <a:pt x="2232" y="1573"/>
                    <a:pt x="2673" y="3570"/>
                    <a:pt x="3762" y="5127"/>
                  </a:cubicBezTo>
                  <a:cubicBezTo>
                    <a:pt x="1635" y="5127"/>
                    <a:pt x="1" y="6009"/>
                    <a:pt x="753" y="7980"/>
                  </a:cubicBezTo>
                  <a:cubicBezTo>
                    <a:pt x="1116" y="8992"/>
                    <a:pt x="1168" y="9018"/>
                    <a:pt x="883" y="9666"/>
                  </a:cubicBezTo>
                  <a:cubicBezTo>
                    <a:pt x="213" y="11259"/>
                    <a:pt x="1680" y="11927"/>
                    <a:pt x="3565" y="11927"/>
                  </a:cubicBezTo>
                  <a:cubicBezTo>
                    <a:pt x="3798" y="11927"/>
                    <a:pt x="4038" y="11917"/>
                    <a:pt x="4281" y="11897"/>
                  </a:cubicBezTo>
                  <a:lnTo>
                    <a:pt x="4281" y="11897"/>
                  </a:lnTo>
                  <a:cubicBezTo>
                    <a:pt x="3645" y="14178"/>
                    <a:pt x="4010" y="16385"/>
                    <a:pt x="5659" y="16385"/>
                  </a:cubicBezTo>
                  <a:cubicBezTo>
                    <a:pt x="5961" y="16385"/>
                    <a:pt x="6305" y="16312"/>
                    <a:pt x="6693" y="16151"/>
                  </a:cubicBezTo>
                  <a:cubicBezTo>
                    <a:pt x="7243" y="15934"/>
                    <a:pt x="7567" y="15830"/>
                    <a:pt x="7814" y="15830"/>
                  </a:cubicBezTo>
                  <a:cubicBezTo>
                    <a:pt x="8009" y="15830"/>
                    <a:pt x="8156" y="15896"/>
                    <a:pt x="8328" y="16022"/>
                  </a:cubicBezTo>
                  <a:cubicBezTo>
                    <a:pt x="8540" y="16179"/>
                    <a:pt x="8736" y="16250"/>
                    <a:pt x="8914" y="16250"/>
                  </a:cubicBezTo>
                  <a:cubicBezTo>
                    <a:pt x="9739" y="16250"/>
                    <a:pt x="10191" y="14723"/>
                    <a:pt x="10169" y="13038"/>
                  </a:cubicBezTo>
                  <a:lnTo>
                    <a:pt x="10169" y="13038"/>
                  </a:lnTo>
                  <a:cubicBezTo>
                    <a:pt x="11043" y="13359"/>
                    <a:pt x="12040" y="13595"/>
                    <a:pt x="12856" y="13595"/>
                  </a:cubicBezTo>
                  <a:cubicBezTo>
                    <a:pt x="13952" y="13595"/>
                    <a:pt x="14721" y="13169"/>
                    <a:pt x="14424" y="11949"/>
                  </a:cubicBezTo>
                  <a:cubicBezTo>
                    <a:pt x="14787" y="11378"/>
                    <a:pt x="15202" y="11456"/>
                    <a:pt x="15383" y="11145"/>
                  </a:cubicBezTo>
                  <a:cubicBezTo>
                    <a:pt x="15435" y="11015"/>
                    <a:pt x="15487" y="10885"/>
                    <a:pt x="15539" y="10756"/>
                  </a:cubicBezTo>
                  <a:cubicBezTo>
                    <a:pt x="15755" y="10761"/>
                    <a:pt x="15970" y="10764"/>
                    <a:pt x="16185" y="10764"/>
                  </a:cubicBezTo>
                  <a:cubicBezTo>
                    <a:pt x="18037" y="10764"/>
                    <a:pt x="19850" y="10551"/>
                    <a:pt x="21454" y="9900"/>
                  </a:cubicBezTo>
                  <a:cubicBezTo>
                    <a:pt x="21480" y="9926"/>
                    <a:pt x="21506" y="9926"/>
                    <a:pt x="21531" y="9926"/>
                  </a:cubicBezTo>
                  <a:cubicBezTo>
                    <a:pt x="22284" y="9952"/>
                    <a:pt x="23010" y="10159"/>
                    <a:pt x="23736" y="10393"/>
                  </a:cubicBezTo>
                  <a:cubicBezTo>
                    <a:pt x="23269" y="12105"/>
                    <a:pt x="24644" y="14439"/>
                    <a:pt x="25864" y="15633"/>
                  </a:cubicBezTo>
                  <a:cubicBezTo>
                    <a:pt x="26694" y="13272"/>
                    <a:pt x="25734" y="12105"/>
                    <a:pt x="24203" y="10574"/>
                  </a:cubicBezTo>
                  <a:lnTo>
                    <a:pt x="24203" y="10574"/>
                  </a:lnTo>
                  <a:cubicBezTo>
                    <a:pt x="26183" y="11307"/>
                    <a:pt x="28117" y="12455"/>
                    <a:pt x="30156" y="12455"/>
                  </a:cubicBezTo>
                  <a:cubicBezTo>
                    <a:pt x="30282" y="12455"/>
                    <a:pt x="30407" y="12451"/>
                    <a:pt x="30533" y="12442"/>
                  </a:cubicBezTo>
                  <a:cubicBezTo>
                    <a:pt x="31136" y="12785"/>
                    <a:pt x="31770" y="12993"/>
                    <a:pt x="32394" y="12993"/>
                  </a:cubicBezTo>
                  <a:cubicBezTo>
                    <a:pt x="33138" y="12993"/>
                    <a:pt x="33866" y="12695"/>
                    <a:pt x="34502" y="11975"/>
                  </a:cubicBezTo>
                  <a:cubicBezTo>
                    <a:pt x="33726" y="11891"/>
                    <a:pt x="32346" y="11192"/>
                    <a:pt x="31340" y="11192"/>
                  </a:cubicBezTo>
                  <a:cubicBezTo>
                    <a:pt x="30800" y="11192"/>
                    <a:pt x="30368" y="11393"/>
                    <a:pt x="30196" y="12001"/>
                  </a:cubicBezTo>
                  <a:cubicBezTo>
                    <a:pt x="30084" y="12008"/>
                    <a:pt x="29973" y="12012"/>
                    <a:pt x="29862" y="12012"/>
                  </a:cubicBezTo>
                  <a:cubicBezTo>
                    <a:pt x="27282" y="12012"/>
                    <a:pt x="24766" y="10061"/>
                    <a:pt x="22154" y="9588"/>
                  </a:cubicBezTo>
                  <a:cubicBezTo>
                    <a:pt x="23347" y="8992"/>
                    <a:pt x="24411" y="8136"/>
                    <a:pt x="25293" y="6891"/>
                  </a:cubicBezTo>
                  <a:cubicBezTo>
                    <a:pt x="27187" y="6138"/>
                    <a:pt x="28146" y="4063"/>
                    <a:pt x="28951" y="2299"/>
                  </a:cubicBezTo>
                  <a:lnTo>
                    <a:pt x="28951" y="2299"/>
                  </a:lnTo>
                  <a:cubicBezTo>
                    <a:pt x="27394" y="2818"/>
                    <a:pt x="24385" y="4556"/>
                    <a:pt x="24826" y="6553"/>
                  </a:cubicBezTo>
                  <a:cubicBezTo>
                    <a:pt x="22726" y="9543"/>
                    <a:pt x="19496" y="10320"/>
                    <a:pt x="16079" y="10320"/>
                  </a:cubicBezTo>
                  <a:cubicBezTo>
                    <a:pt x="15908" y="10320"/>
                    <a:pt x="15737" y="10318"/>
                    <a:pt x="15565" y="10315"/>
                  </a:cubicBezTo>
                  <a:cubicBezTo>
                    <a:pt x="15565" y="9251"/>
                    <a:pt x="14605" y="8058"/>
                    <a:pt x="12919" y="7513"/>
                  </a:cubicBezTo>
                  <a:cubicBezTo>
                    <a:pt x="14476" y="6891"/>
                    <a:pt x="15773" y="5827"/>
                    <a:pt x="15435" y="4193"/>
                  </a:cubicBezTo>
                  <a:cubicBezTo>
                    <a:pt x="15202" y="2999"/>
                    <a:pt x="14035" y="4063"/>
                    <a:pt x="14009" y="1988"/>
                  </a:cubicBezTo>
                  <a:cubicBezTo>
                    <a:pt x="13997" y="1269"/>
                    <a:pt x="13404" y="927"/>
                    <a:pt x="12579" y="927"/>
                  </a:cubicBezTo>
                  <a:cubicBezTo>
                    <a:pt x="11616" y="927"/>
                    <a:pt x="10335" y="1393"/>
                    <a:pt x="9287" y="2273"/>
                  </a:cubicBezTo>
                  <a:cubicBezTo>
                    <a:pt x="8707" y="987"/>
                    <a:pt x="7828" y="0"/>
                    <a:pt x="6863" y="0"/>
                  </a:cubicBezTo>
                  <a:close/>
                </a:path>
              </a:pathLst>
            </a:custGeom>
            <a:solidFill>
              <a:srgbClr val="D63C4C"/>
            </a:solidFill>
            <a:ln w="9525" cap="flat" cmpd="sng">
              <a:solidFill>
                <a:srgbClr val="CF9E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" name="Google Shape;33239;p38"/>
          <p:cNvSpPr txBox="1">
            <a:spLocks noGrp="1"/>
          </p:cNvSpPr>
          <p:nvPr>
            <p:ph type="title"/>
          </p:nvPr>
        </p:nvSpPr>
        <p:spPr>
          <a:xfrm>
            <a:off x="716925" y="673625"/>
            <a:ext cx="314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sz="3000" dirty="0"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</p:txBody>
      </p:sp>
      <p:sp>
        <p:nvSpPr>
          <p:cNvPr id="33240" name="Google Shape;33240;p38"/>
          <p:cNvSpPr txBox="1"/>
          <p:nvPr/>
        </p:nvSpPr>
        <p:spPr>
          <a:xfrm>
            <a:off x="927200" y="2493875"/>
            <a:ext cx="68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  <a:r>
              <a:rPr lang="en" sz="2800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Absence of menstruation for more than 6 months in a normal female in reproductive age that is not due to pregnancy lactation or menopause</a:t>
            </a:r>
            <a:endParaRPr sz="2800" dirty="0">
              <a:solidFill>
                <a:schemeClr val="dk2"/>
              </a:solidFill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2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5" name="Google Shape;33245;p39"/>
          <p:cNvSpPr/>
          <p:nvPr/>
        </p:nvSpPr>
        <p:spPr>
          <a:xfrm>
            <a:off x="1558500" y="2173175"/>
            <a:ext cx="672600" cy="672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6" name="Google Shape;33246;p39"/>
          <p:cNvSpPr/>
          <p:nvPr/>
        </p:nvSpPr>
        <p:spPr>
          <a:xfrm>
            <a:off x="1558500" y="3011950"/>
            <a:ext cx="672600" cy="672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7" name="Google Shape;33247;p39"/>
          <p:cNvSpPr/>
          <p:nvPr/>
        </p:nvSpPr>
        <p:spPr>
          <a:xfrm>
            <a:off x="1558500" y="3850725"/>
            <a:ext cx="672600" cy="672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8" name="Google Shape;3324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Secondary Amenorrhea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49" name="Google Shape;33249;p39"/>
          <p:cNvSpPr txBox="1"/>
          <p:nvPr/>
        </p:nvSpPr>
        <p:spPr>
          <a:xfrm>
            <a:off x="2903700" y="1426549"/>
            <a:ext cx="2091000" cy="50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Hypothalamic</a:t>
            </a:r>
            <a:b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</a:br>
            <a: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disorders</a:t>
            </a:r>
            <a:endParaRPr sz="1900" b="1" dirty="0">
              <a:solidFill>
                <a:schemeClr val="dk2"/>
              </a:solidFill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</p:txBody>
      </p:sp>
      <p:sp>
        <p:nvSpPr>
          <p:cNvPr id="33250" name="Google Shape;33250;p39"/>
          <p:cNvSpPr txBox="1"/>
          <p:nvPr/>
        </p:nvSpPr>
        <p:spPr>
          <a:xfrm>
            <a:off x="5667300" y="1438650"/>
            <a:ext cx="2944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⬇ </a:t>
            </a:r>
            <a:r>
              <a:rPr lang="en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FSH, LH releasing hormones  ⬇  HPO axis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251" name="Google Shape;33251;p39"/>
          <p:cNvSpPr txBox="1"/>
          <p:nvPr/>
        </p:nvSpPr>
        <p:spPr>
          <a:xfrm>
            <a:off x="2903700" y="2336375"/>
            <a:ext cx="2091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Pituitary</a:t>
            </a:r>
            <a:br>
              <a:rPr lang="en" sz="18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</a:br>
            <a:r>
              <a:rPr lang="en" sz="18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disorders</a:t>
            </a:r>
            <a:endParaRPr sz="1800" b="1" dirty="0">
              <a:solidFill>
                <a:schemeClr val="dk2"/>
              </a:solidFill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</p:txBody>
      </p:sp>
      <p:sp>
        <p:nvSpPr>
          <p:cNvPr id="33252" name="Google Shape;33252;p39"/>
          <p:cNvSpPr txBox="1"/>
          <p:nvPr/>
        </p:nvSpPr>
        <p:spPr>
          <a:xfrm>
            <a:off x="5667300" y="2277425"/>
            <a:ext cx="2944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⬇</a:t>
            </a:r>
            <a:r>
              <a:rPr lang="en" sz="1600" b="1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r>
              <a:rPr lang="en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FSH,LH 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253" name="Google Shape;33253;p39"/>
          <p:cNvSpPr txBox="1"/>
          <p:nvPr/>
        </p:nvSpPr>
        <p:spPr>
          <a:xfrm>
            <a:off x="2903700" y="3018301"/>
            <a:ext cx="2091000" cy="65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Ovarian</a:t>
            </a:r>
            <a:b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</a:br>
            <a: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disorders</a:t>
            </a:r>
            <a:endParaRPr sz="1900" b="1" dirty="0">
              <a:solidFill>
                <a:schemeClr val="dk2"/>
              </a:solidFill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</p:txBody>
      </p:sp>
      <p:sp>
        <p:nvSpPr>
          <p:cNvPr id="33254" name="Google Shape;33254;p39"/>
          <p:cNvSpPr txBox="1"/>
          <p:nvPr/>
        </p:nvSpPr>
        <p:spPr>
          <a:xfrm>
            <a:off x="5667300" y="3116200"/>
            <a:ext cx="29442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⬆ </a:t>
            </a:r>
            <a:r>
              <a:rPr lang="en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LH:FSH 3:1</a:t>
            </a:r>
            <a:endParaRPr sz="1800" b="1" dirty="0">
              <a:solidFill>
                <a:srgbClr val="FFC800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255" name="Google Shape;33255;p39"/>
          <p:cNvSpPr txBox="1"/>
          <p:nvPr/>
        </p:nvSpPr>
        <p:spPr>
          <a:xfrm>
            <a:off x="2903700" y="4013925"/>
            <a:ext cx="2091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dk2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Endometrial disorders</a:t>
            </a:r>
            <a:endParaRPr sz="1900" b="1" dirty="0">
              <a:solidFill>
                <a:schemeClr val="dk2"/>
              </a:solidFill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</p:txBody>
      </p:sp>
      <p:sp>
        <p:nvSpPr>
          <p:cNvPr id="33256" name="Google Shape;33256;p39"/>
          <p:cNvSpPr txBox="1"/>
          <p:nvPr/>
        </p:nvSpPr>
        <p:spPr>
          <a:xfrm>
            <a:off x="5667300" y="3954975"/>
            <a:ext cx="29442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FSH, LH and pituitary hormones normal 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cxnSp>
        <p:nvCxnSpPr>
          <p:cNvPr id="33257" name="Google Shape;33257;p39"/>
          <p:cNvCxnSpPr>
            <a:cxnSpLocks/>
            <a:stCxn id="33249" idx="3"/>
            <a:endCxn id="33250" idx="1"/>
          </p:cNvCxnSpPr>
          <p:nvPr/>
        </p:nvCxnSpPr>
        <p:spPr>
          <a:xfrm flipV="1">
            <a:off x="4994700" y="1670700"/>
            <a:ext cx="672600" cy="635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58" name="Google Shape;33258;p39"/>
          <p:cNvCxnSpPr>
            <a:stCxn id="33251" idx="3"/>
            <a:endCxn id="33252" idx="1"/>
          </p:cNvCxnSpPr>
          <p:nvPr/>
        </p:nvCxnSpPr>
        <p:spPr>
          <a:xfrm>
            <a:off x="4994700" y="2509475"/>
            <a:ext cx="672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59" name="Google Shape;33259;p39"/>
          <p:cNvCxnSpPr>
            <a:stCxn id="33255" idx="3"/>
            <a:endCxn id="33256" idx="1"/>
          </p:cNvCxnSpPr>
          <p:nvPr/>
        </p:nvCxnSpPr>
        <p:spPr>
          <a:xfrm>
            <a:off x="4994700" y="4187025"/>
            <a:ext cx="672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60" name="Google Shape;33260;p39"/>
          <p:cNvCxnSpPr>
            <a:cxnSpLocks/>
            <a:stCxn id="33261" idx="6"/>
            <a:endCxn id="33249" idx="1"/>
          </p:cNvCxnSpPr>
          <p:nvPr/>
        </p:nvCxnSpPr>
        <p:spPr>
          <a:xfrm>
            <a:off x="2231100" y="1670700"/>
            <a:ext cx="672600" cy="635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62" name="Google Shape;33262;p39"/>
          <p:cNvCxnSpPr>
            <a:stCxn id="33245" idx="6"/>
            <a:endCxn id="33251" idx="1"/>
          </p:cNvCxnSpPr>
          <p:nvPr/>
        </p:nvCxnSpPr>
        <p:spPr>
          <a:xfrm>
            <a:off x="2231100" y="2509475"/>
            <a:ext cx="672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63" name="Google Shape;33263;p39"/>
          <p:cNvCxnSpPr>
            <a:cxnSpLocks/>
            <a:stCxn id="33246" idx="6"/>
            <a:endCxn id="33253" idx="1"/>
          </p:cNvCxnSpPr>
          <p:nvPr/>
        </p:nvCxnSpPr>
        <p:spPr>
          <a:xfrm flipV="1">
            <a:off x="2231100" y="3347963"/>
            <a:ext cx="672600" cy="287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64" name="Google Shape;33264;p39"/>
          <p:cNvCxnSpPr>
            <a:stCxn id="33247" idx="6"/>
            <a:endCxn id="33255" idx="1"/>
          </p:cNvCxnSpPr>
          <p:nvPr/>
        </p:nvCxnSpPr>
        <p:spPr>
          <a:xfrm>
            <a:off x="2231100" y="4187025"/>
            <a:ext cx="672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61" name="Google Shape;33261;p39"/>
          <p:cNvSpPr/>
          <p:nvPr/>
        </p:nvSpPr>
        <p:spPr>
          <a:xfrm>
            <a:off x="1558500" y="1334400"/>
            <a:ext cx="672600" cy="672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5" name="Google Shape;33265;p39"/>
          <p:cNvSpPr txBox="1"/>
          <p:nvPr/>
        </p:nvSpPr>
        <p:spPr>
          <a:xfrm>
            <a:off x="1608600" y="1524850"/>
            <a:ext cx="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  <a:endParaRPr sz="2600" b="1">
              <a:solidFill>
                <a:schemeClr val="dk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33266" name="Google Shape;33266;p39"/>
          <p:cNvSpPr txBox="1"/>
          <p:nvPr/>
        </p:nvSpPr>
        <p:spPr>
          <a:xfrm>
            <a:off x="1608600" y="2363625"/>
            <a:ext cx="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  <a:endParaRPr sz="2600" b="1">
              <a:solidFill>
                <a:schemeClr val="dk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33267" name="Google Shape;33267;p39"/>
          <p:cNvSpPr txBox="1"/>
          <p:nvPr/>
        </p:nvSpPr>
        <p:spPr>
          <a:xfrm>
            <a:off x="1608600" y="3202400"/>
            <a:ext cx="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  <a:endParaRPr sz="2600" b="1">
              <a:solidFill>
                <a:schemeClr val="dk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33268" name="Google Shape;33268;p39"/>
          <p:cNvSpPr txBox="1"/>
          <p:nvPr/>
        </p:nvSpPr>
        <p:spPr>
          <a:xfrm>
            <a:off x="1608600" y="4041175"/>
            <a:ext cx="572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rPr>
              <a:t>4</a:t>
            </a:r>
            <a:endParaRPr sz="2600" b="1">
              <a:solidFill>
                <a:schemeClr val="dk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cxnSp>
        <p:nvCxnSpPr>
          <p:cNvPr id="33269" name="Google Shape;33269;p39"/>
          <p:cNvCxnSpPr/>
          <p:nvPr/>
        </p:nvCxnSpPr>
        <p:spPr>
          <a:xfrm>
            <a:off x="4918500" y="3423875"/>
            <a:ext cx="6726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5" name="Google Shape;33275;p40"/>
          <p:cNvSpPr/>
          <p:nvPr/>
        </p:nvSpPr>
        <p:spPr>
          <a:xfrm>
            <a:off x="3924624" y="831288"/>
            <a:ext cx="385200" cy="33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7" name="Google Shape;33277;p40"/>
          <p:cNvSpPr/>
          <p:nvPr/>
        </p:nvSpPr>
        <p:spPr>
          <a:xfrm>
            <a:off x="3908150" y="2012325"/>
            <a:ext cx="385200" cy="33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78" name="Google Shape;33278;p40"/>
          <p:cNvCxnSpPr/>
          <p:nvPr/>
        </p:nvCxnSpPr>
        <p:spPr>
          <a:xfrm flipH="1">
            <a:off x="1402675" y="2672800"/>
            <a:ext cx="2365500" cy="705000"/>
          </a:xfrm>
          <a:prstGeom prst="bentConnector3">
            <a:avLst>
              <a:gd name="adj1" fmla="val 10004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79" name="Google Shape;33279;p40"/>
          <p:cNvCxnSpPr/>
          <p:nvPr/>
        </p:nvCxnSpPr>
        <p:spPr>
          <a:xfrm rot="-5400000" flipH="1">
            <a:off x="3689125" y="2976550"/>
            <a:ext cx="861000" cy="4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80" name="Google Shape;33280;p40"/>
          <p:cNvCxnSpPr>
            <a:stCxn id="33281" idx="3"/>
          </p:cNvCxnSpPr>
          <p:nvPr/>
        </p:nvCxnSpPr>
        <p:spPr>
          <a:xfrm>
            <a:off x="5380675" y="2672800"/>
            <a:ext cx="1751400" cy="787500"/>
          </a:xfrm>
          <a:prstGeom prst="bentConnector3">
            <a:avLst>
              <a:gd name="adj1" fmla="val 9999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82" name="Google Shape;33282;p40"/>
          <p:cNvSpPr/>
          <p:nvPr/>
        </p:nvSpPr>
        <p:spPr>
          <a:xfrm>
            <a:off x="3006175" y="2416150"/>
            <a:ext cx="2374500" cy="513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6" name="Google Shape;33286;p40"/>
          <p:cNvSpPr txBox="1"/>
          <p:nvPr/>
        </p:nvSpPr>
        <p:spPr>
          <a:xfrm>
            <a:off x="2962526" y="135217"/>
            <a:ext cx="2411400" cy="584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Secondary amenorrhea</a:t>
            </a:r>
            <a:r>
              <a:rPr lang="en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  <a:t/>
            </a:r>
            <a:br>
              <a:rPr lang="en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</a:br>
            <a:endParaRPr sz="1000" dirty="0">
              <a:solidFill>
                <a:srgbClr val="191919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87" name="Google Shape;33287;p40"/>
          <p:cNvSpPr txBox="1"/>
          <p:nvPr/>
        </p:nvSpPr>
        <p:spPr>
          <a:xfrm>
            <a:off x="2975825" y="1187230"/>
            <a:ext cx="2478552" cy="61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Rule out pregnancy  </a:t>
            </a:r>
            <a:b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urine test/USG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88" name="Google Shape;33288;p40"/>
          <p:cNvSpPr txBox="1"/>
          <p:nvPr/>
        </p:nvSpPr>
        <p:spPr>
          <a:xfrm>
            <a:off x="2962526" y="2368750"/>
            <a:ext cx="2505150" cy="61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 FSH, LH, </a:t>
            </a:r>
            <a:b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Prolactin, TSH, Testosterone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89" name="Google Shape;33289;p40"/>
          <p:cNvSpPr txBox="1"/>
          <p:nvPr/>
        </p:nvSpPr>
        <p:spPr>
          <a:xfrm>
            <a:off x="597025" y="3377800"/>
            <a:ext cx="1611300" cy="4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Raised FSH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90" name="Google Shape;33290;p40"/>
          <p:cNvSpPr txBox="1"/>
          <p:nvPr/>
        </p:nvSpPr>
        <p:spPr>
          <a:xfrm>
            <a:off x="3190502" y="3377800"/>
            <a:ext cx="1553100" cy="4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Normal FSH/LH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91" name="Google Shape;33291;p40"/>
          <p:cNvSpPr txBox="1"/>
          <p:nvPr/>
        </p:nvSpPr>
        <p:spPr>
          <a:xfrm>
            <a:off x="6101747" y="3409450"/>
            <a:ext cx="1667401" cy="4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Low FSH/LH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92" name="Google Shape;33292;p40"/>
          <p:cNvSpPr txBox="1"/>
          <p:nvPr/>
        </p:nvSpPr>
        <p:spPr>
          <a:xfrm>
            <a:off x="583475" y="3934225"/>
            <a:ext cx="12816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600"/>
            </a:pP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Premature ovarian failure</a:t>
            </a:r>
            <a:r>
              <a:rPr lang="en" sz="1600" b="1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endParaRPr sz="1600" b="1" dirty="0">
              <a:solidFill>
                <a:srgbClr val="FFC8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C8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93" name="Google Shape;33293;p40"/>
          <p:cNvSpPr txBox="1"/>
          <p:nvPr/>
        </p:nvSpPr>
        <p:spPr>
          <a:xfrm>
            <a:off x="3114575" y="3925925"/>
            <a:ext cx="2366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600"/>
            </a:pPr>
            <a:r>
              <a:rPr lang="en" sz="1600" b="1" dirty="0" err="1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Asherman”s</a:t>
            </a: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 syndrome</a:t>
            </a:r>
            <a:endParaRPr sz="1600"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600"/>
            </a:pP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Hysterectomy</a:t>
            </a:r>
            <a:endParaRPr sz="1600"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600"/>
            </a:pP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Cervical stenosis</a:t>
            </a:r>
            <a:endParaRPr sz="1600"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C8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294" name="Google Shape;33294;p40"/>
          <p:cNvSpPr txBox="1"/>
          <p:nvPr/>
        </p:nvSpPr>
        <p:spPr>
          <a:xfrm>
            <a:off x="6081675" y="3925925"/>
            <a:ext cx="2681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600"/>
            </a:pP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Hypothalamic / pituitary </a:t>
            </a:r>
            <a:b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Stress</a:t>
            </a:r>
            <a:b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prolactinoma</a:t>
            </a:r>
            <a:endParaRPr sz="1600"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9" name="Google Shape;33299;p4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Summary of causes</a:t>
            </a:r>
            <a:endParaRPr dirty="0"/>
          </a:p>
        </p:txBody>
      </p:sp>
      <p:sp>
        <p:nvSpPr>
          <p:cNvPr id="33300" name="Google Shape;33300;p41"/>
          <p:cNvSpPr/>
          <p:nvPr/>
        </p:nvSpPr>
        <p:spPr>
          <a:xfrm>
            <a:off x="749749" y="1699453"/>
            <a:ext cx="2243352" cy="276785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1" name="Google Shape;33301;p41"/>
          <p:cNvSpPr/>
          <p:nvPr/>
        </p:nvSpPr>
        <p:spPr>
          <a:xfrm>
            <a:off x="3472284" y="1699453"/>
            <a:ext cx="2356200" cy="276785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2" name="Google Shape;33302;p41"/>
          <p:cNvSpPr/>
          <p:nvPr/>
        </p:nvSpPr>
        <p:spPr>
          <a:xfrm>
            <a:off x="6196800" y="1699453"/>
            <a:ext cx="2356200" cy="268388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4" name="Google Shape;33374;p41"/>
          <p:cNvSpPr txBox="1"/>
          <p:nvPr/>
        </p:nvSpPr>
        <p:spPr>
          <a:xfrm>
            <a:off x="855050" y="1141925"/>
            <a:ext cx="2191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MOST COMMON</a:t>
            </a:r>
            <a:endParaRPr sz="1600" b="1" dirty="0">
              <a:solidFill>
                <a:schemeClr val="dk2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3375" name="Google Shape;33375;p41"/>
          <p:cNvSpPr txBox="1"/>
          <p:nvPr/>
        </p:nvSpPr>
        <p:spPr>
          <a:xfrm>
            <a:off x="3655375" y="1158690"/>
            <a:ext cx="207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LESS COMMON</a:t>
            </a:r>
            <a:endParaRPr sz="1600" b="1" dirty="0">
              <a:solidFill>
                <a:schemeClr val="dk2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3376" name="Google Shape;33376;p41"/>
          <p:cNvSpPr txBox="1"/>
          <p:nvPr/>
        </p:nvSpPr>
        <p:spPr>
          <a:xfrm>
            <a:off x="6338100" y="1153150"/>
            <a:ext cx="207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RARE CAUSES</a:t>
            </a:r>
            <a:endParaRPr sz="1600" b="1" dirty="0">
              <a:solidFill>
                <a:schemeClr val="dk2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3377" name="Google Shape;33377;p41"/>
          <p:cNvSpPr txBox="1"/>
          <p:nvPr/>
        </p:nvSpPr>
        <p:spPr>
          <a:xfrm>
            <a:off x="635775" y="1906150"/>
            <a:ext cx="2514093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Pregnancy/lactation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7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Hypothalamic</a:t>
            </a:r>
            <a:r>
              <a:rPr lang="en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</a:t>
            </a:r>
            <a:r>
              <a:rPr lang="en" sz="15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(Stress, exercise)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7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Pituitary </a:t>
            </a:r>
            <a:r>
              <a:rPr lang="en" sz="1500" b="1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(</a:t>
            </a:r>
            <a:r>
              <a:rPr lang="en" sz="15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Prolactinomas)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Androgen disorders  (</a:t>
            </a:r>
            <a:r>
              <a:rPr lang="en" sz="17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PCOS</a:t>
            </a:r>
            <a:r>
              <a:rPr lang="en" sz="15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) 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Adult onset adrenal hyperplasia</a:t>
            </a:r>
            <a:endParaRPr sz="15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378" name="Google Shape;33378;p41"/>
          <p:cNvSpPr txBox="1"/>
          <p:nvPr/>
        </p:nvSpPr>
        <p:spPr>
          <a:xfrm>
            <a:off x="3517901" y="2004749"/>
            <a:ext cx="2267624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Premature Ovarian failure</a:t>
            </a:r>
            <a:b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</a:b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 err="1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Asherman</a:t>
            </a: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 syndrome</a:t>
            </a:r>
            <a:b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</a:b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Sheehan’s syndrome</a:t>
            </a:r>
            <a:b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</a:b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Drug induced amenorrhea</a:t>
            </a: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379" name="Google Shape;33379;p41"/>
          <p:cNvSpPr txBox="1"/>
          <p:nvPr/>
        </p:nvSpPr>
        <p:spPr>
          <a:xfrm>
            <a:off x="6152025" y="1906150"/>
            <a:ext cx="2356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Chronic illness e.g. diabetes, </a:t>
            </a:r>
            <a:r>
              <a:rPr lang="en" sz="1500" dirty="0" err="1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cushing</a:t>
            </a: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 disease, cirrhosis</a:t>
            </a: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Infections (T.B)</a:t>
            </a: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CKD</a:t>
            </a: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Malnutrition </a:t>
            </a: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mbay"/>
              <a:buAutoNum type="arabicPeriod"/>
            </a:pPr>
            <a:r>
              <a:rPr lang="en" sz="1500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Irradiation /chemotherapy</a:t>
            </a:r>
            <a:endParaRPr sz="1500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CFEFC5DA-1D84-A349-B5E8-F3D0E3A0258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73863344"/>
              </p:ext>
            </p:extLst>
          </p:nvPr>
        </p:nvGraphicFramePr>
        <p:xfrm>
          <a:off x="631370" y="793573"/>
          <a:ext cx="7685315" cy="447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33385;p42">
            <a:extLst>
              <a:ext uri="{FF2B5EF4-FFF2-40B4-BE49-F238E27FC236}">
                <a16:creationId xmlns="" xmlns:a16="http://schemas.microsoft.com/office/drawing/2014/main" id="{1BE259B0-5886-C248-830C-7C7ADFAF716F}"/>
              </a:ext>
            </a:extLst>
          </p:cNvPr>
          <p:cNvSpPr txBox="1"/>
          <p:nvPr/>
        </p:nvSpPr>
        <p:spPr>
          <a:xfrm>
            <a:off x="652325" y="119003"/>
            <a:ext cx="7641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Most common causes presenting with secondary amenorrhea </a:t>
            </a:r>
            <a:endParaRPr sz="1900"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93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0" name="Google Shape;33390;p43"/>
          <p:cNvSpPr txBox="1">
            <a:spLocks noGrp="1"/>
          </p:cNvSpPr>
          <p:nvPr>
            <p:ph type="title"/>
          </p:nvPr>
        </p:nvSpPr>
        <p:spPr>
          <a:xfrm>
            <a:off x="-118200" y="673625"/>
            <a:ext cx="345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33392" name="Google Shape;33392;p43"/>
          <p:cNvSpPr txBox="1"/>
          <p:nvPr/>
        </p:nvSpPr>
        <p:spPr>
          <a:xfrm>
            <a:off x="2875325" y="383367"/>
            <a:ext cx="3297900" cy="861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Progesterone Challenge test</a:t>
            </a:r>
            <a:r>
              <a:rPr lang="en" sz="1600" b="1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  <a:t/>
            </a:r>
            <a:br>
              <a:rPr lang="en" sz="1600" b="1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dirty="0">
                <a:solidFill>
                  <a:schemeClr val="accent1"/>
                </a:solidFill>
                <a:latin typeface="Cambay"/>
                <a:ea typeface="Cambay"/>
                <a:cs typeface="Cambay"/>
                <a:sym typeface="Cambay"/>
              </a:rPr>
              <a:t>B-</a:t>
            </a:r>
            <a:r>
              <a:rPr lang="en" dirty="0" err="1">
                <a:solidFill>
                  <a:schemeClr val="accent1"/>
                </a:solidFill>
                <a:latin typeface="Cambay"/>
                <a:ea typeface="Cambay"/>
                <a:cs typeface="Cambay"/>
                <a:sym typeface="Cambay"/>
              </a:rPr>
              <a:t>hCG</a:t>
            </a:r>
            <a:r>
              <a:rPr lang="en" dirty="0">
                <a:solidFill>
                  <a:schemeClr val="accent1"/>
                </a:solidFill>
                <a:latin typeface="Cambay"/>
                <a:ea typeface="Cambay"/>
                <a:cs typeface="Cambay"/>
                <a:sym typeface="Cambay"/>
              </a:rPr>
              <a:t> is negative,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r>
              <a:rPr lang="en" dirty="0" err="1">
                <a:solidFill>
                  <a:schemeClr val="accent1"/>
                </a:solidFill>
                <a:latin typeface="Cambay"/>
                <a:ea typeface="Cambay"/>
                <a:cs typeface="Cambay"/>
                <a:sym typeface="Cambay"/>
              </a:rPr>
              <a:t>TSH+prolactin</a:t>
            </a:r>
            <a:r>
              <a:rPr lang="en" dirty="0">
                <a:solidFill>
                  <a:schemeClr val="accent1"/>
                </a:solidFill>
                <a:latin typeface="Cambay"/>
                <a:ea typeface="Cambay"/>
                <a:cs typeface="Cambay"/>
                <a:sym typeface="Cambay"/>
              </a:rPr>
              <a:t> normal</a:t>
            </a:r>
            <a:endParaRPr dirty="0">
              <a:solidFill>
                <a:schemeClr val="accent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cxnSp>
        <p:nvCxnSpPr>
          <p:cNvPr id="33393" name="Google Shape;33393;p43"/>
          <p:cNvCxnSpPr>
            <a:stCxn id="33392" idx="2"/>
          </p:cNvCxnSpPr>
          <p:nvPr/>
        </p:nvCxnSpPr>
        <p:spPr>
          <a:xfrm rot="5400000">
            <a:off x="2849897" y="-70911"/>
            <a:ext cx="358356" cy="2990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94" name="Google Shape;33394;p43"/>
          <p:cNvCxnSpPr>
            <a:stCxn id="33392" idx="2"/>
          </p:cNvCxnSpPr>
          <p:nvPr/>
        </p:nvCxnSpPr>
        <p:spPr>
          <a:xfrm rot="16200000" flipH="1">
            <a:off x="5646347" y="123039"/>
            <a:ext cx="358356" cy="2602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96" name="Google Shape;33396;p43"/>
          <p:cNvSpPr txBox="1"/>
          <p:nvPr/>
        </p:nvSpPr>
        <p:spPr>
          <a:xfrm>
            <a:off x="719577" y="1895012"/>
            <a:ext cx="2045100" cy="431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Positive PCT</a:t>
            </a:r>
            <a:endParaRPr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398" name="Google Shape;33398;p43"/>
          <p:cNvSpPr txBox="1"/>
          <p:nvPr/>
        </p:nvSpPr>
        <p:spPr>
          <a:xfrm>
            <a:off x="6379323" y="1907471"/>
            <a:ext cx="2045100" cy="431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Negative PCT</a:t>
            </a:r>
            <a:endParaRPr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399" name="Google Shape;33399;p43"/>
          <p:cNvSpPr txBox="1"/>
          <p:nvPr/>
        </p:nvSpPr>
        <p:spPr>
          <a:xfrm>
            <a:off x="703800" y="2489129"/>
            <a:ext cx="287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Withdrawal bleed is diagnostic</a:t>
            </a:r>
            <a:br>
              <a:rPr lang="en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Of anovulation</a:t>
            </a:r>
            <a:r>
              <a:rPr lang="en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. </a:t>
            </a:r>
            <a:endParaRPr dirty="0">
              <a:solidFill>
                <a:srgbClr val="FFC8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00" name="Google Shape;33400;p43"/>
          <p:cNvSpPr txBox="1"/>
          <p:nvPr/>
        </p:nvSpPr>
        <p:spPr>
          <a:xfrm>
            <a:off x="5755075" y="2501100"/>
            <a:ext cx="310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Absence of withdrawal = inadequate </a:t>
            </a:r>
            <a:br>
              <a:rPr lang="en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estrogen or outflow tract obstruction</a:t>
            </a:r>
            <a:endParaRPr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01" name="Google Shape;33401;p43"/>
          <p:cNvSpPr/>
          <p:nvPr/>
        </p:nvSpPr>
        <p:spPr>
          <a:xfrm>
            <a:off x="7279600" y="3113000"/>
            <a:ext cx="394200" cy="275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3" name="Google Shape;33403;p43"/>
          <p:cNvSpPr txBox="1"/>
          <p:nvPr/>
        </p:nvSpPr>
        <p:spPr>
          <a:xfrm>
            <a:off x="6454150" y="3454011"/>
            <a:ext cx="2045100" cy="431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EPCT</a:t>
            </a:r>
            <a:endParaRPr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04" name="Google Shape;33404;p43"/>
          <p:cNvSpPr txBox="1"/>
          <p:nvPr/>
        </p:nvSpPr>
        <p:spPr>
          <a:xfrm>
            <a:off x="6173225" y="4060800"/>
            <a:ext cx="5280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Give 21 days of oral estrogen </a:t>
            </a:r>
            <a:b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followed by 7 days of MPA</a:t>
            </a:r>
            <a:b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</a:b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 Withdrawal bleed present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Absence of withdrawal–AS</a:t>
            </a:r>
            <a:endParaRPr b="1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05" name="Google Shape;33405;p43"/>
          <p:cNvSpPr/>
          <p:nvPr/>
        </p:nvSpPr>
        <p:spPr>
          <a:xfrm rot="642393">
            <a:off x="5319836" y="3474015"/>
            <a:ext cx="972123" cy="16486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6" name="Google Shape;33406;p43"/>
          <p:cNvSpPr/>
          <p:nvPr/>
        </p:nvSpPr>
        <p:spPr>
          <a:xfrm rot="-1209772">
            <a:off x="5303820" y="4178771"/>
            <a:ext cx="972178" cy="16496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9" name="Google Shape;33409;p43"/>
          <p:cNvSpPr txBox="1"/>
          <p:nvPr/>
        </p:nvSpPr>
        <p:spPr>
          <a:xfrm>
            <a:off x="3372983" y="3160075"/>
            <a:ext cx="1940000" cy="52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  <a:t>⬆ </a:t>
            </a:r>
            <a:r>
              <a:rPr lang="en" sz="16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FSH</a:t>
            </a:r>
            <a:endParaRPr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10" name="Google Shape;33410;p43"/>
          <p:cNvSpPr txBox="1"/>
          <p:nvPr/>
        </p:nvSpPr>
        <p:spPr>
          <a:xfrm>
            <a:off x="3356051" y="4206465"/>
            <a:ext cx="1925400" cy="507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  <a:t>⬇</a:t>
            </a:r>
            <a:r>
              <a:rPr lang="en" sz="1600" b="1" dirty="0">
                <a:solidFill>
                  <a:schemeClr val="accent6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r>
              <a:rPr lang="en" sz="16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FSH</a:t>
            </a:r>
            <a:endParaRPr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11" name="Google Shape;33411;p43"/>
          <p:cNvSpPr/>
          <p:nvPr/>
        </p:nvSpPr>
        <p:spPr>
          <a:xfrm>
            <a:off x="3089625" y="3351375"/>
            <a:ext cx="242700" cy="358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2" name="Google Shape;33412;p43"/>
          <p:cNvSpPr/>
          <p:nvPr/>
        </p:nvSpPr>
        <p:spPr>
          <a:xfrm>
            <a:off x="3089625" y="4341975"/>
            <a:ext cx="242700" cy="358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4" name="Google Shape;33414;p43"/>
          <p:cNvSpPr txBox="1"/>
          <p:nvPr/>
        </p:nvSpPr>
        <p:spPr>
          <a:xfrm>
            <a:off x="723310" y="3190825"/>
            <a:ext cx="1817027" cy="461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Ovarian Failure</a:t>
            </a:r>
            <a:endParaRPr sz="1800" b="1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16" name="Google Shape;33416;p43"/>
          <p:cNvSpPr txBox="1"/>
          <p:nvPr/>
        </p:nvSpPr>
        <p:spPr>
          <a:xfrm>
            <a:off x="703800" y="4229565"/>
            <a:ext cx="1925400" cy="461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ysClr val="windowText" lastClr="000000"/>
                </a:solidFill>
                <a:latin typeface="Cambay"/>
                <a:ea typeface="Cambay"/>
                <a:cs typeface="Cambay"/>
                <a:sym typeface="Cambay"/>
              </a:rPr>
              <a:t>HP insufficiency</a:t>
            </a:r>
            <a:endParaRPr sz="1800" b="1" dirty="0">
              <a:solidFill>
                <a:sysClr val="windowText" lastClr="000000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38A0B-F0CC-BD4A-BC3F-5521F32B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612470" cy="3075415"/>
          </a:xfrm>
        </p:spPr>
        <p:txBody>
          <a:bodyPr/>
          <a:lstStyle/>
          <a:p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A59733-8461-5A48-A8CA-B7DEA6D24A0A}"/>
              </a:ext>
            </a:extLst>
          </p:cNvPr>
          <p:cNvSpPr txBox="1"/>
          <p:nvPr/>
        </p:nvSpPr>
        <p:spPr>
          <a:xfrm>
            <a:off x="937260" y="1828842"/>
            <a:ext cx="693801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OVARIAN CAUSES OF SECONDARY AMENORRHOEA</a:t>
            </a:r>
            <a:endParaRPr lang="x-none" sz="3200" dirty="0"/>
          </a:p>
        </p:txBody>
      </p:sp>
    </p:spTree>
    <p:extLst>
      <p:ext uri="{BB962C8B-B14F-4D97-AF65-F5344CB8AC3E}">
        <p14:creationId xmlns="" xmlns:p14="http://schemas.microsoft.com/office/powerpoint/2010/main" val="246799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1" name="Google Shape;33421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ovarian syndrome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22" name="Google Shape;33422;p44"/>
          <p:cNvSpPr txBox="1"/>
          <p:nvPr/>
        </p:nvSpPr>
        <p:spPr>
          <a:xfrm>
            <a:off x="576475" y="1205125"/>
            <a:ext cx="7308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Ovarian dysfunction with hyperandrogenism and polycystic ovarian morphology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23" name="Google Shape;33423;p44"/>
          <p:cNvSpPr txBox="1"/>
          <p:nvPr/>
        </p:nvSpPr>
        <p:spPr>
          <a:xfrm>
            <a:off x="567125" y="1935225"/>
            <a:ext cx="77040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buClr>
                <a:schemeClr val="accent5"/>
              </a:buClr>
              <a:buSzPts val="1900"/>
              <a:buFont typeface="Cambay"/>
              <a:buChar char="●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Prevalence : around 25%-30% of all women on ultrasound but not always associated with the full syndrome</a:t>
            </a:r>
          </a:p>
          <a:p>
            <a:pPr marL="457200" indent="-349250">
              <a:buClr>
                <a:schemeClr val="accent5"/>
              </a:buClr>
              <a:buSzPts val="1900"/>
              <a:buFont typeface="Cambay"/>
              <a:buChar char="●"/>
            </a:pP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indent="-349250">
              <a:buClr>
                <a:schemeClr val="accent5"/>
              </a:buClr>
              <a:buSzPts val="1900"/>
              <a:buFont typeface="Cambay"/>
              <a:buChar char="●"/>
            </a:pP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5–10% of women of reproductive age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endParaRPr lang="en" sz="1900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endParaRPr sz="1900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424" name="Google Shape;33424;p44"/>
          <p:cNvSpPr txBox="1"/>
          <p:nvPr/>
        </p:nvSpPr>
        <p:spPr>
          <a:xfrm>
            <a:off x="562425" y="2645725"/>
            <a:ext cx="73083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endParaRPr lang="en" sz="1900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endParaRPr lang="en" sz="1900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Associated with an increased risk of type 2 diabetes and cardiovascular events.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26" name="Google Shape;33426;p44"/>
          <p:cNvSpPr txBox="1"/>
          <p:nvPr/>
        </p:nvSpPr>
        <p:spPr>
          <a:xfrm>
            <a:off x="567125" y="3923650"/>
            <a:ext cx="775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Cambay"/>
              <a:buChar char="●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Etiology : Not completely clear </a:t>
            </a: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                          Frequent familial trend points to a genetic cause</a:t>
            </a:r>
            <a:r>
              <a:rPr lang="en" sz="19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.</a:t>
            </a:r>
            <a:endParaRPr sz="19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9" name="Google Shape;3345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Diagnostic criteria</a:t>
            </a:r>
          </a:p>
        </p:txBody>
      </p:sp>
      <p:sp>
        <p:nvSpPr>
          <p:cNvPr id="33460" name="Google Shape;33460;p48"/>
          <p:cNvSpPr txBox="1"/>
          <p:nvPr/>
        </p:nvSpPr>
        <p:spPr>
          <a:xfrm>
            <a:off x="814191" y="1170675"/>
            <a:ext cx="660188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      Rotterdam criteria</a:t>
            </a:r>
            <a:r>
              <a:rPr lang="en-GB" sz="2400" b="1" dirty="0">
                <a:solidFill>
                  <a:schemeClr val="dk1"/>
                </a:solidFill>
                <a:latin typeface="Cambay"/>
                <a:ea typeface="Cambay"/>
                <a:cs typeface="Times New Roman" panose="02020603050405020304" pitchFamily="18" charset="0"/>
                <a:sym typeface="Cambay"/>
              </a:rPr>
              <a:t>: </a:t>
            </a:r>
            <a:r>
              <a:rPr lang="en-GB" sz="1600" b="1" dirty="0">
                <a:solidFill>
                  <a:schemeClr val="dk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two out of the three</a:t>
            </a:r>
            <a:endParaRPr lang="en-GB" sz="1600" dirty="0">
              <a:solidFill>
                <a:schemeClr val="accent5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graphicFrame>
        <p:nvGraphicFramePr>
          <p:cNvPr id="33462" name="Google Shape;33462;p48"/>
          <p:cNvGraphicFramePr/>
          <p:nvPr>
            <p:extLst>
              <p:ext uri="{D42A27DB-BD31-4B8C-83A1-F6EECF244321}">
                <p14:modId xmlns="" xmlns:p14="http://schemas.microsoft.com/office/powerpoint/2010/main" val="924971953"/>
              </p:ext>
            </p:extLst>
          </p:nvPr>
        </p:nvGraphicFramePr>
        <p:xfrm>
          <a:off x="1268964" y="2122300"/>
          <a:ext cx="4467958" cy="2514480"/>
        </p:xfrm>
        <a:graphic>
          <a:graphicData uri="http://schemas.openxmlformats.org/drawingml/2006/table">
            <a:tbl>
              <a:tblPr>
                <a:noFill/>
                <a:tableStyleId>{32408B53-4784-4C19-A874-F9B2BFD0779F}</a:tableStyleId>
              </a:tblPr>
              <a:tblGrid>
                <a:gridCol w="4467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05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FFF3E6"/>
                        </a:solidFill>
                        <a:latin typeface="Times New Roman" panose="02020603050405020304" pitchFamily="18" charset="0"/>
                        <a:ea typeface="Della Respira"/>
                        <a:cs typeface="Times New Roman" panose="02020603050405020304" pitchFamily="18" charset="0"/>
                        <a:sym typeface="Della Respir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1. 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ay"/>
                          <a:cs typeface="Times New Roman" panose="02020603050405020304" pitchFamily="18" charset="0"/>
                          <a:sym typeface="Cambay"/>
                        </a:rPr>
                        <a:t>Anovulation/Oligo-ovulation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ay"/>
                        <a:cs typeface="Times New Roman" panose="02020603050405020304" pitchFamily="18" charset="0"/>
                        <a:sym typeface="Camb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0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4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2. 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ay"/>
                          <a:cs typeface="Times New Roman" panose="02020603050405020304" pitchFamily="18" charset="0"/>
                          <a:sym typeface="Cambay"/>
                        </a:rPr>
                        <a:t>Clinical or biochemical hyperandrogenism 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ay"/>
                        <a:cs typeface="Times New Roman" panose="02020603050405020304" pitchFamily="18" charset="0"/>
                        <a:sym typeface="Camb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4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3. 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ay"/>
                          <a:cs typeface="Times New Roman" panose="02020603050405020304" pitchFamily="18" charset="0"/>
                          <a:sym typeface="Cambay"/>
                        </a:rPr>
                        <a:t>Polycystic ovaries on USG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ay"/>
                        <a:cs typeface="Times New Roman" panose="02020603050405020304" pitchFamily="18" charset="0"/>
                        <a:sym typeface="Camb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Google Shape;33469;p49">
            <a:extLst>
              <a:ext uri="{FF2B5EF4-FFF2-40B4-BE49-F238E27FC236}">
                <a16:creationId xmlns="" xmlns:a16="http://schemas.microsoft.com/office/drawing/2014/main" id="{1D834A6F-8117-664E-9C0A-B699CFB6C3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123" y="2122300"/>
            <a:ext cx="3043825" cy="26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31" name="Google Shape;334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63" y="1051450"/>
            <a:ext cx="7705725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32" name="Google Shape;33432;p45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6558A-5C00-C54A-922B-739AB528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1"/>
            <a:ext cx="2131895" cy="603170"/>
          </a:xfrm>
        </p:spPr>
        <p:txBody>
          <a:bodyPr/>
          <a:lstStyle/>
          <a:p>
            <a:r>
              <a:rPr lang="x-none" dirty="0"/>
              <a:t>     MOTTO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382476-63D6-EB47-B9EF-98D3199C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To impart evidence- based research oriented medical education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</a:b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To provide best possible patient care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</a:b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DM Sans"/>
              <a:cs typeface="Times New Roman" panose="02020603050405020304" pitchFamily="18" charset="0"/>
              <a:sym typeface="DM Sans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DM Sans"/>
                <a:cs typeface="Times New Roman" panose="02020603050405020304" pitchFamily="18" charset="0"/>
                <a:sym typeface="DM Sans"/>
              </a:rPr>
              <a:t>To inculcate the values of mutual respect and ethical practice of medicine</a:t>
            </a:r>
          </a:p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643F2F-D92D-1943-80FC-4C80EFEE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Google Shape;147;p16">
            <a:extLst>
              <a:ext uri="{FF2B5EF4-FFF2-40B4-BE49-F238E27FC236}">
                <a16:creationId xmlns="" xmlns:a16="http://schemas.microsoft.com/office/drawing/2014/main" id="{EDA57E2A-EE11-6B4D-AA9A-12D96B6F85A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281" y="983624"/>
            <a:ext cx="3433119" cy="365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693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7" name="Google Shape;33437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38" name="Google Shape;33438;p46"/>
          <p:cNvSpPr txBox="1"/>
          <p:nvPr/>
        </p:nvSpPr>
        <p:spPr>
          <a:xfrm>
            <a:off x="576475" y="1205125"/>
            <a:ext cx="7308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Oligomenorrhea/amenorrhea - 75% 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39" name="Google Shape;33439;p46"/>
          <p:cNvSpPr txBox="1"/>
          <p:nvPr/>
        </p:nvSpPr>
        <p:spPr>
          <a:xfrm>
            <a:off x="567125" y="1782825"/>
            <a:ext cx="7704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Hirsutism 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40" name="Google Shape;33440;p46"/>
          <p:cNvSpPr txBox="1"/>
          <p:nvPr/>
        </p:nvSpPr>
        <p:spPr>
          <a:xfrm>
            <a:off x="562425" y="2340925"/>
            <a:ext cx="7308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Subfertility 75%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41" name="Google Shape;33441;p46"/>
          <p:cNvSpPr txBox="1"/>
          <p:nvPr/>
        </p:nvSpPr>
        <p:spPr>
          <a:xfrm>
            <a:off x="556900" y="2924125"/>
            <a:ext cx="5884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Obesity 45%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42" name="Google Shape;33442;p46"/>
          <p:cNvSpPr txBox="1"/>
          <p:nvPr/>
        </p:nvSpPr>
        <p:spPr>
          <a:xfrm>
            <a:off x="567125" y="3542650"/>
            <a:ext cx="7754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Acanthosis nigricans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sp>
        <p:nvSpPr>
          <p:cNvPr id="33443" name="Google Shape;33443;p46"/>
          <p:cNvSpPr txBox="1"/>
          <p:nvPr/>
        </p:nvSpPr>
        <p:spPr>
          <a:xfrm>
            <a:off x="567125" y="4076050"/>
            <a:ext cx="7754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Acne</a:t>
            </a:r>
            <a:r>
              <a:rPr lang="en" sz="2400" dirty="0">
                <a:solidFill>
                  <a:schemeClr val="accent5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</a:t>
            </a:r>
            <a:endParaRPr sz="2400" dirty="0">
              <a:solidFill>
                <a:schemeClr val="accent5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  <p:pic>
        <p:nvPicPr>
          <p:cNvPr id="33444" name="Google Shape;334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700" y="919980"/>
            <a:ext cx="1443900" cy="125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45" name="Google Shape;3344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050" y="1618601"/>
            <a:ext cx="1331150" cy="115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46" name="Google Shape;3344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4200" y="2214722"/>
            <a:ext cx="1443912" cy="12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47" name="Google Shape;3344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9375" y="2865625"/>
            <a:ext cx="1331150" cy="115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48" name="Google Shape;3344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9500" y="3584425"/>
            <a:ext cx="1443900" cy="125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3" name="Google Shape;33453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54" name="Google Shape;33454;p47"/>
          <p:cNvSpPr txBox="1"/>
          <p:nvPr/>
        </p:nvSpPr>
        <p:spPr>
          <a:xfrm>
            <a:off x="988050" y="1081275"/>
            <a:ext cx="68223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Fasting insulin(OGTT) </a:t>
            </a:r>
            <a:b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Androgens (testosterone and androstenedione)</a:t>
            </a:r>
            <a:b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normal LH, normal FSH (LH : FSH )</a:t>
            </a:r>
            <a:b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SHBG, results in elevated free androgen index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Estradiol, estrone </a:t>
            </a:r>
            <a:b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Prolactin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FAEB4-EF79-734A-BA30-2A269C61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677" y="445025"/>
            <a:ext cx="3946849" cy="572700"/>
          </a:xfrm>
        </p:spPr>
        <p:txBody>
          <a:bodyPr/>
          <a:lstStyle/>
          <a:p>
            <a:r>
              <a:rPr lang="x-none" dirty="0"/>
              <a:t>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4957BE-E907-A744-9E2D-4EBA45DB7853}"/>
              </a:ext>
            </a:extLst>
          </p:cNvPr>
          <p:cNvSpPr txBox="1"/>
          <p:nvPr/>
        </p:nvSpPr>
        <p:spPr>
          <a:xfrm>
            <a:off x="1287624" y="1209447"/>
            <a:ext cx="58104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Lifestyle Modifications (exercise, weight loss)</a:t>
            </a:r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069478-A465-9848-A4AF-A5FED9969B3F}"/>
              </a:ext>
            </a:extLst>
          </p:cNvPr>
          <p:cNvSpPr txBox="1"/>
          <p:nvPr/>
        </p:nvSpPr>
        <p:spPr>
          <a:xfrm>
            <a:off x="1287623" y="1948112"/>
            <a:ext cx="3760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800"/>
            </a:pP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2. Metformin (insulin resistance)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451BA9-0584-634C-833E-14DB2BAB1D79}"/>
              </a:ext>
            </a:extLst>
          </p:cNvPr>
          <p:cNvSpPr txBox="1"/>
          <p:nvPr/>
        </p:nvSpPr>
        <p:spPr>
          <a:xfrm>
            <a:off x="1375307" y="2972244"/>
            <a:ext cx="230732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required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D00872-624C-454B-A734-E4585878C586}"/>
              </a:ext>
            </a:extLst>
          </p:cNvPr>
          <p:cNvSpPr txBox="1"/>
          <p:nvPr/>
        </p:nvSpPr>
        <p:spPr>
          <a:xfrm>
            <a:off x="5223354" y="3050253"/>
            <a:ext cx="21544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not required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167D055-0F41-6A48-B39F-2DA15D8E7D6B}"/>
              </a:ext>
            </a:extLst>
          </p:cNvPr>
          <p:cNvCxnSpPr/>
          <p:nvPr/>
        </p:nvCxnSpPr>
        <p:spPr>
          <a:xfrm>
            <a:off x="2248677" y="3482236"/>
            <a:ext cx="0" cy="6137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15E0181-3E1B-A24E-97EF-2D52CDF3704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300593" y="3450361"/>
            <a:ext cx="0" cy="57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455DEA-E929-0648-A5B0-89C6EDFFFD4F}"/>
              </a:ext>
            </a:extLst>
          </p:cNvPr>
          <p:cNvSpPr txBox="1"/>
          <p:nvPr/>
        </p:nvSpPr>
        <p:spPr>
          <a:xfrm>
            <a:off x="1368153" y="4107441"/>
            <a:ext cx="255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vulation induction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1DCEF08-8A3C-E34E-A0F2-577BEE842D0D}"/>
              </a:ext>
            </a:extLst>
          </p:cNvPr>
          <p:cNvSpPr txBox="1"/>
          <p:nvPr/>
        </p:nvSpPr>
        <p:spPr>
          <a:xfrm>
            <a:off x="5175753" y="4050291"/>
            <a:ext cx="300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yclical progestogens</a:t>
            </a:r>
          </a:p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5.COCP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9FD175A-8602-9148-ADB9-D76A745251EF}"/>
              </a:ext>
            </a:extLst>
          </p:cNvPr>
          <p:cNvCxnSpPr/>
          <p:nvPr/>
        </p:nvCxnSpPr>
        <p:spPr>
          <a:xfrm>
            <a:off x="3269293" y="31250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F3DF7CA-A99A-E742-A2D4-8500639D805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682633" y="3234919"/>
            <a:ext cx="1540721" cy="1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339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9" name="Google Shape;33489;p51"/>
          <p:cNvSpPr txBox="1">
            <a:spLocks noGrp="1"/>
          </p:cNvSpPr>
          <p:nvPr>
            <p:ph type="title"/>
          </p:nvPr>
        </p:nvSpPr>
        <p:spPr>
          <a:xfrm>
            <a:off x="5676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Ovarian Failure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90" name="Google Shape;33490;p51"/>
          <p:cNvSpPr txBox="1"/>
          <p:nvPr/>
        </p:nvSpPr>
        <p:spPr>
          <a:xfrm>
            <a:off x="1015800" y="1776450"/>
            <a:ext cx="67737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tx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  <a:r>
              <a:rPr lang="en" sz="2400" dirty="0">
                <a:solidFill>
                  <a:schemeClr val="tx1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>Secondary amenorrhea for at least 4 months with raised FSH level on 2 separate occasions, raised FSH/ LH ratio and low E2 Level before the age of 40 years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Della Respira"/>
              <a:cs typeface="Times New Roman" panose="02020603050405020304" pitchFamily="18" charset="0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6EDC64-63CF-DE43-AFE6-123DBBA53A63}"/>
              </a:ext>
            </a:extLst>
          </p:cNvPr>
          <p:cNvSpPr txBox="1"/>
          <p:nvPr/>
        </p:nvSpPr>
        <p:spPr>
          <a:xfrm>
            <a:off x="1057320" y="1615835"/>
            <a:ext cx="277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" name="Google Shape;33495;p52"/>
          <p:cNvSpPr txBox="1">
            <a:spLocks noGrp="1"/>
          </p:cNvSpPr>
          <p:nvPr>
            <p:ph type="title"/>
          </p:nvPr>
        </p:nvSpPr>
        <p:spPr>
          <a:xfrm>
            <a:off x="5676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96" name="Google Shape;33496;p52"/>
          <p:cNvSpPr txBox="1"/>
          <p:nvPr/>
        </p:nvSpPr>
        <p:spPr>
          <a:xfrm>
            <a:off x="939600" y="1547850"/>
            <a:ext cx="6773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Hot flushes &amp; sweating 75%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Reduced libido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Vaginal dryness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Urinary incontinence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Mood swings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Spectrum of menopausal </a:t>
            </a:r>
            <a:r>
              <a:rPr lang="en" sz="2400" dirty="0" err="1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symtoms</a:t>
            </a: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1" name="Google Shape;33501;p53"/>
          <p:cNvSpPr txBox="1">
            <a:spLocks noGrp="1"/>
          </p:cNvSpPr>
          <p:nvPr>
            <p:ph type="title"/>
          </p:nvPr>
        </p:nvSpPr>
        <p:spPr>
          <a:xfrm>
            <a:off x="5676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02" name="Google Shape;33502;p53"/>
          <p:cNvSpPr txBox="1"/>
          <p:nvPr/>
        </p:nvSpPr>
        <p:spPr>
          <a:xfrm>
            <a:off x="939600" y="1547850"/>
            <a:ext cx="67737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Hormone profile ( FSH levels &gt;40mIU/L)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Decreased E2 levels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Thyroid profile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Blood sugar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USG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7" name="Google Shape;33507;p54"/>
          <p:cNvSpPr txBox="1">
            <a:spLocks noGrp="1"/>
          </p:cNvSpPr>
          <p:nvPr>
            <p:ph type="title"/>
          </p:nvPr>
        </p:nvSpPr>
        <p:spPr>
          <a:xfrm>
            <a:off x="5676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08" name="Google Shape;33508;p54"/>
          <p:cNvSpPr txBox="1"/>
          <p:nvPr/>
        </p:nvSpPr>
        <p:spPr>
          <a:xfrm>
            <a:off x="939600" y="1547850"/>
            <a:ext cx="67737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Manage any treatable cause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Steroid therapy if autoimmune cause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Menopausal Hormonal Therapy (MHT) 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mbay"/>
              <a:buAutoNum type="arabicPeriod"/>
            </a:pPr>
            <a:r>
              <a:rPr lang="en" sz="2400" dirty="0">
                <a:solidFill>
                  <a:schemeClr val="dk2"/>
                </a:solidFill>
                <a:latin typeface="Times New Roman" panose="02020603050405020304" pitchFamily="18" charset="0"/>
                <a:ea typeface="Cambay"/>
                <a:cs typeface="Times New Roman" panose="02020603050405020304" pitchFamily="18" charset="0"/>
                <a:sym typeface="Cambay"/>
              </a:rPr>
              <a:t>Counselling</a:t>
            </a: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Cambay"/>
              <a:cs typeface="Times New Roman" panose="02020603050405020304" pitchFamily="18" charset="0"/>
              <a:sym typeface="Camb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9E585A-23FD-A54D-B6CE-EBF6E1271BA0}"/>
              </a:ext>
            </a:extLst>
          </p:cNvPr>
          <p:cNvSpPr txBox="1"/>
          <p:nvPr/>
        </p:nvSpPr>
        <p:spPr>
          <a:xfrm>
            <a:off x="1303020" y="1578085"/>
            <a:ext cx="63322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CAUSES OF SECONDARY AMENORRHOEA</a:t>
            </a:r>
            <a:endParaRPr lang="x-none" sz="3200" dirty="0"/>
          </a:p>
        </p:txBody>
      </p:sp>
    </p:spTree>
    <p:extLst>
      <p:ext uri="{BB962C8B-B14F-4D97-AF65-F5344CB8AC3E}">
        <p14:creationId xmlns="" xmlns:p14="http://schemas.microsoft.com/office/powerpoint/2010/main" val="141807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3" name="Google Shape;33513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Hyperprolactinemia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514" name="Google Shape;33514;p55"/>
          <p:cNvGraphicFramePr/>
          <p:nvPr>
            <p:extLst>
              <p:ext uri="{D42A27DB-BD31-4B8C-83A1-F6EECF244321}">
                <p14:modId xmlns="" xmlns:p14="http://schemas.microsoft.com/office/powerpoint/2010/main" val="1659924298"/>
              </p:ext>
            </p:extLst>
          </p:nvPr>
        </p:nvGraphicFramePr>
        <p:xfrm>
          <a:off x="1477275" y="1366175"/>
          <a:ext cx="5732025" cy="3063120"/>
        </p:xfrm>
        <a:graphic>
          <a:graphicData uri="http://schemas.openxmlformats.org/drawingml/2006/table">
            <a:tbl>
              <a:tblPr>
                <a:noFill/>
                <a:tableStyleId>{32408B53-4784-4C19-A874-F9B2BFD0779F}</a:tableStyleId>
              </a:tblPr>
              <a:tblGrid>
                <a:gridCol w="5732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solidFill>
                            <a:schemeClr val="tx1"/>
                          </a:solidFill>
                          <a:latin typeface="Della Respira"/>
                          <a:ea typeface="Della Respira"/>
                          <a:cs typeface="Della Respira"/>
                          <a:sym typeface="Della Respira"/>
                        </a:rPr>
                        <a:t>Causes</a:t>
                      </a:r>
                      <a:endParaRPr sz="1900" dirty="0">
                        <a:solidFill>
                          <a:schemeClr val="tx1"/>
                        </a:solidFill>
                        <a:latin typeface="Della Respira"/>
                        <a:ea typeface="Della Respira"/>
                        <a:cs typeface="Della Respira"/>
                        <a:sym typeface="Della Respir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2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1. Medication  Antipsychotic/antidepressants</a:t>
                      </a:r>
                      <a:endParaRPr sz="1100">
                        <a:solidFill>
                          <a:srgbClr val="FADFC4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2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2. Pituitary Adenomas</a:t>
                      </a:r>
                      <a:endParaRPr sz="1900">
                        <a:solidFill>
                          <a:srgbClr val="FADFC4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solidFill>
                            <a:schemeClr val="dk2"/>
                          </a:solidFill>
                          <a:latin typeface="Cambay"/>
                          <a:ea typeface="Cambay"/>
                          <a:cs typeface="Cambay"/>
                          <a:sym typeface="Cambay"/>
                        </a:rPr>
                        <a:t>3. Hypothyroidism - Increased Thyrotropin level leads to increased Prolactin levels</a:t>
                      </a:r>
                      <a:endParaRPr sz="1900" dirty="0">
                        <a:solidFill>
                          <a:schemeClr val="dk2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solidFill>
                          <a:srgbClr val="FADFC4"/>
                        </a:solidFill>
                        <a:latin typeface="Cambay"/>
                        <a:ea typeface="Cambay"/>
                        <a:cs typeface="Cambay"/>
                        <a:sym typeface="Camb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CF9E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9" name="Google Shape;3351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of Hyperprolactinemia</a:t>
            </a:r>
            <a:endParaRPr/>
          </a:p>
        </p:txBody>
      </p:sp>
      <p:sp>
        <p:nvSpPr>
          <p:cNvPr id="33520" name="Google Shape;33520;p56"/>
          <p:cNvSpPr txBox="1"/>
          <p:nvPr/>
        </p:nvSpPr>
        <p:spPr>
          <a:xfrm>
            <a:off x="612425" y="1430775"/>
            <a:ext cx="7907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400"/>
              <a:buFont typeface="Cambay"/>
              <a:buChar char="●"/>
            </a:pPr>
            <a:r>
              <a:rPr lang="en" sz="2400" dirty="0">
                <a:solidFill>
                  <a:srgbClr val="FFC800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r>
              <a:rPr lang="en" sz="2400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Medical management</a:t>
            </a:r>
            <a:endParaRPr sz="2400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AutoNum type="arabicPeriod"/>
            </a:pP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Bromocriptine  2.5 mg - 20mg/ day</a:t>
            </a:r>
            <a:endParaRPr sz="1800" dirty="0">
              <a:solidFill>
                <a:schemeClr val="dk2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AutoNum type="arabicPeriod"/>
            </a:pP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Cabergoline     0.25-1mg twice weekly</a:t>
            </a:r>
            <a:endParaRPr sz="1800" dirty="0">
              <a:solidFill>
                <a:schemeClr val="dk2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AutoNum type="arabicPeriod"/>
            </a:pP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In case of pituitary </a:t>
            </a:r>
            <a:r>
              <a:rPr lang="en" sz="1800" dirty="0" err="1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tumour</a:t>
            </a: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 &lt;1cm medical treatment with bromocriptine</a:t>
            </a:r>
            <a:b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</a:br>
            <a:endParaRPr sz="1800" dirty="0">
              <a:solidFill>
                <a:schemeClr val="dk2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33521" name="Google Shape;33521;p56"/>
          <p:cNvSpPr txBox="1"/>
          <p:nvPr/>
        </p:nvSpPr>
        <p:spPr>
          <a:xfrm>
            <a:off x="635025" y="2888425"/>
            <a:ext cx="7490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400"/>
              <a:buFont typeface="Cambay"/>
              <a:buChar char="●"/>
            </a:pPr>
            <a:r>
              <a:rPr lang="en" sz="2400" dirty="0">
                <a:solidFill>
                  <a:schemeClr val="tx1"/>
                </a:solidFill>
                <a:latin typeface="Cambay"/>
                <a:ea typeface="Cambay"/>
                <a:cs typeface="Cambay"/>
                <a:sym typeface="Cambay"/>
              </a:rPr>
              <a:t>Surgical management</a:t>
            </a:r>
            <a:endParaRPr sz="2400" dirty="0">
              <a:solidFill>
                <a:schemeClr val="tx1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ay"/>
              <a:buAutoNum type="arabicPeriod"/>
            </a:pP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&gt; 1cm </a:t>
            </a:r>
            <a:r>
              <a:rPr lang="en" sz="1800" dirty="0" err="1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tumour</a:t>
            </a: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 surgical treatment by Trans-sphenoidal adenectomy</a:t>
            </a:r>
            <a:b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</a:br>
            <a:endParaRPr sz="1800" dirty="0">
              <a:solidFill>
                <a:schemeClr val="dk2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rPr>
              <a:t> </a:t>
            </a:r>
            <a:endParaRPr sz="1800" dirty="0">
              <a:solidFill>
                <a:schemeClr val="dk2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Cambay"/>
              <a:ea typeface="Cambay"/>
              <a:cs typeface="Cambay"/>
              <a:sym typeface="Camb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771A93-18CF-1D4C-9EA6-ED73D373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262AAE-2631-C740-AB2B-436608463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B77E13-7DB4-CF4C-8D6F-661EA4DE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7" y="657998"/>
            <a:ext cx="3513883" cy="38279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62B7A2F-647E-9C43-A816-E177F7318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577692"/>
            <a:ext cx="3403600" cy="395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2BDBD2-2B40-C24C-AA07-BECFF23F7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3178929"/>
            <a:ext cx="1320800" cy="1307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8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23D35-3AE8-D148-B678-DECE0432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623900" cy="869426"/>
          </a:xfrm>
        </p:spPr>
        <p:txBody>
          <a:bodyPr/>
          <a:lstStyle/>
          <a:p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1CEC41-5104-F942-ABAA-B373D3EAA258}"/>
              </a:ext>
            </a:extLst>
          </p:cNvPr>
          <p:cNvSpPr txBox="1"/>
          <p:nvPr/>
        </p:nvSpPr>
        <p:spPr>
          <a:xfrm flipH="1">
            <a:off x="1640204" y="1793764"/>
            <a:ext cx="62464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HYPOTHALAMIC CAUSES OF SECONDARY AMENORRHOEA</a:t>
            </a:r>
            <a:endParaRPr lang="x-none" sz="3200" dirty="0"/>
          </a:p>
        </p:txBody>
      </p:sp>
    </p:spTree>
    <p:extLst>
      <p:ext uri="{BB962C8B-B14F-4D97-AF65-F5344CB8AC3E}">
        <p14:creationId xmlns="" xmlns:p14="http://schemas.microsoft.com/office/powerpoint/2010/main" val="566867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D588A-87A6-6C4B-A196-07BC1586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  </a:t>
            </a:r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Hypothalamic causes   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FDCCA6-B466-0848-8832-DD5D5E8F8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630" y="1143000"/>
            <a:ext cx="4029552" cy="3929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Hypothalamic Leisions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50A9D8-99F1-984C-B246-8131180E48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Craniopharyngiomas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Germinomas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Gliomas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Dermoid cysts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139DC9-CEB6-6B47-A39F-08DC21094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0520" y="4630341"/>
            <a:ext cx="3784521" cy="273844"/>
          </a:xfrm>
        </p:spPr>
        <p:txBody>
          <a:bodyPr>
            <a:normAutofit fontScale="85000" lnSpcReduction="20000"/>
          </a:bodyPr>
          <a:lstStyle/>
          <a:p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1C34AA-30D9-8E47-A31A-06DAF69BBD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Sarcoidosis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Tuberculosis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ead injury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ranial irradiation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heehans syndrome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4F0834-748B-7246-943C-9FA138E2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DF97B9-BA36-234D-B98C-33409A2B1502}"/>
              </a:ext>
            </a:extLst>
          </p:cNvPr>
          <p:cNvSpPr txBox="1"/>
          <p:nvPr/>
        </p:nvSpPr>
        <p:spPr>
          <a:xfrm>
            <a:off x="4610099" y="1135856"/>
            <a:ext cx="38873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Hypothalamic Leisions</a:t>
            </a:r>
          </a:p>
        </p:txBody>
      </p:sp>
    </p:spTree>
    <p:extLst>
      <p:ext uri="{BB962C8B-B14F-4D97-AF65-F5344CB8AC3E}">
        <p14:creationId xmlns="" xmlns:p14="http://schemas.microsoft.com/office/powerpoint/2010/main" val="2820181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2BCC9-9079-B440-9EBD-444D0191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Sheehans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BDC37F-CF75-334B-A00E-E7FA8149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</a:t>
            </a:r>
          </a:p>
          <a:p>
            <a:pPr marL="0" indent="0">
              <a:buNone/>
            </a:pPr>
            <a:r>
              <a:rPr lang="x-none" dirty="0"/>
              <a:t> It is the result of profound and prolonged hypotension on the sensitive pituitary gland enlarged by pregnancy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/>
              <a:t> 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</a:p>
          <a:p>
            <a:pPr marL="0" indent="0">
              <a:buNone/>
            </a:pPr>
            <a:r>
              <a:rPr lang="x-none" dirty="0"/>
              <a:t> Postpartum haemorrhage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D83ABF-E9BC-B34E-8C1A-B471EFB1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267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853C2-77DD-EB48-B44D-383D299F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Sheehans Syndrome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2999DA-B718-FD4D-B6F1-47488D4F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dirty="0"/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  <a:p>
            <a:pPr marL="0" indent="0">
              <a:buNone/>
            </a:pPr>
            <a:r>
              <a:rPr lang="en-GB" dirty="0"/>
              <a:t>  A</a:t>
            </a:r>
            <a:r>
              <a:rPr lang="x-none" dirty="0"/>
              <a:t>ssess pituitary function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/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</a:p>
          <a:p>
            <a:pPr marL="0" indent="0">
              <a:buNone/>
            </a:pPr>
            <a:r>
              <a:rPr lang="x-none" dirty="0"/>
              <a:t>Hormonal Replacement 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018DA7-32AB-4B46-8B56-A59ECDE0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5495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7637B-EE6D-6046-B69A-C43BEBF8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7230"/>
          </a:xfrm>
        </p:spPr>
        <p:txBody>
          <a:bodyPr>
            <a:normAutofit/>
          </a:bodyPr>
          <a:lstStyle/>
          <a:p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2A9FA1-F91B-4941-AE58-B1C2507EE40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451610" y="3795236"/>
            <a:ext cx="7063740" cy="2738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90D62D-A390-2A43-913F-0920E01D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62F7A2-8CDE-7B4F-B905-2F91238AE035}"/>
              </a:ext>
            </a:extLst>
          </p:cNvPr>
          <p:cNvSpPr txBox="1"/>
          <p:nvPr/>
        </p:nvSpPr>
        <p:spPr>
          <a:xfrm>
            <a:off x="982980" y="1505992"/>
            <a:ext cx="73380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TRACT ABNORMALITIES</a:t>
            </a:r>
            <a:endParaRPr lang="x-none" sz="3200" dirty="0"/>
          </a:p>
        </p:txBody>
      </p:sp>
    </p:spTree>
    <p:extLst>
      <p:ext uri="{BB962C8B-B14F-4D97-AF65-F5344CB8AC3E}">
        <p14:creationId xmlns="" xmlns:p14="http://schemas.microsoft.com/office/powerpoint/2010/main" val="373478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28534-6F01-A143-BDC8-9FE6C0AA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x-none" dirty="0"/>
              <a:t>  </a:t>
            </a:r>
            <a:r>
              <a:rPr lang="en-GB" b="0" i="0" u="none" strike="noStrike" dirty="0">
                <a:effectLst/>
              </a:rPr>
              <a:t>       </a:t>
            </a:r>
            <a:r>
              <a:rPr lang="en-GB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Asherman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16F0A-FF64-2440-8BAD-7C2719BA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condition characterized by the formation of scar tissue (adhesions) within the uterine cavity, which can lead to partial or complete obliteration of the uterine cavity.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AB0D55AF-A0FB-881C-57E5-632B320B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40849A7B-73E4-C241-93D1-31F6F1D4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604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AB4F3A-FAB4-574E-9360-2F172B8E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Aetiology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Pathogenesis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57C38F-81E5-9942-996D-3D6D3342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Post-Surgical Scarring</a:t>
            </a:r>
          </a:p>
          <a:p>
            <a:pPr marL="0" indent="0">
              <a:buNone/>
            </a:pP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Most commonly occurs after uterine surgery, particularly after dilation and curettage (D&amp;C) following miscarriage, abortion, or postpartum haemorrhage.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8857C3F7-FB8E-A68B-08BB-7650CABD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CE85638A-58B0-4BF9-1A18-6C231B3D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583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766730-513E-B643-8A29-CD116C78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AF2E46-A85E-7840-8046-B8A4C9F3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Hypomenorrhea or Amenorrhea: </a:t>
            </a:r>
          </a:p>
          <a:p>
            <a:pPr marL="0" indent="0">
              <a:buNone/>
            </a:pP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Decreased menstrual flow or complete absence of menstruation is common due to the reduced surface area of the endometrium</a:t>
            </a:r>
            <a:r>
              <a:rPr lang="en-GB" b="0" i="0" u="none" strike="noStrike" dirty="0">
                <a:effectLst/>
              </a:rPr>
              <a:t>.</a:t>
            </a:r>
            <a:endParaRPr lang="x-none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6DE09062-1DBB-2EF3-9BE8-34F81C97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DCF0EA35-332D-19C0-F4CF-6E3583F7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04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D232F4D1-32BF-6AF9-018A-B7380A71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Aetiology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Pathogenesis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92B7F7-27EE-9F44-9986-3C90CA875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Pelvic infections like tuberculosis or severe pelvic inflammatory disease (PID) can also lead to adhesions.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Other uterine surgeries, such as myomectomy or caesarean sections, can also contribute to the development of adhesions.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83181A3-5132-4F63-8FD9-359E4FE7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3F5A7E7A-3E0C-F602-9FFE-C0F32142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037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FB5597-C461-D246-BC73-54DF1035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x-none" dirty="0"/>
              <a:t>         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93508-54EE-EA4E-9704-AE503ECF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Adhesions can prevent implantation or disrupt the normal functioning of the endometrium, leading to infertility.</a:t>
            </a: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Recurrent Pregnancy Loss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Difficulty in maintaining a pregnancy due to an inadequate endometrial environment.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3E3D47C1-10B1-5B3A-EF70-F487C5E1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7D66E99F-F891-A3D1-3A92-32C1F50B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57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FBDBA-B33B-0748-87AA-4883A82D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DDA11E-D41D-2142-8762-7EADC71C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Q1.  What is the minimum duration of absent menstruation to be diagnosed as a case of secondary amenorrhea?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a) 1 month</a:t>
            </a:r>
            <a:br>
              <a:rPr lang="en-GB" dirty="0"/>
            </a:br>
            <a:r>
              <a:rPr lang="en-GB" dirty="0"/>
              <a:t>b) 2 months</a:t>
            </a:r>
            <a:br>
              <a:rPr lang="en-GB" dirty="0"/>
            </a:br>
            <a:r>
              <a:rPr lang="en-GB" dirty="0"/>
              <a:t>c) 3 months</a:t>
            </a:r>
            <a:br>
              <a:rPr lang="en-GB" dirty="0"/>
            </a:br>
            <a:r>
              <a:rPr lang="en-GB" dirty="0"/>
              <a:t>d) 6 </a:t>
            </a:r>
            <a:r>
              <a:rPr lang="en-GB" dirty="0" smtClean="0"/>
              <a:t>months</a:t>
            </a:r>
          </a:p>
          <a:p>
            <a:pPr marL="0" indent="0">
              <a:buNone/>
            </a:pPr>
            <a:r>
              <a:rPr lang="en-GB" dirty="0" smtClean="0"/>
              <a:t>e)12 months</a:t>
            </a:r>
            <a:endParaRPr lang="en-GB" dirty="0" smtClean="0"/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99ACCB-E772-C242-ABE8-D3CFFAAA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DB1DB8-79B1-034B-AFE7-A3D51AD35B1F}"/>
              </a:ext>
            </a:extLst>
          </p:cNvPr>
          <p:cNvSpPr txBox="1"/>
          <p:nvPr/>
        </p:nvSpPr>
        <p:spPr>
          <a:xfrm>
            <a:off x="1931670" y="344043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2265FB-6257-BE4B-8103-D8BE7739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CB7510-54CD-A242-864C-485C4AB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Hysterosalpingography (HSG)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X-ray imaging with contrast that can reveal the extent and location of adhesions within the uterine cavity.</a:t>
            </a: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Hysteroscopy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most definitive diagnostic tool, allowing direct visualization of adhesions and assessment of their severity.</a:t>
            </a: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May show a distorted uterine cavity or absent endometrial echo, but it is less sensitive than hysteroscopy.</a:t>
            </a:r>
          </a:p>
          <a:p>
            <a:endParaRPr lang="x-none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2AA8336E-7196-6D8F-41BD-09A24F2B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E01F0E14-C2FC-3701-9481-7013BF02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21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45B69D-356C-924E-9FF7-302C53C1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15" r="12600" b="-1"/>
          <a:stretch/>
        </p:blipFill>
        <p:spPr>
          <a:xfrm>
            <a:off x="482600" y="482600"/>
            <a:ext cx="3908424" cy="417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F11014-A42B-DA49-9E40-13C5129D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72" r="13142"/>
          <a:stretch/>
        </p:blipFill>
        <p:spPr>
          <a:xfrm>
            <a:off x="4743450" y="466030"/>
            <a:ext cx="3922140" cy="4192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51FF6F-30AD-2E47-A692-3F1F5DAFC2E8}"/>
              </a:ext>
            </a:extLst>
          </p:cNvPr>
          <p:cNvSpPr txBox="1"/>
          <p:nvPr/>
        </p:nvSpPr>
        <p:spPr>
          <a:xfrm>
            <a:off x="418084" y="-32373"/>
            <a:ext cx="4033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HSG in Asherman  syndrome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149930-59E0-ED4E-9421-B6AC61562270}"/>
              </a:ext>
            </a:extLst>
          </p:cNvPr>
          <p:cNvSpPr txBox="1"/>
          <p:nvPr/>
        </p:nvSpPr>
        <p:spPr>
          <a:xfrm>
            <a:off x="4632325" y="-16186"/>
            <a:ext cx="3371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HSG of normal uterus</a:t>
            </a:r>
          </a:p>
        </p:txBody>
      </p:sp>
    </p:spTree>
    <p:extLst>
      <p:ext uri="{BB962C8B-B14F-4D97-AF65-F5344CB8AC3E}">
        <p14:creationId xmlns="" xmlns:p14="http://schemas.microsoft.com/office/powerpoint/2010/main" val="6156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F4164F-D71C-D340-81A2-8AF86A46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96F52-089F-3C4D-90BD-11B34AA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i="0" u="none" strike="noStrike" dirty="0">
              <a:effectLst/>
            </a:endParaRPr>
          </a:p>
          <a:p>
            <a:r>
              <a:rPr lang="en-GB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Hysteroscopic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dhesiolysis</a:t>
            </a: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GB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of choice, involving the cutting and removal of adhesions using a hysteroscope. It’s often followed by hormonal therapy to promote healing and prevent reformation of adhesions.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B2AC5396-5814-767C-E333-D06EC8EF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2BEF2E1A-66E6-684B-A417-F95E240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fld id="{294A09A9-5501-47C1-A89A-A340965A2BE2}" type="slidenum">
              <a:rPr lang="en-US" smtClean="0"/>
              <a:pPr>
                <a:spcAft>
                  <a:spcPts val="450"/>
                </a:spcAft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081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2" name="Google Shape;33532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Thank you</a:t>
            </a:r>
            <a:endParaRPr sz="1900" b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8E865-8304-0C48-BE47-AC7DFEFF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  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5A8B70-0505-4E49-901C-FFFFEEBB8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Q2.Which of the following is a common hormonal cause of secondary amenorrhea?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a) Hyperprolactinemia</a:t>
            </a:r>
            <a:br>
              <a:rPr lang="en-GB" dirty="0"/>
            </a:br>
            <a:r>
              <a:rPr lang="en-GB" dirty="0"/>
              <a:t>b) Endometriosis</a:t>
            </a:r>
            <a:br>
              <a:rPr lang="en-GB" dirty="0"/>
            </a:br>
            <a:r>
              <a:rPr lang="en-GB" dirty="0"/>
              <a:t>c) Polycystic Ovary Syndrome (PCOS)</a:t>
            </a:r>
            <a:br>
              <a:rPr lang="en-GB" dirty="0"/>
            </a:br>
            <a:r>
              <a:rPr lang="en-GB" dirty="0"/>
              <a:t>d) </a:t>
            </a:r>
            <a:r>
              <a:rPr lang="en-GB" dirty="0" err="1" smtClean="0"/>
              <a:t>Hyperprolctinemia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PCOS</a:t>
            </a:r>
          </a:p>
          <a:p>
            <a:pPr marL="0" indent="0">
              <a:buNone/>
            </a:pPr>
            <a:r>
              <a:rPr lang="en-GB" dirty="0" smtClean="0"/>
              <a:t>e)Hyperthyroidism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FED63F-89E5-874A-97CC-0C6171D8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F13612-1352-E749-9092-FEA6F6F2657E}"/>
              </a:ext>
            </a:extLst>
          </p:cNvPr>
          <p:cNvSpPr txBox="1"/>
          <p:nvPr/>
        </p:nvSpPr>
        <p:spPr>
          <a:xfrm>
            <a:off x="2217420" y="346329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8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CA1CA-EF6E-4C45-A562-EE624571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     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74D36D-8B3A-4B49-A737-675A9F4E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Q3.Which of the following treatments is used to induce menstruation in women with secondary amenorrhea?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a) Metformin</a:t>
            </a:r>
            <a:br>
              <a:rPr lang="en-GB" dirty="0"/>
            </a:br>
            <a:r>
              <a:rPr lang="en-GB" dirty="0"/>
              <a:t>b) Clomiphene Citrate</a:t>
            </a:r>
            <a:br>
              <a:rPr lang="en-GB" dirty="0"/>
            </a:br>
            <a:r>
              <a:rPr lang="en-GB" dirty="0"/>
              <a:t>c) Progesterone therapy</a:t>
            </a:r>
            <a:br>
              <a:rPr lang="en-GB" dirty="0"/>
            </a:br>
            <a:r>
              <a:rPr lang="en-GB" dirty="0"/>
              <a:t>d) </a:t>
            </a:r>
            <a:r>
              <a:rPr lang="en-GB" dirty="0" err="1" smtClean="0"/>
              <a:t>L</a:t>
            </a:r>
            <a:r>
              <a:rPr lang="en-GB" dirty="0" err="1" smtClean="0"/>
              <a:t>etrazole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e)SERMS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82AFB1-69C6-CA49-90E6-437170F2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16E141-66AA-774D-B603-383099A661DE}"/>
              </a:ext>
            </a:extLst>
          </p:cNvPr>
          <p:cNvSpPr txBox="1"/>
          <p:nvPr/>
        </p:nvSpPr>
        <p:spPr>
          <a:xfrm>
            <a:off x="3223260" y="318897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74B816-B641-EE42-8030-D0F5439E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  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ED611-C280-8444-8A2D-3A6FE11B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Q4.Which lifestyle change can help manage or prevent secondary amenorrhea?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a) Increased caffeine intake</a:t>
            </a:r>
            <a:br>
              <a:rPr lang="en-GB" dirty="0"/>
            </a:br>
            <a:r>
              <a:rPr lang="en-GB" dirty="0"/>
              <a:t>b) Extreme weight loss</a:t>
            </a:r>
            <a:br>
              <a:rPr lang="en-GB" dirty="0"/>
            </a:br>
            <a:r>
              <a:rPr lang="en-GB" dirty="0"/>
              <a:t>c) Stress management</a:t>
            </a:r>
            <a:br>
              <a:rPr lang="en-GB" dirty="0"/>
            </a:br>
            <a:r>
              <a:rPr lang="en-GB" dirty="0"/>
              <a:t>d) Sedentary </a:t>
            </a:r>
            <a:r>
              <a:rPr lang="en-GB" dirty="0" smtClean="0"/>
              <a:t>lifestyle</a:t>
            </a:r>
          </a:p>
          <a:p>
            <a:pPr marL="0" indent="0">
              <a:buNone/>
            </a:pPr>
            <a:r>
              <a:rPr lang="en-GB" dirty="0" smtClean="0"/>
              <a:t>e)Reduce smoking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41007-F7DA-6743-BE41-DFDABD3F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994660" y="314325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4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AA8F9-BDA5-0F41-9F5D-F8ECE67B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            Multiple Choice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BBB89B-4595-614A-8CF8-4A0116D6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Q5.Which of the following is the most common cause of secondary amenorrhea in women of reproductive age?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a) Menopause</a:t>
            </a:r>
            <a:br>
              <a:rPr lang="en-GB" dirty="0"/>
            </a:br>
            <a:r>
              <a:rPr lang="en-GB" dirty="0"/>
              <a:t>b) Pregnancy</a:t>
            </a:r>
            <a:br>
              <a:rPr lang="en-GB" dirty="0"/>
            </a:br>
            <a:r>
              <a:rPr lang="en-GB" dirty="0"/>
              <a:t>c) Hypothalamic Dysfunction</a:t>
            </a:r>
            <a:br>
              <a:rPr lang="en-GB" dirty="0"/>
            </a:br>
            <a:r>
              <a:rPr lang="en-GB" dirty="0"/>
              <a:t>d) Thyroid </a:t>
            </a:r>
            <a:r>
              <a:rPr lang="en-GB" dirty="0" smtClean="0"/>
              <a:t>Disorders</a:t>
            </a:r>
          </a:p>
          <a:p>
            <a:pPr marL="0" indent="0">
              <a:buNone/>
            </a:pPr>
            <a:r>
              <a:rPr lang="en-GB" dirty="0" smtClean="0"/>
              <a:t>e)</a:t>
            </a:r>
            <a:r>
              <a:rPr lang="en-GB" dirty="0" err="1" smtClean="0"/>
              <a:t>Hypogonadotrophic</a:t>
            </a:r>
            <a:r>
              <a:rPr lang="en-GB" dirty="0" smtClean="0"/>
              <a:t> </a:t>
            </a:r>
            <a:r>
              <a:rPr lang="en-GB" dirty="0" err="1" smtClean="0"/>
              <a:t>Hypogonadism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372EB9-F4E8-B742-9CC1-D640920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0275E4-D137-ED4E-A513-5DE767531B4B}"/>
              </a:ext>
            </a:extLst>
          </p:cNvPr>
          <p:cNvSpPr txBox="1"/>
          <p:nvPr/>
        </p:nvSpPr>
        <p:spPr>
          <a:xfrm>
            <a:off x="2023110" y="2880360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0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4AC7DF-FB58-7D44-901C-5EC3901D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                  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Della Respira"/>
                <a:cs typeface="Times New Roman" panose="02020603050405020304" pitchFamily="18" charset="0"/>
                <a:sym typeface="Della Respira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C22C86-1645-1E46-88FE-C20F7C99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presentation, the students should be able to:  </a:t>
            </a:r>
          </a:p>
          <a:p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 secondary amenorrhea</a:t>
            </a:r>
          </a:p>
          <a:p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Enlist its important causes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Discuss clinical features and its diagnostic criteria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Discuss the management options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59407B-5399-AC47-9602-9C3DCE52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208F-87C2-4645-95D2-BA6226BB4D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36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1064</Words>
  <PresentationFormat>On-screen Show (16:9)</PresentationFormat>
  <Paragraphs>267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Secondary Amenorrhea</vt:lpstr>
      <vt:lpstr>     MOTTO</vt:lpstr>
      <vt:lpstr>Slide 3</vt:lpstr>
      <vt:lpstr>          Multiple Choice Questions</vt:lpstr>
      <vt:lpstr>            Multiple Choice Questions</vt:lpstr>
      <vt:lpstr>               Multiple Choice Questions</vt:lpstr>
      <vt:lpstr>            Multiple Choice Questions</vt:lpstr>
      <vt:lpstr>            Multiple Choice Questions</vt:lpstr>
      <vt:lpstr>                  Learning Objectives </vt:lpstr>
      <vt:lpstr>Definition</vt:lpstr>
      <vt:lpstr>Causes of Secondary Amenorrhea</vt:lpstr>
      <vt:lpstr>Slide 12</vt:lpstr>
      <vt:lpstr>Summary of causes</vt:lpstr>
      <vt:lpstr>Slide 14</vt:lpstr>
      <vt:lpstr>Diagnosis</vt:lpstr>
      <vt:lpstr>Slide 16</vt:lpstr>
      <vt:lpstr>Polycystic ovarian syndrome</vt:lpstr>
      <vt:lpstr>Diagnostic criteria</vt:lpstr>
      <vt:lpstr>Pathophysiology</vt:lpstr>
      <vt:lpstr>Clinical Features</vt:lpstr>
      <vt:lpstr>Investigations</vt:lpstr>
      <vt:lpstr>Management</vt:lpstr>
      <vt:lpstr>Premature Ovarian Failure</vt:lpstr>
      <vt:lpstr>Clinical features</vt:lpstr>
      <vt:lpstr>Investigations</vt:lpstr>
      <vt:lpstr>Management</vt:lpstr>
      <vt:lpstr>Slide 27</vt:lpstr>
      <vt:lpstr>Hyperprolactinemia</vt:lpstr>
      <vt:lpstr>Treatment of Hyperprolactinemia</vt:lpstr>
      <vt:lpstr>Slide 30</vt:lpstr>
      <vt:lpstr>            Hypothalamic causes   </vt:lpstr>
      <vt:lpstr>                 Sheehans Syndrome</vt:lpstr>
      <vt:lpstr>               Sheehans Syndrome</vt:lpstr>
      <vt:lpstr>Slide 34</vt:lpstr>
      <vt:lpstr>         Asherman Syndrome</vt:lpstr>
      <vt:lpstr>        Aetiology and Pathogenesis</vt:lpstr>
      <vt:lpstr>               Clinical Features</vt:lpstr>
      <vt:lpstr>Aetiology and Pathogenesis</vt:lpstr>
      <vt:lpstr>         Clinical Features</vt:lpstr>
      <vt:lpstr> Diagnosis</vt:lpstr>
      <vt:lpstr>Slide 41</vt:lpstr>
      <vt:lpstr>Management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Amenorrhea</dc:title>
  <dc:creator>shahzaib laptop</dc:creator>
  <cp:lastModifiedBy>Windows User</cp:lastModifiedBy>
  <cp:revision>2</cp:revision>
  <dcterms:modified xsi:type="dcterms:W3CDTF">2025-03-05T06:29:20Z</dcterms:modified>
</cp:coreProperties>
</file>