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35"/>
  </p:notesMasterIdLst>
  <p:sldIdLst>
    <p:sldId id="270" r:id="rId4"/>
    <p:sldId id="317" r:id="rId5"/>
    <p:sldId id="271" r:id="rId6"/>
    <p:sldId id="296" r:id="rId7"/>
    <p:sldId id="264" r:id="rId8"/>
    <p:sldId id="492" r:id="rId9"/>
    <p:sldId id="471" r:id="rId10"/>
    <p:sldId id="459" r:id="rId11"/>
    <p:sldId id="463" r:id="rId12"/>
    <p:sldId id="465" r:id="rId13"/>
    <p:sldId id="460" r:id="rId14"/>
    <p:sldId id="461" r:id="rId15"/>
    <p:sldId id="462" r:id="rId16"/>
    <p:sldId id="464" r:id="rId17"/>
    <p:sldId id="472" r:id="rId18"/>
    <p:sldId id="468" r:id="rId19"/>
    <p:sldId id="490" r:id="rId20"/>
    <p:sldId id="466" r:id="rId21"/>
    <p:sldId id="467" r:id="rId22"/>
    <p:sldId id="470" r:id="rId23"/>
    <p:sldId id="473" r:id="rId24"/>
    <p:sldId id="484" r:id="rId25"/>
    <p:sldId id="493" r:id="rId26"/>
    <p:sldId id="494" r:id="rId27"/>
    <p:sldId id="495" r:id="rId28"/>
    <p:sldId id="496" r:id="rId29"/>
    <p:sldId id="497" r:id="rId30"/>
    <p:sldId id="499" r:id="rId31"/>
    <p:sldId id="314" r:id="rId32"/>
    <p:sldId id="498" r:id="rId33"/>
    <p:sldId id="27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128526" y="1359205"/>
          <a:ext cx="1383029" cy="138302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Black" pitchFamily="34" charset="0"/>
            </a:rPr>
            <a:t>Wisdom</a:t>
          </a:r>
        </a:p>
      </dsp:txBody>
      <dsp:txXfrm>
        <a:off x="1406576" y="1683173"/>
        <a:ext cx="826929" cy="710905"/>
      </dsp:txXfrm>
    </dsp:sp>
    <dsp:sp modelId="{93300324-D62F-4E58-B882-734182BDB462}">
      <dsp:nvSpPr>
        <dsp:cNvPr id="0" name=""/>
        <dsp:cNvSpPr/>
      </dsp:nvSpPr>
      <dsp:spPr>
        <a:xfrm>
          <a:off x="326897" y="1035350"/>
          <a:ext cx="1005839" cy="1005839"/>
        </a:xfrm>
        <a:prstGeom prst="gear6">
          <a:avLst/>
        </a:prstGeom>
        <a:solidFill>
          <a:schemeClr val="accent4">
            <a:hueOff val="5197846"/>
            <a:satOff val="-23984"/>
            <a:lumOff val="8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Black" pitchFamily="34" charset="0"/>
            </a:rPr>
            <a:t>Truth</a:t>
          </a:r>
          <a:r>
            <a:rPr lang="en-US" sz="1000" kern="1200" dirty="0"/>
            <a:t> </a:t>
          </a:r>
        </a:p>
      </dsp:txBody>
      <dsp:txXfrm>
        <a:off x="580120" y="1290103"/>
        <a:ext cx="499393" cy="496333"/>
      </dsp:txXfrm>
    </dsp:sp>
    <dsp:sp modelId="{59EDF28D-6C67-49D0-B5A1-DE5C3CBA2292}">
      <dsp:nvSpPr>
        <dsp:cNvPr id="0" name=""/>
        <dsp:cNvSpPr/>
      </dsp:nvSpPr>
      <dsp:spPr>
        <a:xfrm rot="20700000">
          <a:off x="890270" y="341423"/>
          <a:ext cx="985517" cy="985517"/>
        </a:xfrm>
        <a:prstGeom prst="gear6">
          <a:avLst/>
        </a:prstGeom>
        <a:solidFill>
          <a:schemeClr val="accent4">
            <a:hueOff val="10395692"/>
            <a:satOff val="-47968"/>
            <a:lumOff val="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Black" pitchFamily="34" charset="0"/>
            </a:rPr>
            <a:t>Servic</a:t>
          </a:r>
          <a:r>
            <a:rPr lang="en-US" sz="1000" kern="1200">
              <a:latin typeface="Arial Black" pitchFamily="34" charset="0"/>
            </a:rPr>
            <a:t>e</a:t>
          </a:r>
          <a:r>
            <a:rPr lang="en-US" sz="1000" kern="1200"/>
            <a:t> </a:t>
          </a:r>
        </a:p>
      </dsp:txBody>
      <dsp:txXfrm rot="-20700000">
        <a:off x="1106423" y="557576"/>
        <a:ext cx="553211" cy="553211"/>
      </dsp:txXfrm>
    </dsp:sp>
    <dsp:sp modelId="{398423B3-DD54-4226-99D7-017EFC1488DF}">
      <dsp:nvSpPr>
        <dsp:cNvPr id="0" name=""/>
        <dsp:cNvSpPr/>
      </dsp:nvSpPr>
      <dsp:spPr>
        <a:xfrm>
          <a:off x="1007811" y="1163264"/>
          <a:ext cx="1770277" cy="1770277"/>
        </a:xfrm>
        <a:prstGeom prst="circularArrow">
          <a:avLst>
            <a:gd name="adj1" fmla="val 4688"/>
            <a:gd name="adj2" fmla="val 299029"/>
            <a:gd name="adj3" fmla="val 2455347"/>
            <a:gd name="adj4" fmla="val 15999134"/>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48765" y="820004"/>
          <a:ext cx="1286217" cy="1286217"/>
        </a:xfrm>
        <a:prstGeom prst="leftCircularArrow">
          <a:avLst>
            <a:gd name="adj1" fmla="val 6452"/>
            <a:gd name="adj2" fmla="val 429999"/>
            <a:gd name="adj3" fmla="val 10489124"/>
            <a:gd name="adj4" fmla="val 14837806"/>
            <a:gd name="adj5" fmla="val 7527"/>
          </a:avLst>
        </a:prstGeom>
        <a:solidFill>
          <a:schemeClr val="accent4">
            <a:hueOff val="5197846"/>
            <a:satOff val="-23984"/>
            <a:lumOff val="88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662310" y="132766"/>
          <a:ext cx="1386801" cy="1386801"/>
        </a:xfrm>
        <a:prstGeom prst="circularArrow">
          <a:avLst>
            <a:gd name="adj1" fmla="val 5984"/>
            <a:gd name="adj2" fmla="val 394124"/>
            <a:gd name="adj3" fmla="val 13313824"/>
            <a:gd name="adj4" fmla="val 10508221"/>
            <a:gd name="adj5" fmla="val 6981"/>
          </a:avLst>
        </a:prstGeom>
        <a:solidFill>
          <a:schemeClr val="accent4">
            <a:hueOff val="10395692"/>
            <a:satOff val="-47968"/>
            <a:lumOff val="1765"/>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804ED8-A812-42E8-9CE8-667989873E4B}" type="datetimeFigureOut">
              <a:rPr lang="en-PK" smtClean="0"/>
              <a:t>02/17/2025</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58F7F-EC34-46AB-B61A-696F8AEA9C06}" type="slidenum">
              <a:rPr lang="en-PK" smtClean="0"/>
              <a:t>‹#›</a:t>
            </a:fld>
            <a:endParaRPr lang="en-PK"/>
          </a:p>
        </p:txBody>
      </p:sp>
    </p:spTree>
    <p:extLst>
      <p:ext uri="{BB962C8B-B14F-4D97-AF65-F5344CB8AC3E}">
        <p14:creationId xmlns:p14="http://schemas.microsoft.com/office/powerpoint/2010/main" val="250818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658F7F-EC34-46AB-B61A-696F8AEA9C06}" type="slidenum">
              <a:rPr lang="en-PK" smtClean="0"/>
              <a:t>24</a:t>
            </a:fld>
            <a:endParaRPr lang="en-PK"/>
          </a:p>
        </p:txBody>
      </p:sp>
    </p:spTree>
    <p:extLst>
      <p:ext uri="{BB962C8B-B14F-4D97-AF65-F5344CB8AC3E}">
        <p14:creationId xmlns:p14="http://schemas.microsoft.com/office/powerpoint/2010/main" val="212855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4973E-768A-4B81-8A31-EB850213BE0E}" type="slidenum">
              <a:rPr lang="en-US" smtClean="0"/>
              <a:t>‹#›</a:t>
            </a:fld>
            <a:endParaRPr lang="en-US"/>
          </a:p>
        </p:txBody>
      </p:sp>
    </p:spTree>
    <p:extLst>
      <p:ext uri="{BB962C8B-B14F-4D97-AF65-F5344CB8AC3E}">
        <p14:creationId xmlns:p14="http://schemas.microsoft.com/office/powerpoint/2010/main" val="741604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4973E-768A-4B81-8A31-EB850213BE0E}" type="slidenum">
              <a:rPr lang="en-US" smtClean="0"/>
              <a:t>‹#›</a:t>
            </a:fld>
            <a:endParaRPr lang="en-US"/>
          </a:p>
        </p:txBody>
      </p:sp>
    </p:spTree>
    <p:extLst>
      <p:ext uri="{BB962C8B-B14F-4D97-AF65-F5344CB8AC3E}">
        <p14:creationId xmlns:p14="http://schemas.microsoft.com/office/powerpoint/2010/main" val="128980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4973E-768A-4B81-8A31-EB850213BE0E}" type="slidenum">
              <a:rPr lang="en-US" smtClean="0"/>
              <a:t>‹#›</a:t>
            </a:fld>
            <a:endParaRPr lang="en-US"/>
          </a:p>
        </p:txBody>
      </p:sp>
    </p:spTree>
    <p:extLst>
      <p:ext uri="{BB962C8B-B14F-4D97-AF65-F5344CB8AC3E}">
        <p14:creationId xmlns:p14="http://schemas.microsoft.com/office/powerpoint/2010/main" val="153572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04DCDAB-97D5-4EB7-8AB6-DADDEEFD3FD0}" type="slidenum">
              <a:rPr lang="en-US" smtClean="0"/>
              <a:t>‹#›</a:t>
            </a:fld>
            <a:endParaRPr lang="en-US"/>
          </a:p>
        </p:txBody>
      </p:sp>
    </p:spTree>
    <p:extLst>
      <p:ext uri="{BB962C8B-B14F-4D97-AF65-F5344CB8AC3E}">
        <p14:creationId xmlns:p14="http://schemas.microsoft.com/office/powerpoint/2010/main" val="1036385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920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8140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65779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8772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0588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3223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0590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6213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4973E-768A-4B81-8A31-EB850213BE0E}" type="slidenum">
              <a:rPr lang="en-US" smtClean="0"/>
              <a:t>‹#›</a:t>
            </a:fld>
            <a:endParaRPr lang="en-US"/>
          </a:p>
        </p:txBody>
      </p:sp>
    </p:spTree>
    <p:extLst>
      <p:ext uri="{BB962C8B-B14F-4D97-AF65-F5344CB8AC3E}">
        <p14:creationId xmlns:p14="http://schemas.microsoft.com/office/powerpoint/2010/main" val="960186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8818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4166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0844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5363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7441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548282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331148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89377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838200" y="6356352"/>
            <a:ext cx="27432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7420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9147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3006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4973E-768A-4B81-8A31-EB850213BE0E}" type="slidenum">
              <a:rPr lang="en-US" smtClean="0"/>
              <a:t>‹#›</a:t>
            </a:fld>
            <a:endParaRPr lang="en-US"/>
          </a:p>
        </p:txBody>
      </p:sp>
    </p:spTree>
    <p:extLst>
      <p:ext uri="{BB962C8B-B14F-4D97-AF65-F5344CB8AC3E}">
        <p14:creationId xmlns:p14="http://schemas.microsoft.com/office/powerpoint/2010/main" val="2323582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2479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8999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2382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9281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696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4973E-768A-4B81-8A31-EB850213BE0E}" type="slidenum">
              <a:rPr lang="en-US" smtClean="0"/>
              <a:t>‹#›</a:t>
            </a:fld>
            <a:endParaRPr lang="en-US"/>
          </a:p>
        </p:txBody>
      </p:sp>
    </p:spTree>
    <p:extLst>
      <p:ext uri="{BB962C8B-B14F-4D97-AF65-F5344CB8AC3E}">
        <p14:creationId xmlns:p14="http://schemas.microsoft.com/office/powerpoint/2010/main" val="3795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34973E-768A-4B81-8A31-EB850213BE0E}" type="slidenum">
              <a:rPr lang="en-US" smtClean="0"/>
              <a:t>‹#›</a:t>
            </a:fld>
            <a:endParaRPr lang="en-US"/>
          </a:p>
        </p:txBody>
      </p:sp>
    </p:spTree>
    <p:extLst>
      <p:ext uri="{BB962C8B-B14F-4D97-AF65-F5344CB8AC3E}">
        <p14:creationId xmlns:p14="http://schemas.microsoft.com/office/powerpoint/2010/main" val="266013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34973E-768A-4B81-8A31-EB850213BE0E}" type="slidenum">
              <a:rPr lang="en-US" smtClean="0"/>
              <a:t>‹#›</a:t>
            </a:fld>
            <a:endParaRPr lang="en-US"/>
          </a:p>
        </p:txBody>
      </p:sp>
    </p:spTree>
    <p:extLst>
      <p:ext uri="{BB962C8B-B14F-4D97-AF65-F5344CB8AC3E}">
        <p14:creationId xmlns:p14="http://schemas.microsoft.com/office/powerpoint/2010/main" val="37534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34973E-768A-4B81-8A31-EB850213BE0E}" type="slidenum">
              <a:rPr lang="en-US" smtClean="0"/>
              <a:t>‹#›</a:t>
            </a:fld>
            <a:endParaRPr lang="en-US"/>
          </a:p>
        </p:txBody>
      </p:sp>
    </p:spTree>
    <p:extLst>
      <p:ext uri="{BB962C8B-B14F-4D97-AF65-F5344CB8AC3E}">
        <p14:creationId xmlns:p14="http://schemas.microsoft.com/office/powerpoint/2010/main" val="3451519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4973E-768A-4B81-8A31-EB850213BE0E}" type="slidenum">
              <a:rPr lang="en-US" smtClean="0"/>
              <a:t>‹#›</a:t>
            </a:fld>
            <a:endParaRPr lang="en-US"/>
          </a:p>
        </p:txBody>
      </p:sp>
    </p:spTree>
    <p:extLst>
      <p:ext uri="{BB962C8B-B14F-4D97-AF65-F5344CB8AC3E}">
        <p14:creationId xmlns:p14="http://schemas.microsoft.com/office/powerpoint/2010/main" val="1169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34973E-768A-4B81-8A31-EB850213BE0E}" type="slidenum">
              <a:rPr lang="en-US" smtClean="0"/>
              <a:t>‹#›</a:t>
            </a:fld>
            <a:endParaRPr lang="en-US"/>
          </a:p>
        </p:txBody>
      </p:sp>
    </p:spTree>
    <p:extLst>
      <p:ext uri="{BB962C8B-B14F-4D97-AF65-F5344CB8AC3E}">
        <p14:creationId xmlns:p14="http://schemas.microsoft.com/office/powerpoint/2010/main" val="1718083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4973E-768A-4B81-8A31-EB850213BE0E}" type="slidenum">
              <a:rPr lang="en-US" smtClean="0"/>
              <a:t>‹#›</a:t>
            </a:fld>
            <a:endParaRPr lang="en-US"/>
          </a:p>
        </p:txBody>
      </p:sp>
    </p:spTree>
    <p:extLst>
      <p:ext uri="{BB962C8B-B14F-4D97-AF65-F5344CB8AC3E}">
        <p14:creationId xmlns:p14="http://schemas.microsoft.com/office/powerpoint/2010/main" val="3938982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11455400" y="6324600"/>
            <a:ext cx="73660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90406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11353800" y="6248400"/>
            <a:ext cx="73660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759793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4.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Logo Bismillah.jpg"/>
          <p:cNvPicPr>
            <a:picLocks noChangeAspect="1"/>
          </p:cNvPicPr>
          <p:nvPr/>
        </p:nvPicPr>
        <p:blipFill>
          <a:blip r:embed="rId2" cstate="print"/>
          <a:stretch>
            <a:fillRect/>
          </a:stretch>
        </p:blipFill>
        <p:spPr>
          <a:xfrm>
            <a:off x="609600" y="365125"/>
            <a:ext cx="10871200" cy="6188075"/>
          </a:xfrm>
          <a:prstGeom prst="rect">
            <a:avLst/>
          </a:prstGeom>
        </p:spPr>
      </p:pic>
      <p:sp>
        <p:nvSpPr>
          <p:cNvPr id="6" name="Slide Number Placeholder 5">
            <a:extLst>
              <a:ext uri="{FF2B5EF4-FFF2-40B4-BE49-F238E27FC236}">
                <a16:creationId xmlns:a16="http://schemas.microsoft.com/office/drawing/2014/main" id="{CB248DB9-A118-FE46-64DD-DC07CE2059E7}"/>
              </a:ext>
            </a:extLst>
          </p:cNvPr>
          <p:cNvSpPr>
            <a:spLocks noGrp="1"/>
          </p:cNvSpPr>
          <p:nvPr>
            <p:ph type="sldNum" sz="quarter" idx="12"/>
          </p:nvPr>
        </p:nvSpPr>
        <p:spPr/>
        <p:txBody>
          <a:bodyPr/>
          <a:lstStyle/>
          <a:p>
            <a:fld id="{8734973E-768A-4B81-8A31-EB850213BE0E}" type="slidenum">
              <a:rPr lang="en-US" smtClean="0"/>
              <a:t>1</a:t>
            </a:fld>
            <a:endParaRPr lang="en-US"/>
          </a:p>
        </p:txBody>
      </p:sp>
    </p:spTree>
    <p:extLst>
      <p:ext uri="{BB962C8B-B14F-4D97-AF65-F5344CB8AC3E}">
        <p14:creationId xmlns:p14="http://schemas.microsoft.com/office/powerpoint/2010/main" val="294766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D4FCDE-A955-4FF1-9830-5A4CE07684CA}"/>
              </a:ext>
            </a:extLst>
          </p:cNvPr>
          <p:cNvPicPr>
            <a:picLocks noChangeAspect="1"/>
          </p:cNvPicPr>
          <p:nvPr/>
        </p:nvPicPr>
        <p:blipFill>
          <a:blip r:embed="rId2"/>
          <a:stretch>
            <a:fillRect/>
          </a:stretch>
        </p:blipFill>
        <p:spPr>
          <a:xfrm>
            <a:off x="2286000" y="214313"/>
            <a:ext cx="7619999" cy="6429374"/>
          </a:xfrm>
          <a:prstGeom prst="rect">
            <a:avLst/>
          </a:prstGeom>
        </p:spPr>
      </p:pic>
      <p:grpSp>
        <p:nvGrpSpPr>
          <p:cNvPr id="2" name="Group 1">
            <a:extLst>
              <a:ext uri="{FF2B5EF4-FFF2-40B4-BE49-F238E27FC236}">
                <a16:creationId xmlns:a16="http://schemas.microsoft.com/office/drawing/2014/main" id="{F5EA3D79-B3F2-2B47-297C-F19267B2E646}"/>
              </a:ext>
            </a:extLst>
          </p:cNvPr>
          <p:cNvGrpSpPr/>
          <p:nvPr/>
        </p:nvGrpSpPr>
        <p:grpSpPr>
          <a:xfrm>
            <a:off x="76200" y="76200"/>
            <a:ext cx="2514600" cy="480241"/>
            <a:chOff x="-1" y="34747"/>
            <a:chExt cx="2783536" cy="480241"/>
          </a:xfrm>
          <a:scene3d>
            <a:camera prst="orthographicFront"/>
            <a:lightRig rig="flat" dir="t"/>
          </a:scene3d>
        </p:grpSpPr>
        <p:sp>
          <p:nvSpPr>
            <p:cNvPr id="3" name="Round Same Side Corner Rectangle 4">
              <a:extLst>
                <a:ext uri="{FF2B5EF4-FFF2-40B4-BE49-F238E27FC236}">
                  <a16:creationId xmlns:a16="http://schemas.microsoft.com/office/drawing/2014/main" id="{D7260D51-F627-8656-6CA9-66EE63F6752F}"/>
                </a:ext>
              </a:extLst>
            </p:cNvPr>
            <p:cNvSpPr/>
            <p:nvPr/>
          </p:nvSpPr>
          <p:spPr>
            <a:xfrm>
              <a:off x="-1" y="34747"/>
              <a:ext cx="2783536" cy="480241"/>
            </a:xfrm>
            <a:prstGeom prst="round2SameRect">
              <a:avLst>
                <a:gd name="adj1" fmla="val 16670"/>
                <a:gd name="adj2" fmla="val 0"/>
              </a:avLst>
            </a:prstGeom>
            <a:solidFill>
              <a:sysClr val="window" lastClr="FFFFFF"/>
            </a:solidFill>
            <a:ln w="6350" cap="flat" cmpd="sng" algn="ctr">
              <a:noFill/>
              <a:prstDash val="solid"/>
              <a:miter lim="800000"/>
            </a:ln>
            <a:effectLst/>
            <a:sp3d prstMaterial="plastic">
              <a:bevelT w="120900" h="88900"/>
              <a:bevelB w="88900" h="31750"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ound Same Side Corner Rectangle 4">
              <a:extLst>
                <a:ext uri="{FF2B5EF4-FFF2-40B4-BE49-F238E27FC236}">
                  <a16:creationId xmlns:a16="http://schemas.microsoft.com/office/drawing/2014/main" id="{4CF540A7-8E24-06EB-A878-B7022DA34CA9}"/>
                </a:ext>
              </a:extLst>
            </p:cNvPr>
            <p:cNvSpPr/>
            <p:nvPr/>
          </p:nvSpPr>
          <p:spPr>
            <a:xfrm>
              <a:off x="23448" y="58195"/>
              <a:ext cx="2736640" cy="456793"/>
            </a:xfrm>
            <a:prstGeom prst="rect">
              <a:avLst/>
            </a:prstGeom>
            <a:noFill/>
            <a:ln>
              <a:noFill/>
            </a:ln>
            <a:effectLst/>
            <a:sp3d/>
          </p:spPr>
          <p:txBody>
            <a:bodyPr spcFirstLastPara="0" vert="horz" wrap="square" lIns="43815" tIns="43815" rIns="43815" bIns="43815"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Core</a:t>
              </a:r>
              <a:r>
                <a:rPr kumimoji="0" lang="en-GB" sz="23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Knowledge</a:t>
              </a:r>
              <a:endParaRPr kumimoji="0" lang="en-GB" sz="23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7" name="Slide Number Placeholder 6">
            <a:extLst>
              <a:ext uri="{FF2B5EF4-FFF2-40B4-BE49-F238E27FC236}">
                <a16:creationId xmlns:a16="http://schemas.microsoft.com/office/drawing/2014/main" id="{2740A309-86F4-E171-F32E-82B691B4989B}"/>
              </a:ext>
            </a:extLst>
          </p:cNvPr>
          <p:cNvSpPr>
            <a:spLocks noGrp="1"/>
          </p:cNvSpPr>
          <p:nvPr>
            <p:ph type="sldNum" sz="quarter" idx="12"/>
          </p:nvPr>
        </p:nvSpPr>
        <p:spPr/>
        <p:txBody>
          <a:bodyPr/>
          <a:lstStyle/>
          <a:p>
            <a:fld id="{C04DCDAB-97D5-4EB7-8AB6-DADDEEFD3FD0}" type="slidenum">
              <a:rPr lang="en-US" smtClean="0"/>
              <a:t>10</a:t>
            </a:fld>
            <a:endParaRPr lang="en-US"/>
          </a:p>
        </p:txBody>
      </p:sp>
    </p:spTree>
    <p:extLst>
      <p:ext uri="{BB962C8B-B14F-4D97-AF65-F5344CB8AC3E}">
        <p14:creationId xmlns:p14="http://schemas.microsoft.com/office/powerpoint/2010/main" val="3926955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C7F21F-185D-4D30-94DF-A9A2FE71192E}"/>
              </a:ext>
            </a:extLst>
          </p:cNvPr>
          <p:cNvPicPr>
            <a:picLocks noChangeAspect="1"/>
          </p:cNvPicPr>
          <p:nvPr/>
        </p:nvPicPr>
        <p:blipFill rotWithShape="1">
          <a:blip r:embed="rId2"/>
          <a:srcRect l="3693" r="32880" b="48077"/>
          <a:stretch/>
        </p:blipFill>
        <p:spPr>
          <a:xfrm>
            <a:off x="489821" y="357067"/>
            <a:ext cx="11702179" cy="6500933"/>
          </a:xfrm>
          <a:prstGeom prst="rect">
            <a:avLst/>
          </a:prstGeom>
        </p:spPr>
      </p:pic>
      <p:cxnSp>
        <p:nvCxnSpPr>
          <p:cNvPr id="8" name="Straight Arrow Connector 7">
            <a:extLst>
              <a:ext uri="{FF2B5EF4-FFF2-40B4-BE49-F238E27FC236}">
                <a16:creationId xmlns:a16="http://schemas.microsoft.com/office/drawing/2014/main" id="{CD632952-5BDD-4165-B736-39EF83AC8607}"/>
              </a:ext>
            </a:extLst>
          </p:cNvPr>
          <p:cNvCxnSpPr/>
          <p:nvPr/>
        </p:nvCxnSpPr>
        <p:spPr>
          <a:xfrm flipV="1">
            <a:off x="3371850" y="4000500"/>
            <a:ext cx="1676400" cy="133350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D0F858EA-AB7D-4A1B-BBD9-3843F22D8B31}"/>
              </a:ext>
            </a:extLst>
          </p:cNvPr>
          <p:cNvCxnSpPr/>
          <p:nvPr/>
        </p:nvCxnSpPr>
        <p:spPr>
          <a:xfrm>
            <a:off x="-1466850" y="401955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1C4D874E-BBB3-4E58-AC15-9A107B70AEB8}"/>
              </a:ext>
            </a:extLst>
          </p:cNvPr>
          <p:cNvSpPr/>
          <p:nvPr/>
        </p:nvSpPr>
        <p:spPr>
          <a:xfrm>
            <a:off x="950912" y="4991100"/>
            <a:ext cx="3276600" cy="1333500"/>
          </a:xfrm>
          <a:prstGeom prst="ellipse">
            <a:avLst/>
          </a:prstGeom>
          <a:noFill/>
          <a:ln w="762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PK"/>
          </a:p>
        </p:txBody>
      </p:sp>
      <p:sp>
        <p:nvSpPr>
          <p:cNvPr id="13" name="Oval 12">
            <a:extLst>
              <a:ext uri="{FF2B5EF4-FFF2-40B4-BE49-F238E27FC236}">
                <a16:creationId xmlns:a16="http://schemas.microsoft.com/office/drawing/2014/main" id="{9DFAD584-E8F7-44A3-BFFE-01EA46B7DBB9}"/>
              </a:ext>
            </a:extLst>
          </p:cNvPr>
          <p:cNvSpPr/>
          <p:nvPr/>
        </p:nvSpPr>
        <p:spPr>
          <a:xfrm>
            <a:off x="5353050" y="674686"/>
            <a:ext cx="3200400" cy="1058864"/>
          </a:xfrm>
          <a:prstGeom prst="ellipse">
            <a:avLst/>
          </a:prstGeom>
          <a:noFill/>
          <a:ln w="5715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PK" dirty="0"/>
          </a:p>
        </p:txBody>
      </p:sp>
      <p:sp>
        <p:nvSpPr>
          <p:cNvPr id="14" name="Oval 13">
            <a:extLst>
              <a:ext uri="{FF2B5EF4-FFF2-40B4-BE49-F238E27FC236}">
                <a16:creationId xmlns:a16="http://schemas.microsoft.com/office/drawing/2014/main" id="{BBA3C40B-C208-4321-8C04-18BEDF4DD1A9}"/>
              </a:ext>
            </a:extLst>
          </p:cNvPr>
          <p:cNvSpPr/>
          <p:nvPr/>
        </p:nvSpPr>
        <p:spPr>
          <a:xfrm>
            <a:off x="8937627" y="4991101"/>
            <a:ext cx="2688089" cy="1144708"/>
          </a:xfrm>
          <a:prstGeom prst="ellipse">
            <a:avLst/>
          </a:prstGeom>
          <a:noFill/>
          <a:ln w="5715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PK" dirty="0"/>
          </a:p>
        </p:txBody>
      </p:sp>
      <p:pic>
        <p:nvPicPr>
          <p:cNvPr id="2" name="Picture 1">
            <a:extLst>
              <a:ext uri="{FF2B5EF4-FFF2-40B4-BE49-F238E27FC236}">
                <a16:creationId xmlns:a16="http://schemas.microsoft.com/office/drawing/2014/main" id="{EB3E96E1-A9F4-8E1F-D36E-BEC1A9A309F7}"/>
              </a:ext>
            </a:extLst>
          </p:cNvPr>
          <p:cNvPicPr>
            <a:picLocks noChangeAspect="1"/>
          </p:cNvPicPr>
          <p:nvPr/>
        </p:nvPicPr>
        <p:blipFill rotWithShape="1">
          <a:blip r:embed="rId2"/>
          <a:srcRect l="3693" r="32880" b="48077"/>
          <a:stretch/>
        </p:blipFill>
        <p:spPr>
          <a:xfrm>
            <a:off x="434313" y="357066"/>
            <a:ext cx="11702179" cy="6500933"/>
          </a:xfrm>
          <a:prstGeom prst="rect">
            <a:avLst/>
          </a:prstGeom>
        </p:spPr>
      </p:pic>
      <p:sp>
        <p:nvSpPr>
          <p:cNvPr id="3" name="Round Same Side Corner Rectangle 4">
            <a:extLst>
              <a:ext uri="{FF2B5EF4-FFF2-40B4-BE49-F238E27FC236}">
                <a16:creationId xmlns:a16="http://schemas.microsoft.com/office/drawing/2014/main" id="{1A66D786-6F28-F4D7-2209-BC9A548C52F7}"/>
              </a:ext>
            </a:extLst>
          </p:cNvPr>
          <p:cNvSpPr/>
          <p:nvPr/>
        </p:nvSpPr>
        <p:spPr>
          <a:xfrm>
            <a:off x="97383" y="99648"/>
            <a:ext cx="2472235" cy="456793"/>
          </a:xfrm>
          <a:prstGeom prst="rect">
            <a:avLst/>
          </a:prstGeom>
          <a:noFill/>
          <a:ln>
            <a:noFill/>
          </a:ln>
          <a:effectLst/>
          <a:scene3d>
            <a:camera prst="orthographicFront"/>
            <a:lightRig rig="flat" dir="t"/>
          </a:scene3d>
          <a:sp3d/>
        </p:spPr>
        <p:txBody>
          <a:bodyPr spcFirstLastPara="0" vert="horz" wrap="square" lIns="43815" tIns="43815" rIns="43815" bIns="43815"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Core</a:t>
            </a:r>
            <a:r>
              <a:rPr kumimoji="0" lang="en-GB" sz="23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Knowledge</a:t>
            </a:r>
            <a:endParaRPr kumimoji="0" lang="en-GB" sz="23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121837F-159A-769D-36C0-66411695B581}"/>
              </a:ext>
            </a:extLst>
          </p:cNvPr>
          <p:cNvSpPr>
            <a:spLocks noGrp="1"/>
          </p:cNvSpPr>
          <p:nvPr>
            <p:ph type="sldNum" sz="quarter" idx="12"/>
          </p:nvPr>
        </p:nvSpPr>
        <p:spPr/>
        <p:txBody>
          <a:bodyPr/>
          <a:lstStyle/>
          <a:p>
            <a:fld id="{8734973E-768A-4B81-8A31-EB850213BE0E}" type="slidenum">
              <a:rPr lang="en-US" smtClean="0"/>
              <a:t>11</a:t>
            </a:fld>
            <a:endParaRPr lang="en-US"/>
          </a:p>
        </p:txBody>
      </p:sp>
    </p:spTree>
    <p:extLst>
      <p:ext uri="{BB962C8B-B14F-4D97-AF65-F5344CB8AC3E}">
        <p14:creationId xmlns:p14="http://schemas.microsoft.com/office/powerpoint/2010/main" val="2744964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6D19E-4A40-4776-BDBD-4BF1F30AEA3B}"/>
              </a:ext>
            </a:extLst>
          </p:cNvPr>
          <p:cNvSpPr>
            <a:spLocks noGrp="1"/>
          </p:cNvSpPr>
          <p:nvPr>
            <p:ph type="title"/>
          </p:nvPr>
        </p:nvSpPr>
        <p:spPr>
          <a:xfrm>
            <a:off x="1516810" y="842995"/>
            <a:ext cx="4017330" cy="4496530"/>
          </a:xfrm>
        </p:spPr>
        <p:txBody>
          <a:bodyPr/>
          <a:lstStyle/>
          <a:p>
            <a:pPr algn="ctr"/>
            <a:r>
              <a:rPr lang="en-US" b="1" dirty="0"/>
              <a:t>COSTAL SURFACE</a:t>
            </a:r>
            <a:br>
              <a:rPr lang="en-US" dirty="0"/>
            </a:br>
            <a:br>
              <a:rPr lang="en-US" dirty="0"/>
            </a:br>
            <a:r>
              <a:rPr lang="en-US" b="1" dirty="0"/>
              <a:t>Borders</a:t>
            </a:r>
            <a:br>
              <a:rPr lang="en-US" b="1" dirty="0"/>
            </a:br>
            <a:r>
              <a:rPr lang="en-US" dirty="0"/>
              <a:t>Lateral </a:t>
            </a:r>
            <a:br>
              <a:rPr lang="en-US" dirty="0"/>
            </a:br>
            <a:r>
              <a:rPr lang="en-US" dirty="0"/>
              <a:t>Medial </a:t>
            </a:r>
            <a:br>
              <a:rPr lang="en-US" dirty="0"/>
            </a:br>
            <a:r>
              <a:rPr lang="en-US" dirty="0"/>
              <a:t>Superior</a:t>
            </a:r>
            <a:endParaRPr lang="en-PK" dirty="0"/>
          </a:p>
        </p:txBody>
      </p:sp>
      <p:pic>
        <p:nvPicPr>
          <p:cNvPr id="5" name="Content Placeholder 4">
            <a:extLst>
              <a:ext uri="{FF2B5EF4-FFF2-40B4-BE49-F238E27FC236}">
                <a16:creationId xmlns:a16="http://schemas.microsoft.com/office/drawing/2014/main" id="{4389BAD7-EEE0-4399-A70F-478C7C7ADDEB}"/>
              </a:ext>
            </a:extLst>
          </p:cNvPr>
          <p:cNvPicPr>
            <a:picLocks noGrp="1" noChangeAspect="1"/>
          </p:cNvPicPr>
          <p:nvPr>
            <p:ph idx="1"/>
          </p:nvPr>
        </p:nvPicPr>
        <p:blipFill rotWithShape="1">
          <a:blip r:embed="rId2"/>
          <a:srcRect l="36864" t="7476" r="1936" b="10244"/>
          <a:stretch/>
        </p:blipFill>
        <p:spPr>
          <a:xfrm>
            <a:off x="5692140" y="426806"/>
            <a:ext cx="6057900" cy="5807084"/>
          </a:xfrm>
          <a:prstGeom prst="rect">
            <a:avLst/>
          </a:prstGeom>
        </p:spPr>
      </p:pic>
      <p:sp>
        <p:nvSpPr>
          <p:cNvPr id="11" name="Arrow: Up-Down 10">
            <a:extLst>
              <a:ext uri="{FF2B5EF4-FFF2-40B4-BE49-F238E27FC236}">
                <a16:creationId xmlns:a16="http://schemas.microsoft.com/office/drawing/2014/main" id="{DA3B7E2F-13A8-424D-81C2-71C364E84A67}"/>
              </a:ext>
            </a:extLst>
          </p:cNvPr>
          <p:cNvSpPr/>
          <p:nvPr/>
        </p:nvSpPr>
        <p:spPr>
          <a:xfrm>
            <a:off x="10507980" y="1554480"/>
            <a:ext cx="502920" cy="4320000"/>
          </a:xfrm>
          <a:prstGeom prst="upDown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PK"/>
          </a:p>
        </p:txBody>
      </p:sp>
      <p:sp>
        <p:nvSpPr>
          <p:cNvPr id="14" name="Arrow: Up-Down 13">
            <a:extLst>
              <a:ext uri="{FF2B5EF4-FFF2-40B4-BE49-F238E27FC236}">
                <a16:creationId xmlns:a16="http://schemas.microsoft.com/office/drawing/2014/main" id="{8861A530-ECE4-4B5D-A93E-D61B4C542200}"/>
              </a:ext>
            </a:extLst>
          </p:cNvPr>
          <p:cNvSpPr/>
          <p:nvPr/>
        </p:nvSpPr>
        <p:spPr>
          <a:xfrm rot="18705416">
            <a:off x="7223058" y="2949201"/>
            <a:ext cx="546139" cy="3501799"/>
          </a:xfrm>
          <a:prstGeom prst="upDown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PK"/>
          </a:p>
        </p:txBody>
      </p:sp>
      <p:sp>
        <p:nvSpPr>
          <p:cNvPr id="15" name="Arrow: Left-Right 14">
            <a:extLst>
              <a:ext uri="{FF2B5EF4-FFF2-40B4-BE49-F238E27FC236}">
                <a16:creationId xmlns:a16="http://schemas.microsoft.com/office/drawing/2014/main" id="{7C57CF6C-FBDD-4B00-B472-7BE4FE4B46CE}"/>
              </a:ext>
            </a:extLst>
          </p:cNvPr>
          <p:cNvSpPr/>
          <p:nvPr/>
        </p:nvSpPr>
        <p:spPr>
          <a:xfrm>
            <a:off x="6515100" y="941969"/>
            <a:ext cx="3694111" cy="365125"/>
          </a:xfrm>
          <a:prstGeom prst="leftRight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PK"/>
          </a:p>
        </p:txBody>
      </p:sp>
      <p:sp>
        <p:nvSpPr>
          <p:cNvPr id="3" name="Round Same Side Corner Rectangle 4">
            <a:extLst>
              <a:ext uri="{FF2B5EF4-FFF2-40B4-BE49-F238E27FC236}">
                <a16:creationId xmlns:a16="http://schemas.microsoft.com/office/drawing/2014/main" id="{ED4B6B37-D61C-3C2E-1093-FD097D9A0CC9}"/>
              </a:ext>
            </a:extLst>
          </p:cNvPr>
          <p:cNvSpPr/>
          <p:nvPr/>
        </p:nvSpPr>
        <p:spPr>
          <a:xfrm>
            <a:off x="97383" y="99648"/>
            <a:ext cx="2472235" cy="456793"/>
          </a:xfrm>
          <a:prstGeom prst="rect">
            <a:avLst/>
          </a:prstGeom>
          <a:noFill/>
          <a:ln>
            <a:noFill/>
          </a:ln>
          <a:effectLst/>
          <a:scene3d>
            <a:camera prst="orthographicFront"/>
            <a:lightRig rig="flat" dir="t"/>
          </a:scene3d>
          <a:sp3d/>
        </p:spPr>
        <p:txBody>
          <a:bodyPr spcFirstLastPara="0" vert="horz" wrap="square" lIns="43815" tIns="43815" rIns="43815" bIns="43815"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Core</a:t>
            </a:r>
            <a:r>
              <a:rPr kumimoji="0" lang="en-GB" sz="23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Knowledge</a:t>
            </a:r>
            <a:endParaRPr kumimoji="0" lang="en-GB" sz="23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448310A-F4B9-A47A-75F4-3121E89C85EA}"/>
              </a:ext>
            </a:extLst>
          </p:cNvPr>
          <p:cNvSpPr>
            <a:spLocks noGrp="1"/>
          </p:cNvSpPr>
          <p:nvPr>
            <p:ph type="sldNum" sz="quarter" idx="12"/>
          </p:nvPr>
        </p:nvSpPr>
        <p:spPr/>
        <p:txBody>
          <a:bodyPr/>
          <a:lstStyle/>
          <a:p>
            <a:fld id="{8734973E-768A-4B81-8A31-EB850213BE0E}" type="slidenum">
              <a:rPr lang="en-US" smtClean="0"/>
              <a:t>12</a:t>
            </a:fld>
            <a:endParaRPr lang="en-US"/>
          </a:p>
        </p:txBody>
      </p:sp>
    </p:spTree>
    <p:extLst>
      <p:ext uri="{BB962C8B-B14F-4D97-AF65-F5344CB8AC3E}">
        <p14:creationId xmlns:p14="http://schemas.microsoft.com/office/powerpoint/2010/main" val="3491472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2250-B819-4205-B80E-4C7E043D390F}"/>
              </a:ext>
            </a:extLst>
          </p:cNvPr>
          <p:cNvSpPr>
            <a:spLocks noGrp="1"/>
          </p:cNvSpPr>
          <p:nvPr>
            <p:ph type="title"/>
          </p:nvPr>
        </p:nvSpPr>
        <p:spPr>
          <a:xfrm>
            <a:off x="1266034" y="639447"/>
            <a:ext cx="3314700" cy="5511698"/>
          </a:xfrm>
        </p:spPr>
        <p:txBody>
          <a:bodyPr/>
          <a:lstStyle/>
          <a:p>
            <a:pPr algn="ctr"/>
            <a:r>
              <a:rPr lang="en-US" sz="4800" b="1" dirty="0"/>
              <a:t>ANGLES</a:t>
            </a:r>
            <a:br>
              <a:rPr lang="en-US" dirty="0"/>
            </a:br>
            <a:br>
              <a:rPr lang="en-US" sz="4000" dirty="0"/>
            </a:br>
            <a:br>
              <a:rPr lang="en-US" sz="4000" dirty="0"/>
            </a:br>
            <a:r>
              <a:rPr lang="en-US" sz="4000" dirty="0"/>
              <a:t>Lateral</a:t>
            </a:r>
            <a:br>
              <a:rPr lang="en-US" sz="4000" dirty="0"/>
            </a:br>
            <a:r>
              <a:rPr lang="en-US" sz="4000" dirty="0"/>
              <a:t>Superior</a:t>
            </a:r>
            <a:br>
              <a:rPr lang="en-US" sz="4000" dirty="0"/>
            </a:br>
            <a:r>
              <a:rPr lang="en-US" sz="4000" dirty="0"/>
              <a:t>Inferior</a:t>
            </a:r>
            <a:endParaRPr lang="en-PK" sz="4000" dirty="0"/>
          </a:p>
        </p:txBody>
      </p:sp>
      <p:pic>
        <p:nvPicPr>
          <p:cNvPr id="5" name="Content Placeholder 4">
            <a:extLst>
              <a:ext uri="{FF2B5EF4-FFF2-40B4-BE49-F238E27FC236}">
                <a16:creationId xmlns:a16="http://schemas.microsoft.com/office/drawing/2014/main" id="{6C827F88-C90F-49F0-8257-04AAD68D4EA9}"/>
              </a:ext>
            </a:extLst>
          </p:cNvPr>
          <p:cNvPicPr>
            <a:picLocks noGrp="1" noChangeAspect="1"/>
          </p:cNvPicPr>
          <p:nvPr>
            <p:ph idx="1"/>
          </p:nvPr>
        </p:nvPicPr>
        <p:blipFill>
          <a:blip r:embed="rId2"/>
          <a:stretch>
            <a:fillRect/>
          </a:stretch>
        </p:blipFill>
        <p:spPr>
          <a:xfrm>
            <a:off x="4837117" y="308025"/>
            <a:ext cx="6948483" cy="6204247"/>
          </a:xfrm>
          <a:prstGeom prst="rect">
            <a:avLst/>
          </a:prstGeom>
          <a:solidFill>
            <a:schemeClr val="accent1"/>
          </a:solidFill>
          <a:ln w="127000" cap="sq">
            <a:solidFill>
              <a:srgbClr val="000000"/>
            </a:solidFill>
            <a:miter lim="800000"/>
          </a:ln>
          <a:effectLst>
            <a:outerShdw blurRad="57150" dist="50800" dir="2700000" algn="tl" rotWithShape="0">
              <a:srgbClr val="000000">
                <a:alpha val="40000"/>
              </a:srgbClr>
            </a:outerShdw>
          </a:effectLst>
        </p:spPr>
      </p:pic>
      <p:sp>
        <p:nvSpPr>
          <p:cNvPr id="6" name="Oval 5">
            <a:extLst>
              <a:ext uri="{FF2B5EF4-FFF2-40B4-BE49-F238E27FC236}">
                <a16:creationId xmlns:a16="http://schemas.microsoft.com/office/drawing/2014/main" id="{DF6C76A0-5D96-4271-BC4F-72E0ED9FDBA9}"/>
              </a:ext>
            </a:extLst>
          </p:cNvPr>
          <p:cNvSpPr/>
          <p:nvPr/>
        </p:nvSpPr>
        <p:spPr>
          <a:xfrm>
            <a:off x="5181599" y="1485900"/>
            <a:ext cx="2110741" cy="2114550"/>
          </a:xfrm>
          <a:prstGeom prst="ellipse">
            <a:avLst/>
          </a:prstGeom>
          <a:noFill/>
          <a:ln w="571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PK"/>
          </a:p>
        </p:txBody>
      </p:sp>
      <p:sp>
        <p:nvSpPr>
          <p:cNvPr id="7" name="Oval 6">
            <a:extLst>
              <a:ext uri="{FF2B5EF4-FFF2-40B4-BE49-F238E27FC236}">
                <a16:creationId xmlns:a16="http://schemas.microsoft.com/office/drawing/2014/main" id="{1034E9AC-C8E1-4AFC-81CE-73C358E2BB73}"/>
              </a:ext>
            </a:extLst>
          </p:cNvPr>
          <p:cNvSpPr/>
          <p:nvPr/>
        </p:nvSpPr>
        <p:spPr>
          <a:xfrm rot="17945644">
            <a:off x="8602765" y="1116248"/>
            <a:ext cx="1730758" cy="1683471"/>
          </a:xfrm>
          <a:prstGeom prst="ellipse">
            <a:avLst/>
          </a:prstGeom>
          <a:noFill/>
          <a:ln w="571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PK"/>
          </a:p>
        </p:txBody>
      </p:sp>
      <p:sp>
        <p:nvSpPr>
          <p:cNvPr id="8" name="Oval 7">
            <a:extLst>
              <a:ext uri="{FF2B5EF4-FFF2-40B4-BE49-F238E27FC236}">
                <a16:creationId xmlns:a16="http://schemas.microsoft.com/office/drawing/2014/main" id="{3EE0E1B8-B1EA-409B-A982-DFA3304DD0B2}"/>
              </a:ext>
            </a:extLst>
          </p:cNvPr>
          <p:cNvSpPr/>
          <p:nvPr/>
        </p:nvSpPr>
        <p:spPr>
          <a:xfrm>
            <a:off x="8705533" y="5189537"/>
            <a:ext cx="1561151" cy="1262355"/>
          </a:xfrm>
          <a:prstGeom prst="ellipse">
            <a:avLst/>
          </a:prstGeom>
          <a:noFill/>
          <a:ln w="571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PK"/>
          </a:p>
        </p:txBody>
      </p:sp>
      <p:sp>
        <p:nvSpPr>
          <p:cNvPr id="3" name="Round Same Side Corner Rectangle 4">
            <a:extLst>
              <a:ext uri="{FF2B5EF4-FFF2-40B4-BE49-F238E27FC236}">
                <a16:creationId xmlns:a16="http://schemas.microsoft.com/office/drawing/2014/main" id="{E298D249-61DA-3EF6-3712-D23F4968BF2A}"/>
              </a:ext>
            </a:extLst>
          </p:cNvPr>
          <p:cNvSpPr/>
          <p:nvPr/>
        </p:nvSpPr>
        <p:spPr>
          <a:xfrm>
            <a:off x="97383" y="99648"/>
            <a:ext cx="2472235" cy="456793"/>
          </a:xfrm>
          <a:prstGeom prst="rect">
            <a:avLst/>
          </a:prstGeom>
          <a:noFill/>
          <a:ln>
            <a:noFill/>
          </a:ln>
          <a:effectLst/>
          <a:scene3d>
            <a:camera prst="orthographicFront"/>
            <a:lightRig rig="flat" dir="t"/>
          </a:scene3d>
          <a:sp3d/>
        </p:spPr>
        <p:txBody>
          <a:bodyPr spcFirstLastPara="0" vert="horz" wrap="square" lIns="43815" tIns="43815" rIns="43815" bIns="43815"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Core</a:t>
            </a:r>
            <a:r>
              <a:rPr kumimoji="0" lang="en-GB" sz="23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Knowledge</a:t>
            </a:r>
            <a:endParaRPr kumimoji="0" lang="en-GB" sz="23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17FEDA9D-7CF2-5A35-DFBF-D9F9F104D6EC}"/>
              </a:ext>
            </a:extLst>
          </p:cNvPr>
          <p:cNvSpPr>
            <a:spLocks noGrp="1"/>
          </p:cNvSpPr>
          <p:nvPr>
            <p:ph type="sldNum" sz="quarter" idx="12"/>
          </p:nvPr>
        </p:nvSpPr>
        <p:spPr/>
        <p:txBody>
          <a:bodyPr/>
          <a:lstStyle/>
          <a:p>
            <a:fld id="{8734973E-768A-4B81-8A31-EB850213BE0E}" type="slidenum">
              <a:rPr lang="en-US" smtClean="0"/>
              <a:t>13</a:t>
            </a:fld>
            <a:endParaRPr lang="en-US"/>
          </a:p>
        </p:txBody>
      </p:sp>
    </p:spTree>
    <p:extLst>
      <p:ext uri="{BB962C8B-B14F-4D97-AF65-F5344CB8AC3E}">
        <p14:creationId xmlns:p14="http://schemas.microsoft.com/office/powerpoint/2010/main" val="1647667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E0D0-83DA-4517-9184-64AE43C5E034}"/>
              </a:ext>
            </a:extLst>
          </p:cNvPr>
          <p:cNvSpPr>
            <a:spLocks noGrp="1"/>
          </p:cNvSpPr>
          <p:nvPr>
            <p:ph type="title"/>
          </p:nvPr>
        </p:nvSpPr>
        <p:spPr>
          <a:xfrm>
            <a:off x="1635494" y="719360"/>
            <a:ext cx="4192575" cy="3833590"/>
          </a:xfrm>
        </p:spPr>
        <p:txBody>
          <a:bodyPr>
            <a:normAutofit/>
          </a:bodyPr>
          <a:lstStyle/>
          <a:p>
            <a:pPr algn="ctr"/>
            <a:r>
              <a:rPr lang="en-US" sz="4000" b="1" u="sng" dirty="0"/>
              <a:t>POSTERIOR SURFACE</a:t>
            </a:r>
            <a:br>
              <a:rPr lang="en-US" sz="3200" b="1" u="sng" dirty="0"/>
            </a:br>
            <a:br>
              <a:rPr lang="en-US" sz="3200" b="1" u="sng" dirty="0"/>
            </a:br>
            <a:br>
              <a:rPr lang="en-US" sz="3200" b="1" u="sng" dirty="0"/>
            </a:br>
            <a:r>
              <a:rPr lang="en-US" sz="4000" dirty="0"/>
              <a:t>Angles </a:t>
            </a:r>
            <a:br>
              <a:rPr lang="en-US" sz="4000" dirty="0"/>
            </a:br>
            <a:r>
              <a:rPr lang="en-US" sz="4000" dirty="0"/>
              <a:t>Borders</a:t>
            </a:r>
            <a:endParaRPr lang="en-PK" sz="4000" dirty="0"/>
          </a:p>
        </p:txBody>
      </p:sp>
      <p:pic>
        <p:nvPicPr>
          <p:cNvPr id="6" name="Content Placeholder 5">
            <a:extLst>
              <a:ext uri="{FF2B5EF4-FFF2-40B4-BE49-F238E27FC236}">
                <a16:creationId xmlns:a16="http://schemas.microsoft.com/office/drawing/2014/main" id="{EF0A5E8D-EC12-401D-823D-E5C768A5E120}"/>
              </a:ext>
            </a:extLst>
          </p:cNvPr>
          <p:cNvPicPr>
            <a:picLocks noGrp="1" noChangeAspect="1"/>
          </p:cNvPicPr>
          <p:nvPr>
            <p:ph idx="1"/>
          </p:nvPr>
        </p:nvPicPr>
        <p:blipFill>
          <a:blip r:embed="rId2"/>
          <a:stretch>
            <a:fillRect/>
          </a:stretch>
        </p:blipFill>
        <p:spPr>
          <a:xfrm>
            <a:off x="6245594" y="415951"/>
            <a:ext cx="5508255" cy="5778414"/>
          </a:xfrm>
          <a:prstGeom prst="rect">
            <a:avLst/>
          </a:prstGeom>
          <a:ln w="219075">
            <a:solidFill>
              <a:schemeClr val="tx1"/>
            </a:solidFill>
          </a:ln>
        </p:spPr>
      </p:pic>
      <p:sp>
        <p:nvSpPr>
          <p:cNvPr id="8" name="Arrow: Left-Right 7">
            <a:extLst>
              <a:ext uri="{FF2B5EF4-FFF2-40B4-BE49-F238E27FC236}">
                <a16:creationId xmlns:a16="http://schemas.microsoft.com/office/drawing/2014/main" id="{3C1CD106-EFAA-41C2-AF2F-A11C2A29868E}"/>
              </a:ext>
            </a:extLst>
          </p:cNvPr>
          <p:cNvSpPr/>
          <p:nvPr/>
        </p:nvSpPr>
        <p:spPr>
          <a:xfrm>
            <a:off x="7733840" y="395072"/>
            <a:ext cx="3217224" cy="235208"/>
          </a:xfrm>
          <a:prstGeom prst="leftRight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PK" dirty="0"/>
          </a:p>
        </p:txBody>
      </p:sp>
      <p:sp>
        <p:nvSpPr>
          <p:cNvPr id="9" name="Arrow: Up-Down 8">
            <a:extLst>
              <a:ext uri="{FF2B5EF4-FFF2-40B4-BE49-F238E27FC236}">
                <a16:creationId xmlns:a16="http://schemas.microsoft.com/office/drawing/2014/main" id="{2B534F7B-0633-4154-8FD9-32669375D026}"/>
              </a:ext>
            </a:extLst>
          </p:cNvPr>
          <p:cNvSpPr/>
          <p:nvPr/>
        </p:nvSpPr>
        <p:spPr>
          <a:xfrm rot="19132586">
            <a:off x="7982877" y="2454284"/>
            <a:ext cx="382023" cy="4197332"/>
          </a:xfrm>
          <a:prstGeom prst="upDown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PK"/>
          </a:p>
        </p:txBody>
      </p:sp>
      <p:sp>
        <p:nvSpPr>
          <p:cNvPr id="11" name="Arrow: Up-Down 10">
            <a:extLst>
              <a:ext uri="{FF2B5EF4-FFF2-40B4-BE49-F238E27FC236}">
                <a16:creationId xmlns:a16="http://schemas.microsoft.com/office/drawing/2014/main" id="{BE0D025E-39FA-4F46-9952-1D8077B27CC5}"/>
              </a:ext>
            </a:extLst>
          </p:cNvPr>
          <p:cNvSpPr/>
          <p:nvPr/>
        </p:nvSpPr>
        <p:spPr>
          <a:xfrm>
            <a:off x="11572188" y="1497330"/>
            <a:ext cx="332107" cy="4320000"/>
          </a:xfrm>
          <a:prstGeom prst="upDownArrow">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PK"/>
          </a:p>
        </p:txBody>
      </p:sp>
      <p:sp>
        <p:nvSpPr>
          <p:cNvPr id="12" name="Oval 11">
            <a:extLst>
              <a:ext uri="{FF2B5EF4-FFF2-40B4-BE49-F238E27FC236}">
                <a16:creationId xmlns:a16="http://schemas.microsoft.com/office/drawing/2014/main" id="{52CBA410-2536-4863-9977-4292BA07A875}"/>
              </a:ext>
            </a:extLst>
          </p:cNvPr>
          <p:cNvSpPr/>
          <p:nvPr/>
        </p:nvSpPr>
        <p:spPr>
          <a:xfrm>
            <a:off x="7145976" y="1066800"/>
            <a:ext cx="1178874" cy="23622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3" name="Oval 12">
            <a:extLst>
              <a:ext uri="{FF2B5EF4-FFF2-40B4-BE49-F238E27FC236}">
                <a16:creationId xmlns:a16="http://schemas.microsoft.com/office/drawing/2014/main" id="{3E4C3128-9093-4258-90E0-1E09200B7004}"/>
              </a:ext>
            </a:extLst>
          </p:cNvPr>
          <p:cNvSpPr/>
          <p:nvPr/>
        </p:nvSpPr>
        <p:spPr>
          <a:xfrm>
            <a:off x="10039350" y="781076"/>
            <a:ext cx="1296974" cy="104772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4" name="Oval 13">
            <a:extLst>
              <a:ext uri="{FF2B5EF4-FFF2-40B4-BE49-F238E27FC236}">
                <a16:creationId xmlns:a16="http://schemas.microsoft.com/office/drawing/2014/main" id="{E1080D6F-3007-4152-95F1-946AD38D9814}"/>
              </a:ext>
            </a:extLst>
          </p:cNvPr>
          <p:cNvSpPr/>
          <p:nvPr/>
        </p:nvSpPr>
        <p:spPr>
          <a:xfrm>
            <a:off x="9904092" y="5334000"/>
            <a:ext cx="1296974" cy="909247"/>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3" name="Round Same Side Corner Rectangle 4">
            <a:extLst>
              <a:ext uri="{FF2B5EF4-FFF2-40B4-BE49-F238E27FC236}">
                <a16:creationId xmlns:a16="http://schemas.microsoft.com/office/drawing/2014/main" id="{0DCC71BD-A75B-79D5-30EB-ECA735A7AD63}"/>
              </a:ext>
            </a:extLst>
          </p:cNvPr>
          <p:cNvSpPr/>
          <p:nvPr/>
        </p:nvSpPr>
        <p:spPr>
          <a:xfrm>
            <a:off x="97383" y="99648"/>
            <a:ext cx="2472235" cy="456793"/>
          </a:xfrm>
          <a:prstGeom prst="rect">
            <a:avLst/>
          </a:prstGeom>
          <a:noFill/>
          <a:ln>
            <a:noFill/>
          </a:ln>
          <a:effectLst/>
          <a:scene3d>
            <a:camera prst="orthographicFront"/>
            <a:lightRig rig="flat" dir="t"/>
          </a:scene3d>
          <a:sp3d/>
        </p:spPr>
        <p:txBody>
          <a:bodyPr spcFirstLastPara="0" vert="horz" wrap="square" lIns="43815" tIns="43815" rIns="43815" bIns="43815"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Core</a:t>
            </a:r>
            <a:r>
              <a:rPr kumimoji="0" lang="en-GB" sz="23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Knowledge</a:t>
            </a:r>
            <a:endParaRPr kumimoji="0" lang="en-GB" sz="23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2663C96C-D7F5-2913-49CC-C103CCEC2FF4}"/>
              </a:ext>
            </a:extLst>
          </p:cNvPr>
          <p:cNvSpPr>
            <a:spLocks noGrp="1"/>
          </p:cNvSpPr>
          <p:nvPr>
            <p:ph type="sldNum" sz="quarter" idx="12"/>
          </p:nvPr>
        </p:nvSpPr>
        <p:spPr/>
        <p:txBody>
          <a:bodyPr/>
          <a:lstStyle/>
          <a:p>
            <a:fld id="{8734973E-768A-4B81-8A31-EB850213BE0E}" type="slidenum">
              <a:rPr lang="en-US" smtClean="0"/>
              <a:t>14</a:t>
            </a:fld>
            <a:endParaRPr lang="en-US"/>
          </a:p>
        </p:txBody>
      </p:sp>
    </p:spTree>
    <p:extLst>
      <p:ext uri="{BB962C8B-B14F-4D97-AF65-F5344CB8AC3E}">
        <p14:creationId xmlns:p14="http://schemas.microsoft.com/office/powerpoint/2010/main" val="1777384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5C29-1E64-490F-86A2-F38E830A7AAE}"/>
              </a:ext>
            </a:extLst>
          </p:cNvPr>
          <p:cNvSpPr>
            <a:spLocks noGrp="1"/>
          </p:cNvSpPr>
          <p:nvPr>
            <p:ph type="title"/>
          </p:nvPr>
        </p:nvSpPr>
        <p:spPr>
          <a:xfrm>
            <a:off x="2592925" y="624110"/>
            <a:ext cx="8911687" cy="653147"/>
          </a:xfrm>
        </p:spPr>
        <p:txBody>
          <a:bodyPr>
            <a:normAutofit fontScale="90000"/>
          </a:bodyPr>
          <a:lstStyle/>
          <a:p>
            <a:r>
              <a:rPr lang="en-US" b="1" u="sng" dirty="0"/>
              <a:t>Attachments</a:t>
            </a:r>
            <a:endParaRPr lang="en-PK" b="1" u="sng" dirty="0"/>
          </a:p>
        </p:txBody>
      </p:sp>
      <p:pic>
        <p:nvPicPr>
          <p:cNvPr id="2050" name="Picture 2" descr="Scapula , parts, processes, muscles and ligaments attached ...">
            <a:extLst>
              <a:ext uri="{FF2B5EF4-FFF2-40B4-BE49-F238E27FC236}">
                <a16:creationId xmlns:a16="http://schemas.microsoft.com/office/drawing/2014/main" id="{7A192EA9-7B59-42FB-BB34-9AF646B3DE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0840" y="1512926"/>
            <a:ext cx="10116741" cy="4622882"/>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4">
            <a:extLst>
              <a:ext uri="{FF2B5EF4-FFF2-40B4-BE49-F238E27FC236}">
                <a16:creationId xmlns:a16="http://schemas.microsoft.com/office/drawing/2014/main" id="{2CDE4D5B-45D1-51CA-618B-B9C3839A2284}"/>
              </a:ext>
            </a:extLst>
          </p:cNvPr>
          <p:cNvSpPr/>
          <p:nvPr/>
        </p:nvSpPr>
        <p:spPr>
          <a:xfrm>
            <a:off x="97383" y="99648"/>
            <a:ext cx="2472235" cy="456793"/>
          </a:xfrm>
          <a:prstGeom prst="rect">
            <a:avLst/>
          </a:prstGeom>
          <a:noFill/>
          <a:ln>
            <a:noFill/>
          </a:ln>
          <a:effectLst/>
          <a:scene3d>
            <a:camera prst="orthographicFront"/>
            <a:lightRig rig="flat" dir="t"/>
          </a:scene3d>
          <a:sp3d/>
        </p:spPr>
        <p:txBody>
          <a:bodyPr spcFirstLastPara="0" vert="horz" wrap="square" lIns="43815" tIns="43815" rIns="43815" bIns="43815"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Core</a:t>
            </a:r>
            <a:r>
              <a:rPr kumimoji="0" lang="en-GB" sz="23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Knowledge</a:t>
            </a:r>
            <a:endParaRPr kumimoji="0" lang="en-GB" sz="23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E58A16C-2826-F0D7-DD66-9E962A02168F}"/>
              </a:ext>
            </a:extLst>
          </p:cNvPr>
          <p:cNvSpPr>
            <a:spLocks noGrp="1"/>
          </p:cNvSpPr>
          <p:nvPr>
            <p:ph type="sldNum" sz="quarter" idx="12"/>
          </p:nvPr>
        </p:nvSpPr>
        <p:spPr/>
        <p:txBody>
          <a:bodyPr/>
          <a:lstStyle/>
          <a:p>
            <a:fld id="{8734973E-768A-4B81-8A31-EB850213BE0E}" type="slidenum">
              <a:rPr lang="en-US" smtClean="0"/>
              <a:t>15</a:t>
            </a:fld>
            <a:endParaRPr lang="en-US"/>
          </a:p>
        </p:txBody>
      </p:sp>
    </p:spTree>
    <p:extLst>
      <p:ext uri="{BB962C8B-B14F-4D97-AF65-F5344CB8AC3E}">
        <p14:creationId xmlns:p14="http://schemas.microsoft.com/office/powerpoint/2010/main" val="1901241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8BA4-74B9-4479-B404-59036AAD5D8E}"/>
              </a:ext>
            </a:extLst>
          </p:cNvPr>
          <p:cNvSpPr>
            <a:spLocks noGrp="1"/>
          </p:cNvSpPr>
          <p:nvPr>
            <p:ph type="title"/>
          </p:nvPr>
        </p:nvSpPr>
        <p:spPr>
          <a:xfrm>
            <a:off x="2410350" y="413213"/>
            <a:ext cx="7619022" cy="700837"/>
          </a:xfrm>
        </p:spPr>
        <p:txBody>
          <a:bodyPr>
            <a:noAutofit/>
          </a:bodyPr>
          <a:lstStyle/>
          <a:p>
            <a:pPr algn="ctr"/>
            <a:r>
              <a:rPr lang="en-US" sz="4000" b="1" u="sng" dirty="0"/>
              <a:t>ANASTOMOSIS</a:t>
            </a:r>
            <a:endParaRPr lang="en-PK" sz="4000" b="1" u="sng" dirty="0"/>
          </a:p>
        </p:txBody>
      </p:sp>
      <p:sp>
        <p:nvSpPr>
          <p:cNvPr id="3" name="Content Placeholder 2">
            <a:extLst>
              <a:ext uri="{FF2B5EF4-FFF2-40B4-BE49-F238E27FC236}">
                <a16:creationId xmlns:a16="http://schemas.microsoft.com/office/drawing/2014/main" id="{C81CF04F-756A-47AF-8C1E-F8FD90FAD10B}"/>
              </a:ext>
            </a:extLst>
          </p:cNvPr>
          <p:cNvSpPr>
            <a:spLocks noGrp="1"/>
          </p:cNvSpPr>
          <p:nvPr>
            <p:ph idx="1"/>
          </p:nvPr>
        </p:nvSpPr>
        <p:spPr>
          <a:xfrm>
            <a:off x="2105549" y="1353400"/>
            <a:ext cx="9090550" cy="4543058"/>
          </a:xfrm>
        </p:spPr>
        <p:txBody>
          <a:bodyPr>
            <a:normAutofit/>
          </a:bodyPr>
          <a:lstStyle/>
          <a:p>
            <a:r>
              <a:rPr lang="en-US" sz="2800" dirty="0">
                <a:solidFill>
                  <a:schemeClr val="tx1">
                    <a:lumMod val="95000"/>
                    <a:lumOff val="5000"/>
                  </a:schemeClr>
                </a:solidFill>
              </a:rPr>
              <a:t>Communication Between The Blood Vessels To Develop Collateral Circulation</a:t>
            </a:r>
          </a:p>
          <a:p>
            <a:endParaRPr lang="en-US" sz="2800" dirty="0">
              <a:solidFill>
                <a:schemeClr val="tx1">
                  <a:lumMod val="95000"/>
                  <a:lumOff val="5000"/>
                </a:schemeClr>
              </a:solidFill>
            </a:endParaRPr>
          </a:p>
          <a:p>
            <a:r>
              <a:rPr lang="en-US" sz="2800" dirty="0">
                <a:solidFill>
                  <a:schemeClr val="tx1">
                    <a:lumMod val="95000"/>
                    <a:lumOff val="5000"/>
                  </a:schemeClr>
                </a:solidFill>
              </a:rPr>
              <a:t>Around Acromion Process</a:t>
            </a:r>
          </a:p>
          <a:p>
            <a:r>
              <a:rPr lang="en-US" sz="2800" dirty="0">
                <a:solidFill>
                  <a:schemeClr val="tx1">
                    <a:lumMod val="95000"/>
                    <a:lumOff val="5000"/>
                  </a:schemeClr>
                </a:solidFill>
              </a:rPr>
              <a:t>Around Body Of The Scapula</a:t>
            </a:r>
          </a:p>
          <a:p>
            <a:r>
              <a:rPr lang="en-US" sz="2800" dirty="0">
                <a:solidFill>
                  <a:schemeClr val="tx1">
                    <a:lumMod val="95000"/>
                    <a:lumOff val="5000"/>
                  </a:schemeClr>
                </a:solidFill>
              </a:rPr>
              <a:t> subclavian artery and 3</a:t>
            </a:r>
            <a:r>
              <a:rPr lang="en-US" sz="2800" baseline="30000" dirty="0">
                <a:solidFill>
                  <a:schemeClr val="tx1">
                    <a:lumMod val="95000"/>
                    <a:lumOff val="5000"/>
                  </a:schemeClr>
                </a:solidFill>
              </a:rPr>
              <a:t>rd</a:t>
            </a:r>
            <a:r>
              <a:rPr lang="en-US" sz="2800" dirty="0">
                <a:solidFill>
                  <a:schemeClr val="tx1">
                    <a:lumMod val="95000"/>
                    <a:lumOff val="5000"/>
                  </a:schemeClr>
                </a:solidFill>
              </a:rPr>
              <a:t> part of the axillary artery</a:t>
            </a:r>
            <a:endParaRPr lang="en-PK" sz="2800" dirty="0">
              <a:solidFill>
                <a:schemeClr val="tx1">
                  <a:lumMod val="95000"/>
                  <a:lumOff val="5000"/>
                </a:schemeClr>
              </a:solidFill>
            </a:endParaRPr>
          </a:p>
        </p:txBody>
      </p:sp>
      <p:sp>
        <p:nvSpPr>
          <p:cNvPr id="5" name="Round Same Side Corner Rectangle 4">
            <a:extLst>
              <a:ext uri="{FF2B5EF4-FFF2-40B4-BE49-F238E27FC236}">
                <a16:creationId xmlns:a16="http://schemas.microsoft.com/office/drawing/2014/main" id="{CA90D616-FF07-D9B8-BE7A-66B938A26ACC}"/>
              </a:ext>
            </a:extLst>
          </p:cNvPr>
          <p:cNvSpPr/>
          <p:nvPr/>
        </p:nvSpPr>
        <p:spPr>
          <a:xfrm>
            <a:off x="97383" y="99648"/>
            <a:ext cx="2472235" cy="456793"/>
          </a:xfrm>
          <a:prstGeom prst="rect">
            <a:avLst/>
          </a:prstGeom>
          <a:noFill/>
          <a:ln>
            <a:noFill/>
          </a:ln>
          <a:effectLst/>
          <a:scene3d>
            <a:camera prst="orthographicFront"/>
            <a:lightRig rig="flat" dir="t"/>
          </a:scene3d>
          <a:sp3d/>
        </p:spPr>
        <p:txBody>
          <a:bodyPr spcFirstLastPara="0" vert="horz" wrap="square" lIns="43815" tIns="43815" rIns="43815" bIns="43815"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Core</a:t>
            </a:r>
            <a:r>
              <a:rPr kumimoji="0" lang="en-GB" sz="23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Knowledge</a:t>
            </a:r>
            <a:endParaRPr kumimoji="0" lang="en-GB" sz="23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6236D98-2721-FAF2-032B-EDB35D608BC4}"/>
              </a:ext>
            </a:extLst>
          </p:cNvPr>
          <p:cNvSpPr>
            <a:spLocks noGrp="1"/>
          </p:cNvSpPr>
          <p:nvPr>
            <p:ph type="sldNum" sz="quarter" idx="12"/>
          </p:nvPr>
        </p:nvSpPr>
        <p:spPr/>
        <p:txBody>
          <a:bodyPr/>
          <a:lstStyle/>
          <a:p>
            <a:fld id="{8734973E-768A-4B81-8A31-EB850213BE0E}" type="slidenum">
              <a:rPr lang="en-US" smtClean="0"/>
              <a:t>16</a:t>
            </a:fld>
            <a:endParaRPr lang="en-US"/>
          </a:p>
        </p:txBody>
      </p:sp>
    </p:spTree>
    <p:extLst>
      <p:ext uri="{BB962C8B-B14F-4D97-AF65-F5344CB8AC3E}">
        <p14:creationId xmlns:p14="http://schemas.microsoft.com/office/powerpoint/2010/main" val="3303642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048D691-3568-4FC3-A01E-74B2B4A6B359}"/>
              </a:ext>
            </a:extLst>
          </p:cNvPr>
          <p:cNvPicPr>
            <a:picLocks noGrp="1" noChangeAspect="1"/>
          </p:cNvPicPr>
          <p:nvPr>
            <p:ph idx="1"/>
          </p:nvPr>
        </p:nvPicPr>
        <p:blipFill>
          <a:blip r:embed="rId2"/>
          <a:stretch>
            <a:fillRect/>
          </a:stretch>
        </p:blipFill>
        <p:spPr>
          <a:xfrm>
            <a:off x="955497" y="626724"/>
            <a:ext cx="10253609" cy="4904321"/>
          </a:xfrm>
          <a:prstGeom prst="rect">
            <a:avLst/>
          </a:prstGeom>
        </p:spPr>
      </p:pic>
      <p:sp>
        <p:nvSpPr>
          <p:cNvPr id="3" name="Round Same Side Corner Rectangle 4">
            <a:extLst>
              <a:ext uri="{FF2B5EF4-FFF2-40B4-BE49-F238E27FC236}">
                <a16:creationId xmlns:a16="http://schemas.microsoft.com/office/drawing/2014/main" id="{C8E7F66D-C075-A93C-9233-9B9D0BE1633A}"/>
              </a:ext>
            </a:extLst>
          </p:cNvPr>
          <p:cNvSpPr/>
          <p:nvPr/>
        </p:nvSpPr>
        <p:spPr>
          <a:xfrm>
            <a:off x="97383" y="99648"/>
            <a:ext cx="2472235" cy="456793"/>
          </a:xfrm>
          <a:prstGeom prst="rect">
            <a:avLst/>
          </a:prstGeom>
          <a:noFill/>
          <a:ln>
            <a:noFill/>
          </a:ln>
          <a:effectLst/>
          <a:scene3d>
            <a:camera prst="orthographicFront"/>
            <a:lightRig rig="flat" dir="t"/>
          </a:scene3d>
          <a:sp3d/>
        </p:spPr>
        <p:txBody>
          <a:bodyPr spcFirstLastPara="0" vert="horz" wrap="square" lIns="43815" tIns="43815" rIns="43815" bIns="43815"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Core</a:t>
            </a:r>
            <a:r>
              <a:rPr kumimoji="0" lang="en-GB" sz="23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Knowledge</a:t>
            </a:r>
            <a:endParaRPr kumimoji="0" lang="en-GB" sz="23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BAEC1DA4-1B58-AA07-E12C-D7F4414863F7}"/>
              </a:ext>
            </a:extLst>
          </p:cNvPr>
          <p:cNvSpPr>
            <a:spLocks noGrp="1"/>
          </p:cNvSpPr>
          <p:nvPr>
            <p:ph type="sldNum" sz="quarter" idx="12"/>
          </p:nvPr>
        </p:nvSpPr>
        <p:spPr/>
        <p:txBody>
          <a:bodyPr/>
          <a:lstStyle/>
          <a:p>
            <a:fld id="{8734973E-768A-4B81-8A31-EB850213BE0E}" type="slidenum">
              <a:rPr lang="en-US" smtClean="0"/>
              <a:t>17</a:t>
            </a:fld>
            <a:endParaRPr lang="en-US"/>
          </a:p>
        </p:txBody>
      </p:sp>
    </p:spTree>
    <p:extLst>
      <p:ext uri="{BB962C8B-B14F-4D97-AF65-F5344CB8AC3E}">
        <p14:creationId xmlns:p14="http://schemas.microsoft.com/office/powerpoint/2010/main" val="3953092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E4CFBFE-4468-49EB-BA71-1D19D461485C}"/>
              </a:ext>
            </a:extLst>
          </p:cNvPr>
          <p:cNvPicPr>
            <a:picLocks noGrp="1" noChangeAspect="1"/>
          </p:cNvPicPr>
          <p:nvPr>
            <p:ph idx="1"/>
          </p:nvPr>
        </p:nvPicPr>
        <p:blipFill>
          <a:blip r:embed="rId2"/>
          <a:stretch>
            <a:fillRect/>
          </a:stretch>
        </p:blipFill>
        <p:spPr>
          <a:xfrm>
            <a:off x="2259528" y="174671"/>
            <a:ext cx="8453535" cy="6215574"/>
          </a:xfrm>
        </p:spPr>
      </p:pic>
      <p:sp>
        <p:nvSpPr>
          <p:cNvPr id="2" name="Round Same Side Corner Rectangle 4">
            <a:extLst>
              <a:ext uri="{FF2B5EF4-FFF2-40B4-BE49-F238E27FC236}">
                <a16:creationId xmlns:a16="http://schemas.microsoft.com/office/drawing/2014/main" id="{62F076C5-75C9-F026-E5C0-AA4FD4917718}"/>
              </a:ext>
            </a:extLst>
          </p:cNvPr>
          <p:cNvSpPr/>
          <p:nvPr/>
        </p:nvSpPr>
        <p:spPr>
          <a:xfrm>
            <a:off x="97383" y="99648"/>
            <a:ext cx="2472235" cy="456793"/>
          </a:xfrm>
          <a:prstGeom prst="rect">
            <a:avLst/>
          </a:prstGeom>
          <a:noFill/>
          <a:ln>
            <a:noFill/>
          </a:ln>
          <a:effectLst/>
          <a:scene3d>
            <a:camera prst="orthographicFront"/>
            <a:lightRig rig="flat" dir="t"/>
          </a:scene3d>
          <a:sp3d/>
        </p:spPr>
        <p:txBody>
          <a:bodyPr spcFirstLastPara="0" vert="horz" wrap="square" lIns="43815" tIns="43815" rIns="43815" bIns="43815"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Core</a:t>
            </a:r>
            <a:r>
              <a:rPr kumimoji="0" lang="en-GB" sz="23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Knowledge</a:t>
            </a:r>
            <a:endParaRPr kumimoji="0" lang="en-GB" sz="23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78DD4E-25AF-BAB2-5603-41867922FB59}"/>
              </a:ext>
            </a:extLst>
          </p:cNvPr>
          <p:cNvSpPr>
            <a:spLocks noGrp="1"/>
          </p:cNvSpPr>
          <p:nvPr>
            <p:ph type="sldNum" sz="quarter" idx="12"/>
          </p:nvPr>
        </p:nvSpPr>
        <p:spPr/>
        <p:txBody>
          <a:bodyPr/>
          <a:lstStyle/>
          <a:p>
            <a:fld id="{8734973E-768A-4B81-8A31-EB850213BE0E}" type="slidenum">
              <a:rPr lang="en-US" smtClean="0"/>
              <a:t>18</a:t>
            </a:fld>
            <a:endParaRPr lang="en-US"/>
          </a:p>
        </p:txBody>
      </p:sp>
    </p:spTree>
    <p:extLst>
      <p:ext uri="{BB962C8B-B14F-4D97-AF65-F5344CB8AC3E}">
        <p14:creationId xmlns:p14="http://schemas.microsoft.com/office/powerpoint/2010/main" val="1765557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F858C9B-54CD-44F2-8597-94BE2E8D86F9}"/>
              </a:ext>
            </a:extLst>
          </p:cNvPr>
          <p:cNvPicPr>
            <a:picLocks noGrp="1" noChangeAspect="1"/>
          </p:cNvPicPr>
          <p:nvPr>
            <p:ph idx="1"/>
          </p:nvPr>
        </p:nvPicPr>
        <p:blipFill>
          <a:blip r:embed="rId2"/>
          <a:stretch>
            <a:fillRect/>
          </a:stretch>
        </p:blipFill>
        <p:spPr>
          <a:xfrm>
            <a:off x="1819978" y="357067"/>
            <a:ext cx="9158465" cy="5859681"/>
          </a:xfrm>
        </p:spPr>
      </p:pic>
      <p:sp>
        <p:nvSpPr>
          <p:cNvPr id="2" name="Round Same Side Corner Rectangle 4">
            <a:extLst>
              <a:ext uri="{FF2B5EF4-FFF2-40B4-BE49-F238E27FC236}">
                <a16:creationId xmlns:a16="http://schemas.microsoft.com/office/drawing/2014/main" id="{8B31A5B5-D5CE-2E86-B69B-AE7A7E086B53}"/>
              </a:ext>
            </a:extLst>
          </p:cNvPr>
          <p:cNvSpPr/>
          <p:nvPr/>
        </p:nvSpPr>
        <p:spPr>
          <a:xfrm>
            <a:off x="97383" y="99648"/>
            <a:ext cx="2472235" cy="456793"/>
          </a:xfrm>
          <a:prstGeom prst="rect">
            <a:avLst/>
          </a:prstGeom>
          <a:noFill/>
          <a:ln>
            <a:noFill/>
          </a:ln>
          <a:effectLst/>
          <a:scene3d>
            <a:camera prst="orthographicFront"/>
            <a:lightRig rig="flat" dir="t"/>
          </a:scene3d>
          <a:sp3d/>
        </p:spPr>
        <p:txBody>
          <a:bodyPr spcFirstLastPara="0" vert="horz" wrap="square" lIns="43815" tIns="43815" rIns="43815" bIns="43815"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Core</a:t>
            </a:r>
            <a:r>
              <a:rPr kumimoji="0" lang="en-GB" sz="23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Knowledge</a:t>
            </a:r>
            <a:endParaRPr kumimoji="0" lang="en-GB" sz="23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5440F0D4-FF95-605E-2F08-50CF8E25560F}"/>
              </a:ext>
            </a:extLst>
          </p:cNvPr>
          <p:cNvSpPr>
            <a:spLocks noGrp="1"/>
          </p:cNvSpPr>
          <p:nvPr>
            <p:ph type="sldNum" sz="quarter" idx="12"/>
          </p:nvPr>
        </p:nvSpPr>
        <p:spPr/>
        <p:txBody>
          <a:bodyPr/>
          <a:lstStyle/>
          <a:p>
            <a:fld id="{8734973E-768A-4B81-8A31-EB850213BE0E}" type="slidenum">
              <a:rPr lang="en-US" smtClean="0"/>
              <a:t>19</a:t>
            </a:fld>
            <a:endParaRPr lang="en-US"/>
          </a:p>
        </p:txBody>
      </p:sp>
    </p:spTree>
    <p:extLst>
      <p:ext uri="{BB962C8B-B14F-4D97-AF65-F5344CB8AC3E}">
        <p14:creationId xmlns:p14="http://schemas.microsoft.com/office/powerpoint/2010/main" val="2324990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7900" y="1290434"/>
            <a:ext cx="7772400" cy="1470025"/>
          </a:xfrm>
        </p:spPr>
        <p:txBody>
          <a:bodyPr>
            <a:normAutofit fontScale="90000"/>
          </a:bodyPr>
          <a:lstStyle/>
          <a:p>
            <a:r>
              <a:rPr lang="en-US" sz="4000" b="1" dirty="0">
                <a:cs typeface="Times New Roman" pitchFamily="18" charset="0"/>
              </a:rPr>
              <a:t>Foundation Module</a:t>
            </a:r>
            <a:br>
              <a:rPr lang="en-US" sz="4000" u="sng" dirty="0">
                <a:cs typeface="Times New Roman" pitchFamily="18" charset="0"/>
              </a:rPr>
            </a:br>
            <a:r>
              <a:rPr lang="en-US" sz="3200" u="sng" dirty="0">
                <a:cs typeface="Times New Roman" pitchFamily="18" charset="0"/>
              </a:rPr>
              <a:t>1</a:t>
            </a:r>
            <a:r>
              <a:rPr lang="en-US" sz="3200" u="sng" baseline="30000" dirty="0">
                <a:cs typeface="Times New Roman" pitchFamily="18" charset="0"/>
              </a:rPr>
              <a:t>st</a:t>
            </a:r>
            <a:r>
              <a:rPr lang="en-US" sz="3200" u="sng" dirty="0">
                <a:cs typeface="Times New Roman" pitchFamily="18" charset="0"/>
              </a:rPr>
              <a:t> year </a:t>
            </a:r>
            <a:r>
              <a:rPr lang="en-US" sz="3200" dirty="0">
                <a:cs typeface="Times New Roman" pitchFamily="18" charset="0"/>
              </a:rPr>
              <a:t>MBBS(SGD)</a:t>
            </a:r>
            <a:br>
              <a:rPr lang="en-US" sz="4000" u="sng" dirty="0">
                <a:cs typeface="Times New Roman" pitchFamily="18" charset="0"/>
              </a:rPr>
            </a:br>
            <a:r>
              <a:rPr lang="en-US" sz="4000" b="1" u="sng" dirty="0">
                <a:cs typeface="Times New Roman" pitchFamily="18" charset="0"/>
              </a:rPr>
              <a:t>Scapula</a:t>
            </a:r>
            <a:endParaRPr lang="en-US" dirty="0"/>
          </a:p>
        </p:txBody>
      </p:sp>
      <p:sp>
        <p:nvSpPr>
          <p:cNvPr id="3" name="Subtitle 2"/>
          <p:cNvSpPr>
            <a:spLocks noGrp="1"/>
          </p:cNvSpPr>
          <p:nvPr>
            <p:ph type="subTitle" idx="1"/>
          </p:nvPr>
        </p:nvSpPr>
        <p:spPr>
          <a:xfrm>
            <a:off x="2133600" y="5772629"/>
            <a:ext cx="8534400" cy="762000"/>
          </a:xfrm>
        </p:spPr>
        <p:txBody>
          <a:bodyPr>
            <a:normAutofit fontScale="25000" lnSpcReduction="20000"/>
          </a:bodyPr>
          <a:lstStyle/>
          <a:p>
            <a:pPr algn="l"/>
            <a:r>
              <a:rPr lang="en-US" sz="7200" b="1" dirty="0">
                <a:cs typeface="Times New Roman" pitchFamily="18" charset="0"/>
              </a:rPr>
              <a:t>Presenter: Dr. Qurat ul </a:t>
            </a:r>
            <a:r>
              <a:rPr lang="en-US" sz="7200" b="1" dirty="0" err="1">
                <a:cs typeface="Times New Roman" pitchFamily="18" charset="0"/>
              </a:rPr>
              <a:t>ain</a:t>
            </a:r>
            <a:r>
              <a:rPr lang="en-US" sz="7200" b="1" dirty="0">
                <a:cs typeface="Times New Roman" pitchFamily="18" charset="0"/>
              </a:rPr>
              <a:t> Sharif 				Date: 26.2.2025</a:t>
            </a:r>
          </a:p>
          <a:p>
            <a:pPr algn="l"/>
            <a:r>
              <a:rPr lang="en-US" sz="7200" b="1" dirty="0">
                <a:cs typeface="Times New Roman" pitchFamily="18" charset="0"/>
              </a:rPr>
              <a:t>(Senior Demonstrator)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458200" y="283029"/>
            <a:ext cx="1204686" cy="1007405"/>
          </a:xfrm>
          <a:prstGeom prst="rect">
            <a:avLst/>
          </a:prstGeom>
          <a:noFill/>
          <a:ln>
            <a:noFill/>
          </a:ln>
        </p:spPr>
      </p:pic>
      <p:pic>
        <p:nvPicPr>
          <p:cNvPr id="7" name="Picture 6" descr="A diagram of the structure of the body&#10;&#10;Description automatically generated">
            <a:extLst>
              <a:ext uri="{FF2B5EF4-FFF2-40B4-BE49-F238E27FC236}">
                <a16:creationId xmlns:a16="http://schemas.microsoft.com/office/drawing/2014/main" id="{79184212-3D1E-9FC8-4872-D48088DDD1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1708" y="3294994"/>
            <a:ext cx="2352675" cy="1943100"/>
          </a:xfrm>
          <a:prstGeom prst="rect">
            <a:avLst/>
          </a:prstGeom>
        </p:spPr>
      </p:pic>
      <p:sp>
        <p:nvSpPr>
          <p:cNvPr id="6" name="Slide Number Placeholder 5">
            <a:extLst>
              <a:ext uri="{FF2B5EF4-FFF2-40B4-BE49-F238E27FC236}">
                <a16:creationId xmlns:a16="http://schemas.microsoft.com/office/drawing/2014/main" id="{3200DCAF-09A5-04D8-AA79-E09397A3F161}"/>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4C4B-D4B9-493C-9E98-545EB8F92747}"/>
              </a:ext>
            </a:extLst>
          </p:cNvPr>
          <p:cNvSpPr>
            <a:spLocks noGrp="1"/>
          </p:cNvSpPr>
          <p:nvPr>
            <p:ph type="title"/>
          </p:nvPr>
        </p:nvSpPr>
        <p:spPr>
          <a:xfrm>
            <a:off x="1690880" y="452586"/>
            <a:ext cx="7902996" cy="550116"/>
          </a:xfrm>
        </p:spPr>
        <p:txBody>
          <a:bodyPr>
            <a:normAutofit fontScale="90000"/>
          </a:bodyPr>
          <a:lstStyle/>
          <a:p>
            <a:r>
              <a:rPr lang="en-US" b="1" u="sng" dirty="0"/>
              <a:t>MOVEMENTS</a:t>
            </a:r>
            <a:endParaRPr lang="en-PK" b="1" u="sng" dirty="0"/>
          </a:p>
        </p:txBody>
      </p:sp>
      <p:pic>
        <p:nvPicPr>
          <p:cNvPr id="1026" name="Picture 2" descr="Gymnasticbodies">
            <a:extLst>
              <a:ext uri="{FF2B5EF4-FFF2-40B4-BE49-F238E27FC236}">
                <a16:creationId xmlns:a16="http://schemas.microsoft.com/office/drawing/2014/main" id="{16A0DDAC-525B-42B2-B8A1-2E0D96FB2F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0880" y="1018066"/>
            <a:ext cx="8300635" cy="5198273"/>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4">
            <a:extLst>
              <a:ext uri="{FF2B5EF4-FFF2-40B4-BE49-F238E27FC236}">
                <a16:creationId xmlns:a16="http://schemas.microsoft.com/office/drawing/2014/main" id="{1D9FAC9F-60C0-6ADD-8ED4-F0C9DD4646B0}"/>
              </a:ext>
            </a:extLst>
          </p:cNvPr>
          <p:cNvSpPr/>
          <p:nvPr/>
        </p:nvSpPr>
        <p:spPr>
          <a:xfrm>
            <a:off x="97383" y="99648"/>
            <a:ext cx="2472235" cy="456793"/>
          </a:xfrm>
          <a:prstGeom prst="rect">
            <a:avLst/>
          </a:prstGeom>
          <a:noFill/>
          <a:ln>
            <a:noFill/>
          </a:ln>
          <a:effectLst/>
          <a:scene3d>
            <a:camera prst="orthographicFront"/>
            <a:lightRig rig="flat" dir="t"/>
          </a:scene3d>
          <a:sp3d/>
        </p:spPr>
        <p:txBody>
          <a:bodyPr spcFirstLastPara="0" vert="horz" wrap="square" lIns="43815" tIns="43815" rIns="43815" bIns="43815"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Core</a:t>
            </a:r>
            <a:r>
              <a:rPr kumimoji="0" lang="en-GB" sz="23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Knowledge</a:t>
            </a:r>
            <a:endParaRPr kumimoji="0" lang="en-GB" sz="23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B8D1D0B-A9CD-599A-AB29-68733EC61FA5}"/>
              </a:ext>
            </a:extLst>
          </p:cNvPr>
          <p:cNvSpPr>
            <a:spLocks noGrp="1"/>
          </p:cNvSpPr>
          <p:nvPr>
            <p:ph type="sldNum" sz="quarter" idx="12"/>
          </p:nvPr>
        </p:nvSpPr>
        <p:spPr/>
        <p:txBody>
          <a:bodyPr/>
          <a:lstStyle/>
          <a:p>
            <a:fld id="{8734973E-768A-4B81-8A31-EB850213BE0E}" type="slidenum">
              <a:rPr lang="en-US" smtClean="0"/>
              <a:t>20</a:t>
            </a:fld>
            <a:endParaRPr lang="en-US"/>
          </a:p>
        </p:txBody>
      </p:sp>
    </p:spTree>
    <p:extLst>
      <p:ext uri="{BB962C8B-B14F-4D97-AF65-F5344CB8AC3E}">
        <p14:creationId xmlns:p14="http://schemas.microsoft.com/office/powerpoint/2010/main" val="1721508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E693-378D-45A5-8658-CE552FC1727B}"/>
              </a:ext>
            </a:extLst>
          </p:cNvPr>
          <p:cNvSpPr>
            <a:spLocks noGrp="1"/>
          </p:cNvSpPr>
          <p:nvPr>
            <p:ph type="title"/>
          </p:nvPr>
        </p:nvSpPr>
        <p:spPr>
          <a:xfrm>
            <a:off x="2592925" y="624110"/>
            <a:ext cx="8911687" cy="885376"/>
          </a:xfrm>
        </p:spPr>
        <p:txBody>
          <a:bodyPr>
            <a:normAutofit/>
          </a:bodyPr>
          <a:lstStyle/>
          <a:p>
            <a:r>
              <a:rPr lang="en-US" sz="3600" b="1" dirty="0"/>
              <a:t>Clinical importance</a:t>
            </a:r>
            <a:endParaRPr lang="en-PK" sz="3600" b="1" dirty="0"/>
          </a:p>
        </p:txBody>
      </p:sp>
      <p:sp>
        <p:nvSpPr>
          <p:cNvPr id="3" name="Content Placeholder 2">
            <a:extLst>
              <a:ext uri="{FF2B5EF4-FFF2-40B4-BE49-F238E27FC236}">
                <a16:creationId xmlns:a16="http://schemas.microsoft.com/office/drawing/2014/main" id="{372A3D1E-03AE-4A53-8E27-9B948102BB34}"/>
              </a:ext>
            </a:extLst>
          </p:cNvPr>
          <p:cNvSpPr>
            <a:spLocks noGrp="1"/>
          </p:cNvSpPr>
          <p:nvPr>
            <p:ph idx="1"/>
          </p:nvPr>
        </p:nvSpPr>
        <p:spPr>
          <a:xfrm>
            <a:off x="2589212" y="1509486"/>
            <a:ext cx="8915400" cy="4401736"/>
          </a:xfrm>
        </p:spPr>
        <p:txBody>
          <a:bodyPr>
            <a:normAutofit/>
          </a:bodyPr>
          <a:lstStyle/>
          <a:p>
            <a:r>
              <a:rPr lang="en-US" sz="3600" dirty="0"/>
              <a:t>Due to any injury or surgery if the axillary supply to  shoulder region is interrupted</a:t>
            </a:r>
          </a:p>
          <a:p>
            <a:r>
              <a:rPr lang="en-US" sz="3600" dirty="0"/>
              <a:t>The subclavian blood flow will compensate  for it (collateral circulation)</a:t>
            </a:r>
            <a:endParaRPr lang="en-PK" sz="3600" dirty="0"/>
          </a:p>
        </p:txBody>
      </p:sp>
      <p:sp>
        <p:nvSpPr>
          <p:cNvPr id="6" name="TextBox 5">
            <a:extLst>
              <a:ext uri="{FF2B5EF4-FFF2-40B4-BE49-F238E27FC236}">
                <a16:creationId xmlns:a16="http://schemas.microsoft.com/office/drawing/2014/main" id="{2CB86A34-4FEB-5287-88BB-86DEED561FF5}"/>
              </a:ext>
            </a:extLst>
          </p:cNvPr>
          <p:cNvSpPr txBox="1"/>
          <p:nvPr/>
        </p:nvSpPr>
        <p:spPr>
          <a:xfrm>
            <a:off x="177479" y="78381"/>
            <a:ext cx="6096000" cy="646331"/>
          </a:xfrm>
          <a:prstGeom prst="rect">
            <a:avLst/>
          </a:prstGeom>
          <a:noFill/>
        </p:spPr>
        <p:txBody>
          <a:bodyPr wrap="square">
            <a:spAutoFit/>
          </a:bodyPr>
          <a:lstStyle/>
          <a:p>
            <a:r>
              <a:rPr kumimoji="0" lang="en-GB" sz="3600" b="1" i="0" u="none" strike="noStrike" kern="1200" cap="none" spc="0" normalizeH="0" baseline="0" noProof="0" dirty="0">
                <a:ln>
                  <a:noFill/>
                </a:ln>
                <a:solidFill>
                  <a:prstClr val="black"/>
                </a:solidFill>
                <a:effectLst/>
                <a:uLnTx/>
                <a:uFillTx/>
                <a:latin typeface="Calibri Light" panose="020F0302020204030204"/>
                <a:ea typeface="+mj-ea"/>
                <a:cs typeface="+mj-cs"/>
              </a:rPr>
              <a:t>Vertical Integration</a:t>
            </a:r>
            <a:endParaRPr lang="en-US" dirty="0"/>
          </a:p>
        </p:txBody>
      </p:sp>
      <p:sp>
        <p:nvSpPr>
          <p:cNvPr id="5" name="Slide Number Placeholder 4">
            <a:extLst>
              <a:ext uri="{FF2B5EF4-FFF2-40B4-BE49-F238E27FC236}">
                <a16:creationId xmlns:a16="http://schemas.microsoft.com/office/drawing/2014/main" id="{6D39E97D-3746-91AC-4719-FC1029AB09F3}"/>
              </a:ext>
            </a:extLst>
          </p:cNvPr>
          <p:cNvSpPr>
            <a:spLocks noGrp="1"/>
          </p:cNvSpPr>
          <p:nvPr>
            <p:ph type="sldNum" sz="quarter" idx="12"/>
          </p:nvPr>
        </p:nvSpPr>
        <p:spPr/>
        <p:txBody>
          <a:bodyPr/>
          <a:lstStyle/>
          <a:p>
            <a:fld id="{8734973E-768A-4B81-8A31-EB850213BE0E}" type="slidenum">
              <a:rPr lang="en-US" smtClean="0"/>
              <a:t>21</a:t>
            </a:fld>
            <a:endParaRPr lang="en-US"/>
          </a:p>
        </p:txBody>
      </p:sp>
    </p:spTree>
    <p:extLst>
      <p:ext uri="{BB962C8B-B14F-4D97-AF65-F5344CB8AC3E}">
        <p14:creationId xmlns:p14="http://schemas.microsoft.com/office/powerpoint/2010/main" val="900004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F729-F688-4268-8C04-08BF50A08276}"/>
              </a:ext>
            </a:extLst>
          </p:cNvPr>
          <p:cNvSpPr>
            <a:spLocks noGrp="1"/>
          </p:cNvSpPr>
          <p:nvPr>
            <p:ph type="title"/>
          </p:nvPr>
        </p:nvSpPr>
        <p:spPr>
          <a:xfrm>
            <a:off x="2592925" y="624110"/>
            <a:ext cx="8911687" cy="1509490"/>
          </a:xfrm>
        </p:spPr>
        <p:txBody>
          <a:bodyPr>
            <a:normAutofit/>
          </a:bodyPr>
          <a:lstStyle/>
          <a:p>
            <a:r>
              <a:rPr lang="en-US" sz="4800" b="1" u="sng" dirty="0"/>
              <a:t>Scenario</a:t>
            </a:r>
            <a:endParaRPr lang="en-PK" sz="4800" b="1" u="sng" dirty="0"/>
          </a:p>
        </p:txBody>
      </p:sp>
      <p:sp>
        <p:nvSpPr>
          <p:cNvPr id="3" name="Content Placeholder 2">
            <a:extLst>
              <a:ext uri="{FF2B5EF4-FFF2-40B4-BE49-F238E27FC236}">
                <a16:creationId xmlns:a16="http://schemas.microsoft.com/office/drawing/2014/main" id="{3529E911-08DB-4B27-990D-0EE0A023E004}"/>
              </a:ext>
            </a:extLst>
          </p:cNvPr>
          <p:cNvSpPr>
            <a:spLocks noGrp="1"/>
          </p:cNvSpPr>
          <p:nvPr>
            <p:ph idx="1"/>
          </p:nvPr>
        </p:nvSpPr>
        <p:spPr/>
        <p:txBody>
          <a:bodyPr>
            <a:normAutofit/>
          </a:bodyPr>
          <a:lstStyle/>
          <a:p>
            <a:r>
              <a:rPr lang="en-US" sz="2800" dirty="0"/>
              <a:t>A 32 YEAR MALE WAS BROUGHT TO THE SURGICAL EMERGENCY  AFTER FIREARM INJURY TO THE NECK DURING SURGERY THE SUBCLAVIAN ATERY NEEDED TO BE LIGATED. THROUGH WHICH PHENOMENON THE BLOOD SUPPLY TO  SHOULDER REGION WAS MAINTAINED ?</a:t>
            </a:r>
            <a:endParaRPr lang="en-PK" sz="2800" dirty="0"/>
          </a:p>
        </p:txBody>
      </p:sp>
      <p:sp>
        <p:nvSpPr>
          <p:cNvPr id="5" name="TextBox 4">
            <a:extLst>
              <a:ext uri="{FF2B5EF4-FFF2-40B4-BE49-F238E27FC236}">
                <a16:creationId xmlns:a16="http://schemas.microsoft.com/office/drawing/2014/main" id="{F60190FE-77F0-D95D-550B-D73304029E81}"/>
              </a:ext>
            </a:extLst>
          </p:cNvPr>
          <p:cNvSpPr txBox="1"/>
          <p:nvPr/>
        </p:nvSpPr>
        <p:spPr>
          <a:xfrm>
            <a:off x="838200" y="34706"/>
            <a:ext cx="6094070" cy="646331"/>
          </a:xfrm>
          <a:prstGeom prst="rect">
            <a:avLst/>
          </a:prstGeom>
          <a:noFill/>
        </p:spPr>
        <p:txBody>
          <a:bodyPr wrap="square">
            <a:spAutoFit/>
          </a:bodyPr>
          <a:lstStyle/>
          <a:p>
            <a:r>
              <a:rPr kumimoji="0" lang="en-GB" sz="3600" b="1" i="0" u="none" strike="noStrike" kern="1200" cap="none" spc="0" normalizeH="0" baseline="0" noProof="0" dirty="0">
                <a:ln>
                  <a:noFill/>
                </a:ln>
                <a:solidFill>
                  <a:prstClr val="black"/>
                </a:solidFill>
                <a:effectLst/>
                <a:uLnTx/>
                <a:uFillTx/>
                <a:latin typeface="Calibri Light" panose="020F0302020204030204"/>
                <a:ea typeface="+mj-ea"/>
                <a:cs typeface="+mj-cs"/>
              </a:rPr>
              <a:t>Vertical Integration</a:t>
            </a:r>
            <a:endParaRPr lang="en-US" dirty="0"/>
          </a:p>
        </p:txBody>
      </p:sp>
      <p:sp>
        <p:nvSpPr>
          <p:cNvPr id="4" name="Slide Number Placeholder 3">
            <a:extLst>
              <a:ext uri="{FF2B5EF4-FFF2-40B4-BE49-F238E27FC236}">
                <a16:creationId xmlns:a16="http://schemas.microsoft.com/office/drawing/2014/main" id="{6DDBAA43-5DAA-17AB-90B3-CA0314E9324F}"/>
              </a:ext>
            </a:extLst>
          </p:cNvPr>
          <p:cNvSpPr>
            <a:spLocks noGrp="1"/>
          </p:cNvSpPr>
          <p:nvPr>
            <p:ph type="sldNum" sz="quarter" idx="12"/>
          </p:nvPr>
        </p:nvSpPr>
        <p:spPr/>
        <p:txBody>
          <a:bodyPr/>
          <a:lstStyle/>
          <a:p>
            <a:fld id="{8734973E-768A-4B81-8A31-EB850213BE0E}" type="slidenum">
              <a:rPr lang="en-US" smtClean="0"/>
              <a:t>22</a:t>
            </a:fld>
            <a:endParaRPr lang="en-US"/>
          </a:p>
        </p:txBody>
      </p:sp>
    </p:spTree>
    <p:extLst>
      <p:ext uri="{BB962C8B-B14F-4D97-AF65-F5344CB8AC3E}">
        <p14:creationId xmlns:p14="http://schemas.microsoft.com/office/powerpoint/2010/main" val="423529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4C069-3DF4-45C3-13C9-EA652E19F9F6}"/>
              </a:ext>
            </a:extLst>
          </p:cNvPr>
          <p:cNvSpPr>
            <a:spLocks noGrp="1"/>
          </p:cNvSpPr>
          <p:nvPr>
            <p:ph type="title"/>
          </p:nvPr>
        </p:nvSpPr>
        <p:spPr>
          <a:xfrm>
            <a:off x="21183" y="-520860"/>
            <a:ext cx="11158997" cy="3311144"/>
          </a:xfrm>
        </p:spPr>
        <p:txBody>
          <a:bodyPr>
            <a:normAutofit/>
          </a:bodyPr>
          <a:lstStyle/>
          <a:p>
            <a:r>
              <a:rPr lang="en-GB" sz="3600" dirty="0"/>
              <a:t>Family Medicine Of Scapula</a:t>
            </a:r>
            <a:endParaRPr lang="en-US" sz="3600" dirty="0"/>
          </a:p>
        </p:txBody>
      </p:sp>
      <p:sp>
        <p:nvSpPr>
          <p:cNvPr id="3" name="Round Same Side Corner Rectangle 4">
            <a:extLst>
              <a:ext uri="{FF2B5EF4-FFF2-40B4-BE49-F238E27FC236}">
                <a16:creationId xmlns:a16="http://schemas.microsoft.com/office/drawing/2014/main" id="{A2C2EA0E-E282-F1C1-2FBA-E9992A38672F}"/>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5" name="TextBox 4">
            <a:extLst>
              <a:ext uri="{FF2B5EF4-FFF2-40B4-BE49-F238E27FC236}">
                <a16:creationId xmlns:a16="http://schemas.microsoft.com/office/drawing/2014/main" id="{F6ADC985-5D11-EC10-8CD6-F162417BA9EE}"/>
              </a:ext>
            </a:extLst>
          </p:cNvPr>
          <p:cNvSpPr txBox="1"/>
          <p:nvPr/>
        </p:nvSpPr>
        <p:spPr>
          <a:xfrm>
            <a:off x="428263" y="1782500"/>
            <a:ext cx="9792183" cy="3539430"/>
          </a:xfrm>
          <a:prstGeom prst="rect">
            <a:avLst/>
          </a:prstGeom>
          <a:noFill/>
        </p:spPr>
        <p:txBody>
          <a:bodyPr wrap="square">
            <a:spAutoFit/>
          </a:bodyPr>
          <a:lstStyle/>
          <a:p>
            <a:r>
              <a:rPr lang="en-GB" sz="2800" b="1" dirty="0"/>
              <a:t>1. Scapular Fractures</a:t>
            </a:r>
          </a:p>
          <a:p>
            <a:pPr>
              <a:buFont typeface="Arial" panose="020B0604020202020204" pitchFamily="34" charset="0"/>
              <a:buChar char="•"/>
            </a:pPr>
            <a:r>
              <a:rPr lang="en-GB" sz="2800" b="1" dirty="0"/>
              <a:t>Causes</a:t>
            </a:r>
            <a:r>
              <a:rPr lang="en-GB" sz="2800" dirty="0"/>
              <a:t>: Scapular fractures can occur due to high-impact trauma, like a car accident or fall. They can also result from sports injuries.</a:t>
            </a:r>
          </a:p>
          <a:p>
            <a:pPr>
              <a:buFont typeface="Arial" panose="020B0604020202020204" pitchFamily="34" charset="0"/>
              <a:buChar char="•"/>
            </a:pPr>
            <a:r>
              <a:rPr lang="en-GB" sz="2800" b="1" dirty="0"/>
              <a:t>Symptoms</a:t>
            </a:r>
            <a:r>
              <a:rPr lang="en-GB" sz="2800" dirty="0"/>
              <a:t>: Pain, swelling, and difficulty moving the shoulder. Sometimes, fractures might be asymptomatic if they are minor.</a:t>
            </a:r>
          </a:p>
          <a:p>
            <a:pPr>
              <a:buFont typeface="Arial" panose="020B0604020202020204" pitchFamily="34" charset="0"/>
              <a:buChar char="•"/>
            </a:pPr>
            <a:r>
              <a:rPr lang="en-GB" sz="2800" b="1" dirty="0"/>
              <a:t>Treatment</a:t>
            </a:r>
            <a:r>
              <a:rPr lang="en-GB" sz="2800" dirty="0"/>
              <a:t>: In most cases, non-surgical management such as rest, ice, and physical therapy is used. However, severe fractures might require surgery</a:t>
            </a:r>
          </a:p>
        </p:txBody>
      </p:sp>
      <p:sp>
        <p:nvSpPr>
          <p:cNvPr id="6" name="Round Same Side Corner Rectangle 4">
            <a:extLst>
              <a:ext uri="{FF2B5EF4-FFF2-40B4-BE49-F238E27FC236}">
                <a16:creationId xmlns:a16="http://schemas.microsoft.com/office/drawing/2014/main" id="{C4CD28B7-4B5B-2A79-C1D5-9ACE846BD0E7}"/>
              </a:ext>
            </a:extLst>
          </p:cNvPr>
          <p:cNvSpPr/>
          <p:nvPr/>
        </p:nvSpPr>
        <p:spPr>
          <a:xfrm>
            <a:off x="6944810" y="-21771"/>
            <a:ext cx="4826643" cy="104034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Family Medicine</a:t>
            </a:r>
            <a:endParaRPr lang="en-GB" sz="2300" kern="1200" dirty="0">
              <a:solidFill>
                <a:schemeClr val="tx1"/>
              </a:solidFill>
            </a:endParaRPr>
          </a:p>
        </p:txBody>
      </p:sp>
      <p:sp>
        <p:nvSpPr>
          <p:cNvPr id="4" name="Slide Number Placeholder 3">
            <a:extLst>
              <a:ext uri="{FF2B5EF4-FFF2-40B4-BE49-F238E27FC236}">
                <a16:creationId xmlns:a16="http://schemas.microsoft.com/office/drawing/2014/main" id="{E7BBB36E-7A4F-0A5A-4172-79216F7E1D26}"/>
              </a:ext>
            </a:extLst>
          </p:cNvPr>
          <p:cNvSpPr>
            <a:spLocks noGrp="1"/>
          </p:cNvSpPr>
          <p:nvPr>
            <p:ph type="sldNum" sz="quarter" idx="12"/>
          </p:nvPr>
        </p:nvSpPr>
        <p:spPr/>
        <p:txBody>
          <a:bodyPr/>
          <a:lstStyle/>
          <a:p>
            <a:fld id="{8734973E-768A-4B81-8A31-EB850213BE0E}" type="slidenum">
              <a:rPr lang="en-US" smtClean="0"/>
              <a:t>23</a:t>
            </a:fld>
            <a:endParaRPr lang="en-US"/>
          </a:p>
        </p:txBody>
      </p:sp>
    </p:spTree>
    <p:extLst>
      <p:ext uri="{BB962C8B-B14F-4D97-AF65-F5344CB8AC3E}">
        <p14:creationId xmlns:p14="http://schemas.microsoft.com/office/powerpoint/2010/main" val="1031548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5CCC-6B01-C130-68FB-07B941219E3D}"/>
              </a:ext>
            </a:extLst>
          </p:cNvPr>
          <p:cNvSpPr>
            <a:spLocks noGrp="1"/>
          </p:cNvSpPr>
          <p:nvPr>
            <p:ph type="title"/>
          </p:nvPr>
        </p:nvSpPr>
        <p:spPr/>
        <p:txBody>
          <a:bodyPr>
            <a:normAutofit/>
          </a:bodyPr>
          <a:lstStyle/>
          <a:p>
            <a:r>
              <a:rPr lang="en-GB" sz="3600" dirty="0"/>
              <a:t>Family Medicine Of Scapula</a:t>
            </a:r>
            <a:endParaRPr lang="en-US" sz="3600" dirty="0"/>
          </a:p>
        </p:txBody>
      </p:sp>
      <p:sp>
        <p:nvSpPr>
          <p:cNvPr id="3" name="Round Same Side Corner Rectangle 4">
            <a:extLst>
              <a:ext uri="{FF2B5EF4-FFF2-40B4-BE49-F238E27FC236}">
                <a16:creationId xmlns:a16="http://schemas.microsoft.com/office/drawing/2014/main" id="{BB1E618E-D44E-F12A-ED77-CA2C28636B1F}"/>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5" name="TextBox 4">
            <a:extLst>
              <a:ext uri="{FF2B5EF4-FFF2-40B4-BE49-F238E27FC236}">
                <a16:creationId xmlns:a16="http://schemas.microsoft.com/office/drawing/2014/main" id="{C31D8D01-12BE-BBFA-8703-C5EA07E483DF}"/>
              </a:ext>
            </a:extLst>
          </p:cNvPr>
          <p:cNvSpPr txBox="1"/>
          <p:nvPr/>
        </p:nvSpPr>
        <p:spPr>
          <a:xfrm>
            <a:off x="370390" y="1388963"/>
            <a:ext cx="8767822" cy="4401205"/>
          </a:xfrm>
          <a:prstGeom prst="rect">
            <a:avLst/>
          </a:prstGeom>
          <a:noFill/>
        </p:spPr>
        <p:txBody>
          <a:bodyPr wrap="square">
            <a:spAutoFit/>
          </a:bodyPr>
          <a:lstStyle/>
          <a:p>
            <a:r>
              <a:rPr lang="en-GB" sz="2800" b="1" dirty="0"/>
              <a:t>Rotator Cuff Tears</a:t>
            </a:r>
          </a:p>
          <a:p>
            <a:pPr>
              <a:buFont typeface="Arial" panose="020B0604020202020204" pitchFamily="34" charset="0"/>
              <a:buChar char="•"/>
            </a:pPr>
            <a:r>
              <a:rPr lang="en-GB" sz="2800" b="1" dirty="0"/>
              <a:t>Description</a:t>
            </a:r>
            <a:r>
              <a:rPr lang="en-GB" sz="2800" dirty="0"/>
              <a:t>: A rotator cuff tear can involve damage to the tendons or muscles that surround the shoulder joint, and it often involves the scapula.</a:t>
            </a:r>
          </a:p>
          <a:p>
            <a:pPr>
              <a:buFont typeface="Arial" panose="020B0604020202020204" pitchFamily="34" charset="0"/>
              <a:buChar char="•"/>
            </a:pPr>
            <a:r>
              <a:rPr lang="en-GB" sz="2800" b="1" dirty="0"/>
              <a:t>Causes</a:t>
            </a:r>
            <a:r>
              <a:rPr lang="en-GB" sz="2800" dirty="0"/>
              <a:t>: Acute trauma or gradual wear and tear due to overuse.</a:t>
            </a:r>
          </a:p>
          <a:p>
            <a:pPr>
              <a:buFont typeface="Arial" panose="020B0604020202020204" pitchFamily="34" charset="0"/>
              <a:buChar char="•"/>
            </a:pPr>
            <a:r>
              <a:rPr lang="en-GB" sz="2800" b="1" dirty="0"/>
              <a:t>Symptoms</a:t>
            </a:r>
            <a:r>
              <a:rPr lang="en-GB" sz="2800" dirty="0"/>
              <a:t>: Pain, weakness, and difficulty lifting the arm.</a:t>
            </a:r>
          </a:p>
          <a:p>
            <a:pPr>
              <a:buFont typeface="Arial" panose="020B0604020202020204" pitchFamily="34" charset="0"/>
              <a:buChar char="•"/>
            </a:pPr>
            <a:r>
              <a:rPr lang="en-GB" sz="2800" b="1" dirty="0"/>
              <a:t>Treatment</a:t>
            </a:r>
            <a:r>
              <a:rPr lang="en-GB" sz="2800" dirty="0"/>
              <a:t>: Non-surgical treatments may include physical therapy, corticosteroid injections, and pain management. Surgery may be necessary for larger tears</a:t>
            </a:r>
            <a:r>
              <a:rPr lang="en-GB" dirty="0"/>
              <a:t>.</a:t>
            </a:r>
          </a:p>
        </p:txBody>
      </p:sp>
      <p:sp>
        <p:nvSpPr>
          <p:cNvPr id="4" name="Slide Number Placeholder 3">
            <a:extLst>
              <a:ext uri="{FF2B5EF4-FFF2-40B4-BE49-F238E27FC236}">
                <a16:creationId xmlns:a16="http://schemas.microsoft.com/office/drawing/2014/main" id="{BF45BDB2-097F-BF57-2F3F-EA829C2181D3}"/>
              </a:ext>
            </a:extLst>
          </p:cNvPr>
          <p:cNvSpPr>
            <a:spLocks noGrp="1"/>
          </p:cNvSpPr>
          <p:nvPr>
            <p:ph type="sldNum" sz="quarter" idx="12"/>
          </p:nvPr>
        </p:nvSpPr>
        <p:spPr/>
        <p:txBody>
          <a:bodyPr/>
          <a:lstStyle/>
          <a:p>
            <a:fld id="{8734973E-768A-4B81-8A31-EB850213BE0E}" type="slidenum">
              <a:rPr lang="en-US" smtClean="0"/>
              <a:t>24</a:t>
            </a:fld>
            <a:endParaRPr lang="en-US"/>
          </a:p>
        </p:txBody>
      </p:sp>
    </p:spTree>
    <p:extLst>
      <p:ext uri="{BB962C8B-B14F-4D97-AF65-F5344CB8AC3E}">
        <p14:creationId xmlns:p14="http://schemas.microsoft.com/office/powerpoint/2010/main" val="534553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a:extLst>
              <a:ext uri="{FF2B5EF4-FFF2-40B4-BE49-F238E27FC236}">
                <a16:creationId xmlns:a16="http://schemas.microsoft.com/office/drawing/2014/main" id="{E76C5983-9F64-193A-4AC9-31E3B3135F45}"/>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6" name="Round Same Side Corner Rectangle 4">
            <a:extLst>
              <a:ext uri="{FF2B5EF4-FFF2-40B4-BE49-F238E27FC236}">
                <a16:creationId xmlns:a16="http://schemas.microsoft.com/office/drawing/2014/main" id="{10BEB582-B893-EB19-ED89-5DAA94DB36EF}"/>
              </a:ext>
            </a:extLst>
          </p:cNvPr>
          <p:cNvSpPr/>
          <p:nvPr/>
        </p:nvSpPr>
        <p:spPr>
          <a:xfrm>
            <a:off x="8558784" y="0"/>
            <a:ext cx="3267456" cy="829056"/>
          </a:xfrm>
          <a:prstGeom prst="rect">
            <a:avLst/>
          </a:prstGeom>
          <a:noFill/>
          <a:ln>
            <a:noFill/>
          </a:ln>
          <a:effectLst/>
          <a:scene3d>
            <a:camera prst="orthographicFront"/>
            <a:lightRig rig="flat" dir="t"/>
          </a:scene3d>
          <a:sp3d/>
        </p:spPr>
        <p:txBody>
          <a:bodyPr spcFirstLastPara="0" vert="horz" wrap="square" lIns="43815" tIns="43815" rIns="43815" bIns="43815"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Bioethics</a:t>
            </a:r>
            <a:endParaRPr kumimoji="0" lang="en-GB" sz="23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8EC6EC77-099B-978E-8A52-AB248A4CDC15}"/>
              </a:ext>
            </a:extLst>
          </p:cNvPr>
          <p:cNvSpPr txBox="1"/>
          <p:nvPr/>
        </p:nvSpPr>
        <p:spPr>
          <a:xfrm>
            <a:off x="219919" y="914400"/>
            <a:ext cx="9992559" cy="5262979"/>
          </a:xfrm>
          <a:prstGeom prst="rect">
            <a:avLst/>
          </a:prstGeom>
          <a:noFill/>
        </p:spPr>
        <p:txBody>
          <a:bodyPr wrap="square">
            <a:spAutoFit/>
          </a:bodyPr>
          <a:lstStyle/>
          <a:p>
            <a:r>
              <a:rPr lang="en-GB" sz="2800" b="1" dirty="0"/>
              <a:t>Surgical Intervention</a:t>
            </a:r>
            <a:r>
              <a:rPr lang="en-GB" sz="2800" dirty="0"/>
              <a:t>: Ethical concerns arise in surgeries involving the scapula, such as joint replacements, fracture repairs, or reconstructions. Informed consent, risks, and the necessity of the procedure must be weighed carefully, especially when it involves potential long-term effects on mobility or quality of life.</a:t>
            </a:r>
          </a:p>
          <a:p>
            <a:endParaRPr lang="en-GB" sz="2800" dirty="0"/>
          </a:p>
          <a:p>
            <a:r>
              <a:rPr lang="en-GB" sz="2800" b="1" dirty="0"/>
              <a:t>Disability and Prosthetics</a:t>
            </a:r>
            <a:r>
              <a:rPr lang="en-GB" sz="2800" dirty="0"/>
              <a:t>: The ethical implications of developing and using prosthetics for scapular injuries (such as artificial shoulder blades or related shoulder components) raise questions around accessibility, fairness, and medical resource allocation. Additionally, considerations about the psychological and social impact of prosthetic use on the individual are significant.</a:t>
            </a:r>
            <a:endParaRPr lang="en-US" sz="2800" dirty="0"/>
          </a:p>
        </p:txBody>
      </p:sp>
      <p:sp>
        <p:nvSpPr>
          <p:cNvPr id="2" name="Slide Number Placeholder 1">
            <a:extLst>
              <a:ext uri="{FF2B5EF4-FFF2-40B4-BE49-F238E27FC236}">
                <a16:creationId xmlns:a16="http://schemas.microsoft.com/office/drawing/2014/main" id="{276E72FD-795F-F4E0-E8A1-0B19F5D7F1A4}"/>
              </a:ext>
            </a:extLst>
          </p:cNvPr>
          <p:cNvSpPr>
            <a:spLocks noGrp="1"/>
          </p:cNvSpPr>
          <p:nvPr>
            <p:ph type="sldNum" sz="quarter" idx="12"/>
          </p:nvPr>
        </p:nvSpPr>
        <p:spPr/>
        <p:txBody>
          <a:bodyPr/>
          <a:lstStyle/>
          <a:p>
            <a:fld id="{8734973E-768A-4B81-8A31-EB850213BE0E}" type="slidenum">
              <a:rPr lang="en-US" smtClean="0"/>
              <a:t>25</a:t>
            </a:fld>
            <a:endParaRPr lang="en-US"/>
          </a:p>
        </p:txBody>
      </p:sp>
    </p:spTree>
    <p:extLst>
      <p:ext uri="{BB962C8B-B14F-4D97-AF65-F5344CB8AC3E}">
        <p14:creationId xmlns:p14="http://schemas.microsoft.com/office/powerpoint/2010/main" val="2994429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4">
            <a:extLst>
              <a:ext uri="{FF2B5EF4-FFF2-40B4-BE49-F238E27FC236}">
                <a16:creationId xmlns:a16="http://schemas.microsoft.com/office/drawing/2014/main" id="{D0B2443F-2328-0176-F3F7-1BE0AFCCB2EE}"/>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4" name="Round Same Side Corner Rectangle 4">
            <a:extLst>
              <a:ext uri="{FF2B5EF4-FFF2-40B4-BE49-F238E27FC236}">
                <a16:creationId xmlns:a16="http://schemas.microsoft.com/office/drawing/2014/main" id="{913FD528-6D1E-632F-8E2E-DA27C90FFBDB}"/>
              </a:ext>
            </a:extLst>
          </p:cNvPr>
          <p:cNvSpPr/>
          <p:nvPr/>
        </p:nvSpPr>
        <p:spPr>
          <a:xfrm>
            <a:off x="7292051" y="46017"/>
            <a:ext cx="4352081" cy="456793"/>
          </a:xfrm>
          <a:prstGeom prst="rect">
            <a:avLst/>
          </a:prstGeom>
          <a:noFill/>
          <a:ln>
            <a:noFill/>
          </a:ln>
          <a:effectLst/>
          <a:scene3d>
            <a:camera prst="orthographicFront"/>
            <a:lightRig rig="flat" dir="t"/>
          </a:scene3d>
          <a:sp3d/>
        </p:spPr>
        <p:txBody>
          <a:bodyPr spcFirstLastPara="0" vert="horz" wrap="square" lIns="43815" tIns="43815" rIns="43815" bIns="43815"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Artificial Intelligence</a:t>
            </a:r>
            <a:endParaRPr kumimoji="0" lang="en-GB" sz="2300" b="0" i="0" u="none" strike="noStrike" kern="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D687FA0D-648E-8DFC-7C6C-77222DE93A4F}"/>
              </a:ext>
            </a:extLst>
          </p:cNvPr>
          <p:cNvSpPr txBox="1"/>
          <p:nvPr/>
        </p:nvSpPr>
        <p:spPr>
          <a:xfrm>
            <a:off x="474562" y="1319514"/>
            <a:ext cx="8663650" cy="4370427"/>
          </a:xfrm>
          <a:prstGeom prst="rect">
            <a:avLst/>
          </a:prstGeom>
          <a:noFill/>
        </p:spPr>
        <p:txBody>
          <a:bodyPr wrap="square">
            <a:spAutoFit/>
          </a:bodyPr>
          <a:lstStyle/>
          <a:p>
            <a:r>
              <a:rPr lang="en-GB" sz="3600" b="1" dirty="0"/>
              <a:t>AI in Medical Imaging for Scapula Conditions</a:t>
            </a:r>
          </a:p>
          <a:p>
            <a:endParaRPr lang="en-GB" dirty="0"/>
          </a:p>
          <a:p>
            <a:r>
              <a:rPr lang="en-GB" sz="2800" b="1" dirty="0"/>
              <a:t>    AI Algorithms for Diagnostics</a:t>
            </a:r>
            <a:r>
              <a:rPr lang="en-GB" sz="2800" dirty="0"/>
              <a:t>: AI can be used to interpret medical images such as X-rays, MRIs, and CT scans, specifically focused on the scapula and shoulder. These algorithms can identify fractures, deformities, or other abnormalities in the scapula and shoulder joint with high precision. AI helps radiologists by offering automatic segmentation and detection, making it easier to detect conditions like fractures or rotator cuff tears.</a:t>
            </a:r>
            <a:endParaRPr lang="en-US" sz="2800" dirty="0"/>
          </a:p>
        </p:txBody>
      </p:sp>
      <p:sp>
        <p:nvSpPr>
          <p:cNvPr id="2" name="Slide Number Placeholder 1">
            <a:extLst>
              <a:ext uri="{FF2B5EF4-FFF2-40B4-BE49-F238E27FC236}">
                <a16:creationId xmlns:a16="http://schemas.microsoft.com/office/drawing/2014/main" id="{8601191A-2956-AD40-8560-054554E0B92A}"/>
              </a:ext>
            </a:extLst>
          </p:cNvPr>
          <p:cNvSpPr>
            <a:spLocks noGrp="1"/>
          </p:cNvSpPr>
          <p:nvPr>
            <p:ph type="sldNum" sz="quarter" idx="12"/>
          </p:nvPr>
        </p:nvSpPr>
        <p:spPr/>
        <p:txBody>
          <a:bodyPr/>
          <a:lstStyle/>
          <a:p>
            <a:fld id="{8734973E-768A-4B81-8A31-EB850213BE0E}" type="slidenum">
              <a:rPr lang="en-US" smtClean="0"/>
              <a:t>26</a:t>
            </a:fld>
            <a:endParaRPr lang="en-US"/>
          </a:p>
        </p:txBody>
      </p:sp>
    </p:spTree>
    <p:extLst>
      <p:ext uri="{BB962C8B-B14F-4D97-AF65-F5344CB8AC3E}">
        <p14:creationId xmlns:p14="http://schemas.microsoft.com/office/powerpoint/2010/main" val="4012216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4">
            <a:extLst>
              <a:ext uri="{FF2B5EF4-FFF2-40B4-BE49-F238E27FC236}">
                <a16:creationId xmlns:a16="http://schemas.microsoft.com/office/drawing/2014/main" id="{52168FA6-C144-1A2B-02CF-0B9A54300A5B}"/>
              </a:ext>
            </a:extLst>
          </p:cNvPr>
          <p:cNvSpPr/>
          <p:nvPr/>
        </p:nvSpPr>
        <p:spPr>
          <a:xfrm>
            <a:off x="21183" y="23448"/>
            <a:ext cx="2722017" cy="456793"/>
          </a:xfrm>
          <a:prstGeom prst="rect">
            <a:avLst/>
          </a:prstGeom>
          <a:noFill/>
          <a:ln>
            <a:noFill/>
          </a:ln>
          <a:effectLst/>
          <a:scene3d>
            <a:camera prst="orthographicFront"/>
            <a:lightRig rig="flat" dir="t"/>
          </a:scene3d>
          <a:sp3d/>
        </p:spPr>
        <p:txBody>
          <a:bodyPr spcFirstLastPara="0" vert="horz" wrap="square" lIns="43815" tIns="43815" rIns="43815" bIns="43815"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Spiral Integration</a:t>
            </a:r>
            <a:endParaRPr kumimoji="0" lang="en-GB" sz="2300" b="0" i="0" u="none" strike="noStrike" kern="0" cap="none" spc="0" normalizeH="0" baseline="0" noProof="0" dirty="0">
              <a:ln>
                <a:noFill/>
              </a:ln>
              <a:solidFill>
                <a:prstClr val="black"/>
              </a:solidFill>
              <a:effectLst/>
              <a:uLnTx/>
              <a:uFillTx/>
              <a:latin typeface="Calibri"/>
              <a:ea typeface="+mn-ea"/>
              <a:cs typeface="+mn-cs"/>
            </a:endParaRPr>
          </a:p>
        </p:txBody>
      </p:sp>
      <p:sp>
        <p:nvSpPr>
          <p:cNvPr id="4" name="Round Same Side Corner Rectangle 4">
            <a:extLst>
              <a:ext uri="{FF2B5EF4-FFF2-40B4-BE49-F238E27FC236}">
                <a16:creationId xmlns:a16="http://schemas.microsoft.com/office/drawing/2014/main" id="{FCD8AAEA-132F-F9FE-D941-C7583D0FFD9E}"/>
              </a:ext>
            </a:extLst>
          </p:cNvPr>
          <p:cNvSpPr/>
          <p:nvPr/>
        </p:nvSpPr>
        <p:spPr>
          <a:xfrm>
            <a:off x="8839255" y="136728"/>
            <a:ext cx="2341017" cy="456793"/>
          </a:xfrm>
          <a:prstGeom prst="rect">
            <a:avLst/>
          </a:prstGeom>
          <a:noFill/>
          <a:ln>
            <a:noFill/>
          </a:ln>
          <a:effectLst/>
          <a:scene3d>
            <a:camera prst="orthographicFront"/>
            <a:lightRig rig="flat" dir="t"/>
          </a:scene3d>
          <a:sp3d/>
        </p:spPr>
        <p:txBody>
          <a:bodyPr spcFirstLastPara="0" vert="horz" wrap="square" lIns="43815" tIns="43815" rIns="43815" bIns="43815"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Research Article</a:t>
            </a:r>
            <a:endParaRPr kumimoji="0" lang="en-GB" sz="2300" b="0" i="0" u="none" strike="noStrike" kern="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8A7493BB-21A9-6494-45CD-D434D813BF45}"/>
              </a:ext>
            </a:extLst>
          </p:cNvPr>
          <p:cNvPicPr>
            <a:picLocks noChangeAspect="1"/>
          </p:cNvPicPr>
          <p:nvPr/>
        </p:nvPicPr>
        <p:blipFill>
          <a:blip r:embed="rId2"/>
          <a:stretch>
            <a:fillRect/>
          </a:stretch>
        </p:blipFill>
        <p:spPr>
          <a:xfrm>
            <a:off x="2258860" y="767141"/>
            <a:ext cx="8391910" cy="4720449"/>
          </a:xfrm>
          <a:prstGeom prst="rect">
            <a:avLst/>
          </a:prstGeom>
        </p:spPr>
      </p:pic>
      <p:sp>
        <p:nvSpPr>
          <p:cNvPr id="2" name="Slide Number Placeholder 1">
            <a:extLst>
              <a:ext uri="{FF2B5EF4-FFF2-40B4-BE49-F238E27FC236}">
                <a16:creationId xmlns:a16="http://schemas.microsoft.com/office/drawing/2014/main" id="{6DC1CD94-8733-40F1-EF50-B26553AE9FD7}"/>
              </a:ext>
            </a:extLst>
          </p:cNvPr>
          <p:cNvSpPr>
            <a:spLocks noGrp="1"/>
          </p:cNvSpPr>
          <p:nvPr>
            <p:ph type="sldNum" sz="quarter" idx="12"/>
          </p:nvPr>
        </p:nvSpPr>
        <p:spPr/>
        <p:txBody>
          <a:bodyPr/>
          <a:lstStyle/>
          <a:p>
            <a:fld id="{8734973E-768A-4B81-8A31-EB850213BE0E}" type="slidenum">
              <a:rPr lang="en-US" smtClean="0"/>
              <a:t>27</a:t>
            </a:fld>
            <a:endParaRPr lang="en-US"/>
          </a:p>
        </p:txBody>
      </p:sp>
    </p:spTree>
    <p:extLst>
      <p:ext uri="{BB962C8B-B14F-4D97-AF65-F5344CB8AC3E}">
        <p14:creationId xmlns:p14="http://schemas.microsoft.com/office/powerpoint/2010/main" val="2087449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captula">
            <a:hlinkClick r:id="" action="ppaction://media"/>
            <a:extLst>
              <a:ext uri="{FF2B5EF4-FFF2-40B4-BE49-F238E27FC236}">
                <a16:creationId xmlns:a16="http://schemas.microsoft.com/office/drawing/2014/main" id="{39918C17-2D72-3C21-1A3B-14804030B844}"/>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643634" y="874649"/>
            <a:ext cx="9710166" cy="4351338"/>
          </a:xfrm>
        </p:spPr>
      </p:pic>
      <p:sp>
        <p:nvSpPr>
          <p:cNvPr id="4" name="Slide Number Placeholder 3">
            <a:extLst>
              <a:ext uri="{FF2B5EF4-FFF2-40B4-BE49-F238E27FC236}">
                <a16:creationId xmlns:a16="http://schemas.microsoft.com/office/drawing/2014/main" id="{467D10E4-6B82-EAE4-53DC-A9151626B54E}"/>
              </a:ext>
            </a:extLst>
          </p:cNvPr>
          <p:cNvSpPr>
            <a:spLocks noGrp="1"/>
          </p:cNvSpPr>
          <p:nvPr>
            <p:ph type="sldNum" sz="quarter" idx="12"/>
          </p:nvPr>
        </p:nvSpPr>
        <p:spPr/>
        <p:txBody>
          <a:bodyPr/>
          <a:lstStyle/>
          <a:p>
            <a:fld id="{8734973E-768A-4B81-8A31-EB850213BE0E}" type="slidenum">
              <a:rPr lang="en-US" smtClean="0"/>
              <a:t>28</a:t>
            </a:fld>
            <a:endParaRPr lang="en-US"/>
          </a:p>
        </p:txBody>
      </p:sp>
    </p:spTree>
    <p:extLst>
      <p:ext uri="{BB962C8B-B14F-4D97-AF65-F5344CB8AC3E}">
        <p14:creationId xmlns:p14="http://schemas.microsoft.com/office/powerpoint/2010/main" val="27446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1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752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2286000" y="12192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77743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209801" y="1905000"/>
          <a:ext cx="251459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a:bodyPr>
          <a:lstStyle/>
          <a:p>
            <a:pPr algn="l"/>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1981200" y="1676401"/>
            <a:ext cx="4114800" cy="4449763"/>
          </a:xfrm>
        </p:spPr>
        <p:txBody>
          <a:bodyPr/>
          <a:lstStyle/>
          <a:p>
            <a:r>
              <a:rPr lang="en-US" b="1" dirty="0">
                <a:solidFill>
                  <a:srgbClr val="7030A0"/>
                </a:solidFill>
                <a:effectLst>
                  <a:outerShdw blurRad="38100" dist="38100" dir="2700000" algn="tl">
                    <a:srgbClr val="000000">
                      <a:alpha val="43137"/>
                    </a:srgbClr>
                  </a:outerShdw>
                </a:effectLst>
                <a:cs typeface="Times New Roman" pitchFamily="18" charset="0"/>
              </a:rPr>
              <a:t>Motto</a:t>
            </a:r>
            <a:endParaRPr lang="en-US" dirty="0"/>
          </a:p>
        </p:txBody>
      </p:sp>
      <p:sp>
        <p:nvSpPr>
          <p:cNvPr id="13" name="Content Placeholder 12"/>
          <p:cNvSpPr>
            <a:spLocks noGrp="1"/>
          </p:cNvSpPr>
          <p:nvPr>
            <p:ph sz="quarter" idx="4"/>
          </p:nvPr>
        </p:nvSpPr>
        <p:spPr>
          <a:xfrm>
            <a:off x="6169026" y="1676401"/>
            <a:ext cx="4041775" cy="4449763"/>
          </a:xfrm>
        </p:spPr>
        <p:txBody>
          <a:bodyPr/>
          <a:lstStyle/>
          <a:p>
            <a:pPr lvl="0"/>
            <a:r>
              <a:rPr lang="en-US" dirty="0"/>
              <a:t>To impart evidence 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
        <p:nvSpPr>
          <p:cNvPr id="3" name="Slide Number Placeholder 2">
            <a:extLst>
              <a:ext uri="{FF2B5EF4-FFF2-40B4-BE49-F238E27FC236}">
                <a16:creationId xmlns:a16="http://schemas.microsoft.com/office/drawing/2014/main" id="{F955635C-1136-C03C-C63F-ABFF4C4CE176}"/>
              </a:ext>
            </a:extLst>
          </p:cNvPr>
          <p:cNvSpPr>
            <a:spLocks noGrp="1"/>
          </p:cNvSpPr>
          <p:nvPr>
            <p:ph type="sldNum" sz="quarter" idx="12"/>
          </p:nvPr>
        </p:nvSpPr>
        <p:spPr/>
        <p:txBody>
          <a:bodyPr/>
          <a:lstStyle/>
          <a:p>
            <a:fld id="{8734973E-768A-4B81-8A31-EB850213BE0E}" type="slidenum">
              <a:rPr lang="en-US" smtClean="0"/>
              <a:t>3</a:t>
            </a:fld>
            <a:endParaRPr lang="en-US"/>
          </a:p>
        </p:txBody>
      </p:sp>
    </p:spTree>
    <p:extLst>
      <p:ext uri="{BB962C8B-B14F-4D97-AF65-F5344CB8AC3E}">
        <p14:creationId xmlns:p14="http://schemas.microsoft.com/office/powerpoint/2010/main" val="3585869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BE8F3C-68B7-7C8B-17AD-204089789103}"/>
              </a:ext>
            </a:extLst>
          </p:cNvPr>
          <p:cNvPicPr>
            <a:picLocks noChangeAspect="1"/>
          </p:cNvPicPr>
          <p:nvPr/>
        </p:nvPicPr>
        <p:blipFill>
          <a:blip r:embed="rId2"/>
          <a:stretch>
            <a:fillRect/>
          </a:stretch>
        </p:blipFill>
        <p:spPr>
          <a:xfrm>
            <a:off x="0" y="0"/>
            <a:ext cx="10090997" cy="7568248"/>
          </a:xfrm>
          <a:prstGeom prst="rect">
            <a:avLst/>
          </a:prstGeom>
        </p:spPr>
      </p:pic>
      <p:sp>
        <p:nvSpPr>
          <p:cNvPr id="3" name="Slide Number Placeholder 2">
            <a:extLst>
              <a:ext uri="{FF2B5EF4-FFF2-40B4-BE49-F238E27FC236}">
                <a16:creationId xmlns:a16="http://schemas.microsoft.com/office/drawing/2014/main" id="{43A67E89-EEE1-ED0C-F640-75DDE34B979C}"/>
              </a:ext>
            </a:extLst>
          </p:cNvPr>
          <p:cNvSpPr>
            <a:spLocks noGrp="1"/>
          </p:cNvSpPr>
          <p:nvPr>
            <p:ph type="sldNum" sz="quarter" idx="12"/>
          </p:nvPr>
        </p:nvSpPr>
        <p:spPr/>
        <p:txBody>
          <a:bodyPr/>
          <a:lstStyle/>
          <a:p>
            <a:fld id="{8734973E-768A-4B81-8A31-EB850213BE0E}" type="slidenum">
              <a:rPr lang="en-US" smtClean="0"/>
              <a:t>30</a:t>
            </a:fld>
            <a:endParaRPr lang="en-US"/>
          </a:p>
        </p:txBody>
      </p:sp>
    </p:spTree>
    <p:extLst>
      <p:ext uri="{BB962C8B-B14F-4D97-AF65-F5344CB8AC3E}">
        <p14:creationId xmlns:p14="http://schemas.microsoft.com/office/powerpoint/2010/main" val="2059924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7200" dirty="0"/>
              <a:t>Thank You</a:t>
            </a:r>
          </a:p>
        </p:txBody>
      </p:sp>
      <p:sp>
        <p:nvSpPr>
          <p:cNvPr id="2" name="Slide Number Placeholder 1">
            <a:extLst>
              <a:ext uri="{FF2B5EF4-FFF2-40B4-BE49-F238E27FC236}">
                <a16:creationId xmlns:a16="http://schemas.microsoft.com/office/drawing/2014/main" id="{B7EB7FC9-10E5-D196-8534-245C4C06739C}"/>
              </a:ext>
            </a:extLst>
          </p:cNvPr>
          <p:cNvSpPr>
            <a:spLocks noGrp="1"/>
          </p:cNvSpPr>
          <p:nvPr>
            <p:ph type="sldNum" sz="quarter" idx="12"/>
          </p:nvPr>
        </p:nvSpPr>
        <p:spPr/>
        <p:txBody>
          <a:bodyPr/>
          <a:lstStyle/>
          <a:p>
            <a:fld id="{8734973E-768A-4B81-8A31-EB850213BE0E}" type="slidenum">
              <a:rPr lang="en-US" smtClean="0"/>
              <a:t>31</a:t>
            </a:fld>
            <a:endParaRPr lang="en-US"/>
          </a:p>
        </p:txBody>
      </p:sp>
    </p:spTree>
    <p:extLst>
      <p:ext uri="{BB962C8B-B14F-4D97-AF65-F5344CB8AC3E}">
        <p14:creationId xmlns:p14="http://schemas.microsoft.com/office/powerpoint/2010/main" val="30464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906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52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solidFill>
                  <a:prstClr val="black"/>
                </a:solidFill>
                <a:latin typeface="Calibri" panose="020F0502020204030204"/>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a:solidFill>
                  <a:prstClr val="black">
                    <a:tint val="75000"/>
                  </a:prstClr>
                </a:solidFill>
                <a:latin typeface="Calibri" panose="020F0502020204030204"/>
              </a:rPr>
              <a:pPr/>
              <a:t>4</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Learning Objectives</a:t>
            </a:r>
          </a:p>
        </p:txBody>
      </p:sp>
      <p:sp>
        <p:nvSpPr>
          <p:cNvPr id="4" name="TextBox 3">
            <a:extLst>
              <a:ext uri="{FF2B5EF4-FFF2-40B4-BE49-F238E27FC236}">
                <a16:creationId xmlns:a16="http://schemas.microsoft.com/office/drawing/2014/main" id="{AF9BBEF3-AB4E-8709-71D1-3198CD210AF3}"/>
              </a:ext>
            </a:extLst>
          </p:cNvPr>
          <p:cNvSpPr txBox="1"/>
          <p:nvPr/>
        </p:nvSpPr>
        <p:spPr>
          <a:xfrm>
            <a:off x="544010" y="1690688"/>
            <a:ext cx="11748305" cy="4401205"/>
          </a:xfrm>
          <a:prstGeom prst="rect">
            <a:avLst/>
          </a:prstGeom>
          <a:noFill/>
        </p:spPr>
        <p:txBody>
          <a:bodyPr wrap="square">
            <a:spAutoFit/>
          </a:bodyPr>
          <a:lstStyle/>
          <a:p>
            <a:r>
              <a:rPr lang="en-GB" dirty="0"/>
              <a:t>1. </a:t>
            </a:r>
            <a:r>
              <a:rPr lang="en-GB" sz="2800" dirty="0"/>
              <a:t>Determine the side.</a:t>
            </a:r>
          </a:p>
          <a:p>
            <a:r>
              <a:rPr lang="en-GB" sz="2800" dirty="0"/>
              <a:t>2. Demonstrate anatomical position, general features, attachments, and articulation. (clavicle and shoulder joints)</a:t>
            </a:r>
          </a:p>
          <a:p>
            <a:r>
              <a:rPr lang="en-GB" sz="2800" dirty="0"/>
              <a:t>3. Describe scapular anastomosis and its clinical significance   Demonstrate Scapular movements</a:t>
            </a:r>
          </a:p>
          <a:p>
            <a:r>
              <a:rPr lang="en-GB" sz="2800" dirty="0"/>
              <a:t>4.Practice principles of bioethics•</a:t>
            </a:r>
          </a:p>
          <a:p>
            <a:r>
              <a:rPr lang="en-GB" sz="2800" dirty="0"/>
              <a:t> Apply the strategic use of artificial intelligence in healthcare </a:t>
            </a:r>
          </a:p>
          <a:p>
            <a:r>
              <a:rPr lang="en-GB" sz="2800" dirty="0"/>
              <a:t> 5. Focus on provision of curative and preventive health care services</a:t>
            </a:r>
          </a:p>
          <a:p>
            <a:r>
              <a:rPr lang="en-GB" sz="2800" dirty="0"/>
              <a:t> 6.Use HEC digital library.</a:t>
            </a:r>
          </a:p>
          <a:p>
            <a:r>
              <a:rPr lang="en-GB" sz="2800" dirty="0"/>
              <a:t> 7. Read a relevant research article</a:t>
            </a:r>
            <a:endParaRPr lang="en-US" sz="2800" dirty="0"/>
          </a:p>
        </p:txBody>
      </p:sp>
      <p:sp>
        <p:nvSpPr>
          <p:cNvPr id="3" name="Slide Number Placeholder 2">
            <a:extLst>
              <a:ext uri="{FF2B5EF4-FFF2-40B4-BE49-F238E27FC236}">
                <a16:creationId xmlns:a16="http://schemas.microsoft.com/office/drawing/2014/main" id="{095ABB3C-7198-4CD9-C220-3D8547F02CCD}"/>
              </a:ext>
            </a:extLst>
          </p:cNvPr>
          <p:cNvSpPr>
            <a:spLocks noGrp="1"/>
          </p:cNvSpPr>
          <p:nvPr>
            <p:ph type="sldNum" sz="quarter" idx="12"/>
          </p:nvPr>
        </p:nvSpPr>
        <p:spPr/>
        <p:txBody>
          <a:bodyPr/>
          <a:lstStyle/>
          <a:p>
            <a:fld id="{8734973E-768A-4B81-8A31-EB850213BE0E}" type="slidenum">
              <a:rPr lang="en-US" smtClean="0"/>
              <a:t>5</a:t>
            </a:fld>
            <a:endParaRPr lang="en-US"/>
          </a:p>
        </p:txBody>
      </p:sp>
    </p:spTree>
    <p:extLst>
      <p:ext uri="{BB962C8B-B14F-4D97-AF65-F5344CB8AC3E}">
        <p14:creationId xmlns:p14="http://schemas.microsoft.com/office/powerpoint/2010/main" val="3948877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611C3-564A-DE1A-8CF0-0FD39E071E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51E716-9759-C40C-F7BC-6CB389D44A23}"/>
              </a:ext>
            </a:extLst>
          </p:cNvPr>
          <p:cNvSpPr>
            <a:spLocks noGrp="1"/>
          </p:cNvSpPr>
          <p:nvPr>
            <p:ph type="title"/>
          </p:nvPr>
        </p:nvSpPr>
        <p:spPr>
          <a:xfrm>
            <a:off x="4116925" y="366919"/>
            <a:ext cx="8911687" cy="1509490"/>
          </a:xfrm>
        </p:spPr>
        <p:txBody>
          <a:bodyPr>
            <a:normAutofit/>
          </a:bodyPr>
          <a:lstStyle/>
          <a:p>
            <a:r>
              <a:rPr lang="en-US" sz="3600" b="1" u="sng" dirty="0"/>
              <a:t>Scenario</a:t>
            </a:r>
            <a:endParaRPr lang="en-PK" sz="3600" b="1" u="sng" dirty="0"/>
          </a:p>
        </p:txBody>
      </p:sp>
      <p:sp>
        <p:nvSpPr>
          <p:cNvPr id="3" name="Content Placeholder 2">
            <a:extLst>
              <a:ext uri="{FF2B5EF4-FFF2-40B4-BE49-F238E27FC236}">
                <a16:creationId xmlns:a16="http://schemas.microsoft.com/office/drawing/2014/main" id="{5664FEBA-5516-2353-D225-7ECA36C07DB8}"/>
              </a:ext>
            </a:extLst>
          </p:cNvPr>
          <p:cNvSpPr>
            <a:spLocks noGrp="1"/>
          </p:cNvSpPr>
          <p:nvPr>
            <p:ph idx="1"/>
          </p:nvPr>
        </p:nvSpPr>
        <p:spPr/>
        <p:txBody>
          <a:bodyPr>
            <a:normAutofit/>
          </a:bodyPr>
          <a:lstStyle/>
          <a:p>
            <a:r>
              <a:rPr lang="en-US" dirty="0"/>
              <a:t>A 32 YEAR MALE WAS BROUGHT TO THE SURGICAL EMERGENCY  AFTER FIREARM INJURY TO THE NECK DURING SURGERY THE SUBCLAVIAN ATERY NEEDED TO BE LIGATED. THROUGH WHICH PHENOMENON THE BLOOD SUPPLY TO  SHOULDER REGION WAS MAINTAINED ?</a:t>
            </a:r>
            <a:endParaRPr lang="en-PK" dirty="0"/>
          </a:p>
        </p:txBody>
      </p:sp>
      <p:pic>
        <p:nvPicPr>
          <p:cNvPr id="4" name="Picture 3">
            <a:extLst>
              <a:ext uri="{FF2B5EF4-FFF2-40B4-BE49-F238E27FC236}">
                <a16:creationId xmlns:a16="http://schemas.microsoft.com/office/drawing/2014/main" id="{DE5AEF3D-1DB8-3AE8-584F-F1F3B03E837F}"/>
              </a:ext>
            </a:extLst>
          </p:cNvPr>
          <p:cNvPicPr>
            <a:picLocks noChangeAspect="1"/>
          </p:cNvPicPr>
          <p:nvPr/>
        </p:nvPicPr>
        <p:blipFill>
          <a:blip r:embed="rId2"/>
          <a:stretch>
            <a:fillRect/>
          </a:stretch>
        </p:blipFill>
        <p:spPr>
          <a:xfrm>
            <a:off x="373629" y="-201283"/>
            <a:ext cx="10705504" cy="1322947"/>
          </a:xfrm>
          <a:prstGeom prst="rect">
            <a:avLst/>
          </a:prstGeom>
        </p:spPr>
      </p:pic>
      <p:pic>
        <p:nvPicPr>
          <p:cNvPr id="6" name="Picture 5" descr="A diagram of a scapula fracture&#10;&#10;Description automatically generated">
            <a:extLst>
              <a:ext uri="{FF2B5EF4-FFF2-40B4-BE49-F238E27FC236}">
                <a16:creationId xmlns:a16="http://schemas.microsoft.com/office/drawing/2014/main" id="{255ED81E-00FD-2627-223B-91A133825B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5456" y="3913632"/>
            <a:ext cx="5242560" cy="2944368"/>
          </a:xfrm>
          <a:prstGeom prst="rect">
            <a:avLst/>
          </a:prstGeom>
        </p:spPr>
      </p:pic>
      <p:sp>
        <p:nvSpPr>
          <p:cNvPr id="5" name="Slide Number Placeholder 4">
            <a:extLst>
              <a:ext uri="{FF2B5EF4-FFF2-40B4-BE49-F238E27FC236}">
                <a16:creationId xmlns:a16="http://schemas.microsoft.com/office/drawing/2014/main" id="{6C68F414-DAB7-800D-8466-DF60BD3D7345}"/>
              </a:ext>
            </a:extLst>
          </p:cNvPr>
          <p:cNvSpPr>
            <a:spLocks noGrp="1"/>
          </p:cNvSpPr>
          <p:nvPr>
            <p:ph type="sldNum" sz="quarter" idx="12"/>
          </p:nvPr>
        </p:nvSpPr>
        <p:spPr/>
        <p:txBody>
          <a:bodyPr/>
          <a:lstStyle/>
          <a:p>
            <a:fld id="{8734973E-768A-4B81-8A31-EB850213BE0E}" type="slidenum">
              <a:rPr lang="en-US" smtClean="0"/>
              <a:t>6</a:t>
            </a:fld>
            <a:endParaRPr lang="en-US"/>
          </a:p>
        </p:txBody>
      </p:sp>
    </p:spTree>
    <p:extLst>
      <p:ext uri="{BB962C8B-B14F-4D97-AF65-F5344CB8AC3E}">
        <p14:creationId xmlns:p14="http://schemas.microsoft.com/office/powerpoint/2010/main" val="566788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DBA6D-AC31-4624-AB34-33DAD761FF1A}"/>
              </a:ext>
            </a:extLst>
          </p:cNvPr>
          <p:cNvSpPr>
            <a:spLocks noGrp="1"/>
          </p:cNvSpPr>
          <p:nvPr>
            <p:ph type="title"/>
          </p:nvPr>
        </p:nvSpPr>
        <p:spPr/>
        <p:txBody>
          <a:bodyPr/>
          <a:lstStyle/>
          <a:p>
            <a:pPr algn="ctr"/>
            <a:r>
              <a:rPr lang="en-US" b="1" dirty="0"/>
              <a:t>Features</a:t>
            </a:r>
            <a:endParaRPr lang="en-PK" b="1" dirty="0"/>
          </a:p>
        </p:txBody>
      </p:sp>
      <p:sp>
        <p:nvSpPr>
          <p:cNvPr id="3" name="Content Placeholder 2">
            <a:extLst>
              <a:ext uri="{FF2B5EF4-FFF2-40B4-BE49-F238E27FC236}">
                <a16:creationId xmlns:a16="http://schemas.microsoft.com/office/drawing/2014/main" id="{76AC7EBA-BBBF-45EA-B9B7-D9F1218537AF}"/>
              </a:ext>
            </a:extLst>
          </p:cNvPr>
          <p:cNvSpPr>
            <a:spLocks noGrp="1"/>
          </p:cNvSpPr>
          <p:nvPr>
            <p:ph idx="1"/>
          </p:nvPr>
        </p:nvSpPr>
        <p:spPr/>
        <p:txBody>
          <a:bodyPr>
            <a:normAutofit/>
          </a:bodyPr>
          <a:lstStyle/>
          <a:p>
            <a:r>
              <a:rPr lang="en-US" sz="3200" dirty="0"/>
              <a:t>Flat bone</a:t>
            </a:r>
          </a:p>
          <a:p>
            <a:r>
              <a:rPr lang="en-US" sz="3200" dirty="0"/>
              <a:t>Lies over 2</a:t>
            </a:r>
            <a:r>
              <a:rPr lang="en-US" sz="3200" baseline="30000" dirty="0"/>
              <a:t>nd</a:t>
            </a:r>
            <a:r>
              <a:rPr lang="en-US" sz="3200" dirty="0"/>
              <a:t> to 7</a:t>
            </a:r>
            <a:r>
              <a:rPr lang="en-US" sz="3200" baseline="30000" dirty="0"/>
              <a:t>th</a:t>
            </a:r>
            <a:r>
              <a:rPr lang="en-US" sz="3200" dirty="0"/>
              <a:t> rib</a:t>
            </a:r>
          </a:p>
          <a:p>
            <a:endParaRPr lang="en-US" sz="3200" dirty="0"/>
          </a:p>
          <a:p>
            <a:r>
              <a:rPr lang="en-US" sz="3200" dirty="0"/>
              <a:t>3 lateral projections</a:t>
            </a:r>
          </a:p>
          <a:p>
            <a:r>
              <a:rPr lang="en-US" sz="3200" dirty="0"/>
              <a:t>Coracoid </a:t>
            </a:r>
          </a:p>
          <a:p>
            <a:r>
              <a:rPr lang="en-US" sz="3200" dirty="0"/>
              <a:t>Spine </a:t>
            </a:r>
          </a:p>
          <a:p>
            <a:r>
              <a:rPr lang="en-US" sz="3200" dirty="0"/>
              <a:t>acromion</a:t>
            </a:r>
            <a:endParaRPr lang="en-PK" sz="3200" dirty="0"/>
          </a:p>
        </p:txBody>
      </p:sp>
      <p:grpSp>
        <p:nvGrpSpPr>
          <p:cNvPr id="5" name="Group 4">
            <a:extLst>
              <a:ext uri="{FF2B5EF4-FFF2-40B4-BE49-F238E27FC236}">
                <a16:creationId xmlns:a16="http://schemas.microsoft.com/office/drawing/2014/main" id="{C6444E77-3A4A-97FA-2904-1BB8ABE91BB5}"/>
              </a:ext>
            </a:extLst>
          </p:cNvPr>
          <p:cNvGrpSpPr/>
          <p:nvPr/>
        </p:nvGrpSpPr>
        <p:grpSpPr>
          <a:xfrm>
            <a:off x="76200" y="76200"/>
            <a:ext cx="2514600" cy="480241"/>
            <a:chOff x="-1" y="34747"/>
            <a:chExt cx="2783536" cy="480241"/>
          </a:xfrm>
          <a:scene3d>
            <a:camera prst="orthographicFront"/>
            <a:lightRig rig="flat" dir="t"/>
          </a:scene3d>
        </p:grpSpPr>
        <p:sp>
          <p:nvSpPr>
            <p:cNvPr id="6" name="Round Same Side Corner Rectangle 4">
              <a:extLst>
                <a:ext uri="{FF2B5EF4-FFF2-40B4-BE49-F238E27FC236}">
                  <a16:creationId xmlns:a16="http://schemas.microsoft.com/office/drawing/2014/main" id="{C99833DA-0BA9-FFBA-AFFF-E8E4C7482656}"/>
                </a:ext>
              </a:extLst>
            </p:cNvPr>
            <p:cNvSpPr/>
            <p:nvPr/>
          </p:nvSpPr>
          <p:spPr>
            <a:xfrm>
              <a:off x="-1" y="34747"/>
              <a:ext cx="2783536" cy="480241"/>
            </a:xfrm>
            <a:prstGeom prst="round2SameRect">
              <a:avLst>
                <a:gd name="adj1" fmla="val 16670"/>
                <a:gd name="adj2" fmla="val 0"/>
              </a:avLst>
            </a:prstGeom>
            <a:solidFill>
              <a:sysClr val="window" lastClr="FFFFFF"/>
            </a:solidFill>
            <a:ln w="6350" cap="flat" cmpd="sng" algn="ctr">
              <a:noFill/>
              <a:prstDash val="solid"/>
              <a:miter lim="800000"/>
            </a:ln>
            <a:effectLst/>
            <a:sp3d prstMaterial="plastic">
              <a:bevelT w="120900" h="88900"/>
              <a:bevelB w="88900" h="31750"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ound Same Side Corner Rectangle 4">
              <a:extLst>
                <a:ext uri="{FF2B5EF4-FFF2-40B4-BE49-F238E27FC236}">
                  <a16:creationId xmlns:a16="http://schemas.microsoft.com/office/drawing/2014/main" id="{F75BE6AC-38CF-3D67-5DBC-0F17F1159BD8}"/>
                </a:ext>
              </a:extLst>
            </p:cNvPr>
            <p:cNvSpPr/>
            <p:nvPr/>
          </p:nvSpPr>
          <p:spPr>
            <a:xfrm>
              <a:off x="23448" y="58195"/>
              <a:ext cx="2736640" cy="456793"/>
            </a:xfrm>
            <a:prstGeom prst="rect">
              <a:avLst/>
            </a:prstGeom>
            <a:noFill/>
            <a:ln>
              <a:noFill/>
            </a:ln>
            <a:effectLst/>
            <a:sp3d/>
          </p:spPr>
          <p:txBody>
            <a:bodyPr spcFirstLastPara="0" vert="horz" wrap="square" lIns="43815" tIns="43815" rIns="43815" bIns="43815"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Core</a:t>
              </a:r>
              <a:r>
                <a:rPr kumimoji="0" lang="en-GB" sz="23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Knowledge</a:t>
              </a:r>
              <a:endParaRPr kumimoji="0" lang="en-GB" sz="23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8" name="Slide Number Placeholder 7">
            <a:extLst>
              <a:ext uri="{FF2B5EF4-FFF2-40B4-BE49-F238E27FC236}">
                <a16:creationId xmlns:a16="http://schemas.microsoft.com/office/drawing/2014/main" id="{237204BB-0C81-51D2-32F4-21FDE2E220C7}"/>
              </a:ext>
            </a:extLst>
          </p:cNvPr>
          <p:cNvSpPr>
            <a:spLocks noGrp="1"/>
          </p:cNvSpPr>
          <p:nvPr>
            <p:ph type="sldNum" sz="quarter" idx="12"/>
          </p:nvPr>
        </p:nvSpPr>
        <p:spPr/>
        <p:txBody>
          <a:bodyPr/>
          <a:lstStyle/>
          <a:p>
            <a:fld id="{8734973E-768A-4B81-8A31-EB850213BE0E}" type="slidenum">
              <a:rPr lang="en-US" smtClean="0"/>
              <a:t>7</a:t>
            </a:fld>
            <a:endParaRPr lang="en-US"/>
          </a:p>
        </p:txBody>
      </p:sp>
    </p:spTree>
    <p:extLst>
      <p:ext uri="{BB962C8B-B14F-4D97-AF65-F5344CB8AC3E}">
        <p14:creationId xmlns:p14="http://schemas.microsoft.com/office/powerpoint/2010/main" val="2194057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D52532-2468-4F03-9719-18E166587819}"/>
              </a:ext>
            </a:extLst>
          </p:cNvPr>
          <p:cNvPicPr>
            <a:picLocks noChangeAspect="1"/>
          </p:cNvPicPr>
          <p:nvPr/>
        </p:nvPicPr>
        <p:blipFill rotWithShape="1">
          <a:blip r:embed="rId2"/>
          <a:srcRect r="1274" b="1274"/>
          <a:stretch/>
        </p:blipFill>
        <p:spPr>
          <a:xfrm>
            <a:off x="1788727" y="511613"/>
            <a:ext cx="9220968" cy="5989320"/>
          </a:xfrm>
          <a:prstGeom prst="rect">
            <a:avLst/>
          </a:prstGeom>
        </p:spPr>
      </p:pic>
      <p:sp>
        <p:nvSpPr>
          <p:cNvPr id="5" name="Oval 4">
            <a:extLst>
              <a:ext uri="{FF2B5EF4-FFF2-40B4-BE49-F238E27FC236}">
                <a16:creationId xmlns:a16="http://schemas.microsoft.com/office/drawing/2014/main" id="{23C209B6-F45B-46BB-A286-8842CA8DDA93}"/>
              </a:ext>
            </a:extLst>
          </p:cNvPr>
          <p:cNvSpPr/>
          <p:nvPr/>
        </p:nvSpPr>
        <p:spPr>
          <a:xfrm>
            <a:off x="8509965" y="5507158"/>
            <a:ext cx="2185645" cy="12573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PK"/>
          </a:p>
        </p:txBody>
      </p:sp>
      <p:grpSp>
        <p:nvGrpSpPr>
          <p:cNvPr id="2" name="Group 1">
            <a:extLst>
              <a:ext uri="{FF2B5EF4-FFF2-40B4-BE49-F238E27FC236}">
                <a16:creationId xmlns:a16="http://schemas.microsoft.com/office/drawing/2014/main" id="{FFCF2032-30A0-0A7D-7A15-6C4538411EC3}"/>
              </a:ext>
            </a:extLst>
          </p:cNvPr>
          <p:cNvGrpSpPr/>
          <p:nvPr/>
        </p:nvGrpSpPr>
        <p:grpSpPr>
          <a:xfrm>
            <a:off x="76200" y="76200"/>
            <a:ext cx="2514600" cy="480241"/>
            <a:chOff x="-1" y="34747"/>
            <a:chExt cx="2783536" cy="480241"/>
          </a:xfrm>
          <a:scene3d>
            <a:camera prst="orthographicFront"/>
            <a:lightRig rig="flat" dir="t"/>
          </a:scene3d>
        </p:grpSpPr>
        <p:sp>
          <p:nvSpPr>
            <p:cNvPr id="6" name="Round Same Side Corner Rectangle 4">
              <a:extLst>
                <a:ext uri="{FF2B5EF4-FFF2-40B4-BE49-F238E27FC236}">
                  <a16:creationId xmlns:a16="http://schemas.microsoft.com/office/drawing/2014/main" id="{96085BEA-0010-5B7A-7B85-BA46FFBCD911}"/>
                </a:ext>
              </a:extLst>
            </p:cNvPr>
            <p:cNvSpPr/>
            <p:nvPr/>
          </p:nvSpPr>
          <p:spPr>
            <a:xfrm>
              <a:off x="-1" y="34747"/>
              <a:ext cx="2783536" cy="480241"/>
            </a:xfrm>
            <a:prstGeom prst="round2SameRect">
              <a:avLst>
                <a:gd name="adj1" fmla="val 16670"/>
                <a:gd name="adj2" fmla="val 0"/>
              </a:avLst>
            </a:prstGeom>
            <a:solidFill>
              <a:sysClr val="window" lastClr="FFFFFF"/>
            </a:solidFill>
            <a:ln w="6350" cap="flat" cmpd="sng" algn="ctr">
              <a:noFill/>
              <a:prstDash val="solid"/>
              <a:miter lim="800000"/>
            </a:ln>
            <a:effectLst/>
            <a:sp3d prstMaterial="plastic">
              <a:bevelT w="120900" h="88900"/>
              <a:bevelB w="88900" h="31750"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ound Same Side Corner Rectangle 4">
              <a:extLst>
                <a:ext uri="{FF2B5EF4-FFF2-40B4-BE49-F238E27FC236}">
                  <a16:creationId xmlns:a16="http://schemas.microsoft.com/office/drawing/2014/main" id="{D462E7D8-4CDC-29D0-D4A3-020D62F25DEF}"/>
                </a:ext>
              </a:extLst>
            </p:cNvPr>
            <p:cNvSpPr/>
            <p:nvPr/>
          </p:nvSpPr>
          <p:spPr>
            <a:xfrm>
              <a:off x="23448" y="58195"/>
              <a:ext cx="2736640" cy="456793"/>
            </a:xfrm>
            <a:prstGeom prst="rect">
              <a:avLst/>
            </a:prstGeom>
            <a:noFill/>
            <a:ln>
              <a:noFill/>
            </a:ln>
            <a:effectLst/>
            <a:sp3d/>
          </p:spPr>
          <p:txBody>
            <a:bodyPr spcFirstLastPara="0" vert="horz" wrap="square" lIns="43815" tIns="43815" rIns="43815" bIns="43815"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Core</a:t>
              </a:r>
              <a:r>
                <a:rPr kumimoji="0" lang="en-GB" sz="23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Knowledge</a:t>
              </a:r>
              <a:endParaRPr kumimoji="0" lang="en-GB" sz="23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8" name="Slide Number Placeholder 7">
            <a:extLst>
              <a:ext uri="{FF2B5EF4-FFF2-40B4-BE49-F238E27FC236}">
                <a16:creationId xmlns:a16="http://schemas.microsoft.com/office/drawing/2014/main" id="{5AF402F4-F2E4-7227-5697-12679FAF821F}"/>
              </a:ext>
            </a:extLst>
          </p:cNvPr>
          <p:cNvSpPr>
            <a:spLocks noGrp="1"/>
          </p:cNvSpPr>
          <p:nvPr>
            <p:ph type="sldNum" sz="quarter" idx="12"/>
          </p:nvPr>
        </p:nvSpPr>
        <p:spPr/>
        <p:txBody>
          <a:bodyPr/>
          <a:lstStyle/>
          <a:p>
            <a:fld id="{8734973E-768A-4B81-8A31-EB850213BE0E}" type="slidenum">
              <a:rPr lang="en-US" smtClean="0"/>
              <a:t>8</a:t>
            </a:fld>
            <a:endParaRPr lang="en-US"/>
          </a:p>
        </p:txBody>
      </p:sp>
    </p:spTree>
    <p:extLst>
      <p:ext uri="{BB962C8B-B14F-4D97-AF65-F5344CB8AC3E}">
        <p14:creationId xmlns:p14="http://schemas.microsoft.com/office/powerpoint/2010/main" val="3416379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89A6B-B737-4F0A-A6FD-BCF116471205}"/>
              </a:ext>
            </a:extLst>
          </p:cNvPr>
          <p:cNvSpPr>
            <a:spLocks noGrp="1"/>
          </p:cNvSpPr>
          <p:nvPr>
            <p:ph type="title"/>
          </p:nvPr>
        </p:nvSpPr>
        <p:spPr>
          <a:xfrm>
            <a:off x="2589212" y="609600"/>
            <a:ext cx="8915399" cy="2133600"/>
          </a:xfrm>
        </p:spPr>
        <p:txBody>
          <a:bodyPr>
            <a:normAutofit/>
          </a:bodyPr>
          <a:lstStyle/>
          <a:p>
            <a:r>
              <a:rPr lang="en-US" b="1" u="sng" dirty="0"/>
              <a:t>Surfaces</a:t>
            </a:r>
            <a:br>
              <a:rPr lang="en-US" b="1" dirty="0"/>
            </a:br>
            <a:r>
              <a:rPr lang="en-US" sz="3600" dirty="0">
                <a:latin typeface="+mn-lt"/>
              </a:rPr>
              <a:t>1. costal (anterior)</a:t>
            </a:r>
            <a:br>
              <a:rPr lang="en-US" sz="3600" dirty="0">
                <a:latin typeface="+mn-lt"/>
              </a:rPr>
            </a:br>
            <a:r>
              <a:rPr lang="en-US" sz="3600" dirty="0">
                <a:latin typeface="+mn-lt"/>
              </a:rPr>
              <a:t>2. posterior</a:t>
            </a:r>
            <a:endParaRPr lang="en-PK" sz="3600" dirty="0">
              <a:latin typeface="+mn-lt"/>
            </a:endParaRPr>
          </a:p>
        </p:txBody>
      </p:sp>
      <p:sp>
        <p:nvSpPr>
          <p:cNvPr id="4" name="Text Placeholder 3">
            <a:extLst>
              <a:ext uri="{FF2B5EF4-FFF2-40B4-BE49-F238E27FC236}">
                <a16:creationId xmlns:a16="http://schemas.microsoft.com/office/drawing/2014/main" id="{0E7EF7EF-51D7-4C2C-B5EC-E5C7F8CE0AA1}"/>
              </a:ext>
            </a:extLst>
          </p:cNvPr>
          <p:cNvSpPr>
            <a:spLocks noGrp="1"/>
          </p:cNvSpPr>
          <p:nvPr>
            <p:ph type="body" idx="1"/>
          </p:nvPr>
        </p:nvSpPr>
        <p:spPr>
          <a:xfrm>
            <a:off x="2438400" y="2743200"/>
            <a:ext cx="9066211" cy="3166710"/>
          </a:xfrm>
        </p:spPr>
        <p:txBody>
          <a:bodyPr/>
          <a:lstStyle/>
          <a:p>
            <a:r>
              <a:rPr lang="en-US" sz="4400" b="1" u="sng" dirty="0">
                <a:solidFill>
                  <a:schemeClr val="tx1"/>
                </a:solidFill>
                <a:latin typeface="+mj-lt"/>
              </a:rPr>
              <a:t>Fossa</a:t>
            </a:r>
            <a:r>
              <a:rPr lang="en-US" sz="3200" b="1" dirty="0">
                <a:solidFill>
                  <a:schemeClr val="tx1"/>
                </a:solidFill>
                <a:latin typeface="+mj-lt"/>
              </a:rPr>
              <a:t> </a:t>
            </a:r>
            <a:r>
              <a:rPr lang="en-US" dirty="0">
                <a:latin typeface="+mj-lt"/>
              </a:rPr>
              <a:t> (3)</a:t>
            </a:r>
          </a:p>
          <a:p>
            <a:pPr marL="342900" indent="-342900">
              <a:buAutoNum type="arabicPeriod"/>
            </a:pPr>
            <a:r>
              <a:rPr lang="en-US" sz="3200" dirty="0">
                <a:solidFill>
                  <a:schemeClr val="tx1"/>
                </a:solidFill>
              </a:rPr>
              <a:t> Subscapular – anterior surface</a:t>
            </a:r>
          </a:p>
          <a:p>
            <a:pPr marL="342900" indent="-342900">
              <a:buAutoNum type="arabicPeriod"/>
            </a:pPr>
            <a:r>
              <a:rPr lang="en-US" sz="3200" dirty="0">
                <a:solidFill>
                  <a:schemeClr val="tx1"/>
                </a:solidFill>
              </a:rPr>
              <a:t> </a:t>
            </a:r>
            <a:r>
              <a:rPr lang="en-US" sz="3200" dirty="0" err="1">
                <a:solidFill>
                  <a:schemeClr val="tx1"/>
                </a:solidFill>
              </a:rPr>
              <a:t>Supraspinuous</a:t>
            </a:r>
            <a:r>
              <a:rPr lang="en-US" sz="3200" dirty="0">
                <a:solidFill>
                  <a:schemeClr val="tx1"/>
                </a:solidFill>
              </a:rPr>
              <a:t> fossa</a:t>
            </a:r>
          </a:p>
          <a:p>
            <a:pPr marL="342900" indent="-342900">
              <a:buAutoNum type="arabicPeriod"/>
            </a:pPr>
            <a:r>
              <a:rPr lang="en-US" sz="3200" dirty="0">
                <a:solidFill>
                  <a:schemeClr val="tx1"/>
                </a:solidFill>
              </a:rPr>
              <a:t> </a:t>
            </a:r>
            <a:r>
              <a:rPr lang="en-US" sz="3200" dirty="0" err="1">
                <a:solidFill>
                  <a:schemeClr val="tx1"/>
                </a:solidFill>
              </a:rPr>
              <a:t>Infraspinuous</a:t>
            </a:r>
            <a:r>
              <a:rPr lang="en-US" sz="3200" dirty="0">
                <a:solidFill>
                  <a:schemeClr val="tx1"/>
                </a:solidFill>
              </a:rPr>
              <a:t> fossa </a:t>
            </a:r>
          </a:p>
          <a:p>
            <a:endParaRPr lang="en-PK" dirty="0"/>
          </a:p>
        </p:txBody>
      </p:sp>
      <p:sp>
        <p:nvSpPr>
          <p:cNvPr id="10" name="Callout: Left Arrow 9">
            <a:extLst>
              <a:ext uri="{FF2B5EF4-FFF2-40B4-BE49-F238E27FC236}">
                <a16:creationId xmlns:a16="http://schemas.microsoft.com/office/drawing/2014/main" id="{8A763FD8-51E5-4D23-88BE-744513F254CC}"/>
              </a:ext>
            </a:extLst>
          </p:cNvPr>
          <p:cNvSpPr/>
          <p:nvPr/>
        </p:nvSpPr>
        <p:spPr>
          <a:xfrm>
            <a:off x="7046911" y="4326555"/>
            <a:ext cx="3676650" cy="1085850"/>
          </a:xfrm>
          <a:prstGeom prst="leftArrowCallout">
            <a:avLst>
              <a:gd name="adj1" fmla="val 25000"/>
              <a:gd name="adj2" fmla="val 25000"/>
              <a:gd name="adj3" fmla="val 25000"/>
              <a:gd name="adj4" fmla="val 7959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rPr>
              <a:t>Posterior </a:t>
            </a:r>
          </a:p>
          <a:p>
            <a:pPr algn="ctr"/>
            <a:r>
              <a:rPr lang="en-US" sz="2400" dirty="0">
                <a:solidFill>
                  <a:schemeClr val="tx1"/>
                </a:solidFill>
              </a:rPr>
              <a:t>surface</a:t>
            </a:r>
            <a:endParaRPr lang="en-PK" sz="2400" dirty="0">
              <a:solidFill>
                <a:schemeClr val="tx1"/>
              </a:solidFill>
            </a:endParaRPr>
          </a:p>
        </p:txBody>
      </p:sp>
      <p:grpSp>
        <p:nvGrpSpPr>
          <p:cNvPr id="5" name="Group 4">
            <a:extLst>
              <a:ext uri="{FF2B5EF4-FFF2-40B4-BE49-F238E27FC236}">
                <a16:creationId xmlns:a16="http://schemas.microsoft.com/office/drawing/2014/main" id="{E941DEF7-A113-D2ED-BDF5-F3148D654409}"/>
              </a:ext>
            </a:extLst>
          </p:cNvPr>
          <p:cNvGrpSpPr/>
          <p:nvPr/>
        </p:nvGrpSpPr>
        <p:grpSpPr>
          <a:xfrm>
            <a:off x="76200" y="76200"/>
            <a:ext cx="2514600" cy="480241"/>
            <a:chOff x="-1" y="34747"/>
            <a:chExt cx="2783536" cy="480241"/>
          </a:xfrm>
          <a:scene3d>
            <a:camera prst="orthographicFront"/>
            <a:lightRig rig="flat" dir="t"/>
          </a:scene3d>
        </p:grpSpPr>
        <p:sp>
          <p:nvSpPr>
            <p:cNvPr id="6" name="Round Same Side Corner Rectangle 4">
              <a:extLst>
                <a:ext uri="{FF2B5EF4-FFF2-40B4-BE49-F238E27FC236}">
                  <a16:creationId xmlns:a16="http://schemas.microsoft.com/office/drawing/2014/main" id="{DB10FD6D-5872-DA11-D456-FA15F988538E}"/>
                </a:ext>
              </a:extLst>
            </p:cNvPr>
            <p:cNvSpPr/>
            <p:nvPr/>
          </p:nvSpPr>
          <p:spPr>
            <a:xfrm>
              <a:off x="-1" y="34747"/>
              <a:ext cx="2783536" cy="480241"/>
            </a:xfrm>
            <a:prstGeom prst="round2SameRect">
              <a:avLst>
                <a:gd name="adj1" fmla="val 16670"/>
                <a:gd name="adj2" fmla="val 0"/>
              </a:avLst>
            </a:prstGeom>
            <a:solidFill>
              <a:sysClr val="window" lastClr="FFFFFF"/>
            </a:solidFill>
            <a:ln w="6350" cap="flat" cmpd="sng" algn="ctr">
              <a:noFill/>
              <a:prstDash val="solid"/>
              <a:miter lim="800000"/>
            </a:ln>
            <a:effectLst/>
            <a:sp3d prstMaterial="plastic">
              <a:bevelT w="120900" h="88900"/>
              <a:bevelB w="88900" h="31750" prst="angle"/>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ound Same Side Corner Rectangle 4">
              <a:extLst>
                <a:ext uri="{FF2B5EF4-FFF2-40B4-BE49-F238E27FC236}">
                  <a16:creationId xmlns:a16="http://schemas.microsoft.com/office/drawing/2014/main" id="{9107E2C6-2969-105E-774F-32E57F4F4AA6}"/>
                </a:ext>
              </a:extLst>
            </p:cNvPr>
            <p:cNvSpPr/>
            <p:nvPr/>
          </p:nvSpPr>
          <p:spPr>
            <a:xfrm>
              <a:off x="23448" y="58195"/>
              <a:ext cx="2736640" cy="456793"/>
            </a:xfrm>
            <a:prstGeom prst="rect">
              <a:avLst/>
            </a:prstGeom>
            <a:noFill/>
            <a:ln>
              <a:noFill/>
            </a:ln>
            <a:effectLst/>
            <a:sp3d/>
          </p:spPr>
          <p:txBody>
            <a:bodyPr spcFirstLastPara="0" vert="horz" wrap="square" lIns="43815" tIns="43815" rIns="43815" bIns="43815"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Core</a:t>
              </a:r>
              <a:r>
                <a:rPr kumimoji="0" lang="en-GB" sz="23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r>
                <a:rPr kumimoji="0" lang="en-GB" sz="2300" b="1" i="0" u="none" strike="noStrike" kern="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Knowledge</a:t>
              </a:r>
              <a:endParaRPr kumimoji="0" lang="en-GB" sz="23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8" name="Slide Number Placeholder 7">
            <a:extLst>
              <a:ext uri="{FF2B5EF4-FFF2-40B4-BE49-F238E27FC236}">
                <a16:creationId xmlns:a16="http://schemas.microsoft.com/office/drawing/2014/main" id="{02E033D4-CFFB-6B9E-5B28-C641C8C7DCE7}"/>
              </a:ext>
            </a:extLst>
          </p:cNvPr>
          <p:cNvSpPr>
            <a:spLocks noGrp="1"/>
          </p:cNvSpPr>
          <p:nvPr>
            <p:ph type="sldNum" sz="quarter" idx="12"/>
          </p:nvPr>
        </p:nvSpPr>
        <p:spPr/>
        <p:txBody>
          <a:bodyPr/>
          <a:lstStyle/>
          <a:p>
            <a:fld id="{C04DCDAB-97D5-4EB7-8AB6-DADDEEFD3FD0}" type="slidenum">
              <a:rPr lang="en-US" smtClean="0"/>
              <a:t>9</a:t>
            </a:fld>
            <a:endParaRPr lang="en-US"/>
          </a:p>
        </p:txBody>
      </p:sp>
    </p:spTree>
    <p:extLst>
      <p:ext uri="{BB962C8B-B14F-4D97-AF65-F5344CB8AC3E}">
        <p14:creationId xmlns:p14="http://schemas.microsoft.com/office/powerpoint/2010/main" val="1386607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909</Words>
  <Application>Microsoft Office PowerPoint</Application>
  <PresentationFormat>Widescreen</PresentationFormat>
  <Paragraphs>142</Paragraphs>
  <Slides>31</Slides>
  <Notes>1</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31</vt:i4>
      </vt:variant>
    </vt:vector>
  </HeadingPairs>
  <TitlesOfParts>
    <vt:vector size="40" baseType="lpstr">
      <vt:lpstr>Arial</vt:lpstr>
      <vt:lpstr>Arial Black</vt:lpstr>
      <vt:lpstr>Calibri</vt:lpstr>
      <vt:lpstr>Calibri Light</vt:lpstr>
      <vt:lpstr>Segoe UI</vt:lpstr>
      <vt:lpstr>Times New Roman</vt:lpstr>
      <vt:lpstr>Office Theme</vt:lpstr>
      <vt:lpstr>1_Office Theme</vt:lpstr>
      <vt:lpstr>2_Office Theme</vt:lpstr>
      <vt:lpstr>PowerPoint Presentation</vt:lpstr>
      <vt:lpstr>Foundation Module 1st year MBBS(SGD) Scapula</vt:lpstr>
      <vt:lpstr>Vision; The Dream/Tomorrow</vt:lpstr>
      <vt:lpstr>PowerPoint Presentation</vt:lpstr>
      <vt:lpstr>Learning Objectives</vt:lpstr>
      <vt:lpstr>Scenario</vt:lpstr>
      <vt:lpstr>Features</vt:lpstr>
      <vt:lpstr>PowerPoint Presentation</vt:lpstr>
      <vt:lpstr>Surfaces 1. costal (anterior) 2. posterior</vt:lpstr>
      <vt:lpstr>PowerPoint Presentation</vt:lpstr>
      <vt:lpstr>PowerPoint Presentation</vt:lpstr>
      <vt:lpstr>COSTAL SURFACE  Borders Lateral  Medial  Superior</vt:lpstr>
      <vt:lpstr>ANGLES   Lateral Superior Inferior</vt:lpstr>
      <vt:lpstr>POSTERIOR SURFACE   Angles  Borders</vt:lpstr>
      <vt:lpstr>Attachments</vt:lpstr>
      <vt:lpstr>ANASTOMOSIS</vt:lpstr>
      <vt:lpstr>PowerPoint Presentation</vt:lpstr>
      <vt:lpstr>PowerPoint Presentation</vt:lpstr>
      <vt:lpstr>PowerPoint Presentation</vt:lpstr>
      <vt:lpstr>MOVEMENTS</vt:lpstr>
      <vt:lpstr>Clinical importance</vt:lpstr>
      <vt:lpstr>Scenario</vt:lpstr>
      <vt:lpstr>Family Medicine Of Scapula</vt:lpstr>
      <vt:lpstr>Family Medicine Of Scapula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clavicle</dc:title>
  <dc:creator>Zeneara Saqib</dc:creator>
  <cp:lastModifiedBy>Qurat ul  Ain</cp:lastModifiedBy>
  <cp:revision>63</cp:revision>
  <dcterms:created xsi:type="dcterms:W3CDTF">2023-02-19T13:47:10Z</dcterms:created>
  <dcterms:modified xsi:type="dcterms:W3CDTF">2025-02-17T06:53:42Z</dcterms:modified>
</cp:coreProperties>
</file>