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84" r:id="rId4"/>
    <p:sldId id="279" r:id="rId5"/>
    <p:sldId id="260" r:id="rId6"/>
    <p:sldId id="277" r:id="rId7"/>
    <p:sldId id="278" r:id="rId8"/>
    <p:sldId id="266" r:id="rId9"/>
    <p:sldId id="270" r:id="rId10"/>
    <p:sldId id="272" r:id="rId11"/>
    <p:sldId id="271" r:id="rId12"/>
    <p:sldId id="264" r:id="rId13"/>
    <p:sldId id="265" r:id="rId14"/>
    <p:sldId id="259" r:id="rId15"/>
    <p:sldId id="262" r:id="rId16"/>
    <p:sldId id="276" r:id="rId17"/>
    <p:sldId id="261" r:id="rId18"/>
    <p:sldId id="263" r:id="rId19"/>
    <p:sldId id="274" r:id="rId20"/>
    <p:sldId id="273" r:id="rId21"/>
    <p:sldId id="275" r:id="rId22"/>
    <p:sldId id="283" r:id="rId23"/>
    <p:sldId id="280" r:id="rId24"/>
    <p:sldId id="282"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22D2E68-3B7C-4388-84CA-25CF7BF98124}" type="datetimeFigureOut">
              <a:rPr lang="en-US" smtClean="0"/>
              <a:pPr/>
              <a:t>3/5/2025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778EE97-C4B3-47C6-BF13-E308460BA6FB}" type="slidenum">
              <a:rPr lang="en-US" smtClean="0"/>
              <a:pPr/>
              <a:t>‹#›</a:t>
            </a:fld>
            <a:endParaRPr lang="en-US"/>
          </a:p>
        </p:txBody>
      </p:sp>
      <p:pic>
        <p:nvPicPr>
          <p:cNvPr id="4" name="Picture 3">
            <a:extLst>
              <a:ext uri="{FF2B5EF4-FFF2-40B4-BE49-F238E27FC236}">
                <a16:creationId xmlns:a16="http://schemas.microsoft.com/office/drawing/2014/main" id="{F3BCCD31-2F14-4A44-BDB8-5084497DCA3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81950" y="-8844"/>
            <a:ext cx="1162050" cy="109537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22D2E68-3B7C-4388-84CA-25CF7BF98124}" type="datetimeFigureOut">
              <a:rPr lang="en-US" smtClean="0"/>
              <a:pPr/>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78EE97-C4B3-47C6-BF13-E308460BA6F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22D2E68-3B7C-4388-84CA-25CF7BF98124}" type="datetimeFigureOut">
              <a:rPr lang="en-US" smtClean="0"/>
              <a:pPr/>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78EE97-C4B3-47C6-BF13-E308460BA6F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FA5D5-CD1F-4C0C-A5C9-AE07728E4169}"/>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E3B230-5553-4B95-8295-8D4C10CC78F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0A14294-B537-4A29-8AB7-6E96D1B23F05}"/>
              </a:ext>
            </a:extLst>
          </p:cNvPr>
          <p:cNvSpPr>
            <a:spLocks noGrp="1"/>
          </p:cNvSpPr>
          <p:nvPr>
            <p:ph type="dt" sz="half" idx="10"/>
          </p:nvPr>
        </p:nvSpPr>
        <p:spPr/>
        <p:txBody>
          <a:bodyPr/>
          <a:lstStyle/>
          <a:p>
            <a:fld id="{DD0BC532-F5E5-4180-A501-621CCE67696E}" type="datetimeFigureOut">
              <a:rPr lang="en-US" smtClean="0"/>
              <a:t>3/5/2025</a:t>
            </a:fld>
            <a:endParaRPr lang="en-US"/>
          </a:p>
        </p:txBody>
      </p:sp>
      <p:sp>
        <p:nvSpPr>
          <p:cNvPr id="5" name="Footer Placeholder 4">
            <a:extLst>
              <a:ext uri="{FF2B5EF4-FFF2-40B4-BE49-F238E27FC236}">
                <a16:creationId xmlns:a16="http://schemas.microsoft.com/office/drawing/2014/main" id="{D4D67EAA-B6D0-4996-9EDE-695CEC8EB8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3A1D8B-69CC-471D-B66F-F21F6E3C7F2F}"/>
              </a:ext>
            </a:extLst>
          </p:cNvPr>
          <p:cNvSpPr>
            <a:spLocks noGrp="1"/>
          </p:cNvSpPr>
          <p:nvPr>
            <p:ph type="sldNum" sz="quarter" idx="12"/>
          </p:nvPr>
        </p:nvSpPr>
        <p:spPr/>
        <p:txBody>
          <a:bodyPr/>
          <a:lstStyle/>
          <a:p>
            <a:fld id="{4C70A63A-6DD4-4D63-99DE-F76A3BA2635C}" type="slidenum">
              <a:rPr lang="en-US" smtClean="0"/>
              <a:t>‹#›</a:t>
            </a:fld>
            <a:endParaRPr lang="en-US"/>
          </a:p>
        </p:txBody>
      </p:sp>
    </p:spTree>
    <p:extLst>
      <p:ext uri="{BB962C8B-B14F-4D97-AF65-F5344CB8AC3E}">
        <p14:creationId xmlns:p14="http://schemas.microsoft.com/office/powerpoint/2010/main" val="21916097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049F1-3F52-440C-8FAC-D38986A0E1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7993AF-A765-47C7-B49C-A27D6AC6F5C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E330D7-7D57-46D9-9146-3D3A6A6B9912}"/>
              </a:ext>
            </a:extLst>
          </p:cNvPr>
          <p:cNvSpPr>
            <a:spLocks noGrp="1"/>
          </p:cNvSpPr>
          <p:nvPr>
            <p:ph type="dt" sz="half" idx="10"/>
          </p:nvPr>
        </p:nvSpPr>
        <p:spPr/>
        <p:txBody>
          <a:bodyPr/>
          <a:lstStyle/>
          <a:p>
            <a:fld id="{DD0BC532-F5E5-4180-A501-621CCE67696E}" type="datetimeFigureOut">
              <a:rPr lang="en-US" smtClean="0"/>
              <a:t>3/5/2025</a:t>
            </a:fld>
            <a:endParaRPr lang="en-US"/>
          </a:p>
        </p:txBody>
      </p:sp>
      <p:sp>
        <p:nvSpPr>
          <p:cNvPr id="5" name="Footer Placeholder 4">
            <a:extLst>
              <a:ext uri="{FF2B5EF4-FFF2-40B4-BE49-F238E27FC236}">
                <a16:creationId xmlns:a16="http://schemas.microsoft.com/office/drawing/2014/main" id="{9FB3823B-0657-4E73-AA74-278A29763A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92B08A-BEF3-4D18-A3A5-8338FB5A10C0}"/>
              </a:ext>
            </a:extLst>
          </p:cNvPr>
          <p:cNvSpPr>
            <a:spLocks noGrp="1"/>
          </p:cNvSpPr>
          <p:nvPr>
            <p:ph type="sldNum" sz="quarter" idx="12"/>
          </p:nvPr>
        </p:nvSpPr>
        <p:spPr/>
        <p:txBody>
          <a:bodyPr/>
          <a:lstStyle/>
          <a:p>
            <a:fld id="{4C70A63A-6DD4-4D63-99DE-F76A3BA2635C}" type="slidenum">
              <a:rPr lang="en-US" smtClean="0"/>
              <a:t>‹#›</a:t>
            </a:fld>
            <a:endParaRPr lang="en-US"/>
          </a:p>
        </p:txBody>
      </p:sp>
    </p:spTree>
    <p:extLst>
      <p:ext uri="{BB962C8B-B14F-4D97-AF65-F5344CB8AC3E}">
        <p14:creationId xmlns:p14="http://schemas.microsoft.com/office/powerpoint/2010/main" val="3439305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316FB-5CE3-44D3-83B3-358BFF966DF8}"/>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7A235E3-9F9A-4F56-92AE-8DFCA7FBCF91}"/>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F55DB3-DC0A-49F6-A5E9-84EB119F54D0}"/>
              </a:ext>
            </a:extLst>
          </p:cNvPr>
          <p:cNvSpPr>
            <a:spLocks noGrp="1"/>
          </p:cNvSpPr>
          <p:nvPr>
            <p:ph type="dt" sz="half" idx="10"/>
          </p:nvPr>
        </p:nvSpPr>
        <p:spPr/>
        <p:txBody>
          <a:bodyPr/>
          <a:lstStyle/>
          <a:p>
            <a:fld id="{DD0BC532-F5E5-4180-A501-621CCE67696E}" type="datetimeFigureOut">
              <a:rPr lang="en-US" smtClean="0"/>
              <a:t>3/5/2025</a:t>
            </a:fld>
            <a:endParaRPr lang="en-US"/>
          </a:p>
        </p:txBody>
      </p:sp>
      <p:sp>
        <p:nvSpPr>
          <p:cNvPr id="5" name="Footer Placeholder 4">
            <a:extLst>
              <a:ext uri="{FF2B5EF4-FFF2-40B4-BE49-F238E27FC236}">
                <a16:creationId xmlns:a16="http://schemas.microsoft.com/office/drawing/2014/main" id="{D8DC426C-784E-41E9-84F2-8AD26C2A34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B26FA2-CB4F-49B0-B2B8-F56C8F68B96D}"/>
              </a:ext>
            </a:extLst>
          </p:cNvPr>
          <p:cNvSpPr>
            <a:spLocks noGrp="1"/>
          </p:cNvSpPr>
          <p:nvPr>
            <p:ph type="sldNum" sz="quarter" idx="12"/>
          </p:nvPr>
        </p:nvSpPr>
        <p:spPr/>
        <p:txBody>
          <a:bodyPr/>
          <a:lstStyle/>
          <a:p>
            <a:fld id="{4C70A63A-6DD4-4D63-99DE-F76A3BA2635C}" type="slidenum">
              <a:rPr lang="en-US" smtClean="0"/>
              <a:t>‹#›</a:t>
            </a:fld>
            <a:endParaRPr lang="en-US"/>
          </a:p>
        </p:txBody>
      </p:sp>
    </p:spTree>
    <p:extLst>
      <p:ext uri="{BB962C8B-B14F-4D97-AF65-F5344CB8AC3E}">
        <p14:creationId xmlns:p14="http://schemas.microsoft.com/office/powerpoint/2010/main" val="30022074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AA4FE-F2AE-45AB-AE8E-29194AACB7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A2D714-08BB-42F4-9F2E-5778E58E1721}"/>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6A05038-C9C4-4486-88B3-8AED962D1A4E}"/>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8369479-A8F1-4678-988B-AFF4116AF23A}"/>
              </a:ext>
            </a:extLst>
          </p:cNvPr>
          <p:cNvSpPr>
            <a:spLocks noGrp="1"/>
          </p:cNvSpPr>
          <p:nvPr>
            <p:ph type="dt" sz="half" idx="10"/>
          </p:nvPr>
        </p:nvSpPr>
        <p:spPr/>
        <p:txBody>
          <a:bodyPr/>
          <a:lstStyle/>
          <a:p>
            <a:fld id="{DD0BC532-F5E5-4180-A501-621CCE67696E}" type="datetimeFigureOut">
              <a:rPr lang="en-US" smtClean="0"/>
              <a:t>3/5/2025</a:t>
            </a:fld>
            <a:endParaRPr lang="en-US"/>
          </a:p>
        </p:txBody>
      </p:sp>
      <p:sp>
        <p:nvSpPr>
          <p:cNvPr id="6" name="Footer Placeholder 5">
            <a:extLst>
              <a:ext uri="{FF2B5EF4-FFF2-40B4-BE49-F238E27FC236}">
                <a16:creationId xmlns:a16="http://schemas.microsoft.com/office/drawing/2014/main" id="{81ADAF66-C6BE-4FCD-9EBC-35421754BA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C92162-78F4-4D33-AA97-B57CB22A550D}"/>
              </a:ext>
            </a:extLst>
          </p:cNvPr>
          <p:cNvSpPr>
            <a:spLocks noGrp="1"/>
          </p:cNvSpPr>
          <p:nvPr>
            <p:ph type="sldNum" sz="quarter" idx="12"/>
          </p:nvPr>
        </p:nvSpPr>
        <p:spPr/>
        <p:txBody>
          <a:bodyPr/>
          <a:lstStyle/>
          <a:p>
            <a:fld id="{4C70A63A-6DD4-4D63-99DE-F76A3BA2635C}" type="slidenum">
              <a:rPr lang="en-US" smtClean="0"/>
              <a:t>‹#›</a:t>
            </a:fld>
            <a:endParaRPr lang="en-US"/>
          </a:p>
        </p:txBody>
      </p:sp>
    </p:spTree>
    <p:extLst>
      <p:ext uri="{BB962C8B-B14F-4D97-AF65-F5344CB8AC3E}">
        <p14:creationId xmlns:p14="http://schemas.microsoft.com/office/powerpoint/2010/main" val="5605051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75CF7-E346-478C-9673-6F9C26639B67}"/>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F64BAF-201D-4601-9889-FC53D3C0045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8E8ACFB-1990-43E0-9272-5BBFE8DC89ED}"/>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B88C05B-8872-4D1F-BDD1-6FB30303975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1981473-D49E-4B82-917D-372AB4C1BA5F}"/>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BAA3FB-759A-48BD-8271-D555808A9157}"/>
              </a:ext>
            </a:extLst>
          </p:cNvPr>
          <p:cNvSpPr>
            <a:spLocks noGrp="1"/>
          </p:cNvSpPr>
          <p:nvPr>
            <p:ph type="dt" sz="half" idx="10"/>
          </p:nvPr>
        </p:nvSpPr>
        <p:spPr/>
        <p:txBody>
          <a:bodyPr/>
          <a:lstStyle/>
          <a:p>
            <a:fld id="{DD0BC532-F5E5-4180-A501-621CCE67696E}" type="datetimeFigureOut">
              <a:rPr lang="en-US" smtClean="0"/>
              <a:t>3/5/2025</a:t>
            </a:fld>
            <a:endParaRPr lang="en-US"/>
          </a:p>
        </p:txBody>
      </p:sp>
      <p:sp>
        <p:nvSpPr>
          <p:cNvPr id="8" name="Footer Placeholder 7">
            <a:extLst>
              <a:ext uri="{FF2B5EF4-FFF2-40B4-BE49-F238E27FC236}">
                <a16:creationId xmlns:a16="http://schemas.microsoft.com/office/drawing/2014/main" id="{7A3E4030-9F31-4EE7-9E91-B4EA10E496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FEFBB0-D162-4136-A52A-116FC1BA4249}"/>
              </a:ext>
            </a:extLst>
          </p:cNvPr>
          <p:cNvSpPr>
            <a:spLocks noGrp="1"/>
          </p:cNvSpPr>
          <p:nvPr>
            <p:ph type="sldNum" sz="quarter" idx="12"/>
          </p:nvPr>
        </p:nvSpPr>
        <p:spPr/>
        <p:txBody>
          <a:bodyPr/>
          <a:lstStyle/>
          <a:p>
            <a:fld id="{4C70A63A-6DD4-4D63-99DE-F76A3BA2635C}" type="slidenum">
              <a:rPr lang="en-US" smtClean="0"/>
              <a:t>‹#›</a:t>
            </a:fld>
            <a:endParaRPr lang="en-US"/>
          </a:p>
        </p:txBody>
      </p:sp>
    </p:spTree>
    <p:extLst>
      <p:ext uri="{BB962C8B-B14F-4D97-AF65-F5344CB8AC3E}">
        <p14:creationId xmlns:p14="http://schemas.microsoft.com/office/powerpoint/2010/main" val="28795088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933B6-571C-470F-B244-20A05196AE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ADEDCFD-25E4-4D33-951A-43139C131290}"/>
              </a:ext>
            </a:extLst>
          </p:cNvPr>
          <p:cNvSpPr>
            <a:spLocks noGrp="1"/>
          </p:cNvSpPr>
          <p:nvPr>
            <p:ph type="dt" sz="half" idx="10"/>
          </p:nvPr>
        </p:nvSpPr>
        <p:spPr/>
        <p:txBody>
          <a:bodyPr/>
          <a:lstStyle/>
          <a:p>
            <a:fld id="{DD0BC532-F5E5-4180-A501-621CCE67696E}" type="datetimeFigureOut">
              <a:rPr lang="en-US" smtClean="0"/>
              <a:t>3/5/2025</a:t>
            </a:fld>
            <a:endParaRPr lang="en-US"/>
          </a:p>
        </p:txBody>
      </p:sp>
      <p:sp>
        <p:nvSpPr>
          <p:cNvPr id="4" name="Footer Placeholder 3">
            <a:extLst>
              <a:ext uri="{FF2B5EF4-FFF2-40B4-BE49-F238E27FC236}">
                <a16:creationId xmlns:a16="http://schemas.microsoft.com/office/drawing/2014/main" id="{A2E82D49-F4B8-445D-BC3A-0A2E5B1A3C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7D720F5-2B63-4803-9F68-488914C136EC}"/>
              </a:ext>
            </a:extLst>
          </p:cNvPr>
          <p:cNvSpPr>
            <a:spLocks noGrp="1"/>
          </p:cNvSpPr>
          <p:nvPr>
            <p:ph type="sldNum" sz="quarter" idx="12"/>
          </p:nvPr>
        </p:nvSpPr>
        <p:spPr/>
        <p:txBody>
          <a:bodyPr/>
          <a:lstStyle/>
          <a:p>
            <a:fld id="{4C70A63A-6DD4-4D63-99DE-F76A3BA2635C}" type="slidenum">
              <a:rPr lang="en-US" smtClean="0"/>
              <a:t>‹#›</a:t>
            </a:fld>
            <a:endParaRPr lang="en-US"/>
          </a:p>
        </p:txBody>
      </p:sp>
    </p:spTree>
    <p:extLst>
      <p:ext uri="{BB962C8B-B14F-4D97-AF65-F5344CB8AC3E}">
        <p14:creationId xmlns:p14="http://schemas.microsoft.com/office/powerpoint/2010/main" val="37492098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421257-48E9-4B0E-8FBF-CC61B8A4482D}"/>
              </a:ext>
            </a:extLst>
          </p:cNvPr>
          <p:cNvSpPr>
            <a:spLocks noGrp="1"/>
          </p:cNvSpPr>
          <p:nvPr>
            <p:ph type="dt" sz="half" idx="10"/>
          </p:nvPr>
        </p:nvSpPr>
        <p:spPr/>
        <p:txBody>
          <a:bodyPr/>
          <a:lstStyle/>
          <a:p>
            <a:fld id="{DD0BC532-F5E5-4180-A501-621CCE67696E}" type="datetimeFigureOut">
              <a:rPr lang="en-US" smtClean="0"/>
              <a:t>3/5/2025</a:t>
            </a:fld>
            <a:endParaRPr lang="en-US"/>
          </a:p>
        </p:txBody>
      </p:sp>
      <p:sp>
        <p:nvSpPr>
          <p:cNvPr id="3" name="Footer Placeholder 2">
            <a:extLst>
              <a:ext uri="{FF2B5EF4-FFF2-40B4-BE49-F238E27FC236}">
                <a16:creationId xmlns:a16="http://schemas.microsoft.com/office/drawing/2014/main" id="{AE3C0473-3B24-427E-94BE-935C093C22A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D138C8-799A-444F-80DE-8AAC6BC77F88}"/>
              </a:ext>
            </a:extLst>
          </p:cNvPr>
          <p:cNvSpPr>
            <a:spLocks noGrp="1"/>
          </p:cNvSpPr>
          <p:nvPr>
            <p:ph type="sldNum" sz="quarter" idx="12"/>
          </p:nvPr>
        </p:nvSpPr>
        <p:spPr/>
        <p:txBody>
          <a:bodyPr/>
          <a:lstStyle/>
          <a:p>
            <a:fld id="{4C70A63A-6DD4-4D63-99DE-F76A3BA2635C}" type="slidenum">
              <a:rPr lang="en-US" smtClean="0"/>
              <a:t>‹#›</a:t>
            </a:fld>
            <a:endParaRPr lang="en-US"/>
          </a:p>
        </p:txBody>
      </p:sp>
    </p:spTree>
    <p:extLst>
      <p:ext uri="{BB962C8B-B14F-4D97-AF65-F5344CB8AC3E}">
        <p14:creationId xmlns:p14="http://schemas.microsoft.com/office/powerpoint/2010/main" val="9800790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FBD6C-DD18-4F19-AA7F-6CA9557B924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DF25437-A26E-42CB-923B-93027239FD0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478FAC-6363-489E-A46C-3952DCF158F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1C5B0C2-F001-4F22-8C84-1218A360221F}"/>
              </a:ext>
            </a:extLst>
          </p:cNvPr>
          <p:cNvSpPr>
            <a:spLocks noGrp="1"/>
          </p:cNvSpPr>
          <p:nvPr>
            <p:ph type="dt" sz="half" idx="10"/>
          </p:nvPr>
        </p:nvSpPr>
        <p:spPr/>
        <p:txBody>
          <a:bodyPr/>
          <a:lstStyle/>
          <a:p>
            <a:fld id="{DD0BC532-F5E5-4180-A501-621CCE67696E}" type="datetimeFigureOut">
              <a:rPr lang="en-US" smtClean="0"/>
              <a:t>3/5/2025</a:t>
            </a:fld>
            <a:endParaRPr lang="en-US"/>
          </a:p>
        </p:txBody>
      </p:sp>
      <p:sp>
        <p:nvSpPr>
          <p:cNvPr id="6" name="Footer Placeholder 5">
            <a:extLst>
              <a:ext uri="{FF2B5EF4-FFF2-40B4-BE49-F238E27FC236}">
                <a16:creationId xmlns:a16="http://schemas.microsoft.com/office/drawing/2014/main" id="{8D9B87E0-C7D9-42B4-B02F-0B2CF7A214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E74E64-D46C-4C5E-8E80-4A181E07BF76}"/>
              </a:ext>
            </a:extLst>
          </p:cNvPr>
          <p:cNvSpPr>
            <a:spLocks noGrp="1"/>
          </p:cNvSpPr>
          <p:nvPr>
            <p:ph type="sldNum" sz="quarter" idx="12"/>
          </p:nvPr>
        </p:nvSpPr>
        <p:spPr/>
        <p:txBody>
          <a:bodyPr/>
          <a:lstStyle/>
          <a:p>
            <a:fld id="{4C70A63A-6DD4-4D63-99DE-F76A3BA2635C}" type="slidenum">
              <a:rPr lang="en-US" smtClean="0"/>
              <a:t>‹#›</a:t>
            </a:fld>
            <a:endParaRPr lang="en-US"/>
          </a:p>
        </p:txBody>
      </p:sp>
      <p:pic>
        <p:nvPicPr>
          <p:cNvPr id="8" name="Picture 3">
            <a:extLst>
              <a:ext uri="{FF2B5EF4-FFF2-40B4-BE49-F238E27FC236}">
                <a16:creationId xmlns:a16="http://schemas.microsoft.com/office/drawing/2014/main" id="{94733340-68BA-42E9-9ECE-A265D6C641D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79393" y="6487"/>
            <a:ext cx="1164607" cy="1097703"/>
          </a:xfrm>
          <a:prstGeom prst="rect">
            <a:avLst/>
          </a:prstGeom>
        </p:spPr>
      </p:pic>
    </p:spTree>
    <p:extLst>
      <p:ext uri="{BB962C8B-B14F-4D97-AF65-F5344CB8AC3E}">
        <p14:creationId xmlns:p14="http://schemas.microsoft.com/office/powerpoint/2010/main" val="1368426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22D2E68-3B7C-4388-84CA-25CF7BF98124}" type="datetimeFigureOut">
              <a:rPr lang="en-US" smtClean="0"/>
              <a:pPr/>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78EE97-C4B3-47C6-BF13-E308460BA6FB}"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pic>
        <p:nvPicPr>
          <p:cNvPr id="8" name="Picture 7">
            <a:extLst>
              <a:ext uri="{FF2B5EF4-FFF2-40B4-BE49-F238E27FC236}">
                <a16:creationId xmlns:a16="http://schemas.microsoft.com/office/drawing/2014/main" id="{E6CBD73B-F4ED-4AA8-90A8-7D8CF3C1EFC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3807" y="0"/>
            <a:ext cx="1162050" cy="1095375"/>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4BE43-3619-4232-B3DA-107D23C0368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B887EEB-57F8-43D2-A3D7-792903275F3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891EFE-DC53-482A-BDBF-BACDA7802D4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D04B780-BE7D-4C53-B617-F1DA93892653}"/>
              </a:ext>
            </a:extLst>
          </p:cNvPr>
          <p:cNvSpPr>
            <a:spLocks noGrp="1"/>
          </p:cNvSpPr>
          <p:nvPr>
            <p:ph type="dt" sz="half" idx="10"/>
          </p:nvPr>
        </p:nvSpPr>
        <p:spPr/>
        <p:txBody>
          <a:bodyPr/>
          <a:lstStyle/>
          <a:p>
            <a:fld id="{DD0BC532-F5E5-4180-A501-621CCE67696E}" type="datetimeFigureOut">
              <a:rPr lang="en-US" smtClean="0"/>
              <a:t>3/5/2025</a:t>
            </a:fld>
            <a:endParaRPr lang="en-US"/>
          </a:p>
        </p:txBody>
      </p:sp>
      <p:sp>
        <p:nvSpPr>
          <p:cNvPr id="6" name="Footer Placeholder 5">
            <a:extLst>
              <a:ext uri="{FF2B5EF4-FFF2-40B4-BE49-F238E27FC236}">
                <a16:creationId xmlns:a16="http://schemas.microsoft.com/office/drawing/2014/main" id="{18B435E0-31C9-487C-A4FC-31F5C7D261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A8B89D-64AD-454E-8B0F-DAA65B78C4F0}"/>
              </a:ext>
            </a:extLst>
          </p:cNvPr>
          <p:cNvSpPr>
            <a:spLocks noGrp="1"/>
          </p:cNvSpPr>
          <p:nvPr>
            <p:ph type="sldNum" sz="quarter" idx="12"/>
          </p:nvPr>
        </p:nvSpPr>
        <p:spPr/>
        <p:txBody>
          <a:bodyPr/>
          <a:lstStyle/>
          <a:p>
            <a:fld id="{4C70A63A-6DD4-4D63-99DE-F76A3BA2635C}" type="slidenum">
              <a:rPr lang="en-US" smtClean="0"/>
              <a:t>‹#›</a:t>
            </a:fld>
            <a:endParaRPr lang="en-US"/>
          </a:p>
        </p:txBody>
      </p:sp>
    </p:spTree>
    <p:extLst>
      <p:ext uri="{BB962C8B-B14F-4D97-AF65-F5344CB8AC3E}">
        <p14:creationId xmlns:p14="http://schemas.microsoft.com/office/powerpoint/2010/main" val="15060354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3EF0B-31D4-401F-B8AE-22D0E0C721A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BB06A2-1067-4531-B00B-6510B2E031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B4DEC1-DD64-44BE-91C9-044C1771F295}"/>
              </a:ext>
            </a:extLst>
          </p:cNvPr>
          <p:cNvSpPr>
            <a:spLocks noGrp="1"/>
          </p:cNvSpPr>
          <p:nvPr>
            <p:ph type="dt" sz="half" idx="10"/>
          </p:nvPr>
        </p:nvSpPr>
        <p:spPr/>
        <p:txBody>
          <a:bodyPr/>
          <a:lstStyle/>
          <a:p>
            <a:fld id="{DD0BC532-F5E5-4180-A501-621CCE67696E}" type="datetimeFigureOut">
              <a:rPr lang="en-US" smtClean="0"/>
              <a:t>3/5/2025</a:t>
            </a:fld>
            <a:endParaRPr lang="en-US"/>
          </a:p>
        </p:txBody>
      </p:sp>
      <p:sp>
        <p:nvSpPr>
          <p:cNvPr id="5" name="Footer Placeholder 4">
            <a:extLst>
              <a:ext uri="{FF2B5EF4-FFF2-40B4-BE49-F238E27FC236}">
                <a16:creationId xmlns:a16="http://schemas.microsoft.com/office/drawing/2014/main" id="{C913F49E-C4D8-433C-A38E-4F417AE3AB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8AAA0C-DEC0-4218-B20D-B0BD353862DD}"/>
              </a:ext>
            </a:extLst>
          </p:cNvPr>
          <p:cNvSpPr>
            <a:spLocks noGrp="1"/>
          </p:cNvSpPr>
          <p:nvPr>
            <p:ph type="sldNum" sz="quarter" idx="12"/>
          </p:nvPr>
        </p:nvSpPr>
        <p:spPr/>
        <p:txBody>
          <a:bodyPr/>
          <a:lstStyle/>
          <a:p>
            <a:fld id="{4C70A63A-6DD4-4D63-99DE-F76A3BA2635C}" type="slidenum">
              <a:rPr lang="en-US" smtClean="0"/>
              <a:t>‹#›</a:t>
            </a:fld>
            <a:endParaRPr lang="en-US"/>
          </a:p>
        </p:txBody>
      </p:sp>
    </p:spTree>
    <p:extLst>
      <p:ext uri="{BB962C8B-B14F-4D97-AF65-F5344CB8AC3E}">
        <p14:creationId xmlns:p14="http://schemas.microsoft.com/office/powerpoint/2010/main" val="8677021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EFC2C0-EF35-4CA6-96D2-E1CF0596EDB9}"/>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A5A162F-CEBF-498C-926B-328CA4B5CBBB}"/>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5CD670-1CA2-40F9-9FED-59B3B5827697}"/>
              </a:ext>
            </a:extLst>
          </p:cNvPr>
          <p:cNvSpPr>
            <a:spLocks noGrp="1"/>
          </p:cNvSpPr>
          <p:nvPr>
            <p:ph type="dt" sz="half" idx="10"/>
          </p:nvPr>
        </p:nvSpPr>
        <p:spPr/>
        <p:txBody>
          <a:bodyPr/>
          <a:lstStyle/>
          <a:p>
            <a:fld id="{DD0BC532-F5E5-4180-A501-621CCE67696E}" type="datetimeFigureOut">
              <a:rPr lang="en-US" smtClean="0"/>
              <a:t>3/5/2025</a:t>
            </a:fld>
            <a:endParaRPr lang="en-US"/>
          </a:p>
        </p:txBody>
      </p:sp>
      <p:sp>
        <p:nvSpPr>
          <p:cNvPr id="5" name="Footer Placeholder 4">
            <a:extLst>
              <a:ext uri="{FF2B5EF4-FFF2-40B4-BE49-F238E27FC236}">
                <a16:creationId xmlns:a16="http://schemas.microsoft.com/office/drawing/2014/main" id="{85EE65B0-6BF6-4404-8490-4AA46EAFC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56D877-8939-4DDE-A1C5-809E44E03A93}"/>
              </a:ext>
            </a:extLst>
          </p:cNvPr>
          <p:cNvSpPr>
            <a:spLocks noGrp="1"/>
          </p:cNvSpPr>
          <p:nvPr>
            <p:ph type="sldNum" sz="quarter" idx="12"/>
          </p:nvPr>
        </p:nvSpPr>
        <p:spPr/>
        <p:txBody>
          <a:bodyPr/>
          <a:lstStyle/>
          <a:p>
            <a:fld id="{4C70A63A-6DD4-4D63-99DE-F76A3BA2635C}" type="slidenum">
              <a:rPr lang="en-US" smtClean="0"/>
              <a:t>‹#›</a:t>
            </a:fld>
            <a:endParaRPr lang="en-US"/>
          </a:p>
        </p:txBody>
      </p:sp>
    </p:spTree>
    <p:extLst>
      <p:ext uri="{BB962C8B-B14F-4D97-AF65-F5344CB8AC3E}">
        <p14:creationId xmlns:p14="http://schemas.microsoft.com/office/powerpoint/2010/main" val="17298014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D33E8-E902-4D26-AD5B-87B62D2231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240155F-897D-42FA-B075-452977F0D8E3}"/>
              </a:ext>
            </a:extLst>
          </p:cNvPr>
          <p:cNvSpPr>
            <a:spLocks noGrp="1"/>
          </p:cNvSpPr>
          <p:nvPr>
            <p:ph type="dt" sz="half" idx="10"/>
          </p:nvPr>
        </p:nvSpPr>
        <p:spPr/>
        <p:txBody>
          <a:bodyPr/>
          <a:lstStyle/>
          <a:p>
            <a:fld id="{DD0BC532-F5E5-4180-A501-621CCE67696E}" type="datetimeFigureOut">
              <a:rPr lang="en-US" smtClean="0"/>
              <a:t>3/5/2025</a:t>
            </a:fld>
            <a:endParaRPr lang="en-US"/>
          </a:p>
        </p:txBody>
      </p:sp>
      <p:sp>
        <p:nvSpPr>
          <p:cNvPr id="4" name="Footer Placeholder 3">
            <a:extLst>
              <a:ext uri="{FF2B5EF4-FFF2-40B4-BE49-F238E27FC236}">
                <a16:creationId xmlns:a16="http://schemas.microsoft.com/office/drawing/2014/main" id="{56F2EB53-C0DC-4100-B14C-348694F575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19A131-4B95-4DB1-920C-4720E2A28541}"/>
              </a:ext>
            </a:extLst>
          </p:cNvPr>
          <p:cNvSpPr>
            <a:spLocks noGrp="1"/>
          </p:cNvSpPr>
          <p:nvPr>
            <p:ph type="sldNum" sz="quarter" idx="12"/>
          </p:nvPr>
        </p:nvSpPr>
        <p:spPr/>
        <p:txBody>
          <a:bodyPr/>
          <a:lstStyle/>
          <a:p>
            <a:fld id="{4C70A63A-6DD4-4D63-99DE-F76A3BA2635C}" type="slidenum">
              <a:rPr lang="en-US" smtClean="0"/>
              <a:t>‹#›</a:t>
            </a:fld>
            <a:endParaRPr lang="en-US"/>
          </a:p>
        </p:txBody>
      </p:sp>
      <p:pic>
        <p:nvPicPr>
          <p:cNvPr id="6" name="Picture 3">
            <a:extLst>
              <a:ext uri="{FF2B5EF4-FFF2-40B4-BE49-F238E27FC236}">
                <a16:creationId xmlns:a16="http://schemas.microsoft.com/office/drawing/2014/main" id="{7065ACD7-A2E8-451F-AE67-F9D7CF11CB0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33046" y="0"/>
            <a:ext cx="1164607" cy="1097703"/>
          </a:xfrm>
          <a:prstGeom prst="rect">
            <a:avLst/>
          </a:prstGeom>
        </p:spPr>
      </p:pic>
    </p:spTree>
    <p:extLst>
      <p:ext uri="{BB962C8B-B14F-4D97-AF65-F5344CB8AC3E}">
        <p14:creationId xmlns:p14="http://schemas.microsoft.com/office/powerpoint/2010/main" val="1385742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22D2E68-3B7C-4388-84CA-25CF7BF98124}" type="datetimeFigureOut">
              <a:rPr lang="en-US" smtClean="0"/>
              <a:pPr/>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78EE97-C4B3-47C6-BF13-E308460BA6F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22D2E68-3B7C-4388-84CA-25CF7BF98124}" type="datetimeFigureOut">
              <a:rPr lang="en-US" smtClean="0"/>
              <a:pPr/>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78EE97-C4B3-47C6-BF13-E308460BA6FB}"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22D2E68-3B7C-4388-84CA-25CF7BF98124}" type="datetimeFigureOut">
              <a:rPr lang="en-US" smtClean="0"/>
              <a:pPr/>
              <a:t>3/5/2025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78EE97-C4B3-47C6-BF13-E308460BA6F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22D2E68-3B7C-4388-84CA-25CF7BF98124}" type="datetimeFigureOut">
              <a:rPr lang="en-US" smtClean="0"/>
              <a:pPr/>
              <a:t>3/5/2025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78EE97-C4B3-47C6-BF13-E308460BA6FB}"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2D2E68-3B7C-4388-84CA-25CF7BF98124}" type="datetimeFigureOut">
              <a:rPr lang="en-US" smtClean="0"/>
              <a:pPr/>
              <a:t>3/5/2025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78EE97-C4B3-47C6-BF13-E308460BA6F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22D2E68-3B7C-4388-84CA-25CF7BF98124}" type="datetimeFigureOut">
              <a:rPr lang="en-US" smtClean="0"/>
              <a:pPr/>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78EE97-C4B3-47C6-BF13-E308460BA6F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22D2E68-3B7C-4388-84CA-25CF7BF98124}" type="datetimeFigureOut">
              <a:rPr lang="en-US" smtClean="0"/>
              <a:pPr/>
              <a:t>3/5/2025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778EE97-C4B3-47C6-BF13-E308460BA6F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22D2E68-3B7C-4388-84CA-25CF7BF98124}" type="datetimeFigureOut">
              <a:rPr lang="en-US" smtClean="0"/>
              <a:pPr/>
              <a:t>3/5/2025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778EE97-C4B3-47C6-BF13-E308460BA6F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20DBF4-D6C3-4524-8ED2-38353F59D66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755BA8E-D4FB-4BC0-9B9D-1903ADB8C6B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FC3768-79B5-4083-802E-616F7A9A0614}"/>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0BC532-F5E5-4180-A501-621CCE67696E}" type="datetimeFigureOut">
              <a:rPr lang="en-US" smtClean="0"/>
              <a:t>3/5/2025</a:t>
            </a:fld>
            <a:endParaRPr lang="en-US"/>
          </a:p>
        </p:txBody>
      </p:sp>
      <p:sp>
        <p:nvSpPr>
          <p:cNvPr id="5" name="Footer Placeholder 4">
            <a:extLst>
              <a:ext uri="{FF2B5EF4-FFF2-40B4-BE49-F238E27FC236}">
                <a16:creationId xmlns:a16="http://schemas.microsoft.com/office/drawing/2014/main" id="{7D93FB55-19CD-4D63-8CE7-21D0E0115C9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0B81D0F-9474-496D-A94C-D7176B749DB6}"/>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70A63A-6DD4-4D63-99DE-F76A3BA2635C}" type="slidenum">
              <a:rPr lang="en-US" smtClean="0"/>
              <a:t>‹#›</a:t>
            </a:fld>
            <a:endParaRPr lang="en-US"/>
          </a:p>
        </p:txBody>
      </p:sp>
    </p:spTree>
    <p:extLst>
      <p:ext uri="{BB962C8B-B14F-4D97-AF65-F5344CB8AC3E}">
        <p14:creationId xmlns:p14="http://schemas.microsoft.com/office/powerpoint/2010/main" val="3644219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752601"/>
            <a:ext cx="8610600" cy="1829761"/>
          </a:xfrm>
        </p:spPr>
        <p:txBody>
          <a:bodyPr/>
          <a:lstStyle/>
          <a:p>
            <a:r>
              <a:rPr lang="en-US" dirty="0"/>
              <a:t>SYSTEMIC DRUGS IN OPHTHALMOLOGY</a:t>
            </a:r>
          </a:p>
        </p:txBody>
      </p:sp>
      <p:sp>
        <p:nvSpPr>
          <p:cNvPr id="3" name="Subtitle 2"/>
          <p:cNvSpPr>
            <a:spLocks noGrp="1"/>
          </p:cNvSpPr>
          <p:nvPr>
            <p:ph type="subTitle" idx="1"/>
          </p:nvPr>
        </p:nvSpPr>
        <p:spPr/>
        <p:txBody>
          <a:bodyPr/>
          <a:lstStyle/>
          <a:p>
            <a:r>
              <a:rPr lang="en-US" dirty="0"/>
              <a:t>Dr Wajeeha Rasool</a:t>
            </a:r>
          </a:p>
          <a:p>
            <a:r>
              <a:rPr lang="en-US" dirty="0"/>
              <a:t>(SR EYE)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31292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r>
                        <a:rPr lang="en-US" dirty="0"/>
                        <a:t>DISEASE</a:t>
                      </a:r>
                    </a:p>
                  </a:txBody>
                  <a:tcPr/>
                </a:tc>
                <a:tc>
                  <a:txBody>
                    <a:bodyPr/>
                    <a:lstStyle/>
                    <a:p>
                      <a:r>
                        <a:rPr lang="en-US" dirty="0"/>
                        <a:t>ANTIBIOTICS</a:t>
                      </a:r>
                    </a:p>
                  </a:txBody>
                  <a:tcPr/>
                </a:tc>
                <a:extLst>
                  <a:ext uri="{0D108BD9-81ED-4DB2-BD59-A6C34878D82A}">
                    <a16:rowId xmlns:a16="http://schemas.microsoft.com/office/drawing/2014/main" val="10000"/>
                  </a:ext>
                </a:extLst>
              </a:tr>
              <a:tr h="370840">
                <a:tc>
                  <a:txBody>
                    <a:bodyPr/>
                    <a:lstStyle/>
                    <a:p>
                      <a:r>
                        <a:rPr lang="en-US" dirty="0"/>
                        <a:t>BACTERIAL PRESEPTAL CELLULITIS</a:t>
                      </a:r>
                    </a:p>
                  </a:txBody>
                  <a:tcPr/>
                </a:tc>
                <a:tc>
                  <a:txBody>
                    <a:bodyPr/>
                    <a:lstStyle/>
                    <a:p>
                      <a:r>
                        <a:rPr lang="en-US" dirty="0"/>
                        <a:t>CO-AOXICLAVULANATE/</a:t>
                      </a:r>
                    </a:p>
                    <a:p>
                      <a:r>
                        <a:rPr lang="en-US" dirty="0"/>
                        <a:t>FLUCLOXACILLIN</a:t>
                      </a:r>
                    </a:p>
                  </a:txBody>
                  <a:tcPr/>
                </a:tc>
                <a:extLst>
                  <a:ext uri="{0D108BD9-81ED-4DB2-BD59-A6C34878D82A}">
                    <a16:rowId xmlns:a16="http://schemas.microsoft.com/office/drawing/2014/main" val="10001"/>
                  </a:ext>
                </a:extLst>
              </a:tr>
              <a:tr h="370840">
                <a:tc>
                  <a:txBody>
                    <a:bodyPr/>
                    <a:lstStyle/>
                    <a:p>
                      <a:r>
                        <a:rPr lang="en-US" dirty="0"/>
                        <a:t>BACTERIAL ORBITAL CELLULITIS</a:t>
                      </a:r>
                    </a:p>
                  </a:txBody>
                  <a:tcPr/>
                </a:tc>
                <a:tc>
                  <a:txBody>
                    <a:bodyPr/>
                    <a:lstStyle/>
                    <a:p>
                      <a:r>
                        <a:rPr lang="en-US" dirty="0"/>
                        <a:t>CEFTAZIDIME+METRONIDAZOLE/</a:t>
                      </a:r>
                    </a:p>
                    <a:p>
                      <a:r>
                        <a:rPr lang="en-US" dirty="0"/>
                        <a:t>CEFUROXIME</a:t>
                      </a:r>
                    </a:p>
                  </a:txBody>
                  <a:tcPr/>
                </a:tc>
                <a:extLst>
                  <a:ext uri="{0D108BD9-81ED-4DB2-BD59-A6C34878D82A}">
                    <a16:rowId xmlns:a16="http://schemas.microsoft.com/office/drawing/2014/main" val="10002"/>
                  </a:ext>
                </a:extLst>
              </a:tr>
              <a:tr h="370840">
                <a:tc>
                  <a:txBody>
                    <a:bodyPr/>
                    <a:lstStyle/>
                    <a:p>
                      <a:r>
                        <a:rPr lang="en-US" dirty="0"/>
                        <a:t>SEV. GONOCOCCAL CONJUNCTIVITIS</a:t>
                      </a:r>
                    </a:p>
                  </a:txBody>
                  <a:tcPr/>
                </a:tc>
                <a:tc>
                  <a:txBody>
                    <a:bodyPr/>
                    <a:lstStyle/>
                    <a:p>
                      <a:r>
                        <a:rPr lang="en-US" dirty="0"/>
                        <a:t>CEFTRIAXONE/QUINOLONES/</a:t>
                      </a:r>
                    </a:p>
                    <a:p>
                      <a:r>
                        <a:rPr lang="en-US" dirty="0"/>
                        <a:t>MACROLIDES</a:t>
                      </a:r>
                    </a:p>
                  </a:txBody>
                  <a:tcPr/>
                </a:tc>
                <a:extLst>
                  <a:ext uri="{0D108BD9-81ED-4DB2-BD59-A6C34878D82A}">
                    <a16:rowId xmlns:a16="http://schemas.microsoft.com/office/drawing/2014/main" val="10003"/>
                  </a:ext>
                </a:extLst>
              </a:tr>
              <a:tr h="370840">
                <a:tc>
                  <a:txBody>
                    <a:bodyPr/>
                    <a:lstStyle/>
                    <a:p>
                      <a:r>
                        <a:rPr lang="en-US" dirty="0"/>
                        <a:t>SEV H. INFLUENZA CONJUNTIVITIS</a:t>
                      </a:r>
                    </a:p>
                  </a:txBody>
                  <a:tcPr/>
                </a:tc>
                <a:tc>
                  <a:txBody>
                    <a:bodyPr/>
                    <a:lstStyle/>
                    <a:p>
                      <a:r>
                        <a:rPr lang="en-US" dirty="0"/>
                        <a:t>CO-AOXICLAVULANATE</a:t>
                      </a:r>
                    </a:p>
                  </a:txBody>
                  <a:tcPr/>
                </a:tc>
                <a:extLst>
                  <a:ext uri="{0D108BD9-81ED-4DB2-BD59-A6C34878D82A}">
                    <a16:rowId xmlns:a16="http://schemas.microsoft.com/office/drawing/2014/main" val="10004"/>
                  </a:ext>
                </a:extLst>
              </a:tr>
              <a:tr h="370840">
                <a:tc>
                  <a:txBody>
                    <a:bodyPr/>
                    <a:lstStyle/>
                    <a:p>
                      <a:r>
                        <a:rPr lang="en-US" dirty="0"/>
                        <a:t>MENINGIOCOCCAL</a:t>
                      </a:r>
                    </a:p>
                    <a:p>
                      <a:r>
                        <a:rPr lang="en-US" baseline="0" dirty="0"/>
                        <a:t>CONJUNCTIVITIS/KERATITIS</a:t>
                      </a:r>
                      <a:endParaRPr lang="en-US" dirty="0"/>
                    </a:p>
                  </a:txBody>
                  <a:tcPr/>
                </a:tc>
                <a:tc>
                  <a:txBody>
                    <a:bodyPr/>
                    <a:lstStyle/>
                    <a:p>
                      <a:r>
                        <a:rPr lang="en-US" dirty="0"/>
                        <a:t>BENYL PENICILLIN/CEFTRIAXONE/</a:t>
                      </a:r>
                    </a:p>
                    <a:p>
                      <a:r>
                        <a:rPr lang="en-US" dirty="0"/>
                        <a:t>CEFOTAXIME/CIPROFLOXACILLIN</a:t>
                      </a:r>
                    </a:p>
                  </a:txBody>
                  <a:tcPr/>
                </a:tc>
                <a:extLst>
                  <a:ext uri="{0D108BD9-81ED-4DB2-BD59-A6C34878D82A}">
                    <a16:rowId xmlns:a16="http://schemas.microsoft.com/office/drawing/2014/main" val="10005"/>
                  </a:ext>
                </a:extLst>
              </a:tr>
              <a:tr h="370840">
                <a:tc>
                  <a:txBody>
                    <a:bodyPr/>
                    <a:lstStyle/>
                    <a:p>
                      <a:r>
                        <a:rPr lang="en-US" dirty="0"/>
                        <a:t>CHLAMYDIA TRACHOMATIS,</a:t>
                      </a:r>
                    </a:p>
                    <a:p>
                      <a:r>
                        <a:rPr lang="en-US" dirty="0"/>
                        <a:t>BLEPHARITIS</a:t>
                      </a:r>
                    </a:p>
                  </a:txBody>
                  <a:tcPr/>
                </a:tc>
                <a:tc>
                  <a:txBody>
                    <a:bodyPr/>
                    <a:lstStyle/>
                    <a:p>
                      <a:r>
                        <a:rPr lang="en-US" dirty="0"/>
                        <a:t>AZITHROMYCIN/DOXICYCLIN</a:t>
                      </a:r>
                    </a:p>
                  </a:txBody>
                  <a:tcPr/>
                </a:tc>
                <a:extLst>
                  <a:ext uri="{0D108BD9-81ED-4DB2-BD59-A6C34878D82A}">
                    <a16:rowId xmlns:a16="http://schemas.microsoft.com/office/drawing/2014/main" val="10006"/>
                  </a:ext>
                </a:extLst>
              </a:tr>
              <a:tr h="370840">
                <a:tc>
                  <a:txBody>
                    <a:bodyPr/>
                    <a:lstStyle/>
                    <a:p>
                      <a:r>
                        <a:rPr lang="en-US" dirty="0"/>
                        <a:t>CORNEAL</a:t>
                      </a:r>
                      <a:r>
                        <a:rPr lang="en-US" baseline="0" dirty="0"/>
                        <a:t> BURNS</a:t>
                      </a:r>
                      <a:endParaRPr lang="en-US" dirty="0"/>
                    </a:p>
                  </a:txBody>
                  <a:tcPr/>
                </a:tc>
                <a:tc>
                  <a:txBody>
                    <a:bodyPr/>
                    <a:lstStyle/>
                    <a:p>
                      <a:r>
                        <a:rPr lang="en-US" dirty="0"/>
                        <a:t>DOXICYCLIN/TETRACYCLIN</a:t>
                      </a:r>
                    </a:p>
                  </a:txBody>
                  <a:tcPr/>
                </a:tc>
                <a:extLst>
                  <a:ext uri="{0D108BD9-81ED-4DB2-BD59-A6C34878D82A}">
                    <a16:rowId xmlns:a16="http://schemas.microsoft.com/office/drawing/2014/main" val="10007"/>
                  </a:ext>
                </a:extLst>
              </a:tr>
            </a:tbl>
          </a:graphicData>
        </a:graphic>
      </p:graphicFrame>
      <p:sp>
        <p:nvSpPr>
          <p:cNvPr id="3" name="Title 2"/>
          <p:cNvSpPr>
            <a:spLocks noGrp="1"/>
          </p:cNvSpPr>
          <p:nvPr>
            <p:ph type="title"/>
          </p:nvPr>
        </p:nvSpPr>
        <p:spPr/>
        <p:txBody>
          <a:bodyPr/>
          <a:lstStyle/>
          <a:p>
            <a:r>
              <a:rPr lang="en-US" dirty="0"/>
              <a:t>ANTIBIOTICS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905000"/>
          <a:ext cx="8229600" cy="22860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457200">
                <a:tc>
                  <a:txBody>
                    <a:bodyPr/>
                    <a:lstStyle/>
                    <a:p>
                      <a:r>
                        <a:rPr lang="en-US" dirty="0"/>
                        <a:t>DRUG</a:t>
                      </a:r>
                    </a:p>
                  </a:txBody>
                  <a:tcPr/>
                </a:tc>
                <a:tc>
                  <a:txBody>
                    <a:bodyPr/>
                    <a:lstStyle/>
                    <a:p>
                      <a:r>
                        <a:rPr lang="en-US" dirty="0"/>
                        <a:t>DISEASE</a:t>
                      </a:r>
                    </a:p>
                  </a:txBody>
                  <a:tcPr/>
                </a:tc>
                <a:extLst>
                  <a:ext uri="{0D108BD9-81ED-4DB2-BD59-A6C34878D82A}">
                    <a16:rowId xmlns:a16="http://schemas.microsoft.com/office/drawing/2014/main" val="10000"/>
                  </a:ext>
                </a:extLst>
              </a:tr>
              <a:tr h="457200">
                <a:tc>
                  <a:txBody>
                    <a:bodyPr/>
                    <a:lstStyle/>
                    <a:p>
                      <a:r>
                        <a:rPr lang="en-US" b="1" dirty="0" err="1">
                          <a:latin typeface="Cambria" pitchFamily="18" charset="0"/>
                        </a:rPr>
                        <a:t>Voriconazole</a:t>
                      </a:r>
                      <a:endParaRPr lang="en-US" b="1" dirty="0">
                        <a:latin typeface="Cambria" pitchFamily="18" charset="0"/>
                      </a:endParaRPr>
                    </a:p>
                  </a:txBody>
                  <a:tcPr/>
                </a:tc>
                <a:tc rowSpan="3">
                  <a:txBody>
                    <a:bodyPr/>
                    <a:lstStyle/>
                    <a:p>
                      <a:endParaRPr lang="en-US" b="1" dirty="0">
                        <a:latin typeface="Cambria" pitchFamily="18" charset="0"/>
                      </a:endParaRPr>
                    </a:p>
                    <a:p>
                      <a:endParaRPr lang="en-US" b="1" dirty="0">
                        <a:latin typeface="Cambria" pitchFamily="18" charset="0"/>
                      </a:endParaRPr>
                    </a:p>
                    <a:p>
                      <a:r>
                        <a:rPr lang="en-US" b="1" dirty="0">
                          <a:latin typeface="Cambria" pitchFamily="18" charset="0"/>
                        </a:rPr>
                        <a:t>Fungal </a:t>
                      </a:r>
                      <a:r>
                        <a:rPr lang="en-US" b="1" dirty="0" err="1">
                          <a:latin typeface="Cambria" pitchFamily="18" charset="0"/>
                        </a:rPr>
                        <a:t>keratitis</a:t>
                      </a:r>
                      <a:endParaRPr lang="en-US" b="1" dirty="0">
                        <a:latin typeface="Cambria" pitchFamily="18" charset="0"/>
                      </a:endParaRPr>
                    </a:p>
                  </a:txBody>
                  <a:tcPr/>
                </a:tc>
                <a:extLst>
                  <a:ext uri="{0D108BD9-81ED-4DB2-BD59-A6C34878D82A}">
                    <a16:rowId xmlns:a16="http://schemas.microsoft.com/office/drawing/2014/main" val="10001"/>
                  </a:ext>
                </a:extLst>
              </a:tr>
              <a:tr h="457200">
                <a:tc>
                  <a:txBody>
                    <a:bodyPr/>
                    <a:lstStyle/>
                    <a:p>
                      <a:r>
                        <a:rPr lang="en-US" b="1" dirty="0" err="1">
                          <a:latin typeface="Cambria" pitchFamily="18" charset="0"/>
                        </a:rPr>
                        <a:t>Itraconazole</a:t>
                      </a:r>
                      <a:endParaRPr lang="en-US" b="1" dirty="0">
                        <a:latin typeface="Cambria" pitchFamily="18" charset="0"/>
                      </a:endParaRPr>
                    </a:p>
                  </a:txBody>
                  <a:tcPr/>
                </a:tc>
                <a:tc vMerge="1">
                  <a:txBody>
                    <a:bodyPr/>
                    <a:lstStyle/>
                    <a:p>
                      <a:endParaRPr lang="en-US" dirty="0"/>
                    </a:p>
                  </a:txBody>
                  <a:tcPr/>
                </a:tc>
                <a:extLst>
                  <a:ext uri="{0D108BD9-81ED-4DB2-BD59-A6C34878D82A}">
                    <a16:rowId xmlns:a16="http://schemas.microsoft.com/office/drawing/2014/main" val="10002"/>
                  </a:ext>
                </a:extLst>
              </a:tr>
              <a:tr h="457200">
                <a:tc>
                  <a:txBody>
                    <a:bodyPr/>
                    <a:lstStyle/>
                    <a:p>
                      <a:r>
                        <a:rPr lang="en-US" b="1" dirty="0" err="1">
                          <a:latin typeface="Cambria" pitchFamily="18" charset="0"/>
                        </a:rPr>
                        <a:t>Fluconazole</a:t>
                      </a:r>
                      <a:endParaRPr lang="en-US" b="1" dirty="0">
                        <a:latin typeface="Cambria" pitchFamily="18" charset="0"/>
                      </a:endParaRPr>
                    </a:p>
                  </a:txBody>
                  <a:tcPr/>
                </a:tc>
                <a:tc vMerge="1">
                  <a:txBody>
                    <a:bodyPr/>
                    <a:lstStyle/>
                    <a:p>
                      <a:endParaRPr lang="en-US" dirty="0"/>
                    </a:p>
                  </a:txBody>
                  <a:tcPr/>
                </a:tc>
                <a:extLst>
                  <a:ext uri="{0D108BD9-81ED-4DB2-BD59-A6C34878D82A}">
                    <a16:rowId xmlns:a16="http://schemas.microsoft.com/office/drawing/2014/main" val="10003"/>
                  </a:ext>
                </a:extLst>
              </a:tr>
              <a:tr h="457200">
                <a:tc>
                  <a:txBody>
                    <a:bodyPr/>
                    <a:lstStyle/>
                    <a:p>
                      <a:r>
                        <a:rPr lang="en-US" b="1" dirty="0" err="1">
                          <a:latin typeface="Cambria" pitchFamily="18" charset="0"/>
                        </a:rPr>
                        <a:t>Amphotericin</a:t>
                      </a:r>
                      <a:r>
                        <a:rPr lang="en-US" b="1" dirty="0">
                          <a:latin typeface="Cambria" pitchFamily="18" charset="0"/>
                        </a:rPr>
                        <a:t> B</a:t>
                      </a:r>
                    </a:p>
                  </a:txBody>
                  <a:tcPr/>
                </a:tc>
                <a:tc>
                  <a:txBody>
                    <a:bodyPr/>
                    <a:lstStyle/>
                    <a:p>
                      <a:r>
                        <a:rPr lang="en-US" b="1" dirty="0" err="1">
                          <a:latin typeface="Cambria" pitchFamily="18" charset="0"/>
                        </a:rPr>
                        <a:t>Mucormycosis</a:t>
                      </a:r>
                      <a:endParaRPr lang="en-US" b="1" dirty="0">
                        <a:latin typeface="Cambria" pitchFamily="18" charset="0"/>
                      </a:endParaRPr>
                    </a:p>
                  </a:txBody>
                  <a:tcPr/>
                </a:tc>
                <a:extLst>
                  <a:ext uri="{0D108BD9-81ED-4DB2-BD59-A6C34878D82A}">
                    <a16:rowId xmlns:a16="http://schemas.microsoft.com/office/drawing/2014/main" val="10004"/>
                  </a:ext>
                </a:extLst>
              </a:tr>
            </a:tbl>
          </a:graphicData>
        </a:graphic>
      </p:graphicFrame>
      <p:sp>
        <p:nvSpPr>
          <p:cNvPr id="8" name="Title 7"/>
          <p:cNvSpPr>
            <a:spLocks noGrp="1"/>
          </p:cNvSpPr>
          <p:nvPr>
            <p:ph type="title"/>
          </p:nvPr>
        </p:nvSpPr>
        <p:spPr>
          <a:xfrm>
            <a:off x="457200" y="533400"/>
            <a:ext cx="8229600" cy="868362"/>
          </a:xfrm>
        </p:spPr>
        <p:txBody>
          <a:bodyPr/>
          <a:lstStyle/>
          <a:p>
            <a:r>
              <a:rPr lang="en-US" dirty="0">
                <a:latin typeface="Arial" pitchFamily="34" charset="0"/>
                <a:cs typeface="Arial" pitchFamily="34" charset="0"/>
              </a:rPr>
              <a:t>ANTI FUNGAL DRUGS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33400" y="2133600"/>
          <a:ext cx="8229600" cy="267208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r>
                        <a:rPr lang="en-US" dirty="0"/>
                        <a:t>DRUGS</a:t>
                      </a:r>
                    </a:p>
                  </a:txBody>
                  <a:tcPr/>
                </a:tc>
                <a:tc>
                  <a:txBody>
                    <a:bodyPr/>
                    <a:lstStyle/>
                    <a:p>
                      <a:r>
                        <a:rPr lang="en-US" dirty="0"/>
                        <a:t>DISEASE</a:t>
                      </a:r>
                    </a:p>
                  </a:txBody>
                  <a:tcPr/>
                </a:tc>
                <a:extLst>
                  <a:ext uri="{0D108BD9-81ED-4DB2-BD59-A6C34878D82A}">
                    <a16:rowId xmlns:a16="http://schemas.microsoft.com/office/drawing/2014/main" val="10000"/>
                  </a:ext>
                </a:extLst>
              </a:tr>
              <a:tr h="370840">
                <a:tc>
                  <a:txBody>
                    <a:bodyPr/>
                    <a:lstStyle/>
                    <a:p>
                      <a:r>
                        <a:rPr lang="en-US" b="1" dirty="0">
                          <a:latin typeface="Cambria" pitchFamily="18" charset="0"/>
                        </a:rPr>
                        <a:t>Acyclovir </a:t>
                      </a:r>
                    </a:p>
                  </a:txBody>
                  <a:tcPr/>
                </a:tc>
                <a:tc rowSpan="3">
                  <a:txBody>
                    <a:bodyPr/>
                    <a:lstStyle/>
                    <a:p>
                      <a:r>
                        <a:rPr lang="en-US" b="1" dirty="0">
                          <a:latin typeface="Cambria" pitchFamily="18" charset="0"/>
                        </a:rPr>
                        <a:t>Herpes</a:t>
                      </a:r>
                      <a:r>
                        <a:rPr lang="en-US" b="1" baseline="0" dirty="0">
                          <a:latin typeface="Cambria" pitchFamily="18" charset="0"/>
                        </a:rPr>
                        <a:t> simplex </a:t>
                      </a:r>
                      <a:r>
                        <a:rPr lang="en-US" b="1" baseline="0" dirty="0" err="1">
                          <a:latin typeface="Cambria" pitchFamily="18" charset="0"/>
                        </a:rPr>
                        <a:t>keratitis</a:t>
                      </a:r>
                      <a:r>
                        <a:rPr lang="en-US" b="1" baseline="0" dirty="0">
                          <a:latin typeface="Cambria" pitchFamily="18" charset="0"/>
                        </a:rPr>
                        <a:t> (</a:t>
                      </a:r>
                      <a:r>
                        <a:rPr lang="en-US" b="1" baseline="0" dirty="0" err="1">
                          <a:latin typeface="Cambria" pitchFamily="18" charset="0"/>
                        </a:rPr>
                        <a:t>stromal</a:t>
                      </a:r>
                      <a:r>
                        <a:rPr lang="en-US" b="1" baseline="0" dirty="0">
                          <a:latin typeface="Cambria" pitchFamily="18" charset="0"/>
                        </a:rPr>
                        <a:t> &amp; </a:t>
                      </a:r>
                      <a:r>
                        <a:rPr lang="en-US" b="1" baseline="0" dirty="0" err="1">
                          <a:latin typeface="Cambria" pitchFamily="18" charset="0"/>
                        </a:rPr>
                        <a:t>disciform</a:t>
                      </a:r>
                      <a:r>
                        <a:rPr lang="en-US" b="1" baseline="0" dirty="0">
                          <a:latin typeface="Cambria" pitchFamily="18" charset="0"/>
                        </a:rPr>
                        <a:t>) ,Uveitis</a:t>
                      </a:r>
                    </a:p>
                    <a:p>
                      <a:endParaRPr lang="en-US" b="1" baseline="0" dirty="0">
                        <a:latin typeface="Cambria" pitchFamily="18" charset="0"/>
                      </a:endParaRPr>
                    </a:p>
                    <a:p>
                      <a:r>
                        <a:rPr lang="en-US" b="1" baseline="0" dirty="0">
                          <a:latin typeface="Cambria" pitchFamily="18" charset="0"/>
                        </a:rPr>
                        <a:t>HZO</a:t>
                      </a:r>
                      <a:endParaRPr lang="en-US" b="1" dirty="0">
                        <a:latin typeface="Cambria" pitchFamily="18" charset="0"/>
                      </a:endParaRPr>
                    </a:p>
                  </a:txBody>
                  <a:tcPr/>
                </a:tc>
                <a:extLst>
                  <a:ext uri="{0D108BD9-81ED-4DB2-BD59-A6C34878D82A}">
                    <a16:rowId xmlns:a16="http://schemas.microsoft.com/office/drawing/2014/main" val="10001"/>
                  </a:ext>
                </a:extLst>
              </a:tr>
              <a:tr h="370840">
                <a:tc>
                  <a:txBody>
                    <a:bodyPr/>
                    <a:lstStyle/>
                    <a:p>
                      <a:r>
                        <a:rPr lang="en-US" b="1" dirty="0" err="1">
                          <a:latin typeface="Cambria" pitchFamily="18" charset="0"/>
                        </a:rPr>
                        <a:t>Famcyclovir</a:t>
                      </a:r>
                      <a:endParaRPr lang="en-US" b="1" dirty="0">
                        <a:latin typeface="Cambria" pitchFamily="18" charset="0"/>
                      </a:endParaRPr>
                    </a:p>
                  </a:txBody>
                  <a:tcPr/>
                </a:tc>
                <a:tc vMerge="1">
                  <a:txBody>
                    <a:bodyPr/>
                    <a:lstStyle/>
                    <a:p>
                      <a:endParaRPr lang="en-US" dirty="0"/>
                    </a:p>
                  </a:txBody>
                  <a:tcPr/>
                </a:tc>
                <a:extLst>
                  <a:ext uri="{0D108BD9-81ED-4DB2-BD59-A6C34878D82A}">
                    <a16:rowId xmlns:a16="http://schemas.microsoft.com/office/drawing/2014/main" val="10002"/>
                  </a:ext>
                </a:extLst>
              </a:tr>
              <a:tr h="370840">
                <a:tc>
                  <a:txBody>
                    <a:bodyPr/>
                    <a:lstStyle/>
                    <a:p>
                      <a:r>
                        <a:rPr lang="en-US" b="1" dirty="0" err="1">
                          <a:latin typeface="Cambria" pitchFamily="18" charset="0"/>
                        </a:rPr>
                        <a:t>Valacyclovir</a:t>
                      </a:r>
                      <a:r>
                        <a:rPr lang="en-US" b="1" baseline="0" dirty="0">
                          <a:latin typeface="Cambria" pitchFamily="18" charset="0"/>
                        </a:rPr>
                        <a:t> </a:t>
                      </a:r>
                      <a:endParaRPr lang="en-US" b="1" dirty="0">
                        <a:latin typeface="Cambria" pitchFamily="18" charset="0"/>
                      </a:endParaRPr>
                    </a:p>
                  </a:txBody>
                  <a:tcPr/>
                </a:tc>
                <a:tc vMerge="1">
                  <a:txBody>
                    <a:bodyPr/>
                    <a:lstStyle/>
                    <a:p>
                      <a:endParaRPr lang="en-US" dirty="0"/>
                    </a:p>
                  </a:txBody>
                  <a:tcPr/>
                </a:tc>
                <a:extLst>
                  <a:ext uri="{0D108BD9-81ED-4DB2-BD59-A6C34878D82A}">
                    <a16:rowId xmlns:a16="http://schemas.microsoft.com/office/drawing/2014/main" val="10003"/>
                  </a:ext>
                </a:extLst>
              </a:tr>
              <a:tr h="370840">
                <a:tc>
                  <a:txBody>
                    <a:bodyPr/>
                    <a:lstStyle/>
                    <a:p>
                      <a:endParaRPr lang="en-US" b="1">
                        <a:latin typeface="Cambria" pitchFamily="18" charset="0"/>
                      </a:endParaRPr>
                    </a:p>
                  </a:txBody>
                  <a:tcPr/>
                </a:tc>
                <a:tc>
                  <a:txBody>
                    <a:bodyPr/>
                    <a:lstStyle/>
                    <a:p>
                      <a:endParaRPr lang="en-US" b="1" dirty="0">
                        <a:latin typeface="Cambria" pitchFamily="18" charset="0"/>
                      </a:endParaRPr>
                    </a:p>
                  </a:txBody>
                  <a:tcPr/>
                </a:tc>
                <a:extLst>
                  <a:ext uri="{0D108BD9-81ED-4DB2-BD59-A6C34878D82A}">
                    <a16:rowId xmlns:a16="http://schemas.microsoft.com/office/drawing/2014/main" val="10004"/>
                  </a:ext>
                </a:extLst>
              </a:tr>
              <a:tr h="370840">
                <a:tc>
                  <a:txBody>
                    <a:bodyPr/>
                    <a:lstStyle/>
                    <a:p>
                      <a:r>
                        <a:rPr lang="en-US" b="1" dirty="0" err="1">
                          <a:latin typeface="Cambria" pitchFamily="18" charset="0"/>
                        </a:rPr>
                        <a:t>Gancyclovir</a:t>
                      </a:r>
                      <a:endParaRPr lang="en-US" b="1" dirty="0">
                        <a:latin typeface="Cambria" pitchFamily="18" charset="0"/>
                      </a:endParaRPr>
                    </a:p>
                  </a:txBody>
                  <a:tcPr/>
                </a:tc>
                <a:tc rowSpan="2">
                  <a:txBody>
                    <a:bodyPr/>
                    <a:lstStyle/>
                    <a:p>
                      <a:r>
                        <a:rPr lang="en-US" b="1" dirty="0">
                          <a:latin typeface="Cambria" pitchFamily="18" charset="0"/>
                        </a:rPr>
                        <a:t>PORN, ARN</a:t>
                      </a:r>
                    </a:p>
                    <a:p>
                      <a:r>
                        <a:rPr lang="en-US" b="1" dirty="0">
                          <a:latin typeface="Cambria" pitchFamily="18" charset="0"/>
                        </a:rPr>
                        <a:t>CMV retinitis.</a:t>
                      </a:r>
                    </a:p>
                  </a:txBody>
                  <a:tcPr/>
                </a:tc>
                <a:extLst>
                  <a:ext uri="{0D108BD9-81ED-4DB2-BD59-A6C34878D82A}">
                    <a16:rowId xmlns:a16="http://schemas.microsoft.com/office/drawing/2014/main" val="10005"/>
                  </a:ext>
                </a:extLst>
              </a:tr>
              <a:tr h="370840">
                <a:tc>
                  <a:txBody>
                    <a:bodyPr/>
                    <a:lstStyle/>
                    <a:p>
                      <a:r>
                        <a:rPr lang="en-US" b="1" dirty="0" err="1">
                          <a:latin typeface="Cambria" pitchFamily="18" charset="0"/>
                        </a:rPr>
                        <a:t>Foscarnet</a:t>
                      </a:r>
                      <a:endParaRPr lang="en-US" b="1" dirty="0">
                        <a:latin typeface="Cambria" pitchFamily="18" charset="0"/>
                      </a:endParaRPr>
                    </a:p>
                  </a:txBody>
                  <a:tcPr/>
                </a:tc>
                <a:tc vMerge="1">
                  <a:txBody>
                    <a:bodyPr/>
                    <a:lstStyle/>
                    <a:p>
                      <a:endParaRPr lang="en-US" dirty="0"/>
                    </a:p>
                  </a:txBody>
                  <a:tcPr/>
                </a:tc>
                <a:extLst>
                  <a:ext uri="{0D108BD9-81ED-4DB2-BD59-A6C34878D82A}">
                    <a16:rowId xmlns:a16="http://schemas.microsoft.com/office/drawing/2014/main" val="10006"/>
                  </a:ext>
                </a:extLst>
              </a:tr>
            </a:tbl>
          </a:graphicData>
        </a:graphic>
      </p:graphicFrame>
      <p:sp>
        <p:nvSpPr>
          <p:cNvPr id="3" name="Title 2"/>
          <p:cNvSpPr>
            <a:spLocks noGrp="1"/>
          </p:cNvSpPr>
          <p:nvPr>
            <p:ph type="title"/>
          </p:nvPr>
        </p:nvSpPr>
        <p:spPr>
          <a:xfrm>
            <a:off x="457200" y="381000"/>
            <a:ext cx="8229600" cy="990600"/>
          </a:xfrm>
        </p:spPr>
        <p:txBody>
          <a:bodyPr/>
          <a:lstStyle/>
          <a:p>
            <a:r>
              <a:rPr lang="en-US" dirty="0">
                <a:latin typeface="Arial" pitchFamily="34" charset="0"/>
                <a:cs typeface="Arial" pitchFamily="34" charset="0"/>
              </a:rPr>
              <a:t>ANTI VIRAL DRUGS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371600" y="1447801"/>
          <a:ext cx="6096000" cy="4898570"/>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489857">
                <a:tc>
                  <a:txBody>
                    <a:bodyPr/>
                    <a:lstStyle/>
                    <a:p>
                      <a:r>
                        <a:rPr lang="en-US" sz="2000" b="1" dirty="0">
                          <a:latin typeface="Cambria" pitchFamily="18" charset="0"/>
                        </a:rPr>
                        <a:t>DRUGS</a:t>
                      </a:r>
                    </a:p>
                  </a:txBody>
                  <a:tcPr/>
                </a:tc>
                <a:tc>
                  <a:txBody>
                    <a:bodyPr/>
                    <a:lstStyle/>
                    <a:p>
                      <a:r>
                        <a:rPr lang="en-US" sz="2000" b="1" dirty="0">
                          <a:latin typeface="Cambria" pitchFamily="18" charset="0"/>
                        </a:rPr>
                        <a:t>DISEASE</a:t>
                      </a:r>
                    </a:p>
                  </a:txBody>
                  <a:tcPr/>
                </a:tc>
                <a:extLst>
                  <a:ext uri="{0D108BD9-81ED-4DB2-BD59-A6C34878D82A}">
                    <a16:rowId xmlns:a16="http://schemas.microsoft.com/office/drawing/2014/main" val="10000"/>
                  </a:ext>
                </a:extLst>
              </a:tr>
              <a:tr h="489857">
                <a:tc>
                  <a:txBody>
                    <a:bodyPr/>
                    <a:lstStyle/>
                    <a:p>
                      <a:r>
                        <a:rPr lang="en-US" sz="2000" b="1" dirty="0" err="1">
                          <a:latin typeface="Cambria" pitchFamily="18" charset="0"/>
                        </a:rPr>
                        <a:t>Pyrimethamine</a:t>
                      </a:r>
                      <a:endParaRPr lang="en-US" sz="2000" b="1" dirty="0">
                        <a:latin typeface="Cambria" pitchFamily="18" charset="0"/>
                      </a:endParaRPr>
                    </a:p>
                  </a:txBody>
                  <a:tcPr/>
                </a:tc>
                <a:tc rowSpan="6">
                  <a:txBody>
                    <a:bodyPr/>
                    <a:lstStyle/>
                    <a:p>
                      <a:endParaRPr lang="en-US" sz="2000" b="1" dirty="0">
                        <a:latin typeface="Cambria" pitchFamily="18" charset="0"/>
                      </a:endParaRPr>
                    </a:p>
                    <a:p>
                      <a:endParaRPr lang="en-US" sz="2000" b="1" dirty="0">
                        <a:latin typeface="Cambria" pitchFamily="18" charset="0"/>
                      </a:endParaRPr>
                    </a:p>
                    <a:p>
                      <a:endParaRPr lang="en-US" sz="2000" b="1" dirty="0">
                        <a:latin typeface="Cambria" pitchFamily="18" charset="0"/>
                      </a:endParaRPr>
                    </a:p>
                    <a:p>
                      <a:r>
                        <a:rPr lang="en-US" sz="2000" b="1" dirty="0">
                          <a:latin typeface="Cambria" pitchFamily="18" charset="0"/>
                        </a:rPr>
                        <a:t>Toxoplasmosis</a:t>
                      </a:r>
                    </a:p>
                  </a:txBody>
                  <a:tcPr/>
                </a:tc>
                <a:extLst>
                  <a:ext uri="{0D108BD9-81ED-4DB2-BD59-A6C34878D82A}">
                    <a16:rowId xmlns:a16="http://schemas.microsoft.com/office/drawing/2014/main" val="10001"/>
                  </a:ext>
                </a:extLst>
              </a:tr>
              <a:tr h="489857">
                <a:tc>
                  <a:txBody>
                    <a:bodyPr/>
                    <a:lstStyle/>
                    <a:p>
                      <a:r>
                        <a:rPr lang="en-US" sz="2000" b="1" dirty="0">
                          <a:latin typeface="Cambria" pitchFamily="18" charset="0"/>
                        </a:rPr>
                        <a:t>Sulfadiazine</a:t>
                      </a:r>
                    </a:p>
                  </a:txBody>
                  <a:tcPr/>
                </a:tc>
                <a:tc vMerge="1">
                  <a:txBody>
                    <a:bodyPr/>
                    <a:lstStyle/>
                    <a:p>
                      <a:endParaRPr lang="en-US" dirty="0"/>
                    </a:p>
                  </a:txBody>
                  <a:tcPr/>
                </a:tc>
                <a:extLst>
                  <a:ext uri="{0D108BD9-81ED-4DB2-BD59-A6C34878D82A}">
                    <a16:rowId xmlns:a16="http://schemas.microsoft.com/office/drawing/2014/main" val="10002"/>
                  </a:ext>
                </a:extLst>
              </a:tr>
              <a:tr h="489857">
                <a:tc>
                  <a:txBody>
                    <a:bodyPr/>
                    <a:lstStyle/>
                    <a:p>
                      <a:r>
                        <a:rPr lang="en-US" sz="2000" b="1" dirty="0" err="1">
                          <a:latin typeface="Cambria" pitchFamily="18" charset="0"/>
                        </a:rPr>
                        <a:t>Cotrimoxzole</a:t>
                      </a:r>
                      <a:endParaRPr lang="en-US" sz="2000" b="1" dirty="0">
                        <a:latin typeface="Cambria" pitchFamily="18" charset="0"/>
                      </a:endParaRPr>
                    </a:p>
                  </a:txBody>
                  <a:tcPr/>
                </a:tc>
                <a:tc vMerge="1">
                  <a:txBody>
                    <a:bodyPr/>
                    <a:lstStyle/>
                    <a:p>
                      <a:endParaRPr lang="en-US" dirty="0"/>
                    </a:p>
                  </a:txBody>
                  <a:tcPr/>
                </a:tc>
                <a:extLst>
                  <a:ext uri="{0D108BD9-81ED-4DB2-BD59-A6C34878D82A}">
                    <a16:rowId xmlns:a16="http://schemas.microsoft.com/office/drawing/2014/main" val="10003"/>
                  </a:ext>
                </a:extLst>
              </a:tr>
              <a:tr h="489857">
                <a:tc>
                  <a:txBody>
                    <a:bodyPr/>
                    <a:lstStyle/>
                    <a:p>
                      <a:r>
                        <a:rPr lang="en-US" sz="2000" b="1" dirty="0" err="1">
                          <a:latin typeface="Cambria" pitchFamily="18" charset="0"/>
                        </a:rPr>
                        <a:t>Atovequone</a:t>
                      </a:r>
                      <a:endParaRPr lang="en-US" sz="2000" b="1" dirty="0">
                        <a:latin typeface="Cambria" pitchFamily="18" charset="0"/>
                      </a:endParaRPr>
                    </a:p>
                  </a:txBody>
                  <a:tcPr/>
                </a:tc>
                <a:tc vMerge="1">
                  <a:txBody>
                    <a:bodyPr/>
                    <a:lstStyle/>
                    <a:p>
                      <a:endParaRPr lang="en-US" dirty="0"/>
                    </a:p>
                  </a:txBody>
                  <a:tcPr/>
                </a:tc>
                <a:extLst>
                  <a:ext uri="{0D108BD9-81ED-4DB2-BD59-A6C34878D82A}">
                    <a16:rowId xmlns:a16="http://schemas.microsoft.com/office/drawing/2014/main" val="10004"/>
                  </a:ext>
                </a:extLst>
              </a:tr>
              <a:tr h="489857">
                <a:tc>
                  <a:txBody>
                    <a:bodyPr/>
                    <a:lstStyle/>
                    <a:p>
                      <a:r>
                        <a:rPr lang="en-US" sz="2000" b="1" dirty="0" err="1">
                          <a:latin typeface="Cambria" pitchFamily="18" charset="0"/>
                        </a:rPr>
                        <a:t>Azithromycin</a:t>
                      </a:r>
                      <a:endParaRPr lang="en-US" sz="2000" b="1" dirty="0">
                        <a:latin typeface="Cambria" pitchFamily="18" charset="0"/>
                      </a:endParaRPr>
                    </a:p>
                  </a:txBody>
                  <a:tcPr/>
                </a:tc>
                <a:tc vMerge="1">
                  <a:txBody>
                    <a:bodyPr/>
                    <a:lstStyle/>
                    <a:p>
                      <a:endParaRPr lang="en-US" dirty="0"/>
                    </a:p>
                  </a:txBody>
                  <a:tcPr/>
                </a:tc>
                <a:extLst>
                  <a:ext uri="{0D108BD9-81ED-4DB2-BD59-A6C34878D82A}">
                    <a16:rowId xmlns:a16="http://schemas.microsoft.com/office/drawing/2014/main" val="10005"/>
                  </a:ext>
                </a:extLst>
              </a:tr>
              <a:tr h="489857">
                <a:tc>
                  <a:txBody>
                    <a:bodyPr/>
                    <a:lstStyle/>
                    <a:p>
                      <a:r>
                        <a:rPr lang="en-US" sz="2000" b="1" dirty="0" err="1">
                          <a:latin typeface="Cambria" pitchFamily="18" charset="0"/>
                        </a:rPr>
                        <a:t>Clindamycin</a:t>
                      </a:r>
                      <a:endParaRPr lang="en-US" sz="2000" b="1" dirty="0">
                        <a:latin typeface="Cambria" pitchFamily="18" charset="0"/>
                      </a:endParaRPr>
                    </a:p>
                  </a:txBody>
                  <a:tcPr/>
                </a:tc>
                <a:tc vMerge="1">
                  <a:txBody>
                    <a:bodyPr/>
                    <a:lstStyle/>
                    <a:p>
                      <a:endParaRPr lang="en-US" dirty="0"/>
                    </a:p>
                  </a:txBody>
                  <a:tcPr/>
                </a:tc>
                <a:extLst>
                  <a:ext uri="{0D108BD9-81ED-4DB2-BD59-A6C34878D82A}">
                    <a16:rowId xmlns:a16="http://schemas.microsoft.com/office/drawing/2014/main" val="10006"/>
                  </a:ext>
                </a:extLst>
              </a:tr>
              <a:tr h="489857">
                <a:tc>
                  <a:txBody>
                    <a:bodyPr/>
                    <a:lstStyle/>
                    <a:p>
                      <a:endParaRPr lang="en-US" sz="2000" b="1" dirty="0">
                        <a:latin typeface="Cambria" pitchFamily="18" charset="0"/>
                      </a:endParaRPr>
                    </a:p>
                  </a:txBody>
                  <a:tcPr/>
                </a:tc>
                <a:tc rowSpan="3">
                  <a:txBody>
                    <a:bodyPr/>
                    <a:lstStyle/>
                    <a:p>
                      <a:endParaRPr lang="en-US" sz="2000" b="1" dirty="0">
                        <a:latin typeface="Cambria" pitchFamily="18" charset="0"/>
                      </a:endParaRPr>
                    </a:p>
                    <a:p>
                      <a:endParaRPr lang="en-US" sz="2000" b="1" dirty="0">
                        <a:latin typeface="Cambria" pitchFamily="18" charset="0"/>
                      </a:endParaRPr>
                    </a:p>
                    <a:p>
                      <a:r>
                        <a:rPr lang="en-US" sz="2000" b="1" dirty="0" err="1">
                          <a:latin typeface="Cambria" pitchFamily="18" charset="0"/>
                        </a:rPr>
                        <a:t>Toxocariasis</a:t>
                      </a:r>
                      <a:endParaRPr lang="en-US" sz="2000" b="1" dirty="0">
                        <a:latin typeface="Cambria" pitchFamily="18" charset="0"/>
                      </a:endParaRPr>
                    </a:p>
                  </a:txBody>
                  <a:tcPr/>
                </a:tc>
                <a:extLst>
                  <a:ext uri="{0D108BD9-81ED-4DB2-BD59-A6C34878D82A}">
                    <a16:rowId xmlns:a16="http://schemas.microsoft.com/office/drawing/2014/main" val="10007"/>
                  </a:ext>
                </a:extLst>
              </a:tr>
              <a:tr h="489857">
                <a:tc>
                  <a:txBody>
                    <a:bodyPr/>
                    <a:lstStyle/>
                    <a:p>
                      <a:r>
                        <a:rPr lang="en-US" sz="2000" b="1" dirty="0" err="1">
                          <a:latin typeface="Cambria" pitchFamily="18" charset="0"/>
                        </a:rPr>
                        <a:t>Mebandazole</a:t>
                      </a:r>
                      <a:endParaRPr lang="en-US" sz="2000" b="1" dirty="0">
                        <a:latin typeface="Cambria" pitchFamily="18" charset="0"/>
                      </a:endParaRPr>
                    </a:p>
                  </a:txBody>
                  <a:tcPr/>
                </a:tc>
                <a:tc vMerge="1">
                  <a:txBody>
                    <a:bodyPr/>
                    <a:lstStyle/>
                    <a:p>
                      <a:endParaRPr lang="en-US" dirty="0"/>
                    </a:p>
                  </a:txBody>
                  <a:tcPr/>
                </a:tc>
                <a:extLst>
                  <a:ext uri="{0D108BD9-81ED-4DB2-BD59-A6C34878D82A}">
                    <a16:rowId xmlns:a16="http://schemas.microsoft.com/office/drawing/2014/main" val="10008"/>
                  </a:ext>
                </a:extLst>
              </a:tr>
              <a:tr h="489857">
                <a:tc>
                  <a:txBody>
                    <a:bodyPr/>
                    <a:lstStyle/>
                    <a:p>
                      <a:r>
                        <a:rPr lang="en-US" sz="2000" b="1" dirty="0" err="1">
                          <a:latin typeface="Cambria" pitchFamily="18" charset="0"/>
                        </a:rPr>
                        <a:t>Thibandazole</a:t>
                      </a:r>
                      <a:endParaRPr lang="en-US" sz="2000" b="1" dirty="0">
                        <a:latin typeface="Cambria" pitchFamily="18" charset="0"/>
                      </a:endParaRPr>
                    </a:p>
                  </a:txBody>
                  <a:tcPr/>
                </a:tc>
                <a:tc vMerge="1">
                  <a:txBody>
                    <a:bodyPr/>
                    <a:lstStyle/>
                    <a:p>
                      <a:endParaRPr lang="en-US" dirty="0"/>
                    </a:p>
                  </a:txBody>
                  <a:tcPr/>
                </a:tc>
                <a:extLst>
                  <a:ext uri="{0D108BD9-81ED-4DB2-BD59-A6C34878D82A}">
                    <a16:rowId xmlns:a16="http://schemas.microsoft.com/office/drawing/2014/main" val="10009"/>
                  </a:ext>
                </a:extLst>
              </a:tr>
            </a:tbl>
          </a:graphicData>
        </a:graphic>
      </p:graphicFrame>
      <p:sp>
        <p:nvSpPr>
          <p:cNvPr id="2" name="Title 1"/>
          <p:cNvSpPr>
            <a:spLocks noGrp="1"/>
          </p:cNvSpPr>
          <p:nvPr>
            <p:ph type="title"/>
          </p:nvPr>
        </p:nvSpPr>
        <p:spPr/>
        <p:txBody>
          <a:bodyPr/>
          <a:lstStyle/>
          <a:p>
            <a:r>
              <a:rPr lang="en-US" dirty="0">
                <a:latin typeface="Arial" pitchFamily="34" charset="0"/>
                <a:cs typeface="Arial" pitchFamily="34" charset="0"/>
              </a:rPr>
              <a:t>ANTI PARASITIC DRUGS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676400"/>
          <a:ext cx="8229600" cy="277368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r>
                        <a:rPr lang="en-US" sz="2000" b="1" dirty="0">
                          <a:latin typeface="Cambria" pitchFamily="18" charset="0"/>
                        </a:rPr>
                        <a:t>DRUG</a:t>
                      </a:r>
                    </a:p>
                  </a:txBody>
                  <a:tcPr/>
                </a:tc>
                <a:tc>
                  <a:txBody>
                    <a:bodyPr/>
                    <a:lstStyle/>
                    <a:p>
                      <a:r>
                        <a:rPr lang="en-US" sz="2000" b="1" dirty="0">
                          <a:latin typeface="Cambria" pitchFamily="18" charset="0"/>
                        </a:rPr>
                        <a:t>DISEASE</a:t>
                      </a:r>
                    </a:p>
                  </a:txBody>
                  <a:tcPr/>
                </a:tc>
                <a:extLst>
                  <a:ext uri="{0D108BD9-81ED-4DB2-BD59-A6C34878D82A}">
                    <a16:rowId xmlns:a16="http://schemas.microsoft.com/office/drawing/2014/main" val="10000"/>
                  </a:ext>
                </a:extLst>
              </a:tr>
              <a:tr h="370840">
                <a:tc>
                  <a:txBody>
                    <a:bodyPr/>
                    <a:lstStyle/>
                    <a:p>
                      <a:r>
                        <a:rPr lang="en-US" sz="2000" b="1" dirty="0" err="1">
                          <a:latin typeface="Cambria" pitchFamily="18" charset="0"/>
                        </a:rPr>
                        <a:t>Ivermectin</a:t>
                      </a:r>
                      <a:r>
                        <a:rPr lang="en-US" sz="2000" b="1" dirty="0">
                          <a:latin typeface="Cambria" pitchFamily="18" charset="0"/>
                        </a:rPr>
                        <a:t> </a:t>
                      </a:r>
                    </a:p>
                  </a:txBody>
                  <a:tcPr/>
                </a:tc>
                <a:tc rowSpan="4">
                  <a:txBody>
                    <a:bodyPr/>
                    <a:lstStyle/>
                    <a:p>
                      <a:endParaRPr lang="en-US" sz="2000" b="1" dirty="0">
                        <a:latin typeface="Cambria" pitchFamily="18" charset="0"/>
                      </a:endParaRPr>
                    </a:p>
                    <a:p>
                      <a:r>
                        <a:rPr lang="en-US" sz="2000" b="1" dirty="0" err="1">
                          <a:latin typeface="Cambria" pitchFamily="18" charset="0"/>
                        </a:rPr>
                        <a:t>Onchocerciasis</a:t>
                      </a:r>
                      <a:endParaRPr lang="en-US" sz="2000" b="1" dirty="0">
                        <a:latin typeface="Cambria" pitchFamily="18" charset="0"/>
                      </a:endParaRPr>
                    </a:p>
                  </a:txBody>
                  <a:tcPr/>
                </a:tc>
                <a:extLst>
                  <a:ext uri="{0D108BD9-81ED-4DB2-BD59-A6C34878D82A}">
                    <a16:rowId xmlns:a16="http://schemas.microsoft.com/office/drawing/2014/main" val="10001"/>
                  </a:ext>
                </a:extLst>
              </a:tr>
              <a:tr h="370840">
                <a:tc>
                  <a:txBody>
                    <a:bodyPr/>
                    <a:lstStyle/>
                    <a:p>
                      <a:r>
                        <a:rPr lang="en-US" sz="2000" b="1" dirty="0" err="1">
                          <a:latin typeface="Cambria" pitchFamily="18" charset="0"/>
                        </a:rPr>
                        <a:t>Moxidectin</a:t>
                      </a:r>
                      <a:endParaRPr lang="en-US" sz="2000" b="1" dirty="0">
                        <a:latin typeface="Cambria" pitchFamily="18" charset="0"/>
                      </a:endParaRPr>
                    </a:p>
                  </a:txBody>
                  <a:tcPr/>
                </a:tc>
                <a:tc vMerge="1">
                  <a:txBody>
                    <a:bodyPr/>
                    <a:lstStyle/>
                    <a:p>
                      <a:endParaRPr lang="en-US" dirty="0"/>
                    </a:p>
                  </a:txBody>
                  <a:tcPr/>
                </a:tc>
                <a:extLst>
                  <a:ext uri="{0D108BD9-81ED-4DB2-BD59-A6C34878D82A}">
                    <a16:rowId xmlns:a16="http://schemas.microsoft.com/office/drawing/2014/main" val="10002"/>
                  </a:ext>
                </a:extLst>
              </a:tr>
              <a:tr h="370840">
                <a:tc>
                  <a:txBody>
                    <a:bodyPr/>
                    <a:lstStyle/>
                    <a:p>
                      <a:r>
                        <a:rPr lang="en-US" sz="2000" b="1" dirty="0" err="1">
                          <a:latin typeface="Cambria" pitchFamily="18" charset="0"/>
                        </a:rPr>
                        <a:t>Doxycycline</a:t>
                      </a:r>
                      <a:endParaRPr lang="en-US" sz="2000" b="1" dirty="0">
                        <a:latin typeface="Cambria" pitchFamily="18" charset="0"/>
                      </a:endParaRPr>
                    </a:p>
                  </a:txBody>
                  <a:tcPr/>
                </a:tc>
                <a:tc vMerge="1">
                  <a:txBody>
                    <a:bodyPr/>
                    <a:lstStyle/>
                    <a:p>
                      <a:endParaRPr lang="en-US" dirty="0"/>
                    </a:p>
                  </a:txBody>
                  <a:tcPr/>
                </a:tc>
                <a:extLst>
                  <a:ext uri="{0D108BD9-81ED-4DB2-BD59-A6C34878D82A}">
                    <a16:rowId xmlns:a16="http://schemas.microsoft.com/office/drawing/2014/main" val="10003"/>
                  </a:ext>
                </a:extLst>
              </a:tr>
              <a:tr h="370840">
                <a:tc>
                  <a:txBody>
                    <a:bodyPr/>
                    <a:lstStyle/>
                    <a:p>
                      <a:r>
                        <a:rPr lang="en-US" sz="2000" b="1" dirty="0" err="1">
                          <a:latin typeface="Cambria" pitchFamily="18" charset="0"/>
                        </a:rPr>
                        <a:t>Suramin</a:t>
                      </a:r>
                      <a:r>
                        <a:rPr lang="en-US" sz="2000" b="1" dirty="0">
                          <a:latin typeface="Cambria" pitchFamily="18" charset="0"/>
                        </a:rPr>
                        <a:t> </a:t>
                      </a:r>
                    </a:p>
                  </a:txBody>
                  <a:tcPr/>
                </a:tc>
                <a:tc vMerge="1">
                  <a:txBody>
                    <a:bodyPr/>
                    <a:lstStyle/>
                    <a:p>
                      <a:endParaRPr lang="en-US" dirty="0"/>
                    </a:p>
                  </a:txBody>
                  <a:tcPr/>
                </a:tc>
                <a:extLst>
                  <a:ext uri="{0D108BD9-81ED-4DB2-BD59-A6C34878D82A}">
                    <a16:rowId xmlns:a16="http://schemas.microsoft.com/office/drawing/2014/main" val="10004"/>
                  </a:ext>
                </a:extLst>
              </a:tr>
              <a:tr h="370840">
                <a:tc>
                  <a:txBody>
                    <a:bodyPr/>
                    <a:lstStyle/>
                    <a:p>
                      <a:endParaRPr lang="en-US" sz="2000" b="1">
                        <a:latin typeface="Cambria" pitchFamily="18" charset="0"/>
                      </a:endParaRPr>
                    </a:p>
                  </a:txBody>
                  <a:tcPr/>
                </a:tc>
                <a:tc rowSpan="2">
                  <a:txBody>
                    <a:bodyPr/>
                    <a:lstStyle/>
                    <a:p>
                      <a:endParaRPr lang="en-US" sz="2000" b="1" dirty="0">
                        <a:latin typeface="Cambria" pitchFamily="18" charset="0"/>
                      </a:endParaRPr>
                    </a:p>
                    <a:p>
                      <a:r>
                        <a:rPr lang="en-US" sz="2000" b="1" dirty="0" err="1">
                          <a:latin typeface="Cambria" pitchFamily="18" charset="0"/>
                        </a:rPr>
                        <a:t>Cystesercosis</a:t>
                      </a:r>
                      <a:endParaRPr lang="en-US" sz="2000" b="1" dirty="0">
                        <a:latin typeface="Cambria" pitchFamily="18" charset="0"/>
                      </a:endParaRPr>
                    </a:p>
                  </a:txBody>
                  <a:tcPr/>
                </a:tc>
                <a:extLst>
                  <a:ext uri="{0D108BD9-81ED-4DB2-BD59-A6C34878D82A}">
                    <a16:rowId xmlns:a16="http://schemas.microsoft.com/office/drawing/2014/main" val="10005"/>
                  </a:ext>
                </a:extLst>
              </a:tr>
              <a:tr h="370840">
                <a:tc>
                  <a:txBody>
                    <a:bodyPr/>
                    <a:lstStyle/>
                    <a:p>
                      <a:r>
                        <a:rPr lang="en-US" sz="2000" b="1" dirty="0" err="1">
                          <a:latin typeface="Cambria" pitchFamily="18" charset="0"/>
                        </a:rPr>
                        <a:t>Albendazole</a:t>
                      </a:r>
                      <a:endParaRPr lang="en-US" sz="2000" b="1" dirty="0">
                        <a:latin typeface="Cambria" pitchFamily="18" charset="0"/>
                      </a:endParaRPr>
                    </a:p>
                  </a:txBody>
                  <a:tcPr/>
                </a:tc>
                <a:tc vMerge="1">
                  <a:txBody>
                    <a:bodyPr/>
                    <a:lstStyle/>
                    <a:p>
                      <a:endParaRPr lang="en-US" dirty="0"/>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dirty="0"/>
              <a:t>	ANTIMETABOLITES</a:t>
            </a:r>
          </a:p>
          <a:p>
            <a:pPr lvl="1"/>
            <a:r>
              <a:rPr lang="en-US" sz="2000" dirty="0"/>
              <a:t>AZATHIOPRINE</a:t>
            </a:r>
          </a:p>
          <a:p>
            <a:pPr lvl="1"/>
            <a:r>
              <a:rPr lang="en-US" sz="2000" dirty="0"/>
              <a:t>METHOTREXATE</a:t>
            </a:r>
          </a:p>
          <a:p>
            <a:pPr lvl="1"/>
            <a:r>
              <a:rPr lang="en-US" sz="2000" dirty="0"/>
              <a:t>MYCOPHENOLATE</a:t>
            </a:r>
          </a:p>
          <a:p>
            <a:r>
              <a:rPr lang="en-US" dirty="0"/>
              <a:t>CALCINEURINE INHIBITORS</a:t>
            </a:r>
          </a:p>
          <a:p>
            <a:pPr lvl="1"/>
            <a:r>
              <a:rPr lang="en-US" sz="2000" dirty="0"/>
              <a:t>CYCLOSPORIN</a:t>
            </a:r>
          </a:p>
          <a:p>
            <a:pPr lvl="1"/>
            <a:r>
              <a:rPr lang="en-US" sz="2000" dirty="0"/>
              <a:t>TACROLIMUS</a:t>
            </a:r>
          </a:p>
          <a:p>
            <a:pPr lvl="1"/>
            <a:r>
              <a:rPr lang="en-US" sz="2000" dirty="0"/>
              <a:t>SIROLIMUS</a:t>
            </a:r>
          </a:p>
          <a:p>
            <a:r>
              <a:rPr lang="en-US" dirty="0"/>
              <a:t>CYTOTOXICS</a:t>
            </a:r>
          </a:p>
          <a:p>
            <a:pPr lvl="1"/>
            <a:r>
              <a:rPr lang="en-US" sz="2000" dirty="0"/>
              <a:t>CYCLPHOSPHAMIDE</a:t>
            </a:r>
          </a:p>
          <a:p>
            <a:pPr lvl="1"/>
            <a:r>
              <a:rPr lang="en-US" sz="2000" dirty="0"/>
              <a:t>CHLORAMBUCIL</a:t>
            </a:r>
          </a:p>
          <a:p>
            <a:endParaRPr lang="en-US" dirty="0"/>
          </a:p>
          <a:p>
            <a:pPr lvl="1">
              <a:buNone/>
            </a:pPr>
            <a:endParaRPr lang="en-US" dirty="0"/>
          </a:p>
        </p:txBody>
      </p:sp>
      <p:sp>
        <p:nvSpPr>
          <p:cNvPr id="3" name="Title 2"/>
          <p:cNvSpPr>
            <a:spLocks noGrp="1"/>
          </p:cNvSpPr>
          <p:nvPr>
            <p:ph type="title"/>
          </p:nvPr>
        </p:nvSpPr>
        <p:spPr/>
        <p:txBody>
          <a:bodyPr/>
          <a:lstStyle/>
          <a:p>
            <a:r>
              <a:rPr lang="en-US" dirty="0"/>
              <a:t>IMMUNOSUPRESSANTS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33400" y="1752600"/>
          <a:ext cx="8229600" cy="390144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r>
                        <a:rPr lang="en-US" sz="2000" dirty="0">
                          <a:latin typeface="Cambria" pitchFamily="18" charset="0"/>
                        </a:rPr>
                        <a:t>DRUGS</a:t>
                      </a:r>
                    </a:p>
                  </a:txBody>
                  <a:tcPr/>
                </a:tc>
                <a:tc>
                  <a:txBody>
                    <a:bodyPr/>
                    <a:lstStyle/>
                    <a:p>
                      <a:r>
                        <a:rPr lang="en-US" sz="2000" dirty="0">
                          <a:latin typeface="Cambria" pitchFamily="18" charset="0"/>
                        </a:rPr>
                        <a:t>DISEASE</a:t>
                      </a:r>
                    </a:p>
                  </a:txBody>
                  <a:tcPr/>
                </a:tc>
                <a:extLst>
                  <a:ext uri="{0D108BD9-81ED-4DB2-BD59-A6C34878D82A}">
                    <a16:rowId xmlns:a16="http://schemas.microsoft.com/office/drawing/2014/main" val="10000"/>
                  </a:ext>
                </a:extLst>
              </a:tr>
              <a:tr h="370840">
                <a:tc>
                  <a:txBody>
                    <a:bodyPr/>
                    <a:lstStyle/>
                    <a:p>
                      <a:r>
                        <a:rPr lang="en-US" sz="2000" b="1" dirty="0">
                          <a:latin typeface="Cambria" pitchFamily="18" charset="0"/>
                        </a:rPr>
                        <a:t>Interferon beta</a:t>
                      </a:r>
                    </a:p>
                    <a:p>
                      <a:pPr>
                        <a:buNone/>
                      </a:pPr>
                      <a:endParaRPr lang="en-US" sz="2000" b="1" dirty="0">
                        <a:latin typeface="Cambria" pitchFamily="18" charset="0"/>
                      </a:endParaRPr>
                    </a:p>
                    <a:p>
                      <a:r>
                        <a:rPr lang="en-US" sz="2000" b="1" dirty="0" err="1">
                          <a:latin typeface="Cambria" pitchFamily="18" charset="0"/>
                        </a:rPr>
                        <a:t>Teriflunomide</a:t>
                      </a:r>
                      <a:endParaRPr lang="en-US" sz="2000" b="1" dirty="0">
                        <a:latin typeface="Cambria" pitchFamily="18" charset="0"/>
                      </a:endParaRPr>
                    </a:p>
                    <a:p>
                      <a:pPr>
                        <a:buNone/>
                      </a:pPr>
                      <a:endParaRPr lang="en-US" sz="2000" b="1" dirty="0">
                        <a:latin typeface="Cambria" pitchFamily="18" charset="0"/>
                      </a:endParaRPr>
                    </a:p>
                    <a:p>
                      <a:r>
                        <a:rPr lang="en-US" sz="2000" b="1" dirty="0" err="1">
                          <a:latin typeface="Cambria" pitchFamily="18" charset="0"/>
                        </a:rPr>
                        <a:t>Glatiramer</a:t>
                      </a:r>
                      <a:r>
                        <a:rPr lang="en-US" sz="2000" b="1" dirty="0">
                          <a:latin typeface="Cambria" pitchFamily="18" charset="0"/>
                        </a:rPr>
                        <a:t> </a:t>
                      </a:r>
                    </a:p>
                    <a:p>
                      <a:endParaRPr lang="en-US" sz="2000" b="1" dirty="0">
                        <a:latin typeface="Cambria" pitchFamily="18" charset="0"/>
                      </a:endParaRPr>
                    </a:p>
                  </a:txBody>
                  <a:tcPr/>
                </a:tc>
                <a:tc>
                  <a:txBody>
                    <a:bodyPr/>
                    <a:lstStyle/>
                    <a:p>
                      <a:endParaRPr lang="en-US" sz="2000" b="1" dirty="0">
                        <a:latin typeface="Cambria" pitchFamily="18" charset="0"/>
                      </a:endParaRPr>
                    </a:p>
                    <a:p>
                      <a:endParaRPr lang="en-US" sz="2000" b="1" dirty="0">
                        <a:latin typeface="Cambria" pitchFamily="18" charset="0"/>
                      </a:endParaRPr>
                    </a:p>
                    <a:p>
                      <a:r>
                        <a:rPr lang="en-US" sz="2000" b="1" dirty="0">
                          <a:latin typeface="Cambria" pitchFamily="18" charset="0"/>
                        </a:rPr>
                        <a:t>Multiple</a:t>
                      </a:r>
                      <a:r>
                        <a:rPr lang="en-US" sz="2000" b="1" baseline="0" dirty="0">
                          <a:latin typeface="Cambria" pitchFamily="18" charset="0"/>
                        </a:rPr>
                        <a:t> Sclerosis</a:t>
                      </a:r>
                      <a:endParaRPr lang="en-US" sz="2000" b="1" dirty="0">
                        <a:latin typeface="Cambria" pitchFamily="18" charset="0"/>
                      </a:endParaRPr>
                    </a:p>
                  </a:txBody>
                  <a:tcPr/>
                </a:tc>
                <a:extLst>
                  <a:ext uri="{0D108BD9-81ED-4DB2-BD59-A6C34878D82A}">
                    <a16:rowId xmlns:a16="http://schemas.microsoft.com/office/drawing/2014/main" val="10001"/>
                  </a:ext>
                </a:extLst>
              </a:tr>
              <a:tr h="370840">
                <a:tc>
                  <a:txBody>
                    <a:bodyPr/>
                    <a:lstStyle/>
                    <a:p>
                      <a:endParaRPr lang="en-US" sz="2000" b="1" dirty="0">
                        <a:latin typeface="Cambria" pitchFamily="18" charset="0"/>
                      </a:endParaRPr>
                    </a:p>
                  </a:txBody>
                  <a:tcPr/>
                </a:tc>
                <a:tc>
                  <a:txBody>
                    <a:bodyPr/>
                    <a:lstStyle/>
                    <a:p>
                      <a:endParaRPr lang="en-US" sz="2000" b="1">
                        <a:latin typeface="Cambria" pitchFamily="18" charset="0"/>
                      </a:endParaRPr>
                    </a:p>
                  </a:txBody>
                  <a:tcPr/>
                </a:tc>
                <a:extLst>
                  <a:ext uri="{0D108BD9-81ED-4DB2-BD59-A6C34878D82A}">
                    <a16:rowId xmlns:a16="http://schemas.microsoft.com/office/drawing/2014/main" val="10002"/>
                  </a:ext>
                </a:extLst>
              </a:tr>
              <a:tr h="370840">
                <a:tc>
                  <a:txBody>
                    <a:bodyPr/>
                    <a:lstStyle/>
                    <a:p>
                      <a:r>
                        <a:rPr lang="en-US" sz="2000" b="1" dirty="0" err="1">
                          <a:latin typeface="Cambria" pitchFamily="18" charset="0"/>
                        </a:rPr>
                        <a:t>Elperenone</a:t>
                      </a:r>
                      <a:r>
                        <a:rPr lang="en-US" sz="2000" b="1" dirty="0">
                          <a:latin typeface="Cambria" pitchFamily="18" charset="0"/>
                        </a:rPr>
                        <a:t>, </a:t>
                      </a:r>
                      <a:r>
                        <a:rPr lang="en-US" sz="2000" b="1" dirty="0" err="1">
                          <a:latin typeface="Cambria" pitchFamily="18" charset="0"/>
                        </a:rPr>
                        <a:t>Rifampacin</a:t>
                      </a:r>
                      <a:r>
                        <a:rPr lang="en-US" sz="2000" b="1" baseline="0" dirty="0">
                          <a:latin typeface="Cambria" pitchFamily="18" charset="0"/>
                        </a:rPr>
                        <a:t> </a:t>
                      </a:r>
                      <a:endParaRPr lang="en-US" sz="2000" b="1" dirty="0">
                        <a:latin typeface="Cambria" pitchFamily="18" charset="0"/>
                      </a:endParaRPr>
                    </a:p>
                  </a:txBody>
                  <a:tcPr/>
                </a:tc>
                <a:tc>
                  <a:txBody>
                    <a:bodyPr/>
                    <a:lstStyle/>
                    <a:p>
                      <a:r>
                        <a:rPr lang="en-US" sz="2000" b="1" dirty="0">
                          <a:latin typeface="Cambria" pitchFamily="18" charset="0"/>
                        </a:rPr>
                        <a:t>CSCR</a:t>
                      </a:r>
                    </a:p>
                  </a:txBody>
                  <a:tcPr/>
                </a:tc>
                <a:extLst>
                  <a:ext uri="{0D108BD9-81ED-4DB2-BD59-A6C34878D82A}">
                    <a16:rowId xmlns:a16="http://schemas.microsoft.com/office/drawing/2014/main" val="10003"/>
                  </a:ext>
                </a:extLst>
              </a:tr>
              <a:tr h="370840">
                <a:tc>
                  <a:txBody>
                    <a:bodyPr/>
                    <a:lstStyle/>
                    <a:p>
                      <a:r>
                        <a:rPr lang="en-US" sz="2000" b="1" dirty="0" err="1">
                          <a:latin typeface="Cambria" pitchFamily="18" charset="0"/>
                        </a:rPr>
                        <a:t>Doxium</a:t>
                      </a:r>
                      <a:endParaRPr lang="en-US" sz="2000" b="1" dirty="0">
                        <a:latin typeface="Cambria" pitchFamily="18" charset="0"/>
                      </a:endParaRPr>
                    </a:p>
                  </a:txBody>
                  <a:tcPr/>
                </a:tc>
                <a:tc>
                  <a:txBody>
                    <a:bodyPr/>
                    <a:lstStyle/>
                    <a:p>
                      <a:r>
                        <a:rPr lang="en-US" sz="2000" b="1">
                          <a:latin typeface="Cambria" pitchFamily="18" charset="0"/>
                        </a:rPr>
                        <a:t>DR</a:t>
                      </a:r>
                    </a:p>
                  </a:txBody>
                  <a:tcPr/>
                </a:tc>
                <a:extLst>
                  <a:ext uri="{0D108BD9-81ED-4DB2-BD59-A6C34878D82A}">
                    <a16:rowId xmlns:a16="http://schemas.microsoft.com/office/drawing/2014/main" val="10004"/>
                  </a:ext>
                </a:extLst>
              </a:tr>
              <a:tr h="370840">
                <a:tc>
                  <a:txBody>
                    <a:bodyPr/>
                    <a:lstStyle/>
                    <a:p>
                      <a:r>
                        <a:rPr lang="en-US" sz="2000" b="1" dirty="0" err="1">
                          <a:latin typeface="Cambria" pitchFamily="18" charset="0"/>
                        </a:rPr>
                        <a:t>Fenofibrates</a:t>
                      </a:r>
                      <a:endParaRPr lang="en-US" sz="2000" b="1" dirty="0">
                        <a:latin typeface="Cambria" pitchFamily="18" charset="0"/>
                      </a:endParaRPr>
                    </a:p>
                  </a:txBody>
                  <a:tcPr/>
                </a:tc>
                <a:tc>
                  <a:txBody>
                    <a:bodyPr/>
                    <a:lstStyle/>
                    <a:p>
                      <a:r>
                        <a:rPr lang="en-US" sz="2000" b="1" dirty="0">
                          <a:latin typeface="Cambria" pitchFamily="18" charset="0"/>
                        </a:rPr>
                        <a:t>DME</a:t>
                      </a:r>
                    </a:p>
                  </a:txBody>
                  <a:tcPr/>
                </a:tc>
                <a:extLst>
                  <a:ext uri="{0D108BD9-81ED-4DB2-BD59-A6C34878D82A}">
                    <a16:rowId xmlns:a16="http://schemas.microsoft.com/office/drawing/2014/main" val="10005"/>
                  </a:ext>
                </a:extLst>
              </a:tr>
            </a:tbl>
          </a:graphicData>
        </a:graphic>
      </p:graphicFrame>
      <p:sp>
        <p:nvSpPr>
          <p:cNvPr id="2" name="Title 1"/>
          <p:cNvSpPr>
            <a:spLocks noGrp="1"/>
          </p:cNvSpPr>
          <p:nvPr>
            <p:ph type="title"/>
          </p:nvPr>
        </p:nvSpPr>
        <p:spPr/>
        <p:txBody>
          <a:bodyPr/>
          <a:lstStyle/>
          <a:p>
            <a:r>
              <a:rPr lang="en-US" dirty="0"/>
              <a:t>NEW DRUGS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33400" y="2209800"/>
          <a:ext cx="8229600" cy="273558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419100">
                <a:tc>
                  <a:txBody>
                    <a:bodyPr/>
                    <a:lstStyle/>
                    <a:p>
                      <a:r>
                        <a:rPr lang="en-US" b="1" dirty="0">
                          <a:latin typeface="Cambria" pitchFamily="18" charset="0"/>
                        </a:rPr>
                        <a:t>DRUGS</a:t>
                      </a:r>
                    </a:p>
                  </a:txBody>
                  <a:tcPr/>
                </a:tc>
                <a:tc>
                  <a:txBody>
                    <a:bodyPr/>
                    <a:lstStyle/>
                    <a:p>
                      <a:r>
                        <a:rPr lang="en-US" b="1" dirty="0">
                          <a:latin typeface="Cambria" pitchFamily="18" charset="0"/>
                        </a:rPr>
                        <a:t>DISEASE</a:t>
                      </a:r>
                    </a:p>
                  </a:txBody>
                  <a:tcPr/>
                </a:tc>
                <a:extLst>
                  <a:ext uri="{0D108BD9-81ED-4DB2-BD59-A6C34878D82A}">
                    <a16:rowId xmlns:a16="http://schemas.microsoft.com/office/drawing/2014/main" val="10000"/>
                  </a:ext>
                </a:extLst>
              </a:tr>
              <a:tr h="419100">
                <a:tc>
                  <a:txBody>
                    <a:bodyPr/>
                    <a:lstStyle/>
                    <a:p>
                      <a:r>
                        <a:rPr lang="en-US" b="1" dirty="0">
                          <a:latin typeface="Cambria" pitchFamily="18" charset="0"/>
                        </a:rPr>
                        <a:t>Vitamin</a:t>
                      </a:r>
                      <a:r>
                        <a:rPr lang="en-US" b="1" baseline="0" dirty="0">
                          <a:latin typeface="Cambria" pitchFamily="18" charset="0"/>
                        </a:rPr>
                        <a:t> C,E</a:t>
                      </a:r>
                      <a:endParaRPr lang="en-US" b="1" dirty="0">
                        <a:latin typeface="Cambria" pitchFamily="18" charset="0"/>
                      </a:endParaRPr>
                    </a:p>
                  </a:txBody>
                  <a:tcPr/>
                </a:tc>
                <a:tc rowSpan="3">
                  <a:txBody>
                    <a:bodyPr/>
                    <a:lstStyle/>
                    <a:p>
                      <a:endParaRPr lang="en-US" b="1" dirty="0">
                        <a:latin typeface="Cambria" pitchFamily="18" charset="0"/>
                      </a:endParaRPr>
                    </a:p>
                    <a:p>
                      <a:endParaRPr lang="en-US" b="1" dirty="0">
                        <a:latin typeface="Cambria" pitchFamily="18" charset="0"/>
                      </a:endParaRPr>
                    </a:p>
                    <a:p>
                      <a:r>
                        <a:rPr lang="en-US" b="1" dirty="0">
                          <a:latin typeface="Cambria" pitchFamily="18" charset="0"/>
                        </a:rPr>
                        <a:t> AMD</a:t>
                      </a:r>
                    </a:p>
                  </a:txBody>
                  <a:tcPr/>
                </a:tc>
                <a:extLst>
                  <a:ext uri="{0D108BD9-81ED-4DB2-BD59-A6C34878D82A}">
                    <a16:rowId xmlns:a16="http://schemas.microsoft.com/office/drawing/2014/main" val="10001"/>
                  </a:ext>
                </a:extLst>
              </a:tr>
              <a:tr h="419100">
                <a:tc>
                  <a:txBody>
                    <a:bodyPr/>
                    <a:lstStyle/>
                    <a:p>
                      <a:r>
                        <a:rPr lang="en-US" b="1" dirty="0">
                          <a:latin typeface="Cambria" pitchFamily="18" charset="0"/>
                        </a:rPr>
                        <a:t>Zinc with copper</a:t>
                      </a:r>
                    </a:p>
                  </a:txBody>
                  <a:tcPr/>
                </a:tc>
                <a:tc vMerge="1">
                  <a:txBody>
                    <a:bodyPr/>
                    <a:lstStyle/>
                    <a:p>
                      <a:endParaRPr lang="en-US" dirty="0"/>
                    </a:p>
                  </a:txBody>
                  <a:tcPr/>
                </a:tc>
                <a:extLst>
                  <a:ext uri="{0D108BD9-81ED-4DB2-BD59-A6C34878D82A}">
                    <a16:rowId xmlns:a16="http://schemas.microsoft.com/office/drawing/2014/main" val="10002"/>
                  </a:ext>
                </a:extLst>
              </a:tr>
              <a:tr h="419100">
                <a:tc>
                  <a:txBody>
                    <a:bodyPr/>
                    <a:lstStyle/>
                    <a:p>
                      <a:r>
                        <a:rPr lang="en-US" b="1" dirty="0" err="1">
                          <a:latin typeface="Cambria" pitchFamily="18" charset="0"/>
                        </a:rPr>
                        <a:t>Lutein</a:t>
                      </a:r>
                      <a:r>
                        <a:rPr lang="en-US" b="1" dirty="0">
                          <a:latin typeface="Cambria" pitchFamily="18" charset="0"/>
                        </a:rPr>
                        <a:t> &amp; </a:t>
                      </a:r>
                      <a:r>
                        <a:rPr lang="en-US" b="1" dirty="0" err="1">
                          <a:latin typeface="Cambria" pitchFamily="18" charset="0"/>
                        </a:rPr>
                        <a:t>Zeaxanthine</a:t>
                      </a:r>
                      <a:endParaRPr lang="en-US" b="1" dirty="0">
                        <a:latin typeface="Cambria" pitchFamily="18" charset="0"/>
                      </a:endParaRPr>
                    </a:p>
                    <a:p>
                      <a:endParaRPr lang="en-US" b="1" dirty="0">
                        <a:latin typeface="Cambria" pitchFamily="18" charset="0"/>
                      </a:endParaRPr>
                    </a:p>
                  </a:txBody>
                  <a:tcPr/>
                </a:tc>
                <a:tc vMerge="1">
                  <a:txBody>
                    <a:bodyPr/>
                    <a:lstStyle/>
                    <a:p>
                      <a:endParaRPr lang="en-US" dirty="0"/>
                    </a:p>
                  </a:txBody>
                  <a:tcPr/>
                </a:tc>
                <a:extLst>
                  <a:ext uri="{0D108BD9-81ED-4DB2-BD59-A6C34878D82A}">
                    <a16:rowId xmlns:a16="http://schemas.microsoft.com/office/drawing/2014/main" val="10003"/>
                  </a:ext>
                </a:extLst>
              </a:tr>
              <a:tr h="419100">
                <a:tc>
                  <a:txBody>
                    <a:bodyPr/>
                    <a:lstStyle/>
                    <a:p>
                      <a:endParaRPr lang="en-US" b="1" dirty="0">
                        <a:latin typeface="Cambria" pitchFamily="18" charset="0"/>
                      </a:endParaRPr>
                    </a:p>
                  </a:txBody>
                  <a:tcPr/>
                </a:tc>
                <a:tc>
                  <a:txBody>
                    <a:bodyPr/>
                    <a:lstStyle/>
                    <a:p>
                      <a:endParaRPr lang="en-US" b="1" dirty="0">
                        <a:latin typeface="Cambria" pitchFamily="18" charset="0"/>
                      </a:endParaRPr>
                    </a:p>
                  </a:txBody>
                  <a:tcPr/>
                </a:tc>
                <a:extLst>
                  <a:ext uri="{0D108BD9-81ED-4DB2-BD59-A6C34878D82A}">
                    <a16:rowId xmlns:a16="http://schemas.microsoft.com/office/drawing/2014/main" val="10004"/>
                  </a:ext>
                </a:extLst>
              </a:tr>
              <a:tr h="419100">
                <a:tc>
                  <a:txBody>
                    <a:bodyPr/>
                    <a:lstStyle/>
                    <a:p>
                      <a:r>
                        <a:rPr lang="en-US" b="1" dirty="0">
                          <a:latin typeface="Cambria" pitchFamily="18" charset="0"/>
                        </a:rPr>
                        <a:t>Vitamin A</a:t>
                      </a:r>
                    </a:p>
                  </a:txBody>
                  <a:tcPr/>
                </a:tc>
                <a:tc>
                  <a:txBody>
                    <a:bodyPr/>
                    <a:lstStyle/>
                    <a:p>
                      <a:r>
                        <a:rPr lang="en-US" b="1" dirty="0">
                          <a:latin typeface="Cambria" pitchFamily="18" charset="0"/>
                        </a:rPr>
                        <a:t>RP</a:t>
                      </a:r>
                    </a:p>
                  </a:txBody>
                  <a:tcPr/>
                </a:tc>
                <a:extLst>
                  <a:ext uri="{0D108BD9-81ED-4DB2-BD59-A6C34878D82A}">
                    <a16:rowId xmlns:a16="http://schemas.microsoft.com/office/drawing/2014/main" val="10005"/>
                  </a:ext>
                </a:extLst>
              </a:tr>
            </a:tbl>
          </a:graphicData>
        </a:graphic>
      </p:graphicFrame>
      <p:sp>
        <p:nvSpPr>
          <p:cNvPr id="3" name="Title 2"/>
          <p:cNvSpPr>
            <a:spLocks noGrp="1"/>
          </p:cNvSpPr>
          <p:nvPr>
            <p:ph type="title"/>
          </p:nvPr>
        </p:nvSpPr>
        <p:spPr>
          <a:xfrm>
            <a:off x="457200" y="381000"/>
            <a:ext cx="8229600" cy="1036638"/>
          </a:xfrm>
        </p:spPr>
        <p:txBody>
          <a:bodyPr/>
          <a:lstStyle/>
          <a:p>
            <a:r>
              <a:rPr lang="en-US" dirty="0"/>
              <a:t>VITAMINS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SYSTEMIC SIDE EFFECTS OF OCULAR DRUGS	</a:t>
            </a:r>
          </a:p>
        </p:txBody>
      </p:sp>
      <p:sp>
        <p:nvSpPr>
          <p:cNvPr id="6" name="Subtitle 5"/>
          <p:cNvSpPr>
            <a:spLocks noGrp="1"/>
          </p:cNvSpPr>
          <p:nvPr>
            <p:ph type="subTitle" idx="1"/>
          </p:nvPr>
        </p:nvSpPr>
        <p:spPr/>
        <p:txBody>
          <a:bodyPr/>
          <a:lstStyle/>
          <a:p>
            <a:pPr algn="l"/>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990599"/>
          <a:ext cx="8077200" cy="5160149"/>
        </p:xfrm>
        <a:graphic>
          <a:graphicData uri="http://schemas.openxmlformats.org/drawingml/2006/table">
            <a:tbl>
              <a:tblPr firstRow="1" bandRow="1">
                <a:tableStyleId>{5C22544A-7EE6-4342-B048-85BDC9FD1C3A}</a:tableStyleId>
              </a:tblPr>
              <a:tblGrid>
                <a:gridCol w="4076700">
                  <a:extLst>
                    <a:ext uri="{9D8B030D-6E8A-4147-A177-3AD203B41FA5}">
                      <a16:colId xmlns:a16="http://schemas.microsoft.com/office/drawing/2014/main" val="20000"/>
                    </a:ext>
                  </a:extLst>
                </a:gridCol>
                <a:gridCol w="4000500">
                  <a:extLst>
                    <a:ext uri="{9D8B030D-6E8A-4147-A177-3AD203B41FA5}">
                      <a16:colId xmlns:a16="http://schemas.microsoft.com/office/drawing/2014/main" val="20001"/>
                    </a:ext>
                  </a:extLst>
                </a:gridCol>
              </a:tblGrid>
              <a:tr h="395685">
                <a:tc>
                  <a:txBody>
                    <a:bodyPr/>
                    <a:lstStyle/>
                    <a:p>
                      <a:r>
                        <a:rPr lang="en-US" dirty="0"/>
                        <a:t>OCULAR </a:t>
                      </a:r>
                      <a:r>
                        <a:rPr lang="en-US" baseline="0" dirty="0"/>
                        <a:t> DRUGS</a:t>
                      </a:r>
                      <a:endParaRPr lang="en-US" dirty="0"/>
                    </a:p>
                  </a:txBody>
                  <a:tcPr/>
                </a:tc>
                <a:tc>
                  <a:txBody>
                    <a:bodyPr/>
                    <a:lstStyle/>
                    <a:p>
                      <a:r>
                        <a:rPr lang="en-US" dirty="0"/>
                        <a:t>SYSTEMIC SIDE EFFECTS</a:t>
                      </a:r>
                    </a:p>
                  </a:txBody>
                  <a:tcPr/>
                </a:tc>
                <a:extLst>
                  <a:ext uri="{0D108BD9-81ED-4DB2-BD59-A6C34878D82A}">
                    <a16:rowId xmlns:a16="http://schemas.microsoft.com/office/drawing/2014/main" val="10000"/>
                  </a:ext>
                </a:extLst>
              </a:tr>
              <a:tr h="1447226">
                <a:tc>
                  <a:txBody>
                    <a:bodyPr/>
                    <a:lstStyle/>
                    <a:p>
                      <a:r>
                        <a:rPr lang="en-US" dirty="0"/>
                        <a:t>TOP. BETA</a:t>
                      </a:r>
                      <a:r>
                        <a:rPr lang="en-US" baseline="0" dirty="0"/>
                        <a:t> BLOCKERS</a:t>
                      </a:r>
                      <a:endParaRPr lang="en-US" dirty="0"/>
                    </a:p>
                  </a:txBody>
                  <a:tcPr/>
                </a:tc>
                <a:tc>
                  <a:txBody>
                    <a:bodyPr/>
                    <a:lstStyle/>
                    <a:p>
                      <a:r>
                        <a:rPr lang="en-US" dirty="0"/>
                        <a:t>BRONCHOSPASM</a:t>
                      </a:r>
                      <a:r>
                        <a:rPr lang="en-US" baseline="0" dirty="0"/>
                        <a:t>, BRADYCARDIA, HYPOTENSION, HEART BLOCK, WORSENING OF HEART FAILURE &amp; RAYNAUDS, </a:t>
                      </a:r>
                      <a:endParaRPr lang="en-US" sz="1100" baseline="0" dirty="0"/>
                    </a:p>
                    <a:p>
                      <a:r>
                        <a:rPr lang="en-US" sz="1100" baseline="0" dirty="0"/>
                        <a:t>SLEEP DISORDERS, CONFUSION,  DYSLIPIDEMIA, FATIGUE</a:t>
                      </a:r>
                      <a:endParaRPr lang="en-US" dirty="0"/>
                    </a:p>
                  </a:txBody>
                  <a:tcPr/>
                </a:tc>
                <a:extLst>
                  <a:ext uri="{0D108BD9-81ED-4DB2-BD59-A6C34878D82A}">
                    <a16:rowId xmlns:a16="http://schemas.microsoft.com/office/drawing/2014/main" val="10001"/>
                  </a:ext>
                </a:extLst>
              </a:tr>
              <a:tr h="975658">
                <a:tc>
                  <a:txBody>
                    <a:bodyPr/>
                    <a:lstStyle/>
                    <a:p>
                      <a:r>
                        <a:rPr lang="en-US" dirty="0"/>
                        <a:t>TOP.</a:t>
                      </a:r>
                      <a:r>
                        <a:rPr lang="en-US" baseline="0" dirty="0"/>
                        <a:t> </a:t>
                      </a:r>
                      <a:r>
                        <a:rPr lang="en-US" dirty="0"/>
                        <a:t>ALPHA</a:t>
                      </a:r>
                      <a:r>
                        <a:rPr lang="en-US" baseline="0" dirty="0"/>
                        <a:t>–2  AGONISTS</a:t>
                      </a:r>
                      <a:endParaRPr lang="en-US" dirty="0"/>
                    </a:p>
                  </a:txBody>
                  <a:tcPr/>
                </a:tc>
                <a:tc>
                  <a:txBody>
                    <a:bodyPr/>
                    <a:lstStyle/>
                    <a:p>
                      <a:r>
                        <a:rPr lang="en-US" dirty="0"/>
                        <a:t>HYPOTENSION,</a:t>
                      </a:r>
                      <a:r>
                        <a:rPr lang="en-US" baseline="0" dirty="0"/>
                        <a:t> CNS DEPRESSION IN YOUNG CHILDREN, HTN CRISIS WITH MAO INHIB</a:t>
                      </a:r>
                      <a:endParaRPr lang="en-US" dirty="0"/>
                    </a:p>
                  </a:txBody>
                  <a:tcPr/>
                </a:tc>
                <a:extLst>
                  <a:ext uri="{0D108BD9-81ED-4DB2-BD59-A6C34878D82A}">
                    <a16:rowId xmlns:a16="http://schemas.microsoft.com/office/drawing/2014/main" val="10002"/>
                  </a:ext>
                </a:extLst>
              </a:tr>
              <a:tr h="682961">
                <a:tc>
                  <a:txBody>
                    <a:bodyPr/>
                    <a:lstStyle/>
                    <a:p>
                      <a:r>
                        <a:rPr lang="en-US" dirty="0"/>
                        <a:t>TOP. CAI INHIB.</a:t>
                      </a:r>
                    </a:p>
                  </a:txBody>
                  <a:tcPr/>
                </a:tc>
                <a:tc>
                  <a:txBody>
                    <a:bodyPr/>
                    <a:lstStyle/>
                    <a:p>
                      <a:r>
                        <a:rPr lang="en-US" dirty="0"/>
                        <a:t>BONE MARROW SUPPRESSION, SULPHA DRUG ALLERGIES</a:t>
                      </a:r>
                    </a:p>
                  </a:txBody>
                  <a:tcPr/>
                </a:tc>
                <a:extLst>
                  <a:ext uri="{0D108BD9-81ED-4DB2-BD59-A6C34878D82A}">
                    <a16:rowId xmlns:a16="http://schemas.microsoft.com/office/drawing/2014/main" val="10003"/>
                  </a:ext>
                </a:extLst>
              </a:tr>
              <a:tr h="975658">
                <a:tc>
                  <a:txBody>
                    <a:bodyPr/>
                    <a:lstStyle/>
                    <a:p>
                      <a:r>
                        <a:rPr lang="en-US" dirty="0"/>
                        <a:t>TOP. PILOCARPINE</a:t>
                      </a:r>
                    </a:p>
                  </a:txBody>
                  <a:tcPr/>
                </a:tc>
                <a:tc>
                  <a:txBody>
                    <a:bodyPr/>
                    <a:lstStyle/>
                    <a:p>
                      <a:r>
                        <a:rPr lang="en-US" dirty="0"/>
                        <a:t>HEADACHES, BRADYCARDIA,</a:t>
                      </a:r>
                      <a:r>
                        <a:rPr lang="en-US" baseline="0" dirty="0"/>
                        <a:t> BRONCHOSPASM, URINARY FREQUENCY, GI DISTURB</a:t>
                      </a:r>
                      <a:endParaRPr lang="en-US" dirty="0"/>
                    </a:p>
                  </a:txBody>
                  <a:tcPr/>
                </a:tc>
                <a:extLst>
                  <a:ext uri="{0D108BD9-81ED-4DB2-BD59-A6C34878D82A}">
                    <a16:rowId xmlns:a16="http://schemas.microsoft.com/office/drawing/2014/main" val="10004"/>
                  </a:ext>
                </a:extLst>
              </a:tr>
              <a:tr h="682961">
                <a:tc>
                  <a:txBody>
                    <a:bodyPr/>
                    <a:lstStyle/>
                    <a:p>
                      <a:r>
                        <a:rPr lang="en-US" dirty="0"/>
                        <a:t>TOP.</a:t>
                      </a:r>
                      <a:r>
                        <a:rPr lang="en-US" baseline="0" dirty="0"/>
                        <a:t> </a:t>
                      </a:r>
                      <a:r>
                        <a:rPr lang="en-US" dirty="0"/>
                        <a:t>ATROPINE </a:t>
                      </a:r>
                    </a:p>
                  </a:txBody>
                  <a:tcPr/>
                </a:tc>
                <a:tc>
                  <a:txBody>
                    <a:bodyPr/>
                    <a:lstStyle/>
                    <a:p>
                      <a:r>
                        <a:rPr lang="en-US" dirty="0"/>
                        <a:t>URINARY RETENTION,DRY</a:t>
                      </a:r>
                      <a:r>
                        <a:rPr lang="en-US" baseline="0" dirty="0"/>
                        <a:t> MOUTH, CONSTIPATION</a:t>
                      </a:r>
                      <a:endParaRPr lang="en-US" dirty="0"/>
                    </a:p>
                  </a:txBody>
                  <a:tcPr/>
                </a:tc>
                <a:extLst>
                  <a:ext uri="{0D108BD9-81ED-4DB2-BD59-A6C34878D82A}">
                    <a16:rowId xmlns:a16="http://schemas.microsoft.com/office/drawing/2014/main" val="10005"/>
                  </a:ext>
                </a:extLst>
              </a:tr>
            </a:tbl>
          </a:graphicData>
        </a:graphic>
      </p:graphicFrame>
      <p:sp>
        <p:nvSpPr>
          <p:cNvPr id="3" name="Title 2"/>
          <p:cNvSpPr>
            <a:spLocks noGrp="1"/>
          </p:cNvSpPr>
          <p:nvPr>
            <p:ph type="title"/>
          </p:nvPr>
        </p:nvSpPr>
        <p:spPr>
          <a:xfrm>
            <a:off x="381000" y="228600"/>
            <a:ext cx="8229600" cy="1143000"/>
          </a:xfrm>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B5B714-38D7-4432-8D63-B1DF194AB732}"/>
              </a:ext>
            </a:extLst>
          </p:cNvPr>
          <p:cNvSpPr>
            <a:spLocks noGrp="1"/>
          </p:cNvSpPr>
          <p:nvPr>
            <p:ph idx="1"/>
          </p:nvPr>
        </p:nvSpPr>
        <p:spPr/>
        <p:txBody>
          <a:bodyPr/>
          <a:lstStyle/>
          <a:p>
            <a:r>
              <a:rPr lang="en-US" dirty="0"/>
              <a:t>Core Subject</a:t>
            </a:r>
          </a:p>
          <a:p>
            <a:r>
              <a:rPr lang="en-US" dirty="0"/>
              <a:t>Spiral integration</a:t>
            </a:r>
          </a:p>
          <a:p>
            <a:r>
              <a:rPr lang="en-US" dirty="0"/>
              <a:t>Horizontal integration</a:t>
            </a:r>
          </a:p>
          <a:p>
            <a:r>
              <a:rPr lang="en-US" dirty="0"/>
              <a:t>Vertical integration</a:t>
            </a:r>
          </a:p>
          <a:p>
            <a:r>
              <a:rPr lang="en-US" dirty="0"/>
              <a:t>End of Lecture Assessment</a:t>
            </a:r>
          </a:p>
          <a:p>
            <a:r>
              <a:rPr lang="en-US" dirty="0"/>
              <a:t>Digital Library References (</a:t>
            </a:r>
            <a:r>
              <a:rPr lang="en-US"/>
              <a:t>Recent advances, AI)</a:t>
            </a:r>
            <a:endParaRPr lang="en-US" dirty="0"/>
          </a:p>
        </p:txBody>
      </p:sp>
      <p:sp>
        <p:nvSpPr>
          <p:cNvPr id="3" name="Title 2">
            <a:extLst>
              <a:ext uri="{FF2B5EF4-FFF2-40B4-BE49-F238E27FC236}">
                <a16:creationId xmlns:a16="http://schemas.microsoft.com/office/drawing/2014/main" id="{E7CB39D3-8237-4B58-BFA8-2B2DF19CE10E}"/>
              </a:ext>
            </a:extLst>
          </p:cNvPr>
          <p:cNvSpPr>
            <a:spLocks noGrp="1"/>
          </p:cNvSpPr>
          <p:nvPr>
            <p:ph type="title"/>
          </p:nvPr>
        </p:nvSpPr>
        <p:spPr/>
        <p:txBody>
          <a:bodyPr/>
          <a:lstStyle/>
          <a:p>
            <a:r>
              <a:rPr lang="en-US" dirty="0"/>
              <a:t>Components of Lecture</a:t>
            </a:r>
          </a:p>
        </p:txBody>
      </p:sp>
      <p:pic>
        <p:nvPicPr>
          <p:cNvPr id="5" name="Picture 4">
            <a:extLst>
              <a:ext uri="{FF2B5EF4-FFF2-40B4-BE49-F238E27FC236}">
                <a16:creationId xmlns:a16="http://schemas.microsoft.com/office/drawing/2014/main" id="{D5383391-7ACC-441F-9416-97479CF4E6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62600" y="1295400"/>
            <a:ext cx="3426610" cy="2133600"/>
          </a:xfrm>
          <a:prstGeom prst="rect">
            <a:avLst/>
          </a:prstGeom>
        </p:spPr>
      </p:pic>
    </p:spTree>
    <p:extLst>
      <p:ext uri="{BB962C8B-B14F-4D97-AF65-F5344CB8AC3E}">
        <p14:creationId xmlns:p14="http://schemas.microsoft.com/office/powerpoint/2010/main" val="15020157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990600" y="1559602"/>
          <a:ext cx="7315200" cy="4441018"/>
        </p:xfrm>
        <a:graphic>
          <a:graphicData uri="http://schemas.openxmlformats.org/drawingml/2006/table">
            <a:tbl>
              <a:tblPr firstRow="1" bandRow="1">
                <a:tableStyleId>{5C22544A-7EE6-4342-B048-85BDC9FD1C3A}</a:tableStyleId>
              </a:tblPr>
              <a:tblGrid>
                <a:gridCol w="36576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tblGrid>
              <a:tr h="511622">
                <a:tc>
                  <a:txBody>
                    <a:bodyPr/>
                    <a:lstStyle/>
                    <a:p>
                      <a:r>
                        <a:rPr lang="en-US" dirty="0"/>
                        <a:t>OCULAR</a:t>
                      </a:r>
                      <a:r>
                        <a:rPr lang="en-US" baseline="0" dirty="0"/>
                        <a:t> DRUGS</a:t>
                      </a:r>
                      <a:endParaRPr lang="en-US" dirty="0"/>
                    </a:p>
                  </a:txBody>
                  <a:tcPr/>
                </a:tc>
                <a:tc>
                  <a:txBody>
                    <a:bodyPr/>
                    <a:lstStyle/>
                    <a:p>
                      <a:r>
                        <a:rPr lang="en-US" dirty="0"/>
                        <a:t>SYSTEMIC</a:t>
                      </a:r>
                      <a:r>
                        <a:rPr lang="en-US" baseline="0" dirty="0"/>
                        <a:t> SIDE EFFECTS</a:t>
                      </a:r>
                      <a:endParaRPr lang="en-US" dirty="0"/>
                    </a:p>
                  </a:txBody>
                  <a:tcPr/>
                </a:tc>
                <a:extLst>
                  <a:ext uri="{0D108BD9-81ED-4DB2-BD59-A6C34878D82A}">
                    <a16:rowId xmlns:a16="http://schemas.microsoft.com/office/drawing/2014/main" val="10000"/>
                  </a:ext>
                </a:extLst>
              </a:tr>
              <a:tr h="325160">
                <a:tc>
                  <a:txBody>
                    <a:bodyPr/>
                    <a:lstStyle/>
                    <a:p>
                      <a:r>
                        <a:rPr lang="en-US" dirty="0"/>
                        <a:t>TOP. CYCLOPEN</a:t>
                      </a:r>
                    </a:p>
                  </a:txBody>
                  <a:tcPr/>
                </a:tc>
                <a:tc>
                  <a:txBody>
                    <a:bodyPr/>
                    <a:lstStyle/>
                    <a:p>
                      <a:r>
                        <a:rPr lang="en-US"/>
                        <a:t>FEVER IN YOUNG</a:t>
                      </a:r>
                      <a:r>
                        <a:rPr lang="en-US" baseline="0"/>
                        <a:t> CHILDREN</a:t>
                      </a:r>
                      <a:endParaRPr lang="en-US" dirty="0"/>
                    </a:p>
                  </a:txBody>
                  <a:tcPr/>
                </a:tc>
                <a:extLst>
                  <a:ext uri="{0D108BD9-81ED-4DB2-BD59-A6C34878D82A}">
                    <a16:rowId xmlns:a16="http://schemas.microsoft.com/office/drawing/2014/main" val="10001"/>
                  </a:ext>
                </a:extLst>
              </a:tr>
              <a:tr h="730889">
                <a:tc>
                  <a:txBody>
                    <a:bodyPr/>
                    <a:lstStyle/>
                    <a:p>
                      <a:r>
                        <a:rPr lang="en-US" dirty="0"/>
                        <a:t>TOP. PHENYLEPHRINE</a:t>
                      </a:r>
                    </a:p>
                  </a:txBody>
                  <a:tcPr/>
                </a:tc>
                <a:tc>
                  <a:txBody>
                    <a:bodyPr/>
                    <a:lstStyle/>
                    <a:p>
                      <a:r>
                        <a:rPr lang="en-US" dirty="0"/>
                        <a:t>CNS TOXIC IN YOUNG CHILDREN</a:t>
                      </a:r>
                    </a:p>
                  </a:txBody>
                  <a:tcPr/>
                </a:tc>
                <a:extLst>
                  <a:ext uri="{0D108BD9-81ED-4DB2-BD59-A6C34878D82A}">
                    <a16:rowId xmlns:a16="http://schemas.microsoft.com/office/drawing/2014/main" val="10002"/>
                  </a:ext>
                </a:extLst>
              </a:tr>
              <a:tr h="511622">
                <a:tc>
                  <a:txBody>
                    <a:bodyPr/>
                    <a:lstStyle/>
                    <a:p>
                      <a:r>
                        <a:rPr lang="en-US" dirty="0"/>
                        <a:t>INJ.</a:t>
                      </a:r>
                      <a:r>
                        <a:rPr lang="en-US" baseline="0" dirty="0"/>
                        <a:t> ADRENALINE (per op)</a:t>
                      </a:r>
                      <a:endParaRPr lang="en-US" dirty="0"/>
                    </a:p>
                  </a:txBody>
                  <a:tcPr/>
                </a:tc>
                <a:tc>
                  <a:txBody>
                    <a:bodyPr/>
                    <a:lstStyle/>
                    <a:p>
                      <a:r>
                        <a:rPr lang="en-US" dirty="0"/>
                        <a:t>HTN,</a:t>
                      </a:r>
                      <a:r>
                        <a:rPr lang="en-US" baseline="0" dirty="0"/>
                        <a:t> TACHYCARDIA</a:t>
                      </a:r>
                      <a:endParaRPr lang="en-US" dirty="0"/>
                    </a:p>
                  </a:txBody>
                  <a:tcPr/>
                </a:tc>
                <a:extLst>
                  <a:ext uri="{0D108BD9-81ED-4DB2-BD59-A6C34878D82A}">
                    <a16:rowId xmlns:a16="http://schemas.microsoft.com/office/drawing/2014/main" val="10003"/>
                  </a:ext>
                </a:extLst>
              </a:tr>
              <a:tr h="1169423">
                <a:tc>
                  <a:txBody>
                    <a:bodyPr/>
                    <a:lstStyle/>
                    <a:p>
                      <a:r>
                        <a:rPr lang="en-US" dirty="0"/>
                        <a:t>INJ.</a:t>
                      </a:r>
                      <a:r>
                        <a:rPr lang="en-US" baseline="0" dirty="0"/>
                        <a:t> LIGNOCAINE, </a:t>
                      </a:r>
                    </a:p>
                    <a:p>
                      <a:r>
                        <a:rPr lang="en-US" baseline="0" dirty="0"/>
                        <a:t>BUPIVACAINE ( L/A)</a:t>
                      </a:r>
                    </a:p>
                  </a:txBody>
                  <a:tcPr/>
                </a:tc>
                <a:tc>
                  <a:txBody>
                    <a:bodyPr/>
                    <a:lstStyle/>
                    <a:p>
                      <a:r>
                        <a:rPr lang="en-US" dirty="0"/>
                        <a:t>RESP. DEPRESSION, ARRYTHMIAS</a:t>
                      </a:r>
                    </a:p>
                    <a:p>
                      <a:r>
                        <a:rPr lang="en-US" dirty="0"/>
                        <a:t>CARDIOTOXICITY</a:t>
                      </a:r>
                    </a:p>
                  </a:txBody>
                  <a:tcPr/>
                </a:tc>
                <a:extLst>
                  <a:ext uri="{0D108BD9-81ED-4DB2-BD59-A6C34878D82A}">
                    <a16:rowId xmlns:a16="http://schemas.microsoft.com/office/drawing/2014/main" val="10004"/>
                  </a:ext>
                </a:extLst>
              </a:tr>
              <a:tr h="511622">
                <a:tc>
                  <a:txBody>
                    <a:bodyPr/>
                    <a:lstStyle/>
                    <a:p>
                      <a:r>
                        <a:rPr lang="en-US" dirty="0"/>
                        <a:t>INJ. KENACORT(I/L)</a:t>
                      </a:r>
                    </a:p>
                  </a:txBody>
                  <a:tcPr/>
                </a:tc>
                <a:tc>
                  <a:txBody>
                    <a:bodyPr/>
                    <a:lstStyle/>
                    <a:p>
                      <a:r>
                        <a:rPr lang="en-US" dirty="0"/>
                        <a:t>ADRENAL SUPRESSION</a:t>
                      </a:r>
                    </a:p>
                  </a:txBody>
                  <a:tcPr/>
                </a:tc>
                <a:extLst>
                  <a:ext uri="{0D108BD9-81ED-4DB2-BD59-A6C34878D82A}">
                    <a16:rowId xmlns:a16="http://schemas.microsoft.com/office/drawing/2014/main" val="10005"/>
                  </a:ext>
                </a:extLst>
              </a:tr>
              <a:tr h="511622">
                <a:tc>
                  <a:txBody>
                    <a:bodyPr/>
                    <a:lstStyle/>
                    <a:p>
                      <a:r>
                        <a:rPr lang="en-US" dirty="0"/>
                        <a:t>MITOMYCIN/</a:t>
                      </a:r>
                      <a:r>
                        <a:rPr lang="en-US" baseline="0" dirty="0"/>
                        <a:t> 5-FLOROURACIL</a:t>
                      </a:r>
                    </a:p>
                    <a:p>
                      <a:r>
                        <a:rPr lang="en-US" baseline="0" dirty="0"/>
                        <a:t>(PER OP)</a:t>
                      </a:r>
                      <a:endParaRPr lang="en-US" dirty="0"/>
                    </a:p>
                  </a:txBody>
                  <a:tcPr/>
                </a:tc>
                <a:tc>
                  <a:txBody>
                    <a:bodyPr/>
                    <a:lstStyle/>
                    <a:p>
                      <a:r>
                        <a:rPr lang="en-US" dirty="0"/>
                        <a:t>CARCINOGENIC</a:t>
                      </a:r>
                    </a:p>
                  </a:txBody>
                  <a:tcPr/>
                </a:tc>
                <a:extLst>
                  <a:ext uri="{0D108BD9-81ED-4DB2-BD59-A6C34878D82A}">
                    <a16:rowId xmlns:a16="http://schemas.microsoft.com/office/drawing/2014/main" val="10006"/>
                  </a:ext>
                </a:extLst>
              </a:tr>
            </a:tbl>
          </a:graphicData>
        </a:graphic>
      </p:graphicFrame>
      <p:sp>
        <p:nvSpPr>
          <p:cNvPr id="3" name="Title 2"/>
          <p:cNvSpPr>
            <a:spLocks noGrp="1"/>
          </p:cNvSpPr>
          <p:nvPr>
            <p:ph type="title"/>
          </p:nvPr>
        </p:nvSpPr>
        <p:spPr/>
        <p:txBody>
          <a:bodyPr/>
          <a:lstStyle/>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24AED39-8947-4A97-83AC-1631EDE7235F}"/>
              </a:ext>
            </a:extLst>
          </p:cNvPr>
          <p:cNvSpPr>
            <a:spLocks noGrp="1"/>
          </p:cNvSpPr>
          <p:nvPr>
            <p:ph idx="1"/>
          </p:nvPr>
        </p:nvSpPr>
        <p:spPr>
          <a:xfrm>
            <a:off x="228600" y="1752600"/>
            <a:ext cx="8229600" cy="4525963"/>
          </a:xfrm>
        </p:spPr>
        <p:txBody>
          <a:bodyPr/>
          <a:lstStyle/>
          <a:p>
            <a:r>
              <a:rPr lang="en-US" b="0" i="0" dirty="0">
                <a:solidFill>
                  <a:srgbClr val="8D8D8D"/>
                </a:solidFill>
                <a:effectLst/>
                <a:latin typeface="source-sans-pro"/>
              </a:rPr>
              <a:t>Rho kinase (ROCK) inhibitors may provide a new way to treat glaucoma. </a:t>
            </a:r>
          </a:p>
          <a:p>
            <a:r>
              <a:rPr lang="en-US" b="0" i="0" dirty="0">
                <a:solidFill>
                  <a:srgbClr val="8D8D8D"/>
                </a:solidFill>
                <a:effectLst/>
                <a:latin typeface="source-sans-pro"/>
              </a:rPr>
              <a:t>This class of drugs is thought to increase aqueous outflow by reversing structural and functional damage at the trabecular meshwork, and the vasodilatory effect of some ROCK inhibitors reduces episcleral venous pressure.</a:t>
            </a:r>
            <a:endParaRPr lang="en-US" dirty="0"/>
          </a:p>
        </p:txBody>
      </p:sp>
      <p:sp>
        <p:nvSpPr>
          <p:cNvPr id="3" name="Title 2">
            <a:extLst>
              <a:ext uri="{FF2B5EF4-FFF2-40B4-BE49-F238E27FC236}">
                <a16:creationId xmlns:a16="http://schemas.microsoft.com/office/drawing/2014/main" id="{1D5B12A7-527E-4941-8E74-63BCEA51E15C}"/>
              </a:ext>
            </a:extLst>
          </p:cNvPr>
          <p:cNvSpPr>
            <a:spLocks noGrp="1"/>
          </p:cNvSpPr>
          <p:nvPr>
            <p:ph type="title"/>
          </p:nvPr>
        </p:nvSpPr>
        <p:spPr>
          <a:xfrm>
            <a:off x="228600" y="304800"/>
            <a:ext cx="7010400" cy="1143000"/>
          </a:xfrm>
        </p:spPr>
        <p:txBody>
          <a:bodyPr>
            <a:normAutofit fontScale="90000"/>
          </a:bodyPr>
          <a:lstStyle/>
          <a:p>
            <a:r>
              <a:rPr lang="en-US" dirty="0"/>
              <a:t>Recent Advancements: RHO Kinase Inhibitors</a:t>
            </a:r>
          </a:p>
        </p:txBody>
      </p:sp>
    </p:spTree>
    <p:extLst>
      <p:ext uri="{BB962C8B-B14F-4D97-AF65-F5344CB8AC3E}">
        <p14:creationId xmlns:p14="http://schemas.microsoft.com/office/powerpoint/2010/main" val="3098451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3035EFF-E257-4B08-B54B-D79A52198C4B}"/>
              </a:ext>
            </a:extLst>
          </p:cNvPr>
          <p:cNvSpPr>
            <a:spLocks noGrp="1"/>
          </p:cNvSpPr>
          <p:nvPr>
            <p:ph idx="1"/>
          </p:nvPr>
        </p:nvSpPr>
        <p:spPr/>
        <p:txBody>
          <a:bodyPr/>
          <a:lstStyle/>
          <a:p>
            <a:r>
              <a:rPr lang="en-US" dirty="0"/>
              <a:t>What are the systemic anti-glaucoma drugs used in ophthalmology? </a:t>
            </a:r>
          </a:p>
          <a:p>
            <a:r>
              <a:rPr lang="en-US" dirty="0"/>
              <a:t>Before prescribing a topical beta blocker, which systemic conditions should you enquire about from the patient?</a:t>
            </a:r>
          </a:p>
          <a:p>
            <a:endParaRPr lang="en-US" dirty="0"/>
          </a:p>
        </p:txBody>
      </p:sp>
      <p:sp>
        <p:nvSpPr>
          <p:cNvPr id="3" name="Title 2">
            <a:extLst>
              <a:ext uri="{FF2B5EF4-FFF2-40B4-BE49-F238E27FC236}">
                <a16:creationId xmlns:a16="http://schemas.microsoft.com/office/drawing/2014/main" id="{D426EE2E-3AB5-4DA0-A7FB-649236C40F09}"/>
              </a:ext>
            </a:extLst>
          </p:cNvPr>
          <p:cNvSpPr>
            <a:spLocks noGrp="1"/>
          </p:cNvSpPr>
          <p:nvPr>
            <p:ph type="title"/>
          </p:nvPr>
        </p:nvSpPr>
        <p:spPr/>
        <p:txBody>
          <a:bodyPr/>
          <a:lstStyle/>
          <a:p>
            <a:r>
              <a:rPr lang="en-US" dirty="0"/>
              <a:t>End of Lecture Assessment</a:t>
            </a:r>
          </a:p>
        </p:txBody>
      </p:sp>
    </p:spTree>
    <p:extLst>
      <p:ext uri="{BB962C8B-B14F-4D97-AF65-F5344CB8AC3E}">
        <p14:creationId xmlns:p14="http://schemas.microsoft.com/office/powerpoint/2010/main" val="41785053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846DCF-C09D-4726-8B4A-74A42CE8E5D3}"/>
              </a:ext>
            </a:extLst>
          </p:cNvPr>
          <p:cNvSpPr>
            <a:spLocks noGrp="1"/>
          </p:cNvSpPr>
          <p:nvPr>
            <p:ph idx="1"/>
          </p:nvPr>
        </p:nvSpPr>
        <p:spPr>
          <a:xfrm>
            <a:off x="457200" y="1481328"/>
            <a:ext cx="2438400" cy="4525963"/>
          </a:xfrm>
        </p:spPr>
        <p:txBody>
          <a:bodyPr>
            <a:normAutofit/>
          </a:bodyPr>
          <a:lstStyle/>
          <a:p>
            <a:r>
              <a:rPr lang="en-US" sz="1600" b="0" i="0" dirty="0">
                <a:solidFill>
                  <a:srgbClr val="212529"/>
                </a:solidFill>
                <a:effectLst/>
                <a:latin typeface="Lato" panose="020B0604020202020204" pitchFamily="34" charset="0"/>
              </a:rPr>
              <a:t>Fundus Photographs, Li et al evaluated a deep learning algorithm that showed a high sensitivity (95.6%) and specificity (92%) to detect referable Glaucomatous Optic Neuropathy</a:t>
            </a:r>
          </a:p>
          <a:p>
            <a:r>
              <a:rPr lang="en-US" sz="1600" dirty="0">
                <a:solidFill>
                  <a:srgbClr val="212529"/>
                </a:solidFill>
                <a:latin typeface="Lato" panose="020B0604020202020204" pitchFamily="34" charset="0"/>
              </a:rPr>
              <a:t>AI software is being developed to map optic discs accurately and aid in glaucoma diagnosis</a:t>
            </a:r>
            <a:endParaRPr lang="en-US" sz="1600" b="0" i="0" dirty="0">
              <a:solidFill>
                <a:srgbClr val="212529"/>
              </a:solidFill>
              <a:effectLst/>
              <a:latin typeface="Lato" panose="020B0604020202020204" pitchFamily="34" charset="0"/>
            </a:endParaRPr>
          </a:p>
        </p:txBody>
      </p:sp>
      <p:sp>
        <p:nvSpPr>
          <p:cNvPr id="3" name="Title 2">
            <a:extLst>
              <a:ext uri="{FF2B5EF4-FFF2-40B4-BE49-F238E27FC236}">
                <a16:creationId xmlns:a16="http://schemas.microsoft.com/office/drawing/2014/main" id="{17AAD332-26E1-4FBF-AC74-205F5B9A1CE9}"/>
              </a:ext>
            </a:extLst>
          </p:cNvPr>
          <p:cNvSpPr>
            <a:spLocks noGrp="1"/>
          </p:cNvSpPr>
          <p:nvPr>
            <p:ph type="title"/>
          </p:nvPr>
        </p:nvSpPr>
        <p:spPr>
          <a:xfrm>
            <a:off x="5080" y="10160"/>
            <a:ext cx="8229600" cy="1143000"/>
          </a:xfrm>
        </p:spPr>
        <p:txBody>
          <a:bodyPr/>
          <a:lstStyle/>
          <a:p>
            <a:r>
              <a:rPr lang="en-US" dirty="0"/>
              <a:t>Role of Artificial Intelligence</a:t>
            </a:r>
          </a:p>
        </p:txBody>
      </p:sp>
      <p:pic>
        <p:nvPicPr>
          <p:cNvPr id="1026" name="Picture 2" descr="Segmentation of Optic Disc and Cup by Artificial Intelligence">
            <a:extLst>
              <a:ext uri="{FF2B5EF4-FFF2-40B4-BE49-F238E27FC236}">
                <a16:creationId xmlns:a16="http://schemas.microsoft.com/office/drawing/2014/main" id="{4CFE0DCC-55BC-4A62-8D63-1DF52F692D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1295400"/>
            <a:ext cx="5334000" cy="3118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31454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6232B0-9100-409E-9715-A15773B80035}"/>
              </a:ext>
            </a:extLst>
          </p:cNvPr>
          <p:cNvSpPr>
            <a:spLocks noGrp="1"/>
          </p:cNvSpPr>
          <p:nvPr>
            <p:ph idx="1"/>
          </p:nvPr>
        </p:nvSpPr>
        <p:spPr/>
        <p:txBody>
          <a:bodyPr/>
          <a:lstStyle/>
          <a:p>
            <a:r>
              <a:rPr lang="en-US" dirty="0"/>
              <a:t>Kanski’s Clinical Ophthalmology</a:t>
            </a:r>
          </a:p>
          <a:p>
            <a:r>
              <a:rPr lang="en-US" dirty="0"/>
              <a:t>Clinical Ophthalmology – </a:t>
            </a:r>
            <a:r>
              <a:rPr lang="en-US" dirty="0" err="1"/>
              <a:t>Shafi</a:t>
            </a:r>
            <a:r>
              <a:rPr lang="en-US" dirty="0"/>
              <a:t> M. Jatoi</a:t>
            </a:r>
          </a:p>
          <a:p>
            <a:r>
              <a:rPr lang="en-US" dirty="0"/>
              <a:t>https://eyewiki.aao.org/Artificial_Intelligence_in_Glaucoma</a:t>
            </a:r>
          </a:p>
        </p:txBody>
      </p:sp>
      <p:sp>
        <p:nvSpPr>
          <p:cNvPr id="3" name="Title 2">
            <a:extLst>
              <a:ext uri="{FF2B5EF4-FFF2-40B4-BE49-F238E27FC236}">
                <a16:creationId xmlns:a16="http://schemas.microsoft.com/office/drawing/2014/main" id="{A84F54C1-F6C5-4B9A-8DDF-17264EDB3A11}"/>
              </a:ext>
            </a:extLst>
          </p:cNvPr>
          <p:cNvSpPr>
            <a:spLocks noGrp="1"/>
          </p:cNvSpPr>
          <p:nvPr>
            <p:ph type="title"/>
          </p:nvPr>
        </p:nvSpPr>
        <p:spPr/>
        <p:txBody>
          <a:bodyPr/>
          <a:lstStyle/>
          <a:p>
            <a:r>
              <a:rPr lang="en-US" dirty="0"/>
              <a:t>References</a:t>
            </a:r>
          </a:p>
        </p:txBody>
      </p:sp>
    </p:spTree>
    <p:extLst>
      <p:ext uri="{BB962C8B-B14F-4D97-AF65-F5344CB8AC3E}">
        <p14:creationId xmlns:p14="http://schemas.microsoft.com/office/powerpoint/2010/main" val="2941348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CD9C7C-80BC-4DDD-9C00-41979AFB7B7F}"/>
              </a:ext>
            </a:extLst>
          </p:cNvPr>
          <p:cNvSpPr>
            <a:spLocks noGrp="1"/>
          </p:cNvSpPr>
          <p:nvPr>
            <p:ph idx="1"/>
          </p:nvPr>
        </p:nvSpPr>
        <p:spPr/>
        <p:txBody>
          <a:bodyPr>
            <a:normAutofit/>
          </a:bodyPr>
          <a:lstStyle/>
          <a:p>
            <a:pPr marL="109728" indent="0">
              <a:buNone/>
            </a:pPr>
            <a:r>
              <a:rPr lang="en-US" sz="1400" dirty="0"/>
              <a:t>At the end of the lecture, student should be able to:</a:t>
            </a:r>
          </a:p>
          <a:p>
            <a:pPr marL="109728" indent="0">
              <a:buNone/>
            </a:pPr>
            <a:endParaRPr lang="en-US" sz="1400" dirty="0"/>
          </a:p>
          <a:p>
            <a:r>
              <a:rPr lang="en-US" sz="1400" dirty="0"/>
              <a:t>Classify the groups of systemic drugs used in ophthalmology</a:t>
            </a:r>
          </a:p>
          <a:p>
            <a:r>
              <a:rPr lang="en-US" sz="1400" dirty="0"/>
              <a:t>Enlist and understand the various systemic antiglaucoma, anti-inflammatory, antimicrobial, and cytotoxic drugs used in ophthalmology</a:t>
            </a:r>
          </a:p>
          <a:p>
            <a:r>
              <a:rPr lang="en-US" sz="1400" dirty="0"/>
              <a:t>Identify side effects associated with systemic drugs used in ophthalmology</a:t>
            </a:r>
          </a:p>
          <a:p>
            <a:pPr marL="109728" indent="0">
              <a:buNone/>
            </a:pPr>
            <a:endParaRPr lang="en-US" sz="1400" dirty="0"/>
          </a:p>
          <a:p>
            <a:endParaRPr lang="en-US" sz="1400" dirty="0"/>
          </a:p>
          <a:p>
            <a:endParaRPr lang="en-US" sz="1400" dirty="0"/>
          </a:p>
          <a:p>
            <a:endParaRPr lang="en-US" sz="1400" dirty="0"/>
          </a:p>
          <a:p>
            <a:endParaRPr lang="en-US" sz="1400" dirty="0"/>
          </a:p>
        </p:txBody>
      </p:sp>
      <p:sp>
        <p:nvSpPr>
          <p:cNvPr id="3" name="Title 2">
            <a:extLst>
              <a:ext uri="{FF2B5EF4-FFF2-40B4-BE49-F238E27FC236}">
                <a16:creationId xmlns:a16="http://schemas.microsoft.com/office/drawing/2014/main" id="{53235A51-09B7-4FAD-9249-0EE4CB67C734}"/>
              </a:ext>
            </a:extLst>
          </p:cNvPr>
          <p:cNvSpPr>
            <a:spLocks noGrp="1"/>
          </p:cNvSpPr>
          <p:nvPr>
            <p:ph type="title"/>
          </p:nvPr>
        </p:nvSpPr>
        <p:spPr/>
        <p:txBody>
          <a:bodyPr/>
          <a:lstStyle/>
          <a:p>
            <a:r>
              <a:rPr lang="en-US" dirty="0"/>
              <a:t>Learning Objectives</a:t>
            </a:r>
          </a:p>
        </p:txBody>
      </p:sp>
    </p:spTree>
    <p:extLst>
      <p:ext uri="{BB962C8B-B14F-4D97-AF65-F5344CB8AC3E}">
        <p14:creationId xmlns:p14="http://schemas.microsoft.com/office/powerpoint/2010/main" val="724484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a:buNone/>
            </a:pPr>
            <a:r>
              <a:rPr lang="en-US" sz="2800" dirty="0">
                <a:latin typeface="Cambria" pitchFamily="18" charset="0"/>
              </a:rPr>
              <a:t>	Anti Glaucoma</a:t>
            </a:r>
          </a:p>
          <a:p>
            <a:pPr>
              <a:buNone/>
            </a:pPr>
            <a:endParaRPr lang="en-US" sz="2800" dirty="0">
              <a:latin typeface="Cambria" pitchFamily="18" charset="0"/>
            </a:endParaRPr>
          </a:p>
          <a:p>
            <a:pPr lvl="1">
              <a:buNone/>
            </a:pPr>
            <a:r>
              <a:rPr lang="en-US" sz="2800" dirty="0" err="1">
                <a:latin typeface="Cambria" pitchFamily="18" charset="0"/>
              </a:rPr>
              <a:t>Antiinflamatory</a:t>
            </a:r>
            <a:endParaRPr lang="en-US" sz="2800" dirty="0">
              <a:latin typeface="Cambria" pitchFamily="18" charset="0"/>
            </a:endParaRPr>
          </a:p>
          <a:p>
            <a:pPr>
              <a:buNone/>
            </a:pPr>
            <a:r>
              <a:rPr lang="en-US" sz="2800" dirty="0">
                <a:latin typeface="Cambria" pitchFamily="18" charset="0"/>
              </a:rPr>
              <a:t>	</a:t>
            </a:r>
          </a:p>
          <a:p>
            <a:pPr>
              <a:buNone/>
            </a:pPr>
            <a:r>
              <a:rPr lang="en-US" sz="2800" dirty="0">
                <a:latin typeface="Cambria" pitchFamily="18" charset="0"/>
              </a:rPr>
              <a:t>	Antimicrobials</a:t>
            </a:r>
          </a:p>
          <a:p>
            <a:endParaRPr lang="en-US" sz="2800" dirty="0">
              <a:latin typeface="Cambria" pitchFamily="18" charset="0"/>
            </a:endParaRPr>
          </a:p>
          <a:p>
            <a:pPr>
              <a:buNone/>
            </a:pPr>
            <a:r>
              <a:rPr lang="en-US" sz="2800" dirty="0">
                <a:latin typeface="Cambria" pitchFamily="18" charset="0"/>
              </a:rPr>
              <a:t>	</a:t>
            </a:r>
            <a:r>
              <a:rPr lang="en-US" sz="2800" dirty="0" err="1">
                <a:latin typeface="Cambria" pitchFamily="18" charset="0"/>
              </a:rPr>
              <a:t>Cytotoxic</a:t>
            </a:r>
            <a:endParaRPr lang="en-US" sz="2800" dirty="0">
              <a:latin typeface="Cambria" pitchFamily="18" charset="0"/>
            </a:endParaRPr>
          </a:p>
          <a:p>
            <a:endParaRPr lang="en-US" sz="2800" dirty="0">
              <a:latin typeface="Cambria" pitchFamily="18" charset="0"/>
            </a:endParaRPr>
          </a:p>
          <a:p>
            <a:pPr>
              <a:buNone/>
            </a:pPr>
            <a:r>
              <a:rPr lang="en-US" sz="2800" dirty="0">
                <a:latin typeface="Cambria" pitchFamily="18" charset="0"/>
              </a:rPr>
              <a:t>	New</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CARBONIC ANHYDRASE INHIBITORS</a:t>
            </a:r>
          </a:p>
          <a:p>
            <a:pPr lvl="1">
              <a:buNone/>
            </a:pPr>
            <a:r>
              <a:rPr lang="en-US" b="1" dirty="0"/>
              <a:t>   </a:t>
            </a:r>
          </a:p>
          <a:p>
            <a:pPr lvl="1">
              <a:buNone/>
            </a:pPr>
            <a:r>
              <a:rPr lang="en-US" b="1" dirty="0"/>
              <a:t>	</a:t>
            </a:r>
            <a:r>
              <a:rPr lang="en-US" b="1" dirty="0" err="1"/>
              <a:t>Acetazolamide</a:t>
            </a:r>
            <a:endParaRPr lang="en-US" b="1" dirty="0"/>
          </a:p>
          <a:p>
            <a:pPr lvl="3">
              <a:buNone/>
            </a:pPr>
            <a:r>
              <a:rPr lang="en-US" dirty="0"/>
              <a:t>   250mg tablets TDS</a:t>
            </a:r>
          </a:p>
          <a:p>
            <a:pPr lvl="3">
              <a:buNone/>
            </a:pPr>
            <a:r>
              <a:rPr lang="en-US" dirty="0"/>
              <a:t>   500mg IV</a:t>
            </a:r>
          </a:p>
          <a:p>
            <a:pPr lvl="3">
              <a:buNone/>
            </a:pPr>
            <a:endParaRPr lang="en-US" dirty="0"/>
          </a:p>
          <a:p>
            <a:pPr>
              <a:buNone/>
            </a:pPr>
            <a:r>
              <a:rPr lang="en-US" dirty="0"/>
              <a:t>     </a:t>
            </a:r>
            <a:r>
              <a:rPr lang="en-US" sz="2400" b="1" dirty="0" err="1"/>
              <a:t>Methazolamide</a:t>
            </a:r>
            <a:r>
              <a:rPr lang="en-US" sz="2400" b="1" dirty="0"/>
              <a:t> </a:t>
            </a:r>
            <a:r>
              <a:rPr lang="en-US" sz="2400" dirty="0"/>
              <a:t> </a:t>
            </a:r>
            <a:endParaRPr lang="en-US" sz="2400" b="1" dirty="0"/>
          </a:p>
          <a:p>
            <a:pPr>
              <a:buNone/>
            </a:pPr>
            <a:r>
              <a:rPr lang="en-US" sz="2400" b="1" dirty="0"/>
              <a:t>	 	  	  </a:t>
            </a:r>
            <a:endParaRPr lang="en-US" sz="2400" dirty="0"/>
          </a:p>
          <a:p>
            <a:pPr>
              <a:buNone/>
            </a:pPr>
            <a:r>
              <a:rPr lang="en-US" sz="2400" b="1" dirty="0"/>
              <a:t>	   </a:t>
            </a:r>
            <a:r>
              <a:rPr lang="en-US" sz="2400" b="1" dirty="0" err="1"/>
              <a:t>Dichlorophenamide</a:t>
            </a:r>
            <a:endParaRPr lang="en-US" sz="2400" b="1" dirty="0"/>
          </a:p>
          <a:p>
            <a:pPr>
              <a:buNone/>
            </a:pPr>
            <a:endParaRPr lang="en-US" sz="2400" b="1" dirty="0"/>
          </a:p>
          <a:p>
            <a:pPr>
              <a:buNone/>
            </a:pPr>
            <a:endParaRPr lang="en-US" sz="2400" dirty="0"/>
          </a:p>
          <a:p>
            <a:pPr>
              <a:buNone/>
            </a:pPr>
            <a:endParaRPr lang="en-US" sz="2400" dirty="0"/>
          </a:p>
        </p:txBody>
      </p:sp>
      <p:sp>
        <p:nvSpPr>
          <p:cNvPr id="3" name="Title 2"/>
          <p:cNvSpPr>
            <a:spLocks noGrp="1"/>
          </p:cNvSpPr>
          <p:nvPr>
            <p:ph type="title"/>
          </p:nvPr>
        </p:nvSpPr>
        <p:spPr/>
        <p:txBody>
          <a:bodyPr/>
          <a:lstStyle/>
          <a:p>
            <a:r>
              <a:rPr lang="en-US" dirty="0"/>
              <a:t>ANTI GLAUCOMA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OSMOTIC AGENTS</a:t>
            </a:r>
          </a:p>
          <a:p>
            <a:endParaRPr lang="en-US" dirty="0"/>
          </a:p>
          <a:p>
            <a:pPr lvl="1"/>
            <a:r>
              <a:rPr lang="en-US" b="1" dirty="0"/>
              <a:t>Mannitol</a:t>
            </a:r>
            <a:r>
              <a:rPr lang="en-US" dirty="0"/>
              <a:t>  IV  20% sol </a:t>
            </a:r>
          </a:p>
          <a:p>
            <a:pPr lvl="2"/>
            <a:r>
              <a:rPr lang="en-US" dirty="0"/>
              <a:t>1g/kg </a:t>
            </a:r>
            <a:r>
              <a:rPr lang="en-US" dirty="0" err="1"/>
              <a:t>bw</a:t>
            </a:r>
            <a:r>
              <a:rPr lang="en-US" dirty="0"/>
              <a:t> or 5ml/kg </a:t>
            </a:r>
            <a:r>
              <a:rPr lang="en-US" dirty="0" err="1"/>
              <a:t>bw</a:t>
            </a:r>
            <a:endParaRPr lang="en-US" dirty="0"/>
          </a:p>
          <a:p>
            <a:pPr lvl="2"/>
            <a:endParaRPr lang="en-US" dirty="0"/>
          </a:p>
          <a:p>
            <a:pPr lvl="1"/>
            <a:r>
              <a:rPr lang="en-US" b="1" dirty="0"/>
              <a:t>Glycerol</a:t>
            </a:r>
            <a:r>
              <a:rPr lang="en-US" dirty="0"/>
              <a:t>  PO 50% sol</a:t>
            </a:r>
          </a:p>
          <a:p>
            <a:pPr lvl="2"/>
            <a:r>
              <a:rPr lang="en-US" dirty="0"/>
              <a:t>1g/kg </a:t>
            </a:r>
            <a:r>
              <a:rPr lang="en-US" dirty="0" err="1"/>
              <a:t>bw</a:t>
            </a:r>
            <a:r>
              <a:rPr lang="en-US" dirty="0"/>
              <a:t> or 2ml/kg </a:t>
            </a:r>
            <a:r>
              <a:rPr lang="en-US" dirty="0" err="1"/>
              <a:t>bw</a:t>
            </a:r>
            <a:endParaRPr lang="en-US" dirty="0"/>
          </a:p>
          <a:p>
            <a:pPr lvl="2"/>
            <a:endParaRPr lang="en-US" dirty="0"/>
          </a:p>
          <a:p>
            <a:pPr lvl="1"/>
            <a:r>
              <a:rPr lang="en-US" b="1" dirty="0" err="1"/>
              <a:t>Isosorbide</a:t>
            </a:r>
            <a:endParaRPr lang="en-US" b="1"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lvl="3">
              <a:buNone/>
            </a:pPr>
            <a:r>
              <a:rPr lang="en-US" sz="2400" dirty="0"/>
              <a:t>  </a:t>
            </a:r>
            <a:r>
              <a:rPr lang="en-US" sz="2800" dirty="0"/>
              <a:t>TAB</a:t>
            </a:r>
            <a:r>
              <a:rPr lang="en-US" sz="2400" dirty="0"/>
              <a:t> </a:t>
            </a:r>
            <a:r>
              <a:rPr lang="en-US" sz="2800" dirty="0"/>
              <a:t>PREDNISOLONE  </a:t>
            </a:r>
            <a:r>
              <a:rPr lang="en-US" sz="2400" dirty="0"/>
              <a:t>5mg</a:t>
            </a:r>
          </a:p>
          <a:p>
            <a:pPr>
              <a:buNone/>
            </a:pPr>
            <a:r>
              <a:rPr lang="en-US" dirty="0"/>
              <a:t>   		1mg/kg </a:t>
            </a:r>
            <a:r>
              <a:rPr lang="en-US" dirty="0" err="1"/>
              <a:t>bw</a:t>
            </a:r>
            <a:endParaRPr lang="en-US" dirty="0"/>
          </a:p>
          <a:p>
            <a:pPr>
              <a:buNone/>
            </a:pPr>
            <a:endParaRPr lang="en-US" dirty="0"/>
          </a:p>
          <a:p>
            <a:pPr>
              <a:buNone/>
            </a:pPr>
            <a:r>
              <a:rPr lang="en-US" dirty="0"/>
              <a:t>		  TAB DEXAMETHASONE 5mg  </a:t>
            </a:r>
          </a:p>
          <a:p>
            <a:pPr>
              <a:buNone/>
            </a:pPr>
            <a:endParaRPr lang="en-US" dirty="0"/>
          </a:p>
          <a:p>
            <a:pPr>
              <a:buNone/>
            </a:pPr>
            <a:endParaRPr lang="en-US" dirty="0"/>
          </a:p>
          <a:p>
            <a:pPr>
              <a:buNone/>
            </a:pPr>
            <a:r>
              <a:rPr lang="en-US" dirty="0"/>
              <a:t> 		  IV METHYL PREDNISOLONE</a:t>
            </a:r>
          </a:p>
          <a:p>
            <a:pPr>
              <a:buNone/>
            </a:pPr>
            <a:r>
              <a:rPr lang="en-US" dirty="0"/>
              <a:t>			 IV push: OD 3days</a:t>
            </a:r>
          </a:p>
          <a:p>
            <a:pPr>
              <a:buNone/>
            </a:pPr>
            <a:r>
              <a:rPr lang="en-US" dirty="0"/>
              <a:t>			 Pulsed:  once every alt day,3days</a:t>
            </a:r>
          </a:p>
          <a:p>
            <a:pPr>
              <a:buNone/>
            </a:pPr>
            <a:endParaRPr lang="en-US" dirty="0"/>
          </a:p>
          <a:p>
            <a:pPr>
              <a:buNone/>
            </a:pPr>
            <a:r>
              <a:rPr lang="en-US" dirty="0"/>
              <a:t>		  		</a:t>
            </a:r>
          </a:p>
          <a:p>
            <a:pPr>
              <a:buNone/>
            </a:pPr>
            <a:endParaRPr lang="en-US" dirty="0"/>
          </a:p>
        </p:txBody>
      </p:sp>
      <p:sp>
        <p:nvSpPr>
          <p:cNvPr id="3" name="Title 2"/>
          <p:cNvSpPr>
            <a:spLocks noGrp="1"/>
          </p:cNvSpPr>
          <p:nvPr>
            <p:ph type="title"/>
          </p:nvPr>
        </p:nvSpPr>
        <p:spPr/>
        <p:txBody>
          <a:bodyPr/>
          <a:lstStyle/>
          <a:p>
            <a:r>
              <a:rPr lang="en-US" dirty="0"/>
              <a:t>STEROIDS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INDICATIONS</a:t>
            </a:r>
          </a:p>
          <a:p>
            <a:endParaRPr lang="en-US" dirty="0"/>
          </a:p>
          <a:p>
            <a:pPr lvl="1"/>
            <a:r>
              <a:rPr lang="en-US" dirty="0"/>
              <a:t>Severe </a:t>
            </a:r>
            <a:r>
              <a:rPr lang="en-US" dirty="0" err="1"/>
              <a:t>uveitis</a:t>
            </a:r>
            <a:endParaRPr lang="en-US" dirty="0"/>
          </a:p>
          <a:p>
            <a:pPr lvl="1"/>
            <a:r>
              <a:rPr lang="en-US" dirty="0"/>
              <a:t>Complicated ocular surgery</a:t>
            </a:r>
          </a:p>
          <a:p>
            <a:pPr lvl="1"/>
            <a:r>
              <a:rPr lang="en-US" dirty="0" err="1"/>
              <a:t>Nectotizing</a:t>
            </a:r>
            <a:r>
              <a:rPr lang="en-US" dirty="0"/>
              <a:t> </a:t>
            </a:r>
            <a:r>
              <a:rPr lang="en-US" dirty="0" err="1"/>
              <a:t>Scleritis</a:t>
            </a:r>
            <a:r>
              <a:rPr lang="en-US" dirty="0"/>
              <a:t> 		</a:t>
            </a:r>
            <a:r>
              <a:rPr lang="en-US" sz="2000" dirty="0"/>
              <a:t>    RA, </a:t>
            </a:r>
            <a:r>
              <a:rPr lang="en-US" sz="2000" dirty="0" err="1"/>
              <a:t>wegners,PAN,SLE</a:t>
            </a:r>
            <a:r>
              <a:rPr lang="en-US" sz="2000" dirty="0"/>
              <a:t>,  </a:t>
            </a:r>
            <a:r>
              <a:rPr lang="en-US" dirty="0"/>
              <a:t>Peripheral ulcerative </a:t>
            </a:r>
            <a:r>
              <a:rPr lang="en-US" dirty="0" err="1"/>
              <a:t>keratitis</a:t>
            </a:r>
            <a:r>
              <a:rPr lang="en-US" dirty="0"/>
              <a:t>  </a:t>
            </a:r>
            <a:r>
              <a:rPr lang="en-US" sz="2000" dirty="0"/>
              <a:t>RPC</a:t>
            </a:r>
          </a:p>
          <a:p>
            <a:pPr lvl="1"/>
            <a:r>
              <a:rPr lang="en-US" dirty="0"/>
              <a:t>Optic neuritis </a:t>
            </a:r>
            <a:r>
              <a:rPr lang="en-US" sz="2000" dirty="0"/>
              <a:t>(MS, GCA)</a:t>
            </a:r>
          </a:p>
          <a:p>
            <a:pPr lvl="1"/>
            <a:endParaRPr lang="en-US" dirty="0"/>
          </a:p>
          <a:p>
            <a:pPr lvl="1"/>
            <a:endParaRPr lang="en-US" dirty="0"/>
          </a:p>
        </p:txBody>
      </p:sp>
      <p:sp>
        <p:nvSpPr>
          <p:cNvPr id="3" name="Title 2"/>
          <p:cNvSpPr>
            <a:spLocks noGrp="1"/>
          </p:cNvSpPr>
          <p:nvPr>
            <p:ph type="title"/>
          </p:nvPr>
        </p:nvSpPr>
        <p:spPr/>
        <p:txBody>
          <a:bodyPr/>
          <a:lstStyle/>
          <a:p>
            <a:endParaRPr lang="en-US"/>
          </a:p>
        </p:txBody>
      </p:sp>
      <p:sp>
        <p:nvSpPr>
          <p:cNvPr id="4" name="Right Brace 3"/>
          <p:cNvSpPr/>
          <p:nvPr/>
        </p:nvSpPr>
        <p:spPr>
          <a:xfrm>
            <a:off x="5257800" y="3124200"/>
            <a:ext cx="152400" cy="8382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981200"/>
          <a:ext cx="8153400" cy="1005840"/>
        </p:xfrm>
        <a:graphic>
          <a:graphicData uri="http://schemas.openxmlformats.org/drawingml/2006/table">
            <a:tbl>
              <a:tblPr firstRow="1" bandRow="1">
                <a:tableStyleId>{5C22544A-7EE6-4342-B048-85BDC9FD1C3A}</a:tableStyleId>
              </a:tblPr>
              <a:tblGrid>
                <a:gridCol w="4076700">
                  <a:extLst>
                    <a:ext uri="{9D8B030D-6E8A-4147-A177-3AD203B41FA5}">
                      <a16:colId xmlns:a16="http://schemas.microsoft.com/office/drawing/2014/main" val="20000"/>
                    </a:ext>
                  </a:extLst>
                </a:gridCol>
                <a:gridCol w="4076700">
                  <a:extLst>
                    <a:ext uri="{9D8B030D-6E8A-4147-A177-3AD203B41FA5}">
                      <a16:colId xmlns:a16="http://schemas.microsoft.com/office/drawing/2014/main" val="20001"/>
                    </a:ext>
                  </a:extLst>
                </a:gridCol>
              </a:tblGrid>
              <a:tr h="185767">
                <a:tc>
                  <a:txBody>
                    <a:bodyPr/>
                    <a:lstStyle/>
                    <a:p>
                      <a:r>
                        <a:rPr lang="en-US" dirty="0"/>
                        <a:t>DISEASE</a:t>
                      </a:r>
                    </a:p>
                  </a:txBody>
                  <a:tcPr/>
                </a:tc>
                <a:tc>
                  <a:txBody>
                    <a:bodyPr/>
                    <a:lstStyle/>
                    <a:p>
                      <a:r>
                        <a:rPr lang="en-US" dirty="0"/>
                        <a:t>DRUG</a:t>
                      </a:r>
                    </a:p>
                  </a:txBody>
                  <a:tcPr/>
                </a:tc>
                <a:extLst>
                  <a:ext uri="{0D108BD9-81ED-4DB2-BD59-A6C34878D82A}">
                    <a16:rowId xmlns:a16="http://schemas.microsoft.com/office/drawing/2014/main" val="10000"/>
                  </a:ext>
                </a:extLst>
              </a:tr>
              <a:tr h="325091">
                <a:tc>
                  <a:txBody>
                    <a:bodyPr/>
                    <a:lstStyle/>
                    <a:p>
                      <a:r>
                        <a:rPr lang="en-US" dirty="0"/>
                        <a:t>EPISCLERITIS/NON NECROTIZING</a:t>
                      </a:r>
                      <a:r>
                        <a:rPr lang="en-US" baseline="0" dirty="0"/>
                        <a:t> SCLERITIS</a:t>
                      </a:r>
                      <a:endParaRPr lang="en-US" dirty="0"/>
                    </a:p>
                  </a:txBody>
                  <a:tcPr/>
                </a:tc>
                <a:tc>
                  <a:txBody>
                    <a:bodyPr/>
                    <a:lstStyle/>
                    <a:p>
                      <a:r>
                        <a:rPr lang="en-US" dirty="0"/>
                        <a:t>IBOPRUFEN 200MG TDS</a:t>
                      </a:r>
                    </a:p>
                    <a:p>
                      <a:r>
                        <a:rPr lang="en-US" dirty="0"/>
                        <a:t>INDOMETHACIN</a:t>
                      </a:r>
                    </a:p>
                  </a:txBody>
                  <a:tcPr/>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p:txBody>
          <a:bodyPr/>
          <a:lstStyle/>
          <a:p>
            <a:r>
              <a:rPr lang="en-US" dirty="0"/>
              <a:t>NSAIDS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482</TotalTime>
  <Words>739</Words>
  <Application>Microsoft Office PowerPoint</Application>
  <PresentationFormat>On-screen Show (4:3)</PresentationFormat>
  <Paragraphs>232</Paragraphs>
  <Slides>24</Slides>
  <Notes>0</Notes>
  <HiddenSlides>0</HiddenSlides>
  <MMClips>0</MMClips>
  <ScaleCrop>false</ScaleCrop>
  <HeadingPairs>
    <vt:vector size="4" baseType="variant">
      <vt:variant>
        <vt:lpstr>Theme</vt:lpstr>
      </vt:variant>
      <vt:variant>
        <vt:i4>2</vt:i4>
      </vt:variant>
      <vt:variant>
        <vt:lpstr>Slide Titles</vt:lpstr>
      </vt:variant>
      <vt:variant>
        <vt:i4>24</vt:i4>
      </vt:variant>
    </vt:vector>
  </HeadingPairs>
  <TitlesOfParts>
    <vt:vector size="26" baseType="lpstr">
      <vt:lpstr>Concourse</vt:lpstr>
      <vt:lpstr>Custom Design</vt:lpstr>
      <vt:lpstr>SYSTEMIC DRUGS IN OPHTHALMOLOGY</vt:lpstr>
      <vt:lpstr>Components of Lecture</vt:lpstr>
      <vt:lpstr>Learning Objectives</vt:lpstr>
      <vt:lpstr>PowerPoint Presentation</vt:lpstr>
      <vt:lpstr>ANTI GLAUCOMA</vt:lpstr>
      <vt:lpstr>PowerPoint Presentation</vt:lpstr>
      <vt:lpstr>STEROIDS</vt:lpstr>
      <vt:lpstr>PowerPoint Presentation</vt:lpstr>
      <vt:lpstr>NSAIDS</vt:lpstr>
      <vt:lpstr>ANTIBIOTICS</vt:lpstr>
      <vt:lpstr>ANTI FUNGAL DRUGS</vt:lpstr>
      <vt:lpstr>ANTI VIRAL DRUGS</vt:lpstr>
      <vt:lpstr>ANTI PARASITIC DRUGS</vt:lpstr>
      <vt:lpstr>PowerPoint Presentation</vt:lpstr>
      <vt:lpstr>IMMUNOSUPRESSANTS</vt:lpstr>
      <vt:lpstr>NEW DRUGS</vt:lpstr>
      <vt:lpstr>VITAMINS</vt:lpstr>
      <vt:lpstr>SYSTEMIC SIDE EFFECTS OF OCULAR DRUGS </vt:lpstr>
      <vt:lpstr>PowerPoint Presentation</vt:lpstr>
      <vt:lpstr>PowerPoint Presentation</vt:lpstr>
      <vt:lpstr>Recent Advancements: RHO Kinase Inhibitors</vt:lpstr>
      <vt:lpstr>End of Lecture Assessment</vt:lpstr>
      <vt:lpstr>Role of Artificial Intelligence</vt:lpstr>
      <vt:lpstr>References</vt:lpstr>
    </vt:vector>
  </TitlesOfParts>
  <Company>BBH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Ophthalmology Deptt</dc:creator>
  <cp:lastModifiedBy>Ali K</cp:lastModifiedBy>
  <cp:revision>70</cp:revision>
  <dcterms:created xsi:type="dcterms:W3CDTF">2018-07-16T07:26:40Z</dcterms:created>
  <dcterms:modified xsi:type="dcterms:W3CDTF">2025-03-06T04:24:21Z</dcterms:modified>
</cp:coreProperties>
</file>