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5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1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5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0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2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1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8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0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74AB-9A0C-463C-9364-7A842BCE3F5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5A8CE-4BCA-4E8F-BB57-E86527BDD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6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14" y="1984512"/>
            <a:ext cx="10998925" cy="2387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SYMPTOMATOLOGY IN SURGERY </a:t>
            </a:r>
            <a:br>
              <a:rPr lang="en-US" b="1" u="sng" dirty="0" smtClean="0"/>
            </a:br>
            <a:r>
              <a:rPr lang="en-US" b="1" u="sng" dirty="0" smtClean="0"/>
              <a:t>AND </a:t>
            </a:r>
            <a:br>
              <a:rPr lang="en-US" b="1" u="sng" dirty="0" smtClean="0"/>
            </a:br>
            <a:r>
              <a:rPr lang="en-US" b="1" u="sng" dirty="0" smtClean="0"/>
              <a:t>THEIR DIAGNOSTIC INVESTIGATIONS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9943" y="4829947"/>
            <a:ext cx="9144000" cy="3951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Amna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50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n-US" b="1" u="sng" dirty="0" smtClean="0"/>
              <a:t>Fever in Surgical Conditions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8" y="1384663"/>
            <a:ext cx="6126480" cy="51598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Causes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Post-operative infections, abscesses, septicemia, inflammatory diseases.</a:t>
            </a:r>
          </a:p>
          <a:p>
            <a:pPr marL="0" indent="0">
              <a:buNone/>
            </a:pPr>
            <a:r>
              <a:rPr lang="en-US" b="1" dirty="0" smtClean="0"/>
              <a:t>Investigations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CBC (leukocytosis suggests infection).</a:t>
            </a:r>
          </a:p>
          <a:p>
            <a:r>
              <a:rPr lang="en-US" dirty="0" smtClean="0"/>
              <a:t>Blood cultures (sepsis evaluation).</a:t>
            </a:r>
          </a:p>
          <a:p>
            <a:r>
              <a:rPr lang="en-US" dirty="0" smtClean="0"/>
              <a:t>Imaging (CT, ultrasound to detect abscesses).</a:t>
            </a:r>
          </a:p>
          <a:p>
            <a:r>
              <a:rPr lang="en-US" dirty="0" smtClean="0"/>
              <a:t>Urinalysis (for UTIs and pyelonephritis).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354" y="1266779"/>
            <a:ext cx="5134021" cy="513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00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4497"/>
            <a:ext cx="10515600" cy="771344"/>
          </a:xfrm>
        </p:spPr>
        <p:txBody>
          <a:bodyPr/>
          <a:lstStyle/>
          <a:p>
            <a:pPr algn="ctr"/>
            <a:r>
              <a:rPr lang="en-US" b="1" u="sng" dirty="0" smtClean="0"/>
              <a:t>Investigations in Surgical Diagnosis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1" y="1136470"/>
            <a:ext cx="11299372" cy="5473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Laboratory Tests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CBC</a:t>
            </a:r>
            <a:r>
              <a:rPr lang="en-US" b="1" dirty="0" smtClean="0"/>
              <a:t> </a:t>
            </a:r>
            <a:r>
              <a:rPr lang="en-US" dirty="0" smtClean="0"/>
              <a:t>(infection, anemia).</a:t>
            </a:r>
          </a:p>
          <a:p>
            <a:r>
              <a:rPr lang="en-US" dirty="0" smtClean="0"/>
              <a:t>Electrolytes (renal function, dehydration).</a:t>
            </a:r>
          </a:p>
          <a:p>
            <a:r>
              <a:rPr lang="en-US" dirty="0" smtClean="0"/>
              <a:t>LFTs, RFTs, Amylase/Lipase.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Imaging Studies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X-ray: Free air (perforation), obstruction signs.</a:t>
            </a:r>
          </a:p>
          <a:p>
            <a:r>
              <a:rPr lang="en-US" dirty="0" smtClean="0"/>
              <a:t>Ultrasound: Gallstones, </a:t>
            </a:r>
            <a:r>
              <a:rPr lang="en-US" dirty="0" err="1" smtClean="0"/>
              <a:t>hydronephrosis</a:t>
            </a:r>
            <a:r>
              <a:rPr lang="en-US" dirty="0" smtClean="0"/>
              <a:t>, abscess.</a:t>
            </a:r>
          </a:p>
          <a:p>
            <a:r>
              <a:rPr lang="en-US" dirty="0" smtClean="0"/>
              <a:t>CT Scan: Tumors, trauma, ischemia, perforation.</a:t>
            </a:r>
          </a:p>
          <a:p>
            <a:r>
              <a:rPr lang="en-US" dirty="0" smtClean="0"/>
              <a:t>MRI: Soft tissue tumors, biliary pathology.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Endoscopic Procedures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Upper GI endoscopy (bleeding, ulcers).</a:t>
            </a:r>
          </a:p>
          <a:p>
            <a:r>
              <a:rPr lang="en-US" dirty="0" smtClean="0"/>
              <a:t>Colonoscopy (colonic masses, inflammatory diseases).</a:t>
            </a:r>
          </a:p>
          <a:p>
            <a:r>
              <a:rPr lang="en-US" dirty="0" smtClean="0"/>
              <a:t>ERCP/MRCP (biliary diseases).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6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0566" y="2598873"/>
            <a:ext cx="2884714" cy="1325563"/>
          </a:xfrm>
        </p:spPr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499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469"/>
          </a:xfrm>
        </p:spPr>
        <p:txBody>
          <a:bodyPr/>
          <a:lstStyle/>
          <a:p>
            <a:pPr algn="ctr"/>
            <a:r>
              <a:rPr lang="en-US" b="1" u="sng" dirty="0" smtClean="0"/>
              <a:t>What is symptomology ?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537"/>
            <a:ext cx="10961914" cy="5238206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Study of symptoms and their clinical significance.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b="1" dirty="0" smtClean="0"/>
              <a:t>IMPORTANCE IN SURGERY ??</a:t>
            </a:r>
          </a:p>
          <a:p>
            <a:r>
              <a:rPr lang="en-US" dirty="0" smtClean="0"/>
              <a:t>Guides initial evaluation.</a:t>
            </a:r>
          </a:p>
          <a:p>
            <a:r>
              <a:rPr lang="en-US" dirty="0" smtClean="0"/>
              <a:t>Determines urgency of intervention.</a:t>
            </a:r>
          </a:p>
          <a:p>
            <a:r>
              <a:rPr lang="en-US" dirty="0" smtClean="0"/>
              <a:t>Directs further diagnostic investigations.</a:t>
            </a:r>
          </a:p>
          <a:p>
            <a:r>
              <a:rPr lang="en-US" dirty="0" smtClean="0"/>
              <a:t>Timely recognition and investigation guide surgical decision-making and improve patient outcomes.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5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658"/>
          </a:xfrm>
        </p:spPr>
        <p:txBody>
          <a:bodyPr/>
          <a:lstStyle/>
          <a:p>
            <a:pPr algn="ctr"/>
            <a:r>
              <a:rPr lang="en-US" b="1" u="sng" dirty="0" smtClean="0"/>
              <a:t>Common Surgical Symptoms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371600"/>
            <a:ext cx="11312434" cy="5029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Pain </a:t>
            </a:r>
            <a:r>
              <a:rPr lang="en-US" dirty="0" smtClean="0"/>
              <a:t>– Character, location, radiation, and duration.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Swelling</a:t>
            </a:r>
            <a:r>
              <a:rPr lang="en-US" dirty="0" smtClean="0"/>
              <a:t> – Gradual or sudden onset, associated symptoms.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Vomiting </a:t>
            </a:r>
            <a:r>
              <a:rPr lang="en-US" dirty="0" smtClean="0"/>
              <a:t>– Associated with gastrointestinal disorders.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Bleeding</a:t>
            </a:r>
            <a:r>
              <a:rPr lang="en-US" dirty="0" smtClean="0"/>
              <a:t> – Hematemesis, hematuria, melena.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Fever</a:t>
            </a:r>
            <a:r>
              <a:rPr lang="en-US" dirty="0" smtClean="0"/>
              <a:t> – Sign of infection or inflammation.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Jaundice</a:t>
            </a:r>
            <a:r>
              <a:rPr lang="en-US" dirty="0" smtClean="0"/>
              <a:t> – Suggestive of hepatobiliary disease.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Change in Bowel or Bladder Habits </a:t>
            </a:r>
            <a:r>
              <a:rPr lang="en-US" dirty="0" smtClean="0"/>
              <a:t>– Constipation, diarrhea, urinary retention.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7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8999"/>
            <a:ext cx="10515600" cy="823595"/>
          </a:xfrm>
        </p:spPr>
        <p:txBody>
          <a:bodyPr/>
          <a:lstStyle/>
          <a:p>
            <a:pPr algn="ctr"/>
            <a:r>
              <a:rPr lang="en-US" b="1" u="sng" dirty="0" smtClean="0"/>
              <a:t>Pain in Surgery – Key Considerations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1332411"/>
            <a:ext cx="11482252" cy="52643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u="sng" dirty="0" smtClean="0"/>
              <a:t>Types of Pain: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Visceral pain</a:t>
            </a:r>
            <a:r>
              <a:rPr lang="en-US" sz="2400" dirty="0" smtClean="0"/>
              <a:t>: Dull, poorly localized (e.g., appendicitis, </a:t>
            </a:r>
            <a:r>
              <a:rPr lang="en-US" sz="2400" dirty="0" err="1" smtClean="0"/>
              <a:t>cholecystitis</a:t>
            </a:r>
            <a:r>
              <a:rPr lang="en-US" sz="2400" dirty="0" smtClean="0"/>
              <a:t>).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Somatic pain</a:t>
            </a:r>
            <a:r>
              <a:rPr lang="en-US" sz="2400" dirty="0" smtClean="0"/>
              <a:t>: Sharp, well-localized (e.g., peritonitis, trauma).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Referred pain</a:t>
            </a:r>
            <a:r>
              <a:rPr lang="en-US" sz="2400" dirty="0" smtClean="0"/>
              <a:t>: Pain felt at a distant site (e.g., gallbladder disease causing shoulder pain).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u="sng" dirty="0" smtClean="0"/>
              <a:t>Acute vs Chronic pain </a:t>
            </a:r>
          </a:p>
          <a:p>
            <a:pPr marL="0" indent="0">
              <a:buNone/>
            </a:pPr>
            <a:r>
              <a:rPr lang="en-US" b="1" u="sng" dirty="0" smtClean="0"/>
              <a:t>3. Site-Specific Diagnosis: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RUQ Pain</a:t>
            </a:r>
            <a:r>
              <a:rPr lang="en-US" sz="2400" dirty="0" smtClean="0"/>
              <a:t>: </a:t>
            </a:r>
            <a:r>
              <a:rPr lang="en-US" sz="2400" dirty="0" err="1" smtClean="0"/>
              <a:t>Cholecystitis</a:t>
            </a:r>
            <a:r>
              <a:rPr lang="en-US" sz="2400" dirty="0" smtClean="0"/>
              <a:t>, hepatitis, liver abscess.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Epigastric Pain</a:t>
            </a:r>
            <a:r>
              <a:rPr lang="en-US" sz="2400" dirty="0" smtClean="0"/>
              <a:t>: Peptic ulcer, pancreatitis, reflux.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RLQ Pain</a:t>
            </a:r>
            <a:r>
              <a:rPr lang="en-US" sz="2400" dirty="0" smtClean="0"/>
              <a:t>: Appendicitis, Crohn’s disease, Meckel’s diverticulum.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LLQ Pain</a:t>
            </a:r>
            <a:r>
              <a:rPr lang="en-US" sz="2400" dirty="0" smtClean="0"/>
              <a:t>: Diverticulitis, sigmoid volvulus.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Generalized Pain</a:t>
            </a:r>
            <a:r>
              <a:rPr lang="en-US" sz="2400" dirty="0" smtClean="0"/>
              <a:t>: Peritonitis, ischemic bowel, perforation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8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5132" y="274320"/>
            <a:ext cx="5303519" cy="6244046"/>
          </a:xfrm>
        </p:spPr>
        <p:txBody>
          <a:bodyPr/>
          <a:lstStyle/>
          <a:p>
            <a:r>
              <a:rPr lang="en-US" b="1" u="sng" dirty="0" smtClean="0"/>
              <a:t>Investigations: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Blood tests </a:t>
            </a:r>
            <a:r>
              <a:rPr lang="en-US" dirty="0" smtClean="0"/>
              <a:t>(CBC, CRP, amylase/lipase, liver function tests).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Imaging</a:t>
            </a:r>
            <a:r>
              <a:rPr lang="en-US" dirty="0" smtClean="0"/>
              <a:t>: X-ray, ultrasound, CT scan, MRI.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Endoscopy</a:t>
            </a:r>
            <a:r>
              <a:rPr lang="en-US" dirty="0" smtClean="0"/>
              <a:t> (for GI causes like ulcers, malignancy).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Diagnostic </a:t>
            </a:r>
            <a:r>
              <a:rPr lang="en-US" dirty="0" err="1" smtClean="0">
                <a:solidFill>
                  <a:srgbClr val="FF0000"/>
                </a:solidFill>
              </a:rPr>
              <a:t>laproscopy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Urine Pregnancy test </a:t>
            </a:r>
            <a:r>
              <a:rPr lang="en-US" dirty="0" smtClean="0"/>
              <a:t>to rule out ectopic pregnancy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4" r="3480"/>
          <a:stretch/>
        </p:blipFill>
        <p:spPr>
          <a:xfrm>
            <a:off x="5643154" y="293914"/>
            <a:ext cx="6387737" cy="620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n-US" b="1" u="sng" dirty="0" smtClean="0"/>
              <a:t>Swellings and Masses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254034"/>
            <a:ext cx="10948851" cy="538189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Characteristics to Consider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Location, consistency, mobility.</a:t>
            </a:r>
          </a:p>
          <a:p>
            <a:r>
              <a:rPr lang="en-US" dirty="0" smtClean="0"/>
              <a:t>Pulsatile (aneurysm?), fluctuant (abscess?), reducible (hernia?).</a:t>
            </a:r>
          </a:p>
          <a:p>
            <a:pPr marL="0" indent="0">
              <a:buNone/>
            </a:pPr>
            <a:r>
              <a:rPr lang="en-US" b="1" u="sng" dirty="0" smtClean="0"/>
              <a:t>Common Causes</a:t>
            </a:r>
            <a:r>
              <a:rPr lang="en-US" dirty="0" smtClean="0"/>
              <a:t>: Hernia, lipoma, lymphadenopathy, abscess, neoplasm.</a:t>
            </a:r>
          </a:p>
          <a:p>
            <a:pPr marL="0" indent="0">
              <a:buNone/>
            </a:pPr>
            <a:r>
              <a:rPr lang="en-US" b="1" u="sng" dirty="0" smtClean="0"/>
              <a:t>Investigations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Ultrasound: Soft tissue, hernias, cysts.</a:t>
            </a:r>
          </a:p>
          <a:p>
            <a:r>
              <a:rPr lang="en-US" dirty="0" smtClean="0"/>
              <a:t>CT/MRI: Deep-seated masses, malignancies.</a:t>
            </a:r>
          </a:p>
          <a:p>
            <a:r>
              <a:rPr lang="en-US" dirty="0" smtClean="0"/>
              <a:t>Biopsy/FNAC: Cancer diagnosis.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3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9000"/>
            <a:ext cx="10515600" cy="745218"/>
          </a:xfrm>
        </p:spPr>
        <p:txBody>
          <a:bodyPr/>
          <a:lstStyle/>
          <a:p>
            <a:pPr algn="ctr"/>
            <a:r>
              <a:rPr lang="en-US" b="1" u="sng" dirty="0" smtClean="0"/>
              <a:t>Bleeding in Surgery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1267098"/>
            <a:ext cx="11325497" cy="5355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Types: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Hematemesis </a:t>
            </a:r>
            <a:r>
              <a:rPr lang="en-US" dirty="0" smtClean="0"/>
              <a:t>(upper GI bleed).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Melena</a:t>
            </a:r>
            <a:r>
              <a:rPr lang="en-US" dirty="0" smtClean="0"/>
              <a:t> (dark stools, upper GI bleed).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Hematochezia</a:t>
            </a:r>
            <a:r>
              <a:rPr lang="en-US" dirty="0" smtClean="0"/>
              <a:t> (bright red rectal bleeding).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Hematuria </a:t>
            </a:r>
            <a:r>
              <a:rPr lang="en-US" dirty="0" smtClean="0"/>
              <a:t>(urinary tract bleed).</a:t>
            </a:r>
          </a:p>
          <a:p>
            <a:pPr marL="0" indent="0">
              <a:buNone/>
            </a:pPr>
            <a:r>
              <a:rPr lang="en-US" b="1" dirty="0" smtClean="0"/>
              <a:t>Investigations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CBC, coagulation profile.</a:t>
            </a:r>
          </a:p>
          <a:p>
            <a:r>
              <a:rPr lang="en-US" dirty="0" smtClean="0"/>
              <a:t>Endoscopy (for GI bleeds).</a:t>
            </a:r>
          </a:p>
          <a:p>
            <a:r>
              <a:rPr lang="en-US" dirty="0" smtClean="0"/>
              <a:t>Angiography (vascular causes).</a:t>
            </a:r>
          </a:p>
          <a:p>
            <a:r>
              <a:rPr lang="en-US" dirty="0" smtClean="0"/>
              <a:t>CT scan (trauma-related bleeds).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2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344"/>
          </a:xfrm>
        </p:spPr>
        <p:txBody>
          <a:bodyPr/>
          <a:lstStyle/>
          <a:p>
            <a:pPr algn="ctr"/>
            <a:r>
              <a:rPr lang="en-US" b="1" u="sng" dirty="0" smtClean="0"/>
              <a:t>Jaundice in Surgical Patients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332410"/>
            <a:ext cx="6910251" cy="523820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Types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Pre-hepatic</a:t>
            </a:r>
            <a:r>
              <a:rPr lang="en-US" dirty="0" smtClean="0"/>
              <a:t> (hemolysis).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Hepatic</a:t>
            </a:r>
            <a:r>
              <a:rPr lang="en-US" dirty="0" smtClean="0"/>
              <a:t> (liver disease).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Post-hepatic</a:t>
            </a:r>
            <a:r>
              <a:rPr lang="en-US" dirty="0" smtClean="0"/>
              <a:t> (obstruction – gallstones, tumors).</a:t>
            </a:r>
          </a:p>
          <a:p>
            <a:pPr marL="0" indent="0">
              <a:buNone/>
            </a:pPr>
            <a:r>
              <a:rPr lang="en-US" b="1" dirty="0" smtClean="0"/>
              <a:t>Investigations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LFTs (Bilirubin, AST, ALT, ALP, GGT).</a:t>
            </a:r>
          </a:p>
          <a:p>
            <a:r>
              <a:rPr lang="en-US" dirty="0" smtClean="0"/>
              <a:t>Ultrasound (biliary obstruction).</a:t>
            </a:r>
          </a:p>
          <a:p>
            <a:r>
              <a:rPr lang="en-US" dirty="0" smtClean="0"/>
              <a:t>MRCP/ERCP (</a:t>
            </a:r>
            <a:r>
              <a:rPr lang="en-US" dirty="0" err="1" smtClean="0"/>
              <a:t>choledocholithiasis</a:t>
            </a:r>
            <a:r>
              <a:rPr lang="en-US" dirty="0" smtClean="0"/>
              <a:t>, strictures).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073" y="1332410"/>
            <a:ext cx="4715693" cy="523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0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8999"/>
            <a:ext cx="10515600" cy="797469"/>
          </a:xfrm>
        </p:spPr>
        <p:txBody>
          <a:bodyPr/>
          <a:lstStyle/>
          <a:p>
            <a:pPr algn="ctr"/>
            <a:r>
              <a:rPr lang="en-US" b="1" u="sng" dirty="0" smtClean="0"/>
              <a:t>Vomiting in Surgery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449977"/>
            <a:ext cx="11079480" cy="521208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Causes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Obstruction</a:t>
            </a:r>
            <a:r>
              <a:rPr lang="en-US" dirty="0" smtClean="0"/>
              <a:t> (pyloric stenosis, volvulus).Peritonitis.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Metabolic causes </a:t>
            </a:r>
            <a:r>
              <a:rPr lang="en-US" dirty="0" smtClean="0"/>
              <a:t>(electrolyte imbalance).</a:t>
            </a:r>
          </a:p>
          <a:p>
            <a:pPr marL="0" indent="0">
              <a:buNone/>
            </a:pPr>
            <a:r>
              <a:rPr lang="en-US" b="1" dirty="0" smtClean="0"/>
              <a:t>Investigations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X-ray abdomen (air-fluid levels – obstruction).</a:t>
            </a:r>
          </a:p>
          <a:p>
            <a:r>
              <a:rPr lang="en-US" dirty="0" smtClean="0"/>
              <a:t>CT abdomen (tumors, perforation).</a:t>
            </a:r>
          </a:p>
          <a:p>
            <a:r>
              <a:rPr lang="en-US" dirty="0" smtClean="0"/>
              <a:t>Endoscopy (ulcers, gastritis).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6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625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SYMPTOMATOLOGY IN SURGERY  AND  THEIR DIAGNOSTIC INVESTIGATIONS</vt:lpstr>
      <vt:lpstr>What is symptomology ? </vt:lpstr>
      <vt:lpstr>Common Surgical Symptoms</vt:lpstr>
      <vt:lpstr>Pain in Surgery – Key Considerations</vt:lpstr>
      <vt:lpstr>PowerPoint Presentation</vt:lpstr>
      <vt:lpstr>Swellings and Masses</vt:lpstr>
      <vt:lpstr>Bleeding in Surgery</vt:lpstr>
      <vt:lpstr>Jaundice in Surgical Patients</vt:lpstr>
      <vt:lpstr>Vomiting in Surgery</vt:lpstr>
      <vt:lpstr>Fever in Surgical Conditions</vt:lpstr>
      <vt:lpstr>Investigations in Surgical Diagnosis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SYMPTOMATOLOGY IN SURGERY  AND  THEIR DIAGNOSTIC INVESTIGATIONS</dc:title>
  <dc:creator>Hira</dc:creator>
  <cp:lastModifiedBy>Hira</cp:lastModifiedBy>
  <cp:revision>5</cp:revision>
  <dcterms:created xsi:type="dcterms:W3CDTF">2025-03-06T01:14:35Z</dcterms:created>
  <dcterms:modified xsi:type="dcterms:W3CDTF">2025-03-06T01:43:25Z</dcterms:modified>
</cp:coreProperties>
</file>