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8"/>
  </p:notesMasterIdLst>
  <p:sldIdLst>
    <p:sldId id="318" r:id="rId3"/>
    <p:sldId id="317" r:id="rId4"/>
    <p:sldId id="297" r:id="rId5"/>
    <p:sldId id="296" r:id="rId6"/>
    <p:sldId id="258" r:id="rId7"/>
    <p:sldId id="638" r:id="rId8"/>
    <p:sldId id="639" r:id="rId9"/>
    <p:sldId id="640" r:id="rId10"/>
    <p:sldId id="631" r:id="rId11"/>
    <p:sldId id="632" r:id="rId12"/>
    <p:sldId id="634" r:id="rId13"/>
    <p:sldId id="635" r:id="rId14"/>
    <p:sldId id="662" r:id="rId15"/>
    <p:sldId id="661" r:id="rId16"/>
    <p:sldId id="663" r:id="rId17"/>
    <p:sldId id="257" r:id="rId18"/>
    <p:sldId id="334" r:id="rId19"/>
    <p:sldId id="343" r:id="rId20"/>
    <p:sldId id="580" r:id="rId21"/>
    <p:sldId id="607" r:id="rId22"/>
    <p:sldId id="288" r:id="rId23"/>
    <p:sldId id="289" r:id="rId24"/>
    <p:sldId id="314" r:id="rId25"/>
    <p:sldId id="315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85067" autoAdjust="0"/>
  </p:normalViewPr>
  <p:slideViewPr>
    <p:cSldViewPr>
      <p:cViewPr>
        <p:scale>
          <a:sx n="66" d="100"/>
          <a:sy n="66" d="100"/>
        </p:scale>
        <p:origin x="132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4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4"/>
    <dgm:cxn modelId="{B329D811-2DC0-428C-93F9-EC295334CB59}" type="presOf" srcId="{663C1E13-76F9-4B70-A2F2-CA23180743CE}" destId="{4822A78E-EAEC-401F-941A-3A84E13E2357}" srcOrd="2" destOrd="0" presId="urn:microsoft.com/office/officeart/2005/8/layout/gear1#4"/>
    <dgm:cxn modelId="{2A55751B-D612-4B51-AEC3-36D2858B3260}" type="presOf" srcId="{DA82EADB-2721-42A0-95EA-F9B5521A38A6}" destId="{A09CEA93-9338-4361-A5E6-CF85B6019F5A}" srcOrd="0" destOrd="0" presId="urn:microsoft.com/office/officeart/2005/8/layout/gear1#4"/>
    <dgm:cxn modelId="{DFCB2425-075A-4C6C-929E-F6097E5A1C9D}" type="presOf" srcId="{663C1E13-76F9-4B70-A2F2-CA23180743CE}" destId="{B9330EE9-43E4-4FD4-8144-E92B1DD0FCDF}" srcOrd="1" destOrd="0" presId="urn:microsoft.com/office/officeart/2005/8/layout/gear1#4"/>
    <dgm:cxn modelId="{3BCD072C-25C9-4250-8652-87FBCF0DABA6}" type="presOf" srcId="{399ACE2F-90C5-48B1-9E65-700A32562848}" destId="{7D3EFDB4-E5D1-439A-86D8-1FCF80D959BA}" srcOrd="2" destOrd="0" presId="urn:microsoft.com/office/officeart/2005/8/layout/gear1#4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4"/>
    <dgm:cxn modelId="{B964FB53-399D-4617-9215-CDB272640224}" type="presOf" srcId="{DACAB5BA-B8B4-4D66-8B11-1D02259E020B}" destId="{8BC64EA7-2794-42B6-96C9-F39A52CB985A}" srcOrd="2" destOrd="0" presId="urn:microsoft.com/office/officeart/2005/8/layout/gear1#4"/>
    <dgm:cxn modelId="{3110AE78-D6EA-4A38-86A7-AC99150FD766}" type="presOf" srcId="{188C389E-9423-41DE-9C5E-D4A7E95C7E62}" destId="{6DF3A3A0-5919-4E69-80DD-61760D6340A0}" srcOrd="0" destOrd="0" presId="urn:microsoft.com/office/officeart/2005/8/layout/gear1#4"/>
    <dgm:cxn modelId="{7D746359-E4F7-44A1-8BA0-EBB9D3BEF975}" type="presOf" srcId="{DACAB5BA-B8B4-4D66-8B11-1D02259E020B}" destId="{87622A90-D0D8-4EA3-BC0D-D537801AF2B1}" srcOrd="0" destOrd="0" presId="urn:microsoft.com/office/officeart/2005/8/layout/gear1#4"/>
    <dgm:cxn modelId="{94829459-B61C-404A-9C90-E05469EA5CE2}" type="presOf" srcId="{23718C41-0A1F-40BF-86BE-8A5476EC271E}" destId="{398423B3-DD54-4226-99D7-017EFC1488DF}" srcOrd="0" destOrd="0" presId="urn:microsoft.com/office/officeart/2005/8/layout/gear1#4"/>
    <dgm:cxn modelId="{3478D7B4-2DD6-40FE-BD2F-3917309833F2}" type="presOf" srcId="{F9CEBA05-2F10-437E-89B2-54F4D9FAF478}" destId="{5ED88519-AC6C-4AA3-B76D-812B93A167E4}" srcOrd="0" destOrd="0" presId="urn:microsoft.com/office/officeart/2005/8/layout/gear1#4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4"/>
    <dgm:cxn modelId="{78EC88D6-53DA-4707-A7D4-048F9BCC3A61}" type="presOf" srcId="{399ACE2F-90C5-48B1-9E65-700A32562848}" destId="{59EDF28D-6C67-49D0-B5A1-DE5C3CBA2292}" srcOrd="0" destOrd="0" presId="urn:microsoft.com/office/officeart/2005/8/layout/gear1#4"/>
    <dgm:cxn modelId="{9B2D6BF4-A0B8-4492-A59C-6D2D11F48737}" type="presOf" srcId="{399ACE2F-90C5-48B1-9E65-700A32562848}" destId="{23DC08E4-3725-4448-BFFF-1CCEA2F2987E}" srcOrd="1" destOrd="0" presId="urn:microsoft.com/office/officeart/2005/8/layout/gear1#4"/>
    <dgm:cxn modelId="{97DE9217-CF77-49C2-B978-A30F014886D7}" type="presParOf" srcId="{5ED88519-AC6C-4AA3-B76D-812B93A167E4}" destId="{87622A90-D0D8-4EA3-BC0D-D537801AF2B1}" srcOrd="0" destOrd="0" presId="urn:microsoft.com/office/officeart/2005/8/layout/gear1#4"/>
    <dgm:cxn modelId="{C5CD7F30-6D45-4736-B9F0-4F4BBE0D07F9}" type="presParOf" srcId="{5ED88519-AC6C-4AA3-B76D-812B93A167E4}" destId="{B6B6B41B-120B-4968-AB6A-FC6E7C8EF3C0}" srcOrd="1" destOrd="0" presId="urn:microsoft.com/office/officeart/2005/8/layout/gear1#4"/>
    <dgm:cxn modelId="{6FC4BF47-CD4C-4970-BEA7-200A2F834F47}" type="presParOf" srcId="{5ED88519-AC6C-4AA3-B76D-812B93A167E4}" destId="{8BC64EA7-2794-42B6-96C9-F39A52CB985A}" srcOrd="2" destOrd="0" presId="urn:microsoft.com/office/officeart/2005/8/layout/gear1#4"/>
    <dgm:cxn modelId="{454D4536-798D-411A-8205-327FC6B608D6}" type="presParOf" srcId="{5ED88519-AC6C-4AA3-B76D-812B93A167E4}" destId="{93300324-D62F-4E58-B882-734182BDB462}" srcOrd="3" destOrd="0" presId="urn:microsoft.com/office/officeart/2005/8/layout/gear1#4"/>
    <dgm:cxn modelId="{93CFAD20-517D-4683-A063-CE048BC54429}" type="presParOf" srcId="{5ED88519-AC6C-4AA3-B76D-812B93A167E4}" destId="{B9330EE9-43E4-4FD4-8144-E92B1DD0FCDF}" srcOrd="4" destOrd="0" presId="urn:microsoft.com/office/officeart/2005/8/layout/gear1#4"/>
    <dgm:cxn modelId="{9047844E-5652-48B9-80E2-79089FBE630F}" type="presParOf" srcId="{5ED88519-AC6C-4AA3-B76D-812B93A167E4}" destId="{4822A78E-EAEC-401F-941A-3A84E13E2357}" srcOrd="5" destOrd="0" presId="urn:microsoft.com/office/officeart/2005/8/layout/gear1#4"/>
    <dgm:cxn modelId="{7503660B-C8BD-4A6E-9FC7-BC0BC4EDC9DA}" type="presParOf" srcId="{5ED88519-AC6C-4AA3-B76D-812B93A167E4}" destId="{59EDF28D-6C67-49D0-B5A1-DE5C3CBA2292}" srcOrd="6" destOrd="0" presId="urn:microsoft.com/office/officeart/2005/8/layout/gear1#4"/>
    <dgm:cxn modelId="{B5A766CE-302E-4E31-878F-3E0A34FD895B}" type="presParOf" srcId="{5ED88519-AC6C-4AA3-B76D-812B93A167E4}" destId="{23DC08E4-3725-4448-BFFF-1CCEA2F2987E}" srcOrd="7" destOrd="0" presId="urn:microsoft.com/office/officeart/2005/8/layout/gear1#4"/>
    <dgm:cxn modelId="{F0BC6F87-1060-4E66-A9B4-2374F32F25AF}" type="presParOf" srcId="{5ED88519-AC6C-4AA3-B76D-812B93A167E4}" destId="{7D3EFDB4-E5D1-439A-86D8-1FCF80D959BA}" srcOrd="8" destOrd="0" presId="urn:microsoft.com/office/officeart/2005/8/layout/gear1#4"/>
    <dgm:cxn modelId="{07DE065A-EC92-4C19-A543-1977EF598B36}" type="presParOf" srcId="{5ED88519-AC6C-4AA3-B76D-812B93A167E4}" destId="{9815588C-16D0-4475-B64C-847FC87C8C32}" srcOrd="9" destOrd="0" presId="urn:microsoft.com/office/officeart/2005/8/layout/gear1#4"/>
    <dgm:cxn modelId="{F9C97360-1013-4730-A7B7-5737EDF9F81E}" type="presParOf" srcId="{5ED88519-AC6C-4AA3-B76D-812B93A167E4}" destId="{398423B3-DD54-4226-99D7-017EFC1488DF}" srcOrd="10" destOrd="0" presId="urn:microsoft.com/office/officeart/2005/8/layout/gear1#4"/>
    <dgm:cxn modelId="{92E44D6A-76E9-4865-9D0E-3F3B1BC520E7}" type="presParOf" srcId="{5ED88519-AC6C-4AA3-B76D-812B93A167E4}" destId="{6DF3A3A0-5919-4E69-80DD-61760D6340A0}" srcOrd="11" destOrd="0" presId="urn:microsoft.com/office/officeart/2005/8/layout/gear1#4"/>
    <dgm:cxn modelId="{8F556FC8-E143-4D8F-86C6-B91C6832F4D9}" type="presParOf" srcId="{5ED88519-AC6C-4AA3-B76D-812B93A167E4}" destId="{A09CEA93-9338-4361-A5E6-CF85B6019F5A}" srcOrd="12" destOrd="0" presId="urn:microsoft.com/office/officeart/2005/8/layout/gear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4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ddonline.com/articles/biotin-or-pyridoxine-versus-combined-regimen-in-treatment-of-onychoschizia-S1545961625P7687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677150" cy="1325563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b="1" dirty="0"/>
              <a:t>Carbohydrate, Fat, and Protein Metabolism:</a:t>
            </a:r>
          </a:p>
          <a:p>
            <a:pPr algn="just"/>
            <a:r>
              <a:rPr lang="en-US" sz="2300" dirty="0"/>
              <a:t>Biotin is a coenzyme that plays a critical role in the enzymatic reactions responsible for the breakdown of carbohydrates, fats, and proteins.</a:t>
            </a:r>
          </a:p>
          <a:p>
            <a:pPr marL="0" indent="0">
              <a:buNone/>
            </a:pPr>
            <a:r>
              <a:rPr lang="en-US" sz="2300" b="1" dirty="0">
                <a:sym typeface="+mn-ea"/>
              </a:rPr>
              <a:t>Gluconeogenesis</a:t>
            </a:r>
            <a:r>
              <a:rPr lang="en-US" sz="2300" dirty="0">
                <a:sym typeface="+mn-ea"/>
              </a:rPr>
              <a:t>:</a:t>
            </a:r>
            <a:endParaRPr lang="en-US" sz="2300" dirty="0"/>
          </a:p>
          <a:p>
            <a:pPr lvl="1"/>
            <a:r>
              <a:rPr lang="en-US" sz="2300" dirty="0">
                <a:sym typeface="+mn-ea"/>
              </a:rPr>
              <a:t>Biotin is involved in the process of gluconeogenesis, where the body produces glucose from non-carbohydrate sources like amino acids and glycerol.</a:t>
            </a:r>
          </a:p>
          <a:p>
            <a:pPr marL="0" indent="0">
              <a:buNone/>
            </a:pPr>
            <a:r>
              <a:rPr lang="en-US" sz="2300" b="1" dirty="0">
                <a:sym typeface="+mn-ea"/>
              </a:rPr>
              <a:t>Fatty Acid Synthesis</a:t>
            </a:r>
            <a:r>
              <a:rPr lang="en-US" sz="2300" dirty="0">
                <a:sym typeface="+mn-ea"/>
              </a:rPr>
              <a:t>:</a:t>
            </a:r>
            <a:endParaRPr lang="en-US" sz="2300" dirty="0"/>
          </a:p>
          <a:p>
            <a:pPr lvl="1"/>
            <a:r>
              <a:rPr lang="en-US" sz="2300" dirty="0">
                <a:sym typeface="+mn-ea"/>
              </a:rPr>
              <a:t>Biotin is a coenzyme for the enzyme acetyl-CoA carboxylase, which is essential for the synthesis of fatty acids.</a:t>
            </a:r>
            <a:endParaRPr lang="en-US" sz="2300" dirty="0"/>
          </a:p>
          <a:p>
            <a:pPr lvl="1"/>
            <a:endParaRPr lang="en-US" sz="2300" dirty="0"/>
          </a:p>
          <a:p>
            <a:pPr algn="just"/>
            <a:endParaRPr lang="en-US" sz="2300" dirty="0"/>
          </a:p>
          <a:p>
            <a:pPr algn="just"/>
            <a:endParaRPr lang="en-US" sz="2300" dirty="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2E10EE85-A22B-4BAC-8D4B-D989B38B110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1987"/>
            <a:ext cx="7886700" cy="4159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ym typeface="+mn-ea"/>
              </a:rPr>
              <a:t>Amino Acid Metabolism</a:t>
            </a:r>
            <a:r>
              <a:rPr lang="en-US" sz="2400" dirty="0">
                <a:sym typeface="+mn-ea"/>
              </a:rPr>
              <a:t>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Biotin is involved in the catabolism (breakdown) of certain amino acids.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It also plays a role in the conversion of amino acids into forms that can be used for energy or for the synthesis of other molecules.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Keratin Production: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Biotin is essential for the health of hair, skin, and nails because it is involved in the synthesis of keratin, a fibrous protein that provides structure and strength to these tissues.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Gene Expression: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Biotin is involved in the regulation of gene expression, particularly genes related to metabolism.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271F2831-91AE-423B-AF79-4504397A6D2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59"/>
            <a:ext cx="7886700" cy="4364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>
                <a:sym typeface="+mn-ea"/>
              </a:rPr>
              <a:t>Cell Growth and Repair:</a:t>
            </a:r>
            <a:endParaRPr lang="en-US" sz="2300" b="1" dirty="0"/>
          </a:p>
          <a:p>
            <a:pPr marL="0" indent="0">
              <a:buNone/>
            </a:pPr>
            <a:r>
              <a:rPr lang="en-US" sz="2300" dirty="0">
                <a:sym typeface="+mn-ea"/>
              </a:rPr>
              <a:t>Biotin is required for the growth and repair of cells in various tissues throughout the body.</a:t>
            </a:r>
            <a:endParaRPr lang="en-US" sz="2300" dirty="0"/>
          </a:p>
          <a:p>
            <a:pPr marL="0" indent="0">
              <a:buNone/>
            </a:pPr>
            <a:r>
              <a:rPr lang="en-US" sz="2300" dirty="0">
                <a:sym typeface="+mn-ea"/>
              </a:rPr>
              <a:t>This includes maintaining healthy skin, nerve cells, and muscle tissues.</a:t>
            </a: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Immune System Support</a:t>
            </a:r>
            <a:r>
              <a:rPr lang="en-US" sz="2300" dirty="0"/>
              <a:t>:</a:t>
            </a:r>
          </a:p>
          <a:p>
            <a:pPr lvl="1"/>
            <a:r>
              <a:rPr lang="en-US" sz="2300" dirty="0"/>
              <a:t>While the exact mechanisms are still under investigation, biotin is believed to play a role in supporting a healthy immune system.</a:t>
            </a:r>
          </a:p>
          <a:p>
            <a:pPr lvl="1"/>
            <a:r>
              <a:rPr lang="en-US" sz="2300" dirty="0"/>
              <a:t>It may contribute to immune function by participating in various metabolic processes that provide energy and building blocks for immune cells.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A67F1260-D54E-4E2A-8EA2-00B4E0F490D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28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PYRIDOXINE (VITAMIN B6)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300"/>
              <a:t>Vitamin B6 is a collective term for pyridoxine, pyridoxal, and pyridoxamine, all derivatives of pyridine.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300"/>
              <a:t>They differ only in the nature of the functional group attached to the ring Pyridoxine occurs primarily in plants, whereas pyridoxal and pyridoxamine are found in foods obtained from animals.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300"/>
              <a:t>All three compounds can serve as precursors of the biologically active coenzyme, pyridoxal phosphate (PLP).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300"/>
              <a:t>PLP functions as a coenzyme for a large number of enzymes, particularly those that catalyze reactions involving amino acids, for example, in the transsulfuration of Hcy to cysteine and in the synthesis of dopamine and serotonin. (Note: PLP is also required by glycogen phosphorylase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13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947BF6E0-9655-4495-9A8B-52AFEEA97A2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7752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pyridox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35" y="1620520"/>
            <a:ext cx="6644640" cy="5031740"/>
          </a:xfrm>
          <a:prstGeom prst="rect">
            <a:avLst/>
          </a:prstGeom>
        </p:spPr>
      </p:pic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C7849C23-2CF8-4B10-8E03-C9C501BC67E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py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" y="844550"/>
            <a:ext cx="9078595" cy="5333365"/>
          </a:xfrm>
          <a:prstGeom prst="rect">
            <a:avLst/>
          </a:prstGeom>
        </p:spPr>
      </p:pic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E06C6D3F-0D17-4AE6-8F54-CD05E552F17E}"/>
              </a:ext>
            </a:extLst>
          </p:cNvPr>
          <p:cNvSpPr/>
          <p:nvPr/>
        </p:nvSpPr>
        <p:spPr>
          <a:xfrm>
            <a:off x="21183" y="76607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63270" y="529772"/>
            <a:ext cx="7237730" cy="1058856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Bio-physiological Aspects </a:t>
            </a:r>
            <a:b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100" b="1" dirty="0">
                <a:cs typeface="Andalus" pitchFamily="18" charset="-78"/>
              </a:rPr>
            </a:b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i.pinimg.com/originals/7b/56/96/7b5696debc59fe29ae4974e3b4885b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" y="1438910"/>
            <a:ext cx="7715885" cy="50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Horizontal Integration</a:t>
            </a:r>
          </a:p>
        </p:txBody>
      </p:sp>
      <p:sp>
        <p:nvSpPr>
          <p:cNvPr id="3" name="Round Same Side Corner Rectangle 4">
            <a:extLst>
              <a:ext uri="{FF2B5EF4-FFF2-40B4-BE49-F238E27FC236}">
                <a16:creationId xmlns:a16="http://schemas.microsoft.com/office/drawing/2014/main" id="{A9E4D5DC-A626-94F9-4FFE-643A06DAAA50}"/>
              </a:ext>
            </a:extLst>
          </p:cNvPr>
          <p:cNvSpPr/>
          <p:nvPr/>
        </p:nvSpPr>
        <p:spPr>
          <a:xfrm>
            <a:off x="21183" y="23448"/>
            <a:ext cx="3331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2111" y="685740"/>
            <a:ext cx="503998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Correlation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3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33400" y="1752600"/>
            <a:ext cx="8221980" cy="3905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00000"/>
                </a:solidFill>
                <a:ea typeface="Arial" panose="020B0604020202020204"/>
                <a:cs typeface="+mn-lt"/>
              </a:rPr>
              <a:t>Isoniazid, a drug commonly used to treat tuberculosis</a:t>
            </a: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, can</a:t>
            </a:r>
            <a:r>
              <a:rPr lang="en-US"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induce a </a:t>
            </a:r>
            <a:r>
              <a:rPr lang="en-US"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vitamin B6 deficiency by forming an inactive derivative with PLP.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Thus, </a:t>
            </a:r>
            <a:r>
              <a:rPr lang="en-US"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B6 supplementation is essential for some patients to prevent the development of peripheral neuropathy. Otherwise, dietary deficiencies in </a:t>
            </a:r>
            <a:r>
              <a:rPr lang="en-US"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pyridoxine are rare but have been</a:t>
            </a:r>
            <a:r>
              <a:rPr lang="en-US"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observed in newborn infants fed </a:t>
            </a:r>
            <a:r>
              <a:rPr lang="en-US"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formulas low in B6 , in women taking oral contraceptives, and in those </a:t>
            </a:r>
            <a:r>
              <a:rPr lang="en-US"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 dirty="0">
                <a:solidFill>
                  <a:srgbClr val="000000"/>
                </a:solidFill>
                <a:ea typeface="Arial" panose="020B0604020202020204"/>
                <a:cs typeface="+mn-lt"/>
              </a:rPr>
              <a:t>with alcoholism.</a:t>
            </a: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8BB7597F-EA57-B771-5ADC-58B21C567FA0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8519" y="838070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Correlation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82955" y="1600200"/>
            <a:ext cx="79476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ym typeface="+mn-ea"/>
              </a:rPr>
              <a:t>Dermatitis</a:t>
            </a:r>
            <a:r>
              <a:rPr lang="en-US" sz="2400" dirty="0">
                <a:sym typeface="+mn-ea"/>
              </a:rPr>
              <a:t>: Biotin deficiency can cause skin issues such as red, scaly rashes (dermatitis), often around the eyes, nose, mouth, and genitals.</a:t>
            </a:r>
            <a:endParaRPr lang="en-US" sz="2400" dirty="0"/>
          </a:p>
          <a:p>
            <a:r>
              <a:rPr lang="en-US" sz="2400" dirty="0">
                <a:sym typeface="+mn-ea"/>
              </a:rPr>
              <a:t>Alopecia (Hair Loss): Hair loss, or alopecia, is a common symptom of biotin deficiency. This can result in thinning hair or complete hair loss.</a:t>
            </a:r>
            <a:endParaRPr lang="en-US" sz="2400" dirty="0"/>
          </a:p>
          <a:p>
            <a:r>
              <a:rPr lang="en-US" sz="2400" b="1" dirty="0">
                <a:sym typeface="+mn-ea"/>
              </a:rPr>
              <a:t>Brittle Nails: </a:t>
            </a:r>
            <a:r>
              <a:rPr lang="en-US" sz="2400" dirty="0">
                <a:sym typeface="+mn-ea"/>
              </a:rPr>
              <a:t>Biotin deficiency can lead to weak and brittle nails, making them prone to breakage and splitting.</a:t>
            </a:r>
            <a:endParaRPr lang="en-US" sz="2400" dirty="0"/>
          </a:p>
          <a:p>
            <a:r>
              <a:rPr lang="en-US" sz="2400" dirty="0">
                <a:sym typeface="+mn-ea"/>
              </a:rPr>
              <a:t>Conjunctivitis: Inflammation of the conjunctiva, the clear tissue that covers the white part of the eye, can occur in cases of severe biotin deficiency.</a:t>
            </a:r>
            <a:endParaRPr lang="en-US" sz="2400" dirty="0"/>
          </a:p>
          <a:p>
            <a:endParaRPr lang="en-US" sz="2400" dirty="0">
              <a:sym typeface="+mn-ea"/>
            </a:endParaRPr>
          </a:p>
        </p:txBody>
      </p:sp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7EB87A1E-2982-6EF8-5B19-516C0AAE2370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Management of Vit B5 and Vit B7 Related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Family Medicine plays important role in following manner:</a:t>
            </a:r>
          </a:p>
          <a:p>
            <a:r>
              <a:rPr lang="en-US" sz="2400" dirty="0"/>
              <a:t>Diagnosis</a:t>
            </a:r>
          </a:p>
          <a:p>
            <a:endParaRPr lang="en-US" sz="2400" dirty="0"/>
          </a:p>
          <a:p>
            <a:r>
              <a:rPr lang="en-US" sz="2400" dirty="0"/>
              <a:t>Education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Dietary Guidance</a:t>
            </a:r>
          </a:p>
          <a:p>
            <a:endParaRPr lang="en-US" sz="2400" dirty="0"/>
          </a:p>
          <a:p>
            <a:r>
              <a:rPr lang="en-US" sz="2400" dirty="0"/>
              <a:t>Monitoring</a:t>
            </a:r>
          </a:p>
          <a:p>
            <a:endParaRPr lang="en-US" sz="2400" dirty="0"/>
          </a:p>
          <a:p>
            <a:r>
              <a:rPr lang="en-US" sz="2400" dirty="0"/>
              <a:t>Refer to Specialists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ED4A8C2B-9DFF-4506-909B-8BD1CB22D92A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1334B8F9-4346-E2E2-0AD1-6BEBAB5A6015}"/>
              </a:ext>
            </a:extLst>
          </p:cNvPr>
          <p:cNvSpPr/>
          <p:nvPr/>
        </p:nvSpPr>
        <p:spPr>
          <a:xfrm>
            <a:off x="6193383" y="4624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mily Medicine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Respiratory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MBBS(SGD)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u="sng" dirty="0">
                <a:cs typeface="Times New Roman" pitchFamily="18" charset="0"/>
              </a:rPr>
              <a:t>Biotin and </a:t>
            </a:r>
            <a:r>
              <a:rPr lang="en-US" sz="4000" b="1" u="sng" dirty="0" err="1">
                <a:cs typeface="Times New Roman" pitchFamily="18" charset="0"/>
              </a:rPr>
              <a:t>Pyroxidine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lose-up of a document with a signature&#10;&#10;AI-generated content may be incorrect.">
            <a:extLst>
              <a:ext uri="{FF2B5EF4-FFF2-40B4-BE49-F238E27FC236}">
                <a16:creationId xmlns:a16="http://schemas.microsoft.com/office/drawing/2014/main" id="{D8FD6C0A-B43F-192C-99FE-A538E23A7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67758"/>
            <a:ext cx="2547993" cy="1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29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Biotin or Pyridoxine Versus Combined Regimen in the Treatment of </a:t>
            </a:r>
            <a:r>
              <a:rPr lang="en-US" sz="3600" b="1" dirty="0" err="1">
                <a:latin typeface="+mn-lt"/>
              </a:rPr>
              <a:t>Onychoschizia</a:t>
            </a:r>
            <a:br>
              <a:rPr lang="en-US" b="1" dirty="0"/>
            </a:br>
            <a:endParaRPr lang="en-US" sz="36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t>20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5C0AE568-92CF-449E-A040-C3711BC95345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4">
            <a:extLst>
              <a:ext uri="{FF2B5EF4-FFF2-40B4-BE49-F238E27FC236}">
                <a16:creationId xmlns:a16="http://schemas.microsoft.com/office/drawing/2014/main" id="{3203F9E9-CB75-4F56-AEAC-D1103E4A68F5}"/>
              </a:ext>
            </a:extLst>
          </p:cNvPr>
          <p:cNvSpPr/>
          <p:nvPr/>
        </p:nvSpPr>
        <p:spPr>
          <a:xfrm>
            <a:off x="6324600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690CD-371D-46D0-BE21-D5D7E426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8926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February 2025 | Volume 24 | Issue 2 | 174 | Copyright © February 2025</a:t>
            </a:r>
          </a:p>
          <a:p>
            <a:pPr marL="0" indent="0">
              <a:buNone/>
            </a:pPr>
            <a:r>
              <a:rPr lang="en-US" b="1" dirty="0">
                <a:hlinkClick r:id="rId3"/>
              </a:rPr>
              <a:t>doi:10.36849/JDD.7687R1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Avner </a:t>
            </a:r>
            <a:r>
              <a:rPr lang="en-US" b="1" dirty="0" err="1"/>
              <a:t>Shemer</a:t>
            </a:r>
            <a:r>
              <a:rPr lang="en-US" b="1" dirty="0"/>
              <a:t> </a:t>
            </a:r>
            <a:r>
              <a:rPr lang="en-US" b="1" dirty="0" err="1"/>
              <a:t>MD</a:t>
            </a:r>
            <a:r>
              <a:rPr lang="en-US" b="1" baseline="30000" dirty="0" err="1"/>
              <a:t>a,b</a:t>
            </a:r>
            <a:r>
              <a:rPr lang="en-US" b="1" baseline="30000" dirty="0"/>
              <a:t>*</a:t>
            </a:r>
            <a:r>
              <a:rPr lang="en-US" b="1" dirty="0"/>
              <a:t>, Anna </a:t>
            </a:r>
            <a:r>
              <a:rPr lang="en-US" b="1" dirty="0" err="1"/>
              <a:t>Lyakhovitsky</a:t>
            </a:r>
            <a:r>
              <a:rPr lang="en-US" b="1" dirty="0"/>
              <a:t> </a:t>
            </a:r>
            <a:r>
              <a:rPr lang="en-US" b="1" dirty="0" err="1"/>
              <a:t>MD</a:t>
            </a:r>
            <a:r>
              <a:rPr lang="en-US" b="1" baseline="30000" dirty="0" err="1"/>
              <a:t>a,b</a:t>
            </a:r>
            <a:r>
              <a:rPr lang="en-US" b="1" baseline="30000" dirty="0"/>
              <a:t>*</a:t>
            </a:r>
            <a:r>
              <a:rPr lang="en-US" b="1" dirty="0"/>
              <a:t>, </a:t>
            </a:r>
            <a:r>
              <a:rPr lang="en-US" b="1" dirty="0" err="1"/>
              <a:t>Vered</a:t>
            </a:r>
            <a:r>
              <a:rPr lang="en-US" b="1" dirty="0"/>
              <a:t> </a:t>
            </a:r>
            <a:r>
              <a:rPr lang="en-US" b="1" dirty="0" err="1"/>
              <a:t>Hermush</a:t>
            </a:r>
            <a:r>
              <a:rPr lang="en-US" b="1" dirty="0"/>
              <a:t> </a:t>
            </a:r>
            <a:r>
              <a:rPr lang="en-US" b="1" dirty="0" err="1"/>
              <a:t>MD</a:t>
            </a:r>
            <a:r>
              <a:rPr lang="en-US" b="1" baseline="30000" dirty="0" err="1"/>
              <a:t>c,d</a:t>
            </a:r>
            <a:r>
              <a:rPr lang="en-US" b="1" dirty="0"/>
              <a:t>, </a:t>
            </a:r>
            <a:r>
              <a:rPr lang="en-US" b="1" dirty="0" err="1"/>
              <a:t>Riad</a:t>
            </a:r>
            <a:r>
              <a:rPr lang="en-US" b="1" dirty="0"/>
              <a:t> Kassem </a:t>
            </a:r>
            <a:r>
              <a:rPr lang="en-US" b="1" dirty="0" err="1"/>
              <a:t>MD</a:t>
            </a:r>
            <a:r>
              <a:rPr lang="en-US" b="1" baseline="30000" dirty="0" err="1"/>
              <a:t>a,b</a:t>
            </a:r>
            <a:r>
              <a:rPr lang="en-US" b="1" dirty="0"/>
              <a:t>, Baruch Kaplan </a:t>
            </a:r>
            <a:r>
              <a:rPr lang="en-US" b="1" dirty="0" err="1"/>
              <a:t>MD</a:t>
            </a:r>
            <a:r>
              <a:rPr lang="en-US" b="1" baseline="30000" dirty="0" err="1"/>
              <a:t>e</a:t>
            </a:r>
            <a:r>
              <a:rPr lang="en-US" b="1" dirty="0"/>
              <a:t>, Eran </a:t>
            </a:r>
            <a:r>
              <a:rPr lang="en-US" b="1" dirty="0" err="1"/>
              <a:t>Galili</a:t>
            </a:r>
            <a:r>
              <a:rPr lang="en-US" b="1" dirty="0"/>
              <a:t> </a:t>
            </a:r>
            <a:r>
              <a:rPr lang="en-US" b="1" dirty="0" err="1"/>
              <a:t>MD</a:t>
            </a:r>
            <a:r>
              <a:rPr lang="en-US" b="1" baseline="30000" dirty="0" err="1"/>
              <a:t>a,b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fontAlgn="base"/>
            <a:r>
              <a:rPr lang="en-US" b="1" cap="all" dirty="0"/>
              <a:t>Abstract</a:t>
            </a:r>
          </a:p>
          <a:p>
            <a:pPr fontAlgn="base"/>
            <a:r>
              <a:rPr lang="en-US" b="1" dirty="0"/>
              <a:t>Background:</a:t>
            </a:r>
            <a:r>
              <a:rPr lang="en-US" dirty="0"/>
              <a:t> </a:t>
            </a:r>
            <a:r>
              <a:rPr lang="en-US" dirty="0" err="1"/>
              <a:t>Onychoschizia</a:t>
            </a:r>
            <a:r>
              <a:rPr lang="en-US" dirty="0"/>
              <a:t> is characterized by distal nail plate splitting. Several therapeutic approaches exist, most of which are based on case reports or small non-comparative case series.</a:t>
            </a:r>
          </a:p>
          <a:p>
            <a:pPr fontAlgn="base"/>
            <a:r>
              <a:rPr lang="en-US" b="1" dirty="0"/>
              <a:t>Objective:</a:t>
            </a:r>
            <a:r>
              <a:rPr lang="en-US" dirty="0"/>
              <a:t> To evaluate safety and efficacy of oral biotin and pyridoxine for treating </a:t>
            </a:r>
            <a:r>
              <a:rPr lang="en-US" dirty="0" err="1"/>
              <a:t>onychoschizia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Patients and Methods: </a:t>
            </a:r>
            <a:r>
              <a:rPr lang="en-US" dirty="0"/>
              <a:t>A retrospective comparative study was conducted among patients with idiopathic fingernail </a:t>
            </a:r>
            <a:r>
              <a:rPr lang="en-US" dirty="0" err="1"/>
              <a:t>onychoschizia</a:t>
            </a:r>
            <a:r>
              <a:rPr lang="en-US" dirty="0"/>
              <a:t>. Patients were prescribed 1 mg/day biotin, or 100 mg/day pyridoxine or both, for 3 months. Complete response (improvement of more than 90%) and partial response (improvement of more than 50%) were assessed after 6 to 9 months.</a:t>
            </a:r>
          </a:p>
          <a:p>
            <a:pPr fontAlgn="base"/>
            <a:r>
              <a:rPr lang="en-US" b="1" dirty="0"/>
              <a:t>Results:</a:t>
            </a:r>
            <a:r>
              <a:rPr lang="en-US" dirty="0"/>
              <a:t> The study included 61 patients with fingernail </a:t>
            </a:r>
            <a:r>
              <a:rPr lang="en-US" dirty="0" err="1"/>
              <a:t>onychoschizia</a:t>
            </a:r>
            <a:r>
              <a:rPr lang="en-US" dirty="0"/>
              <a:t> (mean age 40.5 years [range 20-68 years]). The average number of affected fingernails was 7.0 (±2.0) per patient. The nail condition lasted 11.6 (±4.7) years on average. The combined treatment regimen achieved significantly higher rates of complete response compared to biotin or pyridoxine alone (69.6% vs 10%, 11.1%, respectively;</a:t>
            </a:r>
          </a:p>
          <a:p>
            <a:pPr fontAlgn="base"/>
            <a:r>
              <a:rPr lang="en-US" i="1" dirty="0"/>
              <a:t>P </a:t>
            </a:r>
            <a:r>
              <a:rPr lang="en-US" dirty="0"/>
              <a:t>values &lt; .001). Partial response (&gt;50% improvement) was achieved in an additional 30.4%, 45%, and 38.9% of patients treated with combined regimen vs biotin or pyridoxine alone, respectively. No adverse events were recorded.</a:t>
            </a:r>
          </a:p>
          <a:p>
            <a:pPr fontAlgn="base"/>
            <a:r>
              <a:rPr lang="en-US" b="1" dirty="0"/>
              <a:t>Conclusions:</a:t>
            </a:r>
            <a:r>
              <a:rPr lang="en-US" dirty="0"/>
              <a:t> This study demonstrates that the use of biotin and pyridoxine combination is an effective treatment for fingernail </a:t>
            </a:r>
            <a:r>
              <a:rPr lang="en-US" dirty="0" err="1"/>
              <a:t>onychoschizia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Lippincott Illustrated Reviews 8</a:t>
            </a:r>
            <a:r>
              <a:rPr lang="en-US" sz="2800" baseline="30000" dirty="0"/>
              <a:t>th edition</a:t>
            </a:r>
            <a:r>
              <a:rPr lang="en-US" sz="2800" dirty="0"/>
              <a:t> </a:t>
            </a:r>
          </a:p>
          <a:p>
            <a:r>
              <a:rPr lang="en-US" sz="2800" dirty="0"/>
              <a:t>Harper’s Illustrated Biochemistry 32</a:t>
            </a:r>
            <a:r>
              <a:rPr lang="en-US" sz="2800" baseline="30000" dirty="0"/>
              <a:t>nd</a:t>
            </a:r>
            <a:r>
              <a:rPr lang="en-US" sz="2800" dirty="0"/>
              <a:t> Edition </a:t>
            </a:r>
          </a:p>
          <a:p>
            <a:r>
              <a:rPr lang="en-US" sz="2800" dirty="0"/>
              <a:t>Google images</a:t>
            </a:r>
          </a:p>
          <a:p>
            <a:pPr algn="just"/>
            <a:r>
              <a:rPr lang="en-US" sz="2800" dirty="0"/>
              <a:t>Use digital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  <a:p>
            <a:r>
              <a:rPr lang="en-US" sz="2800" dirty="0"/>
              <a:t>Describe the dietary sources of Pyridoxine and Biotin</a:t>
            </a:r>
          </a:p>
          <a:p>
            <a:endParaRPr lang="en-US" sz="2800" dirty="0"/>
          </a:p>
          <a:p>
            <a:r>
              <a:rPr lang="en-US" sz="2800" dirty="0"/>
              <a:t>Explain the role of Pantothenic Acid and Biotin in the body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2334260" cy="99441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Biotin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5" dirty="0"/>
              <a:t>Biotin (also known as vitamin B7 or vitamin H) is one of the B vitamins.</a:t>
            </a:r>
          </a:p>
          <a:p>
            <a:r>
              <a:rPr lang="en-US" sz="2665" dirty="0"/>
              <a:t>It is involved in a wide range of metabolic processes, both in humans and in other organisms, primarily related to the utilization of fats, carbohydrates, and amino acids.</a:t>
            </a:r>
          </a:p>
          <a:p>
            <a:r>
              <a:rPr lang="en-US" sz="2665" dirty="0"/>
              <a:t>The name biotin, borrowed from the German Biotin, derives from the Ancient Greek word β</a:t>
            </a:r>
            <a:r>
              <a:rPr lang="en-US" sz="2665" dirty="0" err="1"/>
              <a:t>ίοτος</a:t>
            </a:r>
            <a:r>
              <a:rPr lang="en-US" sz="2665" dirty="0"/>
              <a:t> (</a:t>
            </a:r>
            <a:r>
              <a:rPr lang="en-US" sz="2665" dirty="0" err="1"/>
              <a:t>bíotos</a:t>
            </a:r>
            <a:r>
              <a:rPr lang="en-US" sz="2665" dirty="0"/>
              <a:t>; 'life') and the suffix "-in" (a suffix used in chemistry usually to indicate 'forming')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B303C6-A841-4BCE-9982-C32AB584EAE4}"/>
              </a:ext>
            </a:extLst>
          </p:cNvPr>
          <p:cNvGrpSpPr/>
          <p:nvPr/>
        </p:nvGrpSpPr>
        <p:grpSpPr>
          <a:xfrm>
            <a:off x="0" y="0"/>
            <a:ext cx="2514600" cy="480241"/>
            <a:chOff x="0" y="34747"/>
            <a:chExt cx="2783536" cy="480241"/>
          </a:xfrm>
          <a:scene3d>
            <a:camera prst="orthographicFront"/>
            <a:lightRig rig="flat" dir="t"/>
          </a:scene3d>
        </p:grpSpPr>
        <p:sp>
          <p:nvSpPr>
            <p:cNvPr id="7" name="Round Same Side Corner Rectangle 4">
              <a:extLst>
                <a:ext uri="{FF2B5EF4-FFF2-40B4-BE49-F238E27FC236}">
                  <a16:creationId xmlns:a16="http://schemas.microsoft.com/office/drawing/2014/main" id="{8F890F14-1304-4AEF-B27F-F5B4D61EC920}"/>
                </a:ext>
              </a:extLst>
            </p:cNvPr>
            <p:cNvSpPr/>
            <p:nvPr/>
          </p:nvSpPr>
          <p:spPr>
            <a:xfrm>
              <a:off x="0" y="34747"/>
              <a:ext cx="2783536" cy="480241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chemeClr val="bg1"/>
            </a:solidFill>
            <a:ln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 Same Side Corner Rectangle 4">
              <a:extLst>
                <a:ext uri="{FF2B5EF4-FFF2-40B4-BE49-F238E27FC236}">
                  <a16:creationId xmlns:a16="http://schemas.microsoft.com/office/drawing/2014/main" id="{D2768088-23AA-46A4-8E94-4F6C8AEBE8B0}"/>
                </a:ext>
              </a:extLst>
            </p:cNvPr>
            <p:cNvSpPr/>
            <p:nvPr/>
          </p:nvSpPr>
          <p:spPr>
            <a:xfrm>
              <a:off x="23448" y="58195"/>
              <a:ext cx="2736640" cy="45679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1" kern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r>
                <a:rPr lang="en-GB" sz="2300" b="1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3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Knowledge</a:t>
              </a:r>
              <a:endParaRPr lang="en-GB" sz="23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30" dirty="0"/>
              <a:t>Biotin is classified as a heterocyclic compound, with a sulfur-containing tetrahydrothiophene ring fused to a </a:t>
            </a:r>
            <a:r>
              <a:rPr lang="en-US" sz="3430" dirty="0" err="1"/>
              <a:t>ureido</a:t>
            </a:r>
            <a:r>
              <a:rPr lang="en-US" sz="3430" dirty="0"/>
              <a:t> group. </a:t>
            </a:r>
          </a:p>
          <a:p>
            <a:r>
              <a:rPr lang="en-US" sz="3430" dirty="0"/>
              <a:t>A C5-carboxylic acid side chain is appended to the former ring. The </a:t>
            </a:r>
            <a:r>
              <a:rPr lang="en-US" sz="3430" dirty="0" err="1"/>
              <a:t>ureido</a:t>
            </a:r>
            <a:r>
              <a:rPr lang="en-US" sz="3430" dirty="0"/>
              <a:t> ring, containing the −N−CO−N− group, serves as the carbon dioxide carrier in carboxylation reactions.</a:t>
            </a:r>
          </a:p>
          <a:p>
            <a:r>
              <a:rPr lang="en-US" sz="3430" dirty="0"/>
              <a:t>Biotin is a coenzyme for five carboxylase enzymes, which are involved in the catabolism of amino acids and fatty acids, synthesis of fatty acids, and gluconeogenesis.</a:t>
            </a:r>
          </a:p>
          <a:p>
            <a:r>
              <a:rPr lang="en-US" sz="3430" dirty="0" err="1"/>
              <a:t>Biotinylation</a:t>
            </a:r>
            <a:r>
              <a:rPr lang="en-US" sz="3430" dirty="0"/>
              <a:t> of histone proteins in nuclear chromatin plays a role in chromatin stability and gene expression.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083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Chemical description</a:t>
            </a: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7A69427-261D-45C4-99AE-0ACC747A43A2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keletal formula of bio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342130" cy="29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ll-and-stick model of the Biotin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65325"/>
            <a:ext cx="3818255" cy="38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CA4D11-29F9-47A7-8C68-59FE36B5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777" y="39444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Structure</a:t>
            </a:r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68D5F2BB-617C-4C5B-A879-410753A62CB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41" y="838398"/>
            <a:ext cx="1817606" cy="99417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5" y="1924989"/>
            <a:ext cx="5765165" cy="455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2002155"/>
            <a:ext cx="2336800" cy="4287520"/>
          </a:xfrm>
          <a:prstGeom prst="rect">
            <a:avLst/>
          </a:prstGeom>
        </p:spPr>
      </p:pic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003B6FEF-1BFD-49B6-817A-E70EBB6EBF52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91</TotalTime>
  <Words>1528</Words>
  <Application>Microsoft Office PowerPoint</Application>
  <PresentationFormat>On-screen Show (4:3)</PresentationFormat>
  <Paragraphs>152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Andalus</vt:lpstr>
      <vt:lpstr>Arial</vt:lpstr>
      <vt:lpstr>Arial Black</vt:lpstr>
      <vt:lpstr>Calibri</vt:lpstr>
      <vt:lpstr>Calibri Light</vt:lpstr>
      <vt:lpstr>Segoe UI</vt:lpstr>
      <vt:lpstr>Times New Roman</vt:lpstr>
      <vt:lpstr>Office Theme</vt:lpstr>
      <vt:lpstr>1_Office Theme</vt:lpstr>
      <vt:lpstr>PowerPoint Presentation</vt:lpstr>
      <vt:lpstr>Respiratory Module 1st Year MBBS(SGD) Biotin and Pyroxidine</vt:lpstr>
      <vt:lpstr>Motto, Vision, Dream</vt:lpstr>
      <vt:lpstr>PowerPoint Presentation</vt:lpstr>
      <vt:lpstr>PowerPoint Presentation</vt:lpstr>
      <vt:lpstr>Biotin</vt:lpstr>
      <vt:lpstr>Chemical description</vt:lpstr>
      <vt:lpstr>Structure</vt:lpstr>
      <vt:lpstr>Sources</vt:lpstr>
      <vt:lpstr>Functions</vt:lpstr>
      <vt:lpstr>PowerPoint Presentation</vt:lpstr>
      <vt:lpstr>PowerPoint Presentation</vt:lpstr>
      <vt:lpstr>PYRIDOXINE (VITAMIN B6)</vt:lpstr>
      <vt:lpstr>Structure</vt:lpstr>
      <vt:lpstr>PowerPoint Presentation</vt:lpstr>
      <vt:lpstr>Bio-physiological Aspects   </vt:lpstr>
      <vt:lpstr>PowerPoint Presentation</vt:lpstr>
      <vt:lpstr>PowerPoint Presentation</vt:lpstr>
      <vt:lpstr>Management of Vit B5 and Vit B7 Related Disorders</vt:lpstr>
      <vt:lpstr>Biotin or Pyridoxine Versus Combined Regimen in the Treatment of Onychoschizia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sana latif</cp:lastModifiedBy>
  <cp:revision>10</cp:revision>
  <dcterms:created xsi:type="dcterms:W3CDTF">2025-03-04T03:42:47Z</dcterms:created>
  <dcterms:modified xsi:type="dcterms:W3CDTF">2025-03-05T04:51:54Z</dcterms:modified>
</cp:coreProperties>
</file>