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27"/>
  </p:notesMasterIdLst>
  <p:sldIdLst>
    <p:sldId id="318" r:id="rId3"/>
    <p:sldId id="317" r:id="rId4"/>
    <p:sldId id="297" r:id="rId5"/>
    <p:sldId id="296" r:id="rId6"/>
    <p:sldId id="258" r:id="rId7"/>
    <p:sldId id="346" r:id="rId8"/>
    <p:sldId id="576" r:id="rId9"/>
    <p:sldId id="608" r:id="rId10"/>
    <p:sldId id="348" r:id="rId11"/>
    <p:sldId id="349" r:id="rId12"/>
    <p:sldId id="350" r:id="rId13"/>
    <p:sldId id="353" r:id="rId14"/>
    <p:sldId id="611" r:id="rId15"/>
    <p:sldId id="343" r:id="rId16"/>
    <p:sldId id="612" r:id="rId17"/>
    <p:sldId id="580" r:id="rId18"/>
    <p:sldId id="582" r:id="rId19"/>
    <p:sldId id="288" r:id="rId20"/>
    <p:sldId id="289" r:id="rId21"/>
    <p:sldId id="607" r:id="rId22"/>
    <p:sldId id="610" r:id="rId23"/>
    <p:sldId id="314" r:id="rId24"/>
    <p:sldId id="315"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85007" autoAdjust="0"/>
  </p:normalViewPr>
  <p:slideViewPr>
    <p:cSldViewPr>
      <p:cViewPr varScale="1">
        <p:scale>
          <a:sx n="57" d="100"/>
          <a:sy n="57" d="100"/>
        </p:scale>
        <p:origin x="1880" y="4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6"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6"/>
    <dgm:cxn modelId="{B329D811-2DC0-428C-93F9-EC295334CB59}" type="presOf" srcId="{663C1E13-76F9-4B70-A2F2-CA23180743CE}" destId="{4822A78E-EAEC-401F-941A-3A84E13E2357}" srcOrd="2" destOrd="0" presId="urn:microsoft.com/office/officeart/2005/8/layout/gear1#6"/>
    <dgm:cxn modelId="{2A55751B-D612-4B51-AEC3-36D2858B3260}" type="presOf" srcId="{DA82EADB-2721-42A0-95EA-F9B5521A38A6}" destId="{A09CEA93-9338-4361-A5E6-CF85B6019F5A}" srcOrd="0" destOrd="0" presId="urn:microsoft.com/office/officeart/2005/8/layout/gear1#6"/>
    <dgm:cxn modelId="{DFCB2425-075A-4C6C-929E-F6097E5A1C9D}" type="presOf" srcId="{663C1E13-76F9-4B70-A2F2-CA23180743CE}" destId="{B9330EE9-43E4-4FD4-8144-E92B1DD0FCDF}" srcOrd="1" destOrd="0" presId="urn:microsoft.com/office/officeart/2005/8/layout/gear1#6"/>
    <dgm:cxn modelId="{3BCD072C-25C9-4250-8652-87FBCF0DABA6}" type="presOf" srcId="{399ACE2F-90C5-48B1-9E65-700A32562848}" destId="{7D3EFDB4-E5D1-439A-86D8-1FCF80D959BA}" srcOrd="2" destOrd="0" presId="urn:microsoft.com/office/officeart/2005/8/layout/gear1#6"/>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6"/>
    <dgm:cxn modelId="{B964FB53-399D-4617-9215-CDB272640224}" type="presOf" srcId="{DACAB5BA-B8B4-4D66-8B11-1D02259E020B}" destId="{8BC64EA7-2794-42B6-96C9-F39A52CB985A}" srcOrd="2" destOrd="0" presId="urn:microsoft.com/office/officeart/2005/8/layout/gear1#6"/>
    <dgm:cxn modelId="{3110AE78-D6EA-4A38-86A7-AC99150FD766}" type="presOf" srcId="{188C389E-9423-41DE-9C5E-D4A7E95C7E62}" destId="{6DF3A3A0-5919-4E69-80DD-61760D6340A0}" srcOrd="0" destOrd="0" presId="urn:microsoft.com/office/officeart/2005/8/layout/gear1#6"/>
    <dgm:cxn modelId="{7D746359-E4F7-44A1-8BA0-EBB9D3BEF975}" type="presOf" srcId="{DACAB5BA-B8B4-4D66-8B11-1D02259E020B}" destId="{87622A90-D0D8-4EA3-BC0D-D537801AF2B1}" srcOrd="0" destOrd="0" presId="urn:microsoft.com/office/officeart/2005/8/layout/gear1#6"/>
    <dgm:cxn modelId="{94829459-B61C-404A-9C90-E05469EA5CE2}" type="presOf" srcId="{23718C41-0A1F-40BF-86BE-8A5476EC271E}" destId="{398423B3-DD54-4226-99D7-017EFC1488DF}" srcOrd="0" destOrd="0" presId="urn:microsoft.com/office/officeart/2005/8/layout/gear1#6"/>
    <dgm:cxn modelId="{3478D7B4-2DD6-40FE-BD2F-3917309833F2}" type="presOf" srcId="{F9CEBA05-2F10-437E-89B2-54F4D9FAF478}" destId="{5ED88519-AC6C-4AA3-B76D-812B93A167E4}" srcOrd="0" destOrd="0" presId="urn:microsoft.com/office/officeart/2005/8/layout/gear1#6"/>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6"/>
    <dgm:cxn modelId="{78EC88D6-53DA-4707-A7D4-048F9BCC3A61}" type="presOf" srcId="{399ACE2F-90C5-48B1-9E65-700A32562848}" destId="{59EDF28D-6C67-49D0-B5A1-DE5C3CBA2292}" srcOrd="0" destOrd="0" presId="urn:microsoft.com/office/officeart/2005/8/layout/gear1#6"/>
    <dgm:cxn modelId="{9B2D6BF4-A0B8-4492-A59C-6D2D11F48737}" type="presOf" srcId="{399ACE2F-90C5-48B1-9E65-700A32562848}" destId="{23DC08E4-3725-4448-BFFF-1CCEA2F2987E}" srcOrd="1" destOrd="0" presId="urn:microsoft.com/office/officeart/2005/8/layout/gear1#6"/>
    <dgm:cxn modelId="{97DE9217-CF77-49C2-B978-A30F014886D7}" type="presParOf" srcId="{5ED88519-AC6C-4AA3-B76D-812B93A167E4}" destId="{87622A90-D0D8-4EA3-BC0D-D537801AF2B1}" srcOrd="0" destOrd="0" presId="urn:microsoft.com/office/officeart/2005/8/layout/gear1#6"/>
    <dgm:cxn modelId="{C5CD7F30-6D45-4736-B9F0-4F4BBE0D07F9}" type="presParOf" srcId="{5ED88519-AC6C-4AA3-B76D-812B93A167E4}" destId="{B6B6B41B-120B-4968-AB6A-FC6E7C8EF3C0}" srcOrd="1" destOrd="0" presId="urn:microsoft.com/office/officeart/2005/8/layout/gear1#6"/>
    <dgm:cxn modelId="{6FC4BF47-CD4C-4970-BEA7-200A2F834F47}" type="presParOf" srcId="{5ED88519-AC6C-4AA3-B76D-812B93A167E4}" destId="{8BC64EA7-2794-42B6-96C9-F39A52CB985A}" srcOrd="2" destOrd="0" presId="urn:microsoft.com/office/officeart/2005/8/layout/gear1#6"/>
    <dgm:cxn modelId="{454D4536-798D-411A-8205-327FC6B608D6}" type="presParOf" srcId="{5ED88519-AC6C-4AA3-B76D-812B93A167E4}" destId="{93300324-D62F-4E58-B882-734182BDB462}" srcOrd="3" destOrd="0" presId="urn:microsoft.com/office/officeart/2005/8/layout/gear1#6"/>
    <dgm:cxn modelId="{93CFAD20-517D-4683-A063-CE048BC54429}" type="presParOf" srcId="{5ED88519-AC6C-4AA3-B76D-812B93A167E4}" destId="{B9330EE9-43E4-4FD4-8144-E92B1DD0FCDF}" srcOrd="4" destOrd="0" presId="urn:microsoft.com/office/officeart/2005/8/layout/gear1#6"/>
    <dgm:cxn modelId="{9047844E-5652-48B9-80E2-79089FBE630F}" type="presParOf" srcId="{5ED88519-AC6C-4AA3-B76D-812B93A167E4}" destId="{4822A78E-EAEC-401F-941A-3A84E13E2357}" srcOrd="5" destOrd="0" presId="urn:microsoft.com/office/officeart/2005/8/layout/gear1#6"/>
    <dgm:cxn modelId="{7503660B-C8BD-4A6E-9FC7-BC0BC4EDC9DA}" type="presParOf" srcId="{5ED88519-AC6C-4AA3-B76D-812B93A167E4}" destId="{59EDF28D-6C67-49D0-B5A1-DE5C3CBA2292}" srcOrd="6" destOrd="0" presId="urn:microsoft.com/office/officeart/2005/8/layout/gear1#6"/>
    <dgm:cxn modelId="{B5A766CE-302E-4E31-878F-3E0A34FD895B}" type="presParOf" srcId="{5ED88519-AC6C-4AA3-B76D-812B93A167E4}" destId="{23DC08E4-3725-4448-BFFF-1CCEA2F2987E}" srcOrd="7" destOrd="0" presId="urn:microsoft.com/office/officeart/2005/8/layout/gear1#6"/>
    <dgm:cxn modelId="{F0BC6F87-1060-4E66-A9B4-2374F32F25AF}" type="presParOf" srcId="{5ED88519-AC6C-4AA3-B76D-812B93A167E4}" destId="{7D3EFDB4-E5D1-439A-86D8-1FCF80D959BA}" srcOrd="8" destOrd="0" presId="urn:microsoft.com/office/officeart/2005/8/layout/gear1#6"/>
    <dgm:cxn modelId="{07DE065A-EC92-4C19-A543-1977EF598B36}" type="presParOf" srcId="{5ED88519-AC6C-4AA3-B76D-812B93A167E4}" destId="{9815588C-16D0-4475-B64C-847FC87C8C32}" srcOrd="9" destOrd="0" presId="urn:microsoft.com/office/officeart/2005/8/layout/gear1#6"/>
    <dgm:cxn modelId="{F9C97360-1013-4730-A7B7-5737EDF9F81E}" type="presParOf" srcId="{5ED88519-AC6C-4AA3-B76D-812B93A167E4}" destId="{398423B3-DD54-4226-99D7-017EFC1488DF}" srcOrd="10" destOrd="0" presId="urn:microsoft.com/office/officeart/2005/8/layout/gear1#6"/>
    <dgm:cxn modelId="{92E44D6A-76E9-4865-9D0E-3F3B1BC520E7}" type="presParOf" srcId="{5ED88519-AC6C-4AA3-B76D-812B93A167E4}" destId="{6DF3A3A0-5919-4E69-80DD-61760D6340A0}" srcOrd="11" destOrd="0" presId="urn:microsoft.com/office/officeart/2005/8/layout/gear1#6"/>
    <dgm:cxn modelId="{8F556FC8-E143-4D8F-86C6-B91C6832F4D9}" type="presParOf" srcId="{5ED88519-AC6C-4AA3-B76D-812B93A167E4}" destId="{A09CEA93-9338-4361-A5E6-CF85B6019F5A}" srcOrd="12" destOrd="0" presId="urn:microsoft.com/office/officeart/2005/8/layout/gear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6">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12</a:t>
            </a:fld>
            <a:endParaRPr lang="en-US"/>
          </a:p>
        </p:txBody>
      </p:sp>
    </p:spTree>
    <p:extLst>
      <p:ext uri="{BB962C8B-B14F-4D97-AF65-F5344CB8AC3E}">
        <p14:creationId xmlns:p14="http://schemas.microsoft.com/office/powerpoint/2010/main" val="392016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3390/nu16020206" TargetMode="External"/><Relationship Id="rId2" Type="http://schemas.openxmlformats.org/officeDocument/2006/relationships/hyperlink" Target="https://www.mdpi.com/2072-6643/16/2/206"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676400" y="1142186"/>
            <a:ext cx="5466991" cy="377609"/>
          </a:xfrm>
        </p:spPr>
        <p:txBody>
          <a:bodyPr>
            <a:noAutofit/>
          </a:bodyPr>
          <a:lstStyle/>
          <a:p>
            <a:r>
              <a:rPr lang="en-US" sz="4000" b="1" dirty="0">
                <a:latin typeface="+mn-lt"/>
              </a:rPr>
              <a:t>Absorption, storage, and transport of Iron</a:t>
            </a:r>
          </a:p>
        </p:txBody>
      </p:sp>
      <p:sp>
        <p:nvSpPr>
          <p:cNvPr id="7" name="Content Placeholder 6"/>
          <p:cNvSpPr>
            <a:spLocks noGrp="1"/>
          </p:cNvSpPr>
          <p:nvPr>
            <p:ph idx="4294967295"/>
          </p:nvPr>
        </p:nvSpPr>
        <p:spPr>
          <a:xfrm>
            <a:off x="592484" y="2222381"/>
            <a:ext cx="7986486" cy="3170208"/>
          </a:xfrm>
        </p:spPr>
        <p:txBody>
          <a:bodyPr>
            <a:normAutofit fontScale="92500"/>
          </a:bodyPr>
          <a:lstStyle/>
          <a:p>
            <a:pPr marL="415216" indent="-301367" algn="just" defTabSz="685765">
              <a:lnSpc>
                <a:spcPct val="150000"/>
              </a:lnSpc>
              <a:buNone/>
              <a:defRPr/>
            </a:pPr>
            <a:r>
              <a:rPr lang="en-US" sz="2100" b="1" dirty="0">
                <a:effectLst>
                  <a:outerShdw blurRad="38100" dist="38100" dir="2700000" algn="tl">
                    <a:srgbClr val="000000">
                      <a:alpha val="43137"/>
                    </a:srgbClr>
                  </a:outerShdw>
                </a:effectLst>
              </a:rPr>
              <a:t>Fate of Heme and Non Heme Iron:</a:t>
            </a:r>
          </a:p>
          <a:p>
            <a:pPr marL="456749" algn="just" defTabSz="685765">
              <a:lnSpc>
                <a:spcPct val="150000"/>
              </a:lnSpc>
              <a:defRPr/>
            </a:pPr>
            <a:r>
              <a:rPr lang="en-US" sz="2100" dirty="0"/>
              <a:t>Absorbed Fe 2+ from heme and nonheme sources has two possible fates:</a:t>
            </a:r>
          </a:p>
          <a:p>
            <a:pPr marL="113849" indent="0" algn="just" defTabSz="685765">
              <a:lnSpc>
                <a:spcPct val="150000"/>
              </a:lnSpc>
              <a:buNone/>
              <a:defRPr/>
            </a:pPr>
            <a:r>
              <a:rPr lang="en-US" sz="2100" dirty="0"/>
              <a:t>(1) oxidized to Fe 3+ and stored by the intracellular protein ferritin.</a:t>
            </a:r>
          </a:p>
          <a:p>
            <a:pPr marL="113849" indent="0" algn="just" defTabSz="685765">
              <a:lnSpc>
                <a:spcPct val="150000"/>
              </a:lnSpc>
              <a:buNone/>
              <a:defRPr/>
            </a:pPr>
            <a:r>
              <a:rPr lang="en-US" sz="2100" dirty="0"/>
              <a:t>(2) transported out of the enterocyte by the basolateral membrane protein ferroportin, oxidized by the Cu-containing membrane protein hephaestin, and taken up by the plasma transport protein transferrin. </a:t>
            </a:r>
          </a:p>
          <a:p>
            <a:pPr marL="113849" indent="0" algn="just" defTabSz="685765">
              <a:lnSpc>
                <a:spcPct val="150000"/>
              </a:lnSpc>
              <a:buNone/>
              <a:defRPr/>
            </a:pPr>
            <a:endParaRPr lang="en-US" sz="2100" dirty="0">
              <a:cs typeface="Andalus" pitchFamily="18" charset="-78"/>
            </a:endParaRPr>
          </a:p>
        </p:txBody>
      </p:sp>
      <p:sp>
        <p:nvSpPr>
          <p:cNvPr id="3" name="Slide Number Placeholder 2">
            <a:extLst>
              <a:ext uri="{FF2B5EF4-FFF2-40B4-BE49-F238E27FC236}">
                <a16:creationId xmlns:a16="http://schemas.microsoft.com/office/drawing/2014/main" id="{862EFB3B-5290-4C4E-9979-936DE017DF4B}"/>
              </a:ext>
            </a:extLst>
          </p:cNvPr>
          <p:cNvSpPr>
            <a:spLocks noGrp="1"/>
          </p:cNvSpPr>
          <p:nvPr>
            <p:ph type="sldNum" sz="quarter" idx="12"/>
          </p:nvPr>
        </p:nvSpPr>
        <p:spPr/>
        <p:txBody>
          <a:bodyPr/>
          <a:lstStyle/>
          <a:p>
            <a:pPr>
              <a:defRPr/>
            </a:pPr>
            <a:fld id="{D829B39B-E19B-4684-B84C-73DF500C59FE}" type="slidenum">
              <a:rPr lang="en-US" smtClean="0"/>
              <a:pPr>
                <a:defRPr/>
              </a:pPr>
              <a:t>10</a:t>
            </a:fld>
            <a:endParaRPr lang="en-US"/>
          </a:p>
        </p:txBody>
      </p:sp>
      <p:sp>
        <p:nvSpPr>
          <p:cNvPr id="5" name="Round Same Side Corner Rectangle 4">
            <a:extLst>
              <a:ext uri="{FF2B5EF4-FFF2-40B4-BE49-F238E27FC236}">
                <a16:creationId xmlns:a16="http://schemas.microsoft.com/office/drawing/2014/main" id="{CF7FEFDE-250F-4BD3-9EDE-DFEE35CA22A2}"/>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239764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355" y="1377081"/>
            <a:ext cx="5149955" cy="3247262"/>
          </a:xfrm>
          <a:prstGeom prst="rect">
            <a:avLst/>
          </a:prstGeom>
        </p:spPr>
      </p:pic>
      <p:sp>
        <p:nvSpPr>
          <p:cNvPr id="3" name="TextBox 2"/>
          <p:cNvSpPr txBox="1"/>
          <p:nvPr/>
        </p:nvSpPr>
        <p:spPr>
          <a:xfrm>
            <a:off x="1752600" y="4765338"/>
            <a:ext cx="6366294" cy="1938992"/>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Absorption, storage, and transport of dietary iron (Fe). HCP = heme carrier protein; DMT = divalent metal ion transporter; Dcytb = duodenal cytochrome b (a ferrireductase); Heph = hephaestin; Tf = transferrin</a:t>
            </a:r>
            <a:r>
              <a:rPr lang="en-US" sz="1350" dirty="0"/>
              <a:t>.</a:t>
            </a:r>
          </a:p>
        </p:txBody>
      </p:sp>
      <p:sp>
        <p:nvSpPr>
          <p:cNvPr id="6" name="Slide Number Placeholder 5">
            <a:extLst>
              <a:ext uri="{FF2B5EF4-FFF2-40B4-BE49-F238E27FC236}">
                <a16:creationId xmlns:a16="http://schemas.microsoft.com/office/drawing/2014/main" id="{56053995-C20C-4841-8FE1-9D6CBFC54231}"/>
              </a:ext>
            </a:extLst>
          </p:cNvPr>
          <p:cNvSpPr>
            <a:spLocks noGrp="1"/>
          </p:cNvSpPr>
          <p:nvPr>
            <p:ph type="sldNum" sz="quarter" idx="12"/>
          </p:nvPr>
        </p:nvSpPr>
        <p:spPr/>
        <p:txBody>
          <a:bodyPr/>
          <a:lstStyle/>
          <a:p>
            <a:pPr>
              <a:defRPr/>
            </a:pPr>
            <a:fld id="{D829B39B-E19B-4684-B84C-73DF500C59FE}" type="slidenum">
              <a:rPr lang="en-US" smtClean="0"/>
              <a:pPr>
                <a:defRPr/>
              </a:pPr>
              <a:t>11</a:t>
            </a:fld>
            <a:endParaRPr lang="en-US"/>
          </a:p>
        </p:txBody>
      </p:sp>
      <p:sp>
        <p:nvSpPr>
          <p:cNvPr id="5" name="Round Same Side Corner Rectangle 4">
            <a:extLst>
              <a:ext uri="{FF2B5EF4-FFF2-40B4-BE49-F238E27FC236}">
                <a16:creationId xmlns:a16="http://schemas.microsoft.com/office/drawing/2014/main" id="{2C663478-057C-4C28-A3D4-14D558CFE85D}"/>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751052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676400" y="0"/>
            <a:ext cx="6477000" cy="1449011"/>
          </a:xfrm>
        </p:spPr>
        <p:txBody>
          <a:bodyPr>
            <a:noAutofit/>
          </a:bodyPr>
          <a:lstStyle/>
          <a:p>
            <a:r>
              <a:rPr lang="en-US" sz="4000" b="1" dirty="0">
                <a:latin typeface="+mn-lt"/>
              </a:rPr>
              <a:t>Recycling and uptake of Iron</a:t>
            </a:r>
          </a:p>
        </p:txBody>
      </p:sp>
      <p:sp>
        <p:nvSpPr>
          <p:cNvPr id="7" name="Content Placeholder 6"/>
          <p:cNvSpPr>
            <a:spLocks noGrp="1"/>
          </p:cNvSpPr>
          <p:nvPr>
            <p:ph idx="4294967295"/>
          </p:nvPr>
        </p:nvSpPr>
        <p:spPr>
          <a:xfrm>
            <a:off x="457200" y="1219200"/>
            <a:ext cx="7912578" cy="3448410"/>
          </a:xfrm>
        </p:spPr>
        <p:txBody>
          <a:bodyPr>
            <a:noAutofit/>
          </a:bodyPr>
          <a:lstStyle/>
          <a:p>
            <a:pPr marL="456749" algn="just" defTabSz="685765">
              <a:lnSpc>
                <a:spcPct val="150000"/>
              </a:lnSpc>
              <a:defRPr/>
            </a:pPr>
            <a:r>
              <a:rPr lang="en-US" sz="2000" dirty="0"/>
              <a:t>The recycled Fe meets approximately 90% Of our daily need, which is predominantly for erythropoiesis.</a:t>
            </a:r>
          </a:p>
          <a:p>
            <a:pPr marL="456749" algn="just" defTabSz="685765">
              <a:lnSpc>
                <a:spcPct val="150000"/>
              </a:lnSpc>
              <a:defRPr/>
            </a:pPr>
            <a:r>
              <a:rPr lang="en-US" sz="2000" dirty="0"/>
              <a:t>Uptake: Tf-bound Fe 3+ from enterocytes and macrophages binds to receptors (</a:t>
            </a:r>
            <a:r>
              <a:rPr lang="en-US" sz="2000" dirty="0" err="1"/>
              <a:t>TfR</a:t>
            </a:r>
            <a:r>
              <a:rPr lang="en-US" sz="2000" dirty="0"/>
              <a:t>) on erythroblasts and other Fe-requiring cells and is taken up by receptor-mediated endocytosis.</a:t>
            </a:r>
          </a:p>
          <a:p>
            <a:pPr marL="456749" algn="just" defTabSz="685765">
              <a:lnSpc>
                <a:spcPct val="150000"/>
              </a:lnSpc>
              <a:defRPr/>
            </a:pPr>
            <a:r>
              <a:rPr lang="en-US" sz="2000" dirty="0"/>
              <a:t>The Fe 3+ is released from Tf for use (or stored on ferritin), and the </a:t>
            </a:r>
            <a:r>
              <a:rPr lang="en-US" sz="2000" dirty="0" err="1"/>
              <a:t>TfR</a:t>
            </a:r>
            <a:r>
              <a:rPr lang="en-US" sz="2000" dirty="0"/>
              <a:t> (and Tf) is recycled in a process similar to the receptor-mediated endocytosis seen with low-density lipoprotein particles.</a:t>
            </a:r>
          </a:p>
          <a:p>
            <a:pPr marL="456749" algn="just" defTabSz="685765">
              <a:lnSpc>
                <a:spcPct val="150000"/>
              </a:lnSpc>
              <a:defRPr/>
            </a:pPr>
            <a:r>
              <a:rPr lang="en-US" sz="2400" dirty="0"/>
              <a:t>Regulation of the translation of the messenger RNA for ferritin and the </a:t>
            </a:r>
            <a:r>
              <a:rPr lang="en-US" sz="2400" dirty="0" err="1"/>
              <a:t>TfR</a:t>
            </a:r>
            <a:r>
              <a:rPr lang="en-US" sz="2400" dirty="0"/>
              <a:t> by iron regulatory proteins and iron responsive elements.</a:t>
            </a:r>
            <a:endParaRPr lang="en-US" sz="2400" dirty="0">
              <a:cs typeface="Andalus" pitchFamily="18" charset="-78"/>
            </a:endParaRPr>
          </a:p>
        </p:txBody>
      </p:sp>
      <p:sp>
        <p:nvSpPr>
          <p:cNvPr id="3" name="Slide Number Placeholder 2">
            <a:extLst>
              <a:ext uri="{FF2B5EF4-FFF2-40B4-BE49-F238E27FC236}">
                <a16:creationId xmlns:a16="http://schemas.microsoft.com/office/drawing/2014/main" id="{05D4CFB0-2AFF-4AD1-AA98-C0557D67DC43}"/>
              </a:ext>
            </a:extLst>
          </p:cNvPr>
          <p:cNvSpPr>
            <a:spLocks noGrp="1"/>
          </p:cNvSpPr>
          <p:nvPr>
            <p:ph type="sldNum" sz="quarter" idx="12"/>
          </p:nvPr>
        </p:nvSpPr>
        <p:spPr/>
        <p:txBody>
          <a:bodyPr/>
          <a:lstStyle/>
          <a:p>
            <a:pPr>
              <a:defRPr/>
            </a:pPr>
            <a:fld id="{D829B39B-E19B-4684-B84C-73DF500C59FE}" type="slidenum">
              <a:rPr lang="en-US" smtClean="0"/>
              <a:pPr>
                <a:defRPr/>
              </a:pPr>
              <a:t>12</a:t>
            </a:fld>
            <a:endParaRPr lang="en-US"/>
          </a:p>
        </p:txBody>
      </p:sp>
      <p:sp>
        <p:nvSpPr>
          <p:cNvPr id="5" name="Round Same Side Corner Rectangle 4">
            <a:extLst>
              <a:ext uri="{FF2B5EF4-FFF2-40B4-BE49-F238E27FC236}">
                <a16:creationId xmlns:a16="http://schemas.microsoft.com/office/drawing/2014/main" id="{6B0EDC60-0490-426C-BA36-24EE6CA07E24}"/>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408163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71FF-A663-491C-BB47-A83E64CE94F6}"/>
              </a:ext>
            </a:extLst>
          </p:cNvPr>
          <p:cNvSpPr>
            <a:spLocks noGrp="1"/>
          </p:cNvSpPr>
          <p:nvPr>
            <p:ph type="title"/>
          </p:nvPr>
        </p:nvSpPr>
        <p:spPr>
          <a:xfrm>
            <a:off x="904875" y="502766"/>
            <a:ext cx="7886700" cy="1325563"/>
          </a:xfrm>
        </p:spPr>
        <p:txBody>
          <a:bodyPr>
            <a:noAutofit/>
          </a:bodyPr>
          <a:lstStyle/>
          <a:p>
            <a:pPr algn="ctr"/>
            <a:r>
              <a:rPr lang="en-US" sz="4000" b="1" dirty="0">
                <a:latin typeface="+mn-lt"/>
                <a:cs typeface="Times New Roman" panose="02020603050405020304" pitchFamily="18" charset="0"/>
              </a:rPr>
              <a:t>Functions of iron in the body</a:t>
            </a:r>
          </a:p>
        </p:txBody>
      </p:sp>
      <p:sp>
        <p:nvSpPr>
          <p:cNvPr id="3" name="Content Placeholder 2">
            <a:extLst>
              <a:ext uri="{FF2B5EF4-FFF2-40B4-BE49-F238E27FC236}">
                <a16:creationId xmlns:a16="http://schemas.microsoft.com/office/drawing/2014/main" id="{E5CBF112-5904-4970-9AD4-D265352A52EA}"/>
              </a:ext>
            </a:extLst>
          </p:cNvPr>
          <p:cNvSpPr>
            <a:spLocks noGrp="1"/>
          </p:cNvSpPr>
          <p:nvPr>
            <p:ph idx="1"/>
          </p:nvPr>
        </p:nvSpPr>
        <p:spPr/>
        <p:txBody>
          <a:bodyPr/>
          <a:lstStyle/>
          <a:p>
            <a:pPr algn="just"/>
            <a:r>
              <a:rPr lang="en-GB" sz="2400" dirty="0">
                <a:cs typeface="Times New Roman" panose="02020603050405020304" pitchFamily="18" charset="0"/>
              </a:rPr>
              <a:t>Iron mainly exerts its functions through the compounds in which it is present.</a:t>
            </a:r>
          </a:p>
          <a:p>
            <a:pPr algn="just"/>
            <a:r>
              <a:rPr lang="en-GB" sz="2400" dirty="0">
                <a:cs typeface="Times New Roman" panose="02020603050405020304" pitchFamily="18" charset="0"/>
              </a:rPr>
              <a:t>For example:</a:t>
            </a:r>
          </a:p>
          <a:p>
            <a:pPr marL="257175" indent="-257175" algn="just">
              <a:buFont typeface="Wingdings" panose="05000000000000000000" pitchFamily="2" charset="2"/>
              <a:buChar char="Ø"/>
            </a:pPr>
            <a:r>
              <a:rPr lang="en-GB" sz="2400" dirty="0">
                <a:cs typeface="Times New Roman" panose="02020603050405020304" pitchFamily="18" charset="0"/>
              </a:rPr>
              <a:t>Haemoglobin and myoglobin are required for the transport of 02 and CO2</a:t>
            </a:r>
          </a:p>
          <a:p>
            <a:pPr marL="257175" indent="-257175" algn="just">
              <a:buFont typeface="Wingdings" panose="05000000000000000000" pitchFamily="2" charset="2"/>
              <a:buChar char="Ø"/>
            </a:pPr>
            <a:r>
              <a:rPr lang="en-GB" sz="2400" dirty="0">
                <a:cs typeface="Times New Roman" panose="02020603050405020304" pitchFamily="18" charset="0"/>
              </a:rPr>
              <a:t>Cytochromes and certain non-</a:t>
            </a:r>
            <a:r>
              <a:rPr lang="en-GB" sz="2400" dirty="0" err="1">
                <a:cs typeface="Times New Roman" panose="02020603050405020304" pitchFamily="18" charset="0"/>
              </a:rPr>
              <a:t>heme</a:t>
            </a:r>
            <a:r>
              <a:rPr lang="en-GB" sz="2400" dirty="0">
                <a:cs typeface="Times New Roman" panose="02020603050405020304" pitchFamily="18" charset="0"/>
              </a:rPr>
              <a:t> proteins are necessary for electron transport chain and oxidative phosphorylation</a:t>
            </a:r>
          </a:p>
          <a:p>
            <a:pPr marL="257175" indent="-257175" algn="just">
              <a:buFont typeface="Wingdings" panose="05000000000000000000" pitchFamily="2" charset="2"/>
              <a:buChar char="Ø"/>
            </a:pPr>
            <a:r>
              <a:rPr lang="en-GB" sz="2400" dirty="0">
                <a:cs typeface="Times New Roman" panose="02020603050405020304" pitchFamily="18" charset="0"/>
              </a:rPr>
              <a:t>Peroxidase, the lysosomal enzyme, is required for phagocytosis and killing of bacteria by neutrophils</a:t>
            </a:r>
          </a:p>
          <a:p>
            <a:pPr algn="just"/>
            <a:r>
              <a:rPr lang="en-GB" sz="2400" dirty="0" err="1">
                <a:cs typeface="Times New Roman" panose="02020603050405020304" pitchFamily="18" charset="0"/>
              </a:rPr>
              <a:t>lron</a:t>
            </a:r>
            <a:r>
              <a:rPr lang="en-GB" sz="2400" dirty="0">
                <a:cs typeface="Times New Roman" panose="02020603050405020304" pitchFamily="18" charset="0"/>
              </a:rPr>
              <a:t> boosts the immune system</a:t>
            </a:r>
          </a:p>
          <a:p>
            <a:endParaRPr lang="en-US" dirty="0"/>
          </a:p>
        </p:txBody>
      </p:sp>
      <p:sp>
        <p:nvSpPr>
          <p:cNvPr id="4" name="Slide Number Placeholder 3">
            <a:extLst>
              <a:ext uri="{FF2B5EF4-FFF2-40B4-BE49-F238E27FC236}">
                <a16:creationId xmlns:a16="http://schemas.microsoft.com/office/drawing/2014/main" id="{00C4F75B-7B51-488D-A592-713309B7BC6F}"/>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5" name="Round Same Side Corner Rectangle 4">
            <a:extLst>
              <a:ext uri="{FF2B5EF4-FFF2-40B4-BE49-F238E27FC236}">
                <a16:creationId xmlns:a16="http://schemas.microsoft.com/office/drawing/2014/main" id="{054A7B8A-33C3-4269-96EC-C2738B53058A}"/>
              </a:ext>
            </a:extLst>
          </p:cNvPr>
          <p:cNvSpPr/>
          <p:nvPr/>
        </p:nvSpPr>
        <p:spPr>
          <a:xfrm>
            <a:off x="21183" y="23448"/>
            <a:ext cx="3331617" cy="819515"/>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16156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20355" y="749030"/>
            <a:ext cx="6515100" cy="707886"/>
          </a:xfrm>
          <a:prstGeom prst="rect">
            <a:avLst/>
          </a:prstGeom>
          <a:noFill/>
        </p:spPr>
        <p:txBody>
          <a:bodyPr wrap="square" rtlCol="0">
            <a:spAutoFit/>
          </a:bodyPr>
          <a:lstStyle/>
          <a:p>
            <a:pPr algn="ctr"/>
            <a:r>
              <a:rPr lang="en-US" sz="4000" b="1" dirty="0">
                <a:cs typeface="Times New Roman" panose="02020603050405020304" pitchFamily="18" charset="0"/>
              </a:rPr>
              <a:t>Hemosiderosis:</a:t>
            </a:r>
          </a:p>
        </p:txBody>
      </p:sp>
      <p:sp>
        <p:nvSpPr>
          <p:cNvPr id="2" name="Rectangle 1"/>
          <p:cNvSpPr/>
          <p:nvPr/>
        </p:nvSpPr>
        <p:spPr>
          <a:xfrm>
            <a:off x="531047" y="2144742"/>
            <a:ext cx="3846859" cy="2680862"/>
          </a:xfrm>
          <a:prstGeom prst="rect">
            <a:avLst/>
          </a:prstGeom>
        </p:spPr>
        <p:txBody>
          <a:bodyPr wrap="square">
            <a:spAutoFit/>
          </a:bodyPr>
          <a:lstStyle/>
          <a:p>
            <a:r>
              <a:rPr lang="en-US" sz="2400" dirty="0">
                <a:cs typeface="Times New Roman" panose="02020603050405020304" pitchFamily="18" charset="0"/>
              </a:rPr>
              <a:t>This is a less common disorder and is due to excessive iron in the body due to mutation of a protein hepcidin. It can result in hemosiderosis</a:t>
            </a:r>
          </a:p>
          <a:p>
            <a:pPr marL="113849" algn="ctr" defTabSz="685765">
              <a:lnSpc>
                <a:spcPct val="150000"/>
              </a:lnSpc>
              <a:defRPr/>
            </a:pPr>
            <a:endParaRPr lang="en-US" b="1" u="sng" dirty="0">
              <a:effectLst>
                <a:outerShdw blurRad="38100" dist="38100" dir="2700000" algn="tl">
                  <a:srgbClr val="000000">
                    <a:alpha val="43137"/>
                  </a:srgbClr>
                </a:outerShdw>
              </a:effectLst>
              <a:cs typeface="Andalus" pitchFamily="18" charset="-78"/>
            </a:endParaRPr>
          </a:p>
        </p:txBody>
      </p:sp>
      <p:pic>
        <p:nvPicPr>
          <p:cNvPr id="6" name="Picture 5">
            <a:extLst>
              <a:ext uri="{FF2B5EF4-FFF2-40B4-BE49-F238E27FC236}">
                <a16:creationId xmlns:a16="http://schemas.microsoft.com/office/drawing/2014/main" id="{6883161E-B05F-484A-9808-14608B05071B}"/>
              </a:ext>
            </a:extLst>
          </p:cNvPr>
          <p:cNvPicPr>
            <a:picLocks noChangeAspect="1"/>
          </p:cNvPicPr>
          <p:nvPr/>
        </p:nvPicPr>
        <p:blipFill>
          <a:blip r:embed="rId2"/>
          <a:stretch>
            <a:fillRect/>
          </a:stretch>
        </p:blipFill>
        <p:spPr>
          <a:xfrm>
            <a:off x="4377905" y="2340302"/>
            <a:ext cx="3714440" cy="2578894"/>
          </a:xfrm>
          <a:prstGeom prst="rect">
            <a:avLst/>
          </a:prstGeom>
        </p:spPr>
      </p:pic>
      <p:sp>
        <p:nvSpPr>
          <p:cNvPr id="4" name="Slide Number Placeholder 3">
            <a:extLst>
              <a:ext uri="{FF2B5EF4-FFF2-40B4-BE49-F238E27FC236}">
                <a16:creationId xmlns:a16="http://schemas.microsoft.com/office/drawing/2014/main" id="{CD0035D7-53DD-43CA-8181-431761BA460F}"/>
              </a:ext>
            </a:extLst>
          </p:cNvPr>
          <p:cNvSpPr>
            <a:spLocks noGrp="1"/>
          </p:cNvSpPr>
          <p:nvPr>
            <p:ph type="sldNum" sz="quarter" idx="12"/>
          </p:nvPr>
        </p:nvSpPr>
        <p:spPr/>
        <p:txBody>
          <a:bodyPr/>
          <a:lstStyle/>
          <a:p>
            <a:pPr>
              <a:defRPr/>
            </a:pPr>
            <a:fld id="{D829B39B-E19B-4684-B84C-73DF500C59FE}" type="slidenum">
              <a:rPr lang="en-US" smtClean="0"/>
              <a:pPr>
                <a:defRPr/>
              </a:pPr>
              <a:t>14</a:t>
            </a:fld>
            <a:endParaRPr lang="en-US"/>
          </a:p>
        </p:txBody>
      </p:sp>
      <p:sp>
        <p:nvSpPr>
          <p:cNvPr id="7" name="Round Same Side Corner Rectangle 4">
            <a:extLst>
              <a:ext uri="{FF2B5EF4-FFF2-40B4-BE49-F238E27FC236}">
                <a16:creationId xmlns:a16="http://schemas.microsoft.com/office/drawing/2014/main" id="{CD1F850C-2786-4286-B382-989FD2844970}"/>
              </a:ext>
            </a:extLst>
          </p:cNvPr>
          <p:cNvSpPr/>
          <p:nvPr/>
        </p:nvSpPr>
        <p:spPr>
          <a:xfrm>
            <a:off x="21183" y="23448"/>
            <a:ext cx="3331617" cy="509952"/>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Tree>
    <p:extLst>
      <p:ext uri="{BB962C8B-B14F-4D97-AF65-F5344CB8AC3E}">
        <p14:creationId xmlns:p14="http://schemas.microsoft.com/office/powerpoint/2010/main" val="349681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EBC5-4760-44C0-9EB9-98BD5CCB13B4}"/>
              </a:ext>
            </a:extLst>
          </p:cNvPr>
          <p:cNvSpPr>
            <a:spLocks noGrp="1"/>
          </p:cNvSpPr>
          <p:nvPr>
            <p:ph type="title"/>
          </p:nvPr>
        </p:nvSpPr>
        <p:spPr/>
        <p:txBody>
          <a:bodyPr>
            <a:normAutofit/>
          </a:bodyPr>
          <a:lstStyle/>
          <a:p>
            <a:pPr algn="ctr"/>
            <a:r>
              <a:rPr lang="en-US" sz="4000" b="1" dirty="0">
                <a:latin typeface="+mn-lt"/>
                <a:cs typeface="Times New Roman" panose="02020603050405020304" pitchFamily="18" charset="0"/>
              </a:rPr>
              <a:t>Disorders related to iron</a:t>
            </a:r>
            <a:br>
              <a:rPr lang="en-US" sz="4000" b="1" dirty="0">
                <a:latin typeface="+mn-lt"/>
                <a:cs typeface="Times New Roman" panose="02020603050405020304" pitchFamily="18" charset="0"/>
              </a:rPr>
            </a:br>
            <a:endParaRPr lang="en-US" sz="4000" dirty="0">
              <a:latin typeface="+mn-lt"/>
            </a:endParaRPr>
          </a:p>
        </p:txBody>
      </p:sp>
      <p:sp>
        <p:nvSpPr>
          <p:cNvPr id="3" name="Content Placeholder 2">
            <a:extLst>
              <a:ext uri="{FF2B5EF4-FFF2-40B4-BE49-F238E27FC236}">
                <a16:creationId xmlns:a16="http://schemas.microsoft.com/office/drawing/2014/main" id="{23A985E4-7441-4B65-9091-E038E1DB9980}"/>
              </a:ext>
            </a:extLst>
          </p:cNvPr>
          <p:cNvSpPr>
            <a:spLocks noGrp="1"/>
          </p:cNvSpPr>
          <p:nvPr>
            <p:ph idx="1"/>
          </p:nvPr>
        </p:nvSpPr>
        <p:spPr>
          <a:xfrm>
            <a:off x="914400" y="1524000"/>
            <a:ext cx="2495550" cy="4351338"/>
          </a:xfrm>
        </p:spPr>
        <p:txBody>
          <a:bodyPr>
            <a:normAutofit/>
          </a:bodyPr>
          <a:lstStyle/>
          <a:p>
            <a:r>
              <a:rPr lang="en-US" sz="2400" b="1" u="sng" dirty="0">
                <a:effectLst>
                  <a:outerShdw blurRad="38100" dist="38100" dir="2700000" algn="tl">
                    <a:srgbClr val="000000">
                      <a:alpha val="43137"/>
                    </a:srgbClr>
                  </a:outerShdw>
                </a:effectLst>
                <a:cs typeface="Times New Roman" panose="02020603050405020304" pitchFamily="18" charset="0"/>
              </a:rPr>
              <a:t>Iron deficiency anemia:</a:t>
            </a:r>
          </a:p>
          <a:p>
            <a:pPr algn="just"/>
            <a:r>
              <a:rPr lang="en-US" sz="2400" dirty="0">
                <a:cs typeface="Times New Roman" panose="02020603050405020304" pitchFamily="18" charset="0"/>
              </a:rPr>
              <a:t>This is the most prevalent nutritional disorder in World, including the well developed countries </a:t>
            </a:r>
          </a:p>
          <a:p>
            <a:pPr marL="113849" algn="ctr" defTabSz="685765">
              <a:lnSpc>
                <a:spcPct val="150000"/>
              </a:lnSpc>
              <a:defRPr/>
            </a:pPr>
            <a:endParaRPr lang="en-US" sz="2400" b="1" u="sng" dirty="0">
              <a:effectLst>
                <a:outerShdw blurRad="38100" dist="38100" dir="2700000" algn="tl">
                  <a:srgbClr val="000000">
                    <a:alpha val="43137"/>
                  </a:srgbClr>
                </a:outerShdw>
              </a:effectLst>
              <a:cs typeface="Andalus" pitchFamily="18" charset="-78"/>
            </a:endParaRPr>
          </a:p>
          <a:p>
            <a:endParaRPr lang="en-US" sz="2400" dirty="0"/>
          </a:p>
        </p:txBody>
      </p:sp>
      <p:sp>
        <p:nvSpPr>
          <p:cNvPr id="4" name="Slide Number Placeholder 3">
            <a:extLst>
              <a:ext uri="{FF2B5EF4-FFF2-40B4-BE49-F238E27FC236}">
                <a16:creationId xmlns:a16="http://schemas.microsoft.com/office/drawing/2014/main" id="{12C73038-102E-43CE-B139-4F09DB6DD9FA}"/>
              </a:ext>
            </a:extLst>
          </p:cNvPr>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Picture 4">
            <a:extLst>
              <a:ext uri="{FF2B5EF4-FFF2-40B4-BE49-F238E27FC236}">
                <a16:creationId xmlns:a16="http://schemas.microsoft.com/office/drawing/2014/main" id="{F7E52398-1B54-4202-A9FB-A468627C53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6259" y="1700694"/>
            <a:ext cx="4192438" cy="2300600"/>
          </a:xfrm>
          <a:prstGeom prst="rect">
            <a:avLst/>
          </a:prstGeom>
        </p:spPr>
      </p:pic>
      <p:sp>
        <p:nvSpPr>
          <p:cNvPr id="6" name="Round Same Side Corner Rectangle 4">
            <a:extLst>
              <a:ext uri="{FF2B5EF4-FFF2-40B4-BE49-F238E27FC236}">
                <a16:creationId xmlns:a16="http://schemas.microsoft.com/office/drawing/2014/main" id="{BD789D99-65FE-43FD-9BF6-ADE9DDD68640}"/>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Tree>
    <p:extLst>
      <p:ext uri="{BB962C8B-B14F-4D97-AF65-F5344CB8AC3E}">
        <p14:creationId xmlns:p14="http://schemas.microsoft.com/office/powerpoint/2010/main" val="88080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904875" y="83615"/>
            <a:ext cx="7886700" cy="1325563"/>
          </a:xfrm>
        </p:spPr>
        <p:txBody>
          <a:bodyPr>
            <a:normAutofit/>
          </a:bodyPr>
          <a:lstStyle/>
          <a:p>
            <a:r>
              <a:rPr lang="en-US" sz="4000" b="1" dirty="0">
                <a:latin typeface="+mn-lt"/>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371600"/>
            <a:ext cx="8001000" cy="5211762"/>
          </a:xfrm>
        </p:spPr>
        <p:txBody>
          <a:bodyPr>
            <a:normAutofit/>
          </a:bodyPr>
          <a:lstStyle/>
          <a:p>
            <a:pPr marL="0" indent="0">
              <a:buNone/>
            </a:pPr>
            <a:r>
              <a:rPr lang="en-US" sz="2400" dirty="0"/>
              <a:t>Family Medicine plays important role in following manner:</a:t>
            </a:r>
          </a:p>
          <a:p>
            <a:r>
              <a:rPr lang="en-US" sz="2400" dirty="0"/>
              <a:t>Diagnosis</a:t>
            </a:r>
          </a:p>
          <a:p>
            <a:endParaRPr lang="en-US" sz="2400" dirty="0"/>
          </a:p>
          <a:p>
            <a:r>
              <a:rPr lang="en-US" sz="2400" dirty="0"/>
              <a:t>Education</a:t>
            </a:r>
          </a:p>
          <a:p>
            <a:pPr marL="0" indent="0">
              <a:buNone/>
            </a:pPr>
            <a:r>
              <a:rPr lang="en-US" sz="2400" dirty="0"/>
              <a:t> </a:t>
            </a:r>
          </a:p>
          <a:p>
            <a:r>
              <a:rPr lang="en-US" sz="2400" dirty="0"/>
              <a:t>Dietary Guidance</a:t>
            </a:r>
          </a:p>
          <a:p>
            <a:endParaRPr lang="en-US" sz="2400" dirty="0"/>
          </a:p>
          <a:p>
            <a:r>
              <a:rPr lang="en-US" sz="2400" dirty="0"/>
              <a:t>Monitoring</a:t>
            </a:r>
          </a:p>
          <a:p>
            <a:endParaRPr lang="en-US" sz="2400" dirty="0"/>
          </a:p>
          <a:p>
            <a:r>
              <a:rPr lang="en-US" sz="2400" dirty="0"/>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16</a:t>
            </a:fld>
            <a:endParaRPr lang="en-US" dirty="0"/>
          </a:p>
        </p:txBody>
      </p:sp>
      <p:sp>
        <p:nvSpPr>
          <p:cNvPr id="5" name="Round Same Side Corner Rectangle 4">
            <a:extLst>
              <a:ext uri="{FF2B5EF4-FFF2-40B4-BE49-F238E27FC236}">
                <a16:creationId xmlns:a16="http://schemas.microsoft.com/office/drawing/2014/main" id="{E5296EC4-77E8-412A-8715-1A9319BC4067}"/>
              </a:ext>
            </a:extLst>
          </p:cNvPr>
          <p:cNvSpPr/>
          <p:nvPr/>
        </p:nvSpPr>
        <p:spPr>
          <a:xfrm>
            <a:off x="21183" y="76607"/>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90117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p:txBody>
          <a:bodyPr>
            <a:normAutofit/>
          </a:bodyPr>
          <a:lstStyle/>
          <a:p>
            <a:r>
              <a:rPr lang="en-US" sz="4000" b="1" dirty="0">
                <a:latin typeface="+mn-lt"/>
              </a:rPr>
              <a:t>Artificial Intelligence</a:t>
            </a:r>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buNone/>
            </a:pPr>
            <a:r>
              <a:rPr lang="en-US" sz="2400" dirty="0"/>
              <a:t>Artificial Intelligence </a:t>
            </a:r>
            <a:r>
              <a:rPr lang="en-GB" sz="2400" dirty="0"/>
              <a:t>plays role </a:t>
            </a:r>
            <a:r>
              <a:rPr lang="en-US" sz="2400" dirty="0"/>
              <a:t>in following </a:t>
            </a:r>
            <a:r>
              <a:rPr lang="en-GB" sz="2400" dirty="0"/>
              <a:t>aspects:</a:t>
            </a:r>
            <a:endParaRPr lang="en-US" sz="2400" dirty="0"/>
          </a:p>
          <a:p>
            <a:pPr marL="0" indent="0">
              <a:buNone/>
            </a:pPr>
            <a:endParaRPr lang="en-US" sz="2400" dirty="0"/>
          </a:p>
          <a:p>
            <a:r>
              <a:rPr lang="en-US" sz="2400" dirty="0"/>
              <a:t>Personalized Nutrition </a:t>
            </a:r>
          </a:p>
          <a:p>
            <a:endParaRPr lang="en-US" sz="2400" dirty="0"/>
          </a:p>
          <a:p>
            <a:r>
              <a:rPr lang="en-US" sz="2400" dirty="0"/>
              <a:t>Diagnostic To</a:t>
            </a:r>
            <a:r>
              <a:rPr lang="en-GB" sz="2400" dirty="0" err="1"/>
              <a:t>ol</a:t>
            </a:r>
            <a:r>
              <a:rPr lang="en-US" sz="2400" dirty="0"/>
              <a:t>s</a:t>
            </a:r>
          </a:p>
          <a:p>
            <a:endParaRPr lang="en-US" sz="2400" dirty="0"/>
          </a:p>
          <a:p>
            <a:r>
              <a:rPr lang="en-US" sz="2400" dirty="0"/>
              <a:t>Food Recommendations</a:t>
            </a:r>
          </a:p>
          <a:p>
            <a:endParaRPr lang="en-US" sz="2400" dirty="0"/>
          </a:p>
          <a:p>
            <a:r>
              <a:rPr lang="en-US" sz="2400" dirty="0"/>
              <a:t>Drug Development</a:t>
            </a:r>
          </a:p>
          <a:p>
            <a:pPr marL="0" indent="0">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17</a:t>
            </a:fld>
            <a:endParaRPr lang="en-US"/>
          </a:p>
        </p:txBody>
      </p:sp>
      <p:sp>
        <p:nvSpPr>
          <p:cNvPr id="5" name="Round Same Side Corner Rectangle 4">
            <a:extLst>
              <a:ext uri="{FF2B5EF4-FFF2-40B4-BE49-F238E27FC236}">
                <a16:creationId xmlns:a16="http://schemas.microsoft.com/office/drawing/2014/main" id="{A6DB1A8D-C021-4333-9721-926AFF3818E3}"/>
              </a:ext>
            </a:extLst>
          </p:cNvPr>
          <p:cNvSpPr/>
          <p:nvPr/>
        </p:nvSpPr>
        <p:spPr>
          <a:xfrm>
            <a:off x="21183" y="76607"/>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1003524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18</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(The Disease)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19</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a:bodyPr>
          <a:lstStyle/>
          <a:p>
            <a:r>
              <a:rPr lang="en-US" sz="4000" b="1" dirty="0">
                <a:cs typeface="Times New Roman" pitchFamily="18" charset="0"/>
              </a:rPr>
              <a:t>Blood and Immunity  Module</a:t>
            </a:r>
            <a:br>
              <a:rPr lang="en-US" sz="4000" u="sng" dirty="0">
                <a:cs typeface="Times New Roman" pitchFamily="18" charset="0"/>
              </a:rPr>
            </a:br>
            <a:r>
              <a:rPr lang="en-US" sz="3200" u="sng" dirty="0">
                <a:cs typeface="Times New Roman" pitchFamily="18" charset="0"/>
              </a:rPr>
              <a:t>1</a:t>
            </a:r>
            <a:r>
              <a:rPr lang="en-US" sz="3200" u="sng" baseline="30000" dirty="0">
                <a:cs typeface="Times New Roman" pitchFamily="18" charset="0"/>
              </a:rPr>
              <a:t>st</a:t>
            </a:r>
            <a:r>
              <a:rPr lang="en-US" sz="3200" dirty="0">
                <a:cs typeface="Times New Roman" pitchFamily="18" charset="0"/>
              </a:rPr>
              <a:t> Year MBBS(LGIS)</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a:t>
            </a:r>
            <a:r>
              <a:rPr lang="en-US" sz="7200" b="1" dirty="0" err="1">
                <a:cs typeface="Times New Roman" pitchFamily="18" charset="0"/>
              </a:rPr>
              <a:t>Deptt</a:t>
            </a:r>
            <a:r>
              <a:rPr lang="en-US" sz="7200" b="1" dirty="0">
                <a:cs typeface="Times New Roman" pitchFamily="18" charset="0"/>
              </a:rPr>
              <a: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7" name="Picture 6">
            <a:extLst>
              <a:ext uri="{FF2B5EF4-FFF2-40B4-BE49-F238E27FC236}">
                <a16:creationId xmlns:a16="http://schemas.microsoft.com/office/drawing/2014/main" id="{35653410-8488-44EA-AD6E-ECECFCEC42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771" y="4296073"/>
            <a:ext cx="2626112" cy="1278928"/>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13A9-C165-485C-BD8D-6FCBDEF05DF0}"/>
              </a:ext>
            </a:extLst>
          </p:cNvPr>
          <p:cNvSpPr>
            <a:spLocks noGrp="1"/>
          </p:cNvSpPr>
          <p:nvPr>
            <p:ph type="title"/>
          </p:nvPr>
        </p:nvSpPr>
        <p:spPr/>
        <p:txBody>
          <a:bodyPr>
            <a:normAutofit/>
          </a:bodyPr>
          <a:lstStyle/>
          <a:p>
            <a:r>
              <a:rPr lang="en-US" sz="4000" b="1" dirty="0">
                <a:latin typeface="+mn-lt"/>
              </a:rPr>
              <a:t>Research Article</a:t>
            </a:r>
          </a:p>
        </p:txBody>
      </p:sp>
      <p:sp>
        <p:nvSpPr>
          <p:cNvPr id="3" name="Content Placeholder 2">
            <a:extLst>
              <a:ext uri="{FF2B5EF4-FFF2-40B4-BE49-F238E27FC236}">
                <a16:creationId xmlns:a16="http://schemas.microsoft.com/office/drawing/2014/main" id="{1D955CC3-4888-4658-B289-8565AF0822E8}"/>
              </a:ext>
            </a:extLst>
          </p:cNvPr>
          <p:cNvSpPr>
            <a:spLocks noGrp="1"/>
          </p:cNvSpPr>
          <p:nvPr>
            <p:ph sz="half" idx="1"/>
          </p:nvPr>
        </p:nvSpPr>
        <p:spPr/>
        <p:txBody>
          <a:bodyPr>
            <a:normAutofit fontScale="47500" lnSpcReduction="20000"/>
          </a:bodyPr>
          <a:lstStyle/>
          <a:p>
            <a:r>
              <a:rPr lang="en-US" sz="5100" b="1" u="sng" dirty="0"/>
              <a:t>Link</a:t>
            </a:r>
            <a:r>
              <a:rPr lang="en-US" sz="5100" dirty="0"/>
              <a:t>: </a:t>
            </a:r>
            <a:r>
              <a:rPr lang="en-US" sz="5100" b="1" u="sng" dirty="0">
                <a:hlinkClick r:id="rId2"/>
              </a:rPr>
              <a:t>https://www.mdpi.com/2072-6643/16/2/206</a:t>
            </a:r>
            <a:endParaRPr lang="en-US" sz="5100" b="1" u="sng" dirty="0"/>
          </a:p>
          <a:p>
            <a:r>
              <a:rPr lang="en-US" sz="5100" b="1" u="sng" dirty="0"/>
              <a:t>Journal name: </a:t>
            </a:r>
          </a:p>
          <a:p>
            <a:pPr marL="0" indent="0">
              <a:buNone/>
            </a:pPr>
            <a:r>
              <a:rPr lang="fr-FR" sz="5100" b="1" dirty="0"/>
              <a:t>	</a:t>
            </a:r>
            <a:r>
              <a:rPr lang="fr-FR" sz="5100" b="1" dirty="0" err="1"/>
              <a:t>Nutrients</a:t>
            </a:r>
            <a:r>
              <a:rPr lang="fr-FR" sz="5100" b="1" dirty="0"/>
              <a:t> 2024, 16(2), 206; </a:t>
            </a:r>
            <a:r>
              <a:rPr lang="fr-FR" sz="5100" b="1" dirty="0">
                <a:hlinkClick r:id="rId3"/>
              </a:rPr>
              <a:t>https://doi.org/10.3390/nu16020206</a:t>
            </a:r>
            <a:endParaRPr lang="fr-FR" sz="5100" b="1" dirty="0"/>
          </a:p>
          <a:p>
            <a:r>
              <a:rPr lang="en-US" sz="5100" b="1" u="sng" dirty="0"/>
              <a:t>Topic</a:t>
            </a:r>
            <a:r>
              <a:rPr lang="en-US" sz="5100" b="1" dirty="0"/>
              <a:t> :</a:t>
            </a:r>
          </a:p>
          <a:p>
            <a:pPr marL="0" indent="0" algn="ctr">
              <a:buNone/>
            </a:pPr>
            <a:r>
              <a:rPr lang="en-US" sz="5100" b="1" dirty="0">
                <a:solidFill>
                  <a:srgbClr val="000000"/>
                </a:solidFill>
                <a:latin typeface="Arial" panose="020B0604020202020204" pitchFamily="34" charset="0"/>
              </a:rPr>
              <a:t>Iron Intake and Human Health</a:t>
            </a:r>
          </a:p>
          <a:p>
            <a:r>
              <a:rPr lang="en-US" sz="5100" b="1" u="sng" dirty="0">
                <a:solidFill>
                  <a:srgbClr val="000000"/>
                </a:solidFill>
                <a:latin typeface="Arial" panose="020B0604020202020204" pitchFamily="34" charset="0"/>
              </a:rPr>
              <a:t>Authors:</a:t>
            </a:r>
          </a:p>
          <a:p>
            <a:pPr marL="0" indent="0">
              <a:buNone/>
            </a:pPr>
            <a:r>
              <a:rPr lang="en-US" sz="5100" b="1" dirty="0">
                <a:solidFill>
                  <a:srgbClr val="000000"/>
                </a:solidFill>
                <a:latin typeface="Arial" panose="020B0604020202020204" pitchFamily="34" charset="0"/>
              </a:rPr>
              <a:t> Gladys O. </a:t>
            </a:r>
            <a:r>
              <a:rPr lang="en-US" sz="5100" b="1" dirty="0" err="1">
                <a:solidFill>
                  <a:srgbClr val="000000"/>
                </a:solidFill>
                <a:latin typeface="Arial" panose="020B0604020202020204" pitchFamily="34" charset="0"/>
              </a:rPr>
              <a:t>Latunde</a:t>
            </a:r>
            <a:r>
              <a:rPr lang="en-US" sz="5100" b="1" dirty="0">
                <a:solidFill>
                  <a:srgbClr val="000000"/>
                </a:solidFill>
                <a:latin typeface="Arial" panose="020B0604020202020204" pitchFamily="34" charset="0"/>
              </a:rPr>
              <a:t>-Dada</a:t>
            </a:r>
          </a:p>
          <a:p>
            <a:pPr marL="0" indent="0">
              <a:buNone/>
            </a:pPr>
            <a:endParaRPr lang="fr-FR" sz="1800" b="1" dirty="0"/>
          </a:p>
        </p:txBody>
      </p:sp>
      <p:sp>
        <p:nvSpPr>
          <p:cNvPr id="4" name="Content Placeholder 3">
            <a:extLst>
              <a:ext uri="{FF2B5EF4-FFF2-40B4-BE49-F238E27FC236}">
                <a16:creationId xmlns:a16="http://schemas.microsoft.com/office/drawing/2014/main" id="{BBF466AA-96D1-46C5-B1FB-100C1BD066C6}"/>
              </a:ext>
            </a:extLst>
          </p:cNvPr>
          <p:cNvSpPr>
            <a:spLocks noGrp="1"/>
          </p:cNvSpPr>
          <p:nvPr>
            <p:ph sz="half" idx="2"/>
          </p:nvPr>
        </p:nvSpPr>
        <p:spPr>
          <a:xfrm>
            <a:off x="4648200" y="1600200"/>
            <a:ext cx="4038600" cy="5121275"/>
          </a:xfrm>
        </p:spPr>
        <p:txBody>
          <a:bodyPr>
            <a:noAutofit/>
          </a:bodyPr>
          <a:lstStyle/>
          <a:p>
            <a:r>
              <a:rPr lang="en-US" sz="1400" dirty="0"/>
              <a:t>Iron deficiency anemia (IDA) is a global nutritional disorder affecting large population groups in varying magnitudes in different countries [1]. Such groups include vulnerable growing children, adolescent girls, pregnant and lactating women, and the aged. The physiological challenges of IDA, particularly those impacting growth and reproductive purposes, pose demands for increased daily iron requirements for these demographics. The daily iron needs of these vulnerable groups are commonly unmet because of inadequate iron intake, poor bioavailability, low absorption of iron due to the presence of inhibitors in the diet, or chronic blood loss, amongst others [2]. Consequently, evidence abounds regarding the deleterious and debilitating consequences of IDA on infants’ cognition, brain function, mental capability, work performance, and pregnancy outcomes [3,4]. Strategies to combat IDA include fortification of foods, iron supplementation to targeted groups, and attempts to explore and exploit food-based strategies to enhance iron absorption.</a:t>
            </a:r>
          </a:p>
        </p:txBody>
      </p:sp>
      <p:sp>
        <p:nvSpPr>
          <p:cNvPr id="6" name="Slide Number Placeholder 5">
            <a:extLst>
              <a:ext uri="{FF2B5EF4-FFF2-40B4-BE49-F238E27FC236}">
                <a16:creationId xmlns:a16="http://schemas.microsoft.com/office/drawing/2014/main" id="{18620E85-9D44-439C-8FAA-37712BBAAC80}"/>
              </a:ext>
            </a:extLst>
          </p:cNvPr>
          <p:cNvSpPr>
            <a:spLocks noGrp="1"/>
          </p:cNvSpPr>
          <p:nvPr>
            <p:ph type="sldNum" sz="quarter" idx="12"/>
          </p:nvPr>
        </p:nvSpPr>
        <p:spPr/>
        <p:txBody>
          <a:bodyPr/>
          <a:lstStyle/>
          <a:p>
            <a:pPr>
              <a:defRPr/>
            </a:pPr>
            <a:fld id="{7A259807-4E02-4090-954C-8862AE38006D}" type="slidenum">
              <a:rPr lang="en-US" smtClean="0"/>
              <a:pPr>
                <a:defRPr/>
              </a:pPr>
              <a:t>20</a:t>
            </a:fld>
            <a:endParaRPr lang="en-US"/>
          </a:p>
        </p:txBody>
      </p:sp>
    </p:spTree>
    <p:extLst>
      <p:ext uri="{BB962C8B-B14F-4D97-AF65-F5344CB8AC3E}">
        <p14:creationId xmlns:p14="http://schemas.microsoft.com/office/powerpoint/2010/main" val="1795519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3425" y="1420797"/>
            <a:ext cx="7200900" cy="977503"/>
          </a:xfrm>
        </p:spPr>
        <p:txBody>
          <a:bodyPr>
            <a:normAutofit/>
          </a:bodyPr>
          <a:lstStyle/>
          <a:p>
            <a:r>
              <a:rPr lang="en-US" sz="4000" b="1" u="sng" dirty="0">
                <a:latin typeface="+mn-lt"/>
              </a:rPr>
              <a:t>Reference</a:t>
            </a:r>
          </a:p>
        </p:txBody>
      </p:sp>
      <p:sp>
        <p:nvSpPr>
          <p:cNvPr id="3" name="Content Placeholder 2"/>
          <p:cNvSpPr>
            <a:spLocks noGrp="1"/>
          </p:cNvSpPr>
          <p:nvPr>
            <p:ph idx="4294967295"/>
          </p:nvPr>
        </p:nvSpPr>
        <p:spPr>
          <a:xfrm>
            <a:off x="718149" y="2433997"/>
            <a:ext cx="7764066" cy="2786063"/>
          </a:xfrm>
          <a:prstGeom prst="rect">
            <a:avLst/>
          </a:prstGeom>
        </p:spPr>
        <p:txBody>
          <a:bodyPr>
            <a:normAutofit/>
          </a:bodyPr>
          <a:lstStyle/>
          <a:p>
            <a:pPr algn="just"/>
            <a:r>
              <a:rPr lang="en-US" sz="2400" dirty="0">
                <a:effectLst>
                  <a:outerShdw blurRad="38100" dist="38100" dir="2700000" algn="tl">
                    <a:srgbClr val="000000">
                      <a:alpha val="43137"/>
                    </a:srgbClr>
                  </a:outerShdw>
                </a:effectLst>
                <a:cs typeface="Andalus" pitchFamily="18" charset="-78"/>
              </a:rPr>
              <a:t>Lippincott Illustrated Reviews Biochemistry, 8th Edition, Chapter 29 , page no. 450 </a:t>
            </a:r>
          </a:p>
          <a:p>
            <a:pPr algn="just"/>
            <a:r>
              <a:rPr lang="en-US" sz="2400" dirty="0">
                <a:effectLst>
                  <a:outerShdw blurRad="38100" dist="38100" dir="2700000" algn="tl">
                    <a:srgbClr val="000000">
                      <a:alpha val="43137"/>
                    </a:srgbClr>
                  </a:outerShdw>
                </a:effectLst>
                <a:cs typeface="Andalus" pitchFamily="18" charset="-78"/>
              </a:rPr>
              <a:t>Google images</a:t>
            </a:r>
          </a:p>
          <a:p>
            <a:pPr algn="just"/>
            <a:r>
              <a:rPr lang="en-US" sz="2400" dirty="0">
                <a:effectLst>
                  <a:outerShdw blurRad="38100" dist="38100" dir="2700000" algn="tl">
                    <a:srgbClr val="000000">
                      <a:alpha val="43137"/>
                    </a:srgbClr>
                  </a:outerShdw>
                </a:effectLst>
              </a:rPr>
              <a:t>Textbook of Medical Biochemistry, 8th Edition MN </a:t>
            </a:r>
            <a:r>
              <a:rPr lang="en-US" sz="2400" dirty="0" err="1">
                <a:effectLst>
                  <a:outerShdw blurRad="38100" dist="38100" dir="2700000" algn="tl">
                    <a:srgbClr val="000000">
                      <a:alpha val="43137"/>
                    </a:srgbClr>
                  </a:outerShdw>
                </a:effectLst>
              </a:rPr>
              <a:t>Chatterjea</a:t>
            </a:r>
            <a:r>
              <a:rPr lang="en-US" sz="2400" dirty="0">
                <a:effectLst>
                  <a:outerShdw blurRad="38100" dist="38100" dir="2700000" algn="tl">
                    <a:srgbClr val="000000">
                      <a:alpha val="43137"/>
                    </a:srgbClr>
                  </a:outerShdw>
                </a:effectLst>
              </a:rPr>
              <a:t> Rana </a:t>
            </a:r>
            <a:r>
              <a:rPr lang="en-US" sz="2400" dirty="0" err="1">
                <a:effectLst>
                  <a:outerShdw blurRad="38100" dist="38100" dir="2700000" algn="tl">
                    <a:srgbClr val="000000">
                      <a:alpha val="43137"/>
                    </a:srgbClr>
                  </a:outerShdw>
                </a:effectLst>
              </a:rPr>
              <a:t>Shinde</a:t>
            </a:r>
            <a:r>
              <a:rPr lang="en-US" sz="2400" dirty="0">
                <a:effectLst>
                  <a:outerShdw blurRad="38100" dist="38100" dir="2700000" algn="tl">
                    <a:srgbClr val="000000">
                      <a:alpha val="43137"/>
                    </a:srgbClr>
                  </a:outerShdw>
                </a:effectLst>
              </a:rPr>
              <a:t>, page no 161</a:t>
            </a:r>
          </a:p>
          <a:p>
            <a:pPr algn="just"/>
            <a:endParaRPr lang="en-US" sz="2400" dirty="0">
              <a:effectLst>
                <a:outerShdw blurRad="38100" dist="38100" dir="2700000" algn="tl">
                  <a:srgbClr val="000000">
                    <a:alpha val="43137"/>
                  </a:srgbClr>
                </a:outerShdw>
              </a:effectLst>
              <a:cs typeface="Andalus" pitchFamily="18" charset="-78"/>
            </a:endParaRPr>
          </a:p>
        </p:txBody>
      </p:sp>
      <p:pic>
        <p:nvPicPr>
          <p:cNvPr id="4" name="Picture 3">
            <a:extLst>
              <a:ext uri="{FF2B5EF4-FFF2-40B4-BE49-F238E27FC236}">
                <a16:creationId xmlns:a16="http://schemas.microsoft.com/office/drawing/2014/main" id="{21D8BA57-8BB8-1755-619F-64CB6631AB96}"/>
              </a:ext>
            </a:extLst>
          </p:cNvPr>
          <p:cNvPicPr>
            <a:picLocks noChangeAspect="1"/>
          </p:cNvPicPr>
          <p:nvPr/>
        </p:nvPicPr>
        <p:blipFill>
          <a:blip r:embed="rId2"/>
          <a:stretch>
            <a:fillRect/>
          </a:stretch>
        </p:blipFill>
        <p:spPr>
          <a:xfrm>
            <a:off x="7967460" y="996674"/>
            <a:ext cx="743777" cy="523619"/>
          </a:xfrm>
          <a:prstGeom prst="rect">
            <a:avLst/>
          </a:prstGeom>
        </p:spPr>
      </p:pic>
      <p:sp>
        <p:nvSpPr>
          <p:cNvPr id="6" name="Slide Number Placeholder 5">
            <a:extLst>
              <a:ext uri="{FF2B5EF4-FFF2-40B4-BE49-F238E27FC236}">
                <a16:creationId xmlns:a16="http://schemas.microsoft.com/office/drawing/2014/main" id="{2636B8BF-2120-41B9-B519-82F1C8AD2406}"/>
              </a:ext>
            </a:extLst>
          </p:cNvPr>
          <p:cNvSpPr>
            <a:spLocks noGrp="1"/>
          </p:cNvSpPr>
          <p:nvPr>
            <p:ph type="sldNum" sz="quarter" idx="12"/>
          </p:nvPr>
        </p:nvSpPr>
        <p:spPr/>
        <p:txBody>
          <a:bodyPr/>
          <a:lstStyle/>
          <a:p>
            <a:pPr>
              <a:defRPr/>
            </a:pPr>
            <a:fld id="{D829B39B-E19B-4684-B84C-73DF500C59FE}" type="slidenum">
              <a:rPr lang="en-US" smtClean="0"/>
              <a:pPr>
                <a:defRPr/>
              </a:pPr>
              <a:t>21</a:t>
            </a:fld>
            <a:endParaRPr lang="en-US"/>
          </a:p>
        </p:txBody>
      </p:sp>
    </p:spTree>
    <p:extLst>
      <p:ext uri="{BB962C8B-B14F-4D97-AF65-F5344CB8AC3E}">
        <p14:creationId xmlns:p14="http://schemas.microsoft.com/office/powerpoint/2010/main" val="122767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777431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8</a:t>
            </a:r>
            <a:r>
              <a:rPr lang="en-US" sz="2800" baseline="30000" dirty="0"/>
              <a:t>th</a:t>
            </a:r>
            <a:r>
              <a:rPr lang="en-US" sz="2800" dirty="0"/>
              <a:t> Edition, Chap , pages  - </a:t>
            </a:r>
          </a:p>
          <a:p>
            <a:r>
              <a:rPr lang="en-US" sz="2800" dirty="0"/>
              <a:t>Harper’s Illustrated Biochemistry 32</a:t>
            </a:r>
            <a:r>
              <a:rPr lang="en-US" sz="2800" baseline="30000" dirty="0"/>
              <a:t>nd</a:t>
            </a:r>
            <a:r>
              <a:rPr lang="en-US" sz="2800" dirty="0"/>
              <a:t> Edition, Chap , pages  – </a:t>
            </a:r>
          </a:p>
          <a:p>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915695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0" indent="0">
              <a:buNone/>
            </a:pPr>
            <a:endParaRPr lang="en-US" sz="2800" dirty="0"/>
          </a:p>
          <a:p>
            <a:pPr marL="0" indent="0">
              <a:buNone/>
            </a:pPr>
            <a:r>
              <a:rPr lang="en-US" sz="2800" dirty="0"/>
              <a:t>At the end of this session, students will be able to:</a:t>
            </a:r>
          </a:p>
          <a:p>
            <a:pPr>
              <a:buFont typeface="Wingdings" panose="05000000000000000000" pitchFamily="2" charset="2"/>
              <a:buChar char="§"/>
            </a:pPr>
            <a:r>
              <a:rPr lang="en-US" sz="2800" dirty="0">
                <a:cs typeface="Arial" panose="020B0604020202020204" pitchFamily="34" charset="0"/>
              </a:rPr>
              <a:t>Understand the sources of heme and non heme iron </a:t>
            </a:r>
            <a:endParaRPr lang="en-GB" sz="2800" dirty="0">
              <a:cs typeface="Times New Roman" panose="02020603050405020304" pitchFamily="18" charset="0"/>
            </a:endParaRPr>
          </a:p>
          <a:p>
            <a:pPr>
              <a:buFont typeface="Wingdings" panose="05000000000000000000" pitchFamily="2" charset="2"/>
              <a:buChar char="§"/>
            </a:pPr>
            <a:r>
              <a:rPr lang="en-US" sz="2800" dirty="0">
                <a:cs typeface="Arial" panose="020B0604020202020204" pitchFamily="34" charset="0"/>
              </a:rPr>
              <a:t> Describe the </a:t>
            </a:r>
            <a:r>
              <a:rPr lang="en-US" sz="2800" dirty="0">
                <a:cs typeface="Times New Roman" panose="02020603050405020304" pitchFamily="18" charset="0"/>
              </a:rPr>
              <a:t>absorption of iron, its storage and transport</a:t>
            </a:r>
          </a:p>
          <a:p>
            <a:pPr>
              <a:buFont typeface="Wingdings" panose="05000000000000000000" pitchFamily="2" charset="2"/>
              <a:buChar char="§"/>
            </a:pPr>
            <a:r>
              <a:rPr lang="en-US" sz="2800" dirty="0">
                <a:cs typeface="Times New Roman" panose="02020603050405020304" pitchFamily="18" charset="0"/>
              </a:rPr>
              <a:t>Explain the recycling, uptake and the deficiency of Iron in the body</a:t>
            </a:r>
          </a:p>
          <a:p>
            <a:pPr>
              <a:buFont typeface="Wingdings" panose="05000000000000000000" pitchFamily="2" charset="2"/>
              <a:buChar char="§"/>
            </a:pPr>
            <a:r>
              <a:rPr lang="en-US" sz="2800" dirty="0">
                <a:cs typeface="Times New Roman" panose="02020603050405020304" pitchFamily="18" charset="0"/>
              </a:rPr>
              <a:t>Appreciate four principles of biomedical ethics</a:t>
            </a:r>
          </a:p>
          <a:p>
            <a:pPr>
              <a:buFont typeface="Wingdings" panose="05000000000000000000" pitchFamily="2" charset="2"/>
              <a:buChar char="§"/>
            </a:pPr>
            <a:endParaRPr lang="en-US" sz="2800" dirty="0">
              <a:cs typeface="Times New Roman" panose="02020603050405020304" pitchFamily="18" charset="0"/>
            </a:endParaRPr>
          </a:p>
          <a:p>
            <a:pPr>
              <a:buFont typeface="Wingdings" panose="05000000000000000000" pitchFamily="2" charset="2"/>
              <a:buChar char="§"/>
            </a:pPr>
            <a:endParaRPr lang="en-US" sz="2800" dirty="0">
              <a:cs typeface="Times New Roman" panose="02020603050405020304" pitchFamily="18" charset="0"/>
            </a:endParaRPr>
          </a:p>
          <a:p>
            <a:pPr>
              <a:buFont typeface="Wingdings" panose="05000000000000000000" pitchFamily="2" charset="2"/>
              <a:buChar char="§"/>
            </a:pPr>
            <a:endParaRPr lang="en-US" sz="2800" dirty="0">
              <a:cs typeface="Times New Roman" panose="02020603050405020304" pitchFamily="18" charset="0"/>
            </a:endParaRPr>
          </a:p>
          <a:p>
            <a:pPr marL="0" indent="0">
              <a:buNone/>
            </a:pPr>
            <a:endParaRPr lang="en-US" sz="2800" dirty="0">
              <a:cs typeface="Times New Roman" panose="02020603050405020304" pitchFamily="18" charset="0"/>
            </a:endParaRPr>
          </a:p>
          <a:p>
            <a:pPr>
              <a:buFont typeface="Wingdings" panose="05000000000000000000" pitchFamily="2" charset="2"/>
              <a:buChar char="§"/>
            </a:pPr>
            <a:endParaRPr lang="en-US" sz="2800" dirty="0">
              <a:cs typeface="Times New Roman" panose="02020603050405020304" pitchFamily="18" charset="0"/>
            </a:endParaRPr>
          </a:p>
          <a:p>
            <a:pPr marL="0" indent="0" algn="just">
              <a:buNone/>
            </a:pPr>
            <a:endParaRPr lang="en-US" sz="2800" dirty="0">
              <a:latin typeface="Calibri" pitchFamily="34" charset="0"/>
            </a:endParaRPr>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905000" y="1299420"/>
            <a:ext cx="4846361" cy="403056"/>
          </a:xfrm>
        </p:spPr>
        <p:txBody>
          <a:bodyPr>
            <a:noAutofit/>
          </a:bodyPr>
          <a:lstStyle/>
          <a:p>
            <a:r>
              <a:rPr lang="en-US" sz="4000" b="1" dirty="0">
                <a:latin typeface="+mn-lt"/>
                <a:cs typeface="Times New Roman" panose="02020603050405020304" pitchFamily="18" charset="0"/>
              </a:rPr>
              <a:t>Iron: Introduction</a:t>
            </a:r>
            <a:br>
              <a:rPr lang="en-US" sz="4000" b="1" dirty="0">
                <a:latin typeface="+mn-lt"/>
                <a:cs typeface="Times New Roman" panose="02020603050405020304" pitchFamily="18" charset="0"/>
              </a:rPr>
            </a:br>
            <a:endParaRPr lang="en-US" sz="4000" b="1" dirty="0">
              <a:latin typeface="+mn-lt"/>
            </a:endParaRPr>
          </a:p>
        </p:txBody>
      </p:sp>
      <p:sp>
        <p:nvSpPr>
          <p:cNvPr id="7" name="Content Placeholder 6"/>
          <p:cNvSpPr>
            <a:spLocks noGrp="1"/>
          </p:cNvSpPr>
          <p:nvPr>
            <p:ph idx="4294967295"/>
          </p:nvPr>
        </p:nvSpPr>
        <p:spPr>
          <a:xfrm>
            <a:off x="592483" y="2024176"/>
            <a:ext cx="4745111" cy="3407230"/>
          </a:xfrm>
        </p:spPr>
        <p:txBody>
          <a:bodyPr>
            <a:normAutofit fontScale="92500" lnSpcReduction="20000"/>
          </a:bodyPr>
          <a:lstStyle/>
          <a:p>
            <a:pPr marL="257175" indent="-257175">
              <a:buFont typeface="Wingdings" panose="05000000000000000000" pitchFamily="2" charset="2"/>
              <a:buChar char="§"/>
            </a:pPr>
            <a:r>
              <a:rPr lang="en-US" sz="2100" dirty="0">
                <a:cs typeface="Times New Roman" panose="02020603050405020304" pitchFamily="18" charset="0"/>
              </a:rPr>
              <a:t>Iron is a chemical element </a:t>
            </a:r>
          </a:p>
          <a:p>
            <a:pPr marL="257175" indent="-257175">
              <a:buFont typeface="Wingdings" panose="05000000000000000000" pitchFamily="2" charset="2"/>
              <a:buChar char="§"/>
            </a:pPr>
            <a:r>
              <a:rPr lang="en-US" sz="2100" dirty="0">
                <a:cs typeface="Times New Roman" panose="02020603050405020304" pitchFamily="18" charset="0"/>
              </a:rPr>
              <a:t>With symbol </a:t>
            </a:r>
            <a:r>
              <a:rPr lang="en-US" sz="2100" b="1" dirty="0">
                <a:cs typeface="Times New Roman" panose="02020603050405020304" pitchFamily="18" charset="0"/>
              </a:rPr>
              <a:t>Fe</a:t>
            </a:r>
            <a:r>
              <a:rPr lang="en-US" sz="2100" dirty="0">
                <a:cs typeface="Times New Roman" panose="02020603050405020304" pitchFamily="18" charset="0"/>
              </a:rPr>
              <a:t> and atomic number 26</a:t>
            </a:r>
          </a:p>
          <a:p>
            <a:pPr marL="257175" indent="-257175">
              <a:buFont typeface="Wingdings" panose="05000000000000000000" pitchFamily="2" charset="2"/>
              <a:buChar char="§"/>
            </a:pPr>
            <a:r>
              <a:rPr lang="en-US" sz="2100" dirty="0">
                <a:cs typeface="Times New Roman" panose="02020603050405020304" pitchFamily="18" charset="0"/>
              </a:rPr>
              <a:t>It is a </a:t>
            </a:r>
            <a:r>
              <a:rPr lang="en-US" sz="2100" b="1" dirty="0">
                <a:cs typeface="Times New Roman" panose="02020603050405020304" pitchFamily="18" charset="0"/>
              </a:rPr>
              <a:t>metal and </a:t>
            </a:r>
            <a:r>
              <a:rPr lang="en-US" sz="2100" dirty="0">
                <a:cs typeface="Times New Roman" panose="02020603050405020304" pitchFamily="18" charset="0"/>
              </a:rPr>
              <a:t>one of the </a:t>
            </a:r>
            <a:r>
              <a:rPr lang="en-US" sz="2100" b="1" dirty="0">
                <a:cs typeface="Times New Roman" panose="02020603050405020304" pitchFamily="18" charset="0"/>
              </a:rPr>
              <a:t>micronutrient</a:t>
            </a:r>
            <a:r>
              <a:rPr lang="en-US" sz="2100" dirty="0">
                <a:cs typeface="Times New Roman" panose="02020603050405020304" pitchFamily="18" charset="0"/>
              </a:rPr>
              <a:t> </a:t>
            </a:r>
          </a:p>
          <a:p>
            <a:pPr marL="257175" indent="-257175">
              <a:buFont typeface="Wingdings" panose="05000000000000000000" pitchFamily="2" charset="2"/>
              <a:buChar char="§"/>
            </a:pPr>
            <a:r>
              <a:rPr lang="en-US" sz="2100" dirty="0">
                <a:cs typeface="Times New Roman" panose="02020603050405020304" pitchFamily="18" charset="0"/>
              </a:rPr>
              <a:t>It is, by mass, the </a:t>
            </a:r>
            <a:r>
              <a:rPr lang="en-US" sz="2100" b="1" dirty="0">
                <a:cs typeface="Times New Roman" panose="02020603050405020304" pitchFamily="18" charset="0"/>
              </a:rPr>
              <a:t>most common element </a:t>
            </a:r>
            <a:r>
              <a:rPr lang="en-US" sz="2100" dirty="0">
                <a:cs typeface="Times New Roman" panose="02020603050405020304" pitchFamily="18" charset="0"/>
              </a:rPr>
              <a:t>on Earth</a:t>
            </a:r>
          </a:p>
          <a:p>
            <a:pPr marL="257175" indent="-257175">
              <a:buFont typeface="Wingdings" panose="05000000000000000000" pitchFamily="2" charset="2"/>
              <a:buChar char="§"/>
            </a:pPr>
            <a:r>
              <a:rPr lang="en-US" sz="2100" dirty="0">
                <a:cs typeface="Times New Roman" panose="02020603050405020304" pitchFamily="18" charset="0"/>
              </a:rPr>
              <a:t>Forming much of Earth's outer and inner core</a:t>
            </a:r>
          </a:p>
          <a:p>
            <a:pPr marL="257175" indent="-257175">
              <a:buFont typeface="Wingdings" panose="05000000000000000000" pitchFamily="2" charset="2"/>
              <a:buChar char="§"/>
            </a:pPr>
            <a:r>
              <a:rPr lang="en-GB" sz="2100" dirty="0">
                <a:cs typeface="Times New Roman" panose="02020603050405020304" pitchFamily="18" charset="0"/>
              </a:rPr>
              <a:t>Dietary requirements</a:t>
            </a:r>
          </a:p>
          <a:p>
            <a:pPr marL="257175" indent="-257175">
              <a:buFont typeface="Wingdings" panose="05000000000000000000" pitchFamily="2" charset="2"/>
              <a:buChar char="Ø"/>
            </a:pPr>
            <a:r>
              <a:rPr lang="en-GB" sz="2100" dirty="0">
                <a:cs typeface="Times New Roman" panose="02020603050405020304" pitchFamily="18" charset="0"/>
              </a:rPr>
              <a:t>Adult man - 10 mg/day</a:t>
            </a:r>
          </a:p>
          <a:p>
            <a:pPr marL="257175" indent="-257175">
              <a:buFont typeface="Wingdings" panose="05000000000000000000" pitchFamily="2" charset="2"/>
              <a:buChar char="Ø"/>
            </a:pPr>
            <a:r>
              <a:rPr lang="en-GB" sz="2100" dirty="0">
                <a:cs typeface="Times New Roman" panose="02020603050405020304" pitchFamily="18" charset="0"/>
              </a:rPr>
              <a:t>Menstruating woman - 18 mg/day</a:t>
            </a:r>
          </a:p>
          <a:p>
            <a:pPr marL="257175" indent="-257175">
              <a:buFont typeface="Wingdings" panose="05000000000000000000" pitchFamily="2" charset="2"/>
              <a:buChar char="Ø"/>
            </a:pPr>
            <a:r>
              <a:rPr lang="en-GB" sz="2100" dirty="0">
                <a:cs typeface="Times New Roman" panose="02020603050405020304" pitchFamily="18" charset="0"/>
              </a:rPr>
              <a:t>Pregnant and lactating woman - 40 mg/day</a:t>
            </a:r>
          </a:p>
          <a:p>
            <a:pPr marL="415216" indent="-301367" algn="just" defTabSz="685765">
              <a:lnSpc>
                <a:spcPct val="150000"/>
              </a:lnSpc>
              <a:buNone/>
              <a:defRPr/>
            </a:pPr>
            <a:endParaRPr lang="en-US" sz="2100" dirty="0">
              <a:cs typeface="Andalus" pitchFamily="18" charset="-78"/>
            </a:endParaRPr>
          </a:p>
        </p:txBody>
      </p:sp>
      <p:pic>
        <p:nvPicPr>
          <p:cNvPr id="8" name="Picture 7">
            <a:extLst>
              <a:ext uri="{FF2B5EF4-FFF2-40B4-BE49-F238E27FC236}">
                <a16:creationId xmlns:a16="http://schemas.microsoft.com/office/drawing/2014/main" id="{21D8BA57-8BB8-1755-619F-64CB6631AB96}"/>
              </a:ext>
            </a:extLst>
          </p:cNvPr>
          <p:cNvPicPr>
            <a:picLocks noChangeAspect="1"/>
          </p:cNvPicPr>
          <p:nvPr/>
        </p:nvPicPr>
        <p:blipFill>
          <a:blip r:embed="rId2"/>
          <a:stretch>
            <a:fillRect/>
          </a:stretch>
        </p:blipFill>
        <p:spPr>
          <a:xfrm>
            <a:off x="7968343" y="996039"/>
            <a:ext cx="743971" cy="523756"/>
          </a:xfrm>
          <a:prstGeom prst="rect">
            <a:avLst/>
          </a:prstGeom>
        </p:spPr>
      </p:pic>
      <p:pic>
        <p:nvPicPr>
          <p:cNvPr id="9" name="Picture 8">
            <a:extLst>
              <a:ext uri="{FF2B5EF4-FFF2-40B4-BE49-F238E27FC236}">
                <a16:creationId xmlns:a16="http://schemas.microsoft.com/office/drawing/2014/main" id="{2BC7E9C6-2D4C-4CE0-8C1A-5E59C5D347B7}"/>
              </a:ext>
            </a:extLst>
          </p:cNvPr>
          <p:cNvPicPr>
            <a:picLocks noChangeAspect="1"/>
          </p:cNvPicPr>
          <p:nvPr/>
        </p:nvPicPr>
        <p:blipFill>
          <a:blip r:embed="rId3"/>
          <a:stretch>
            <a:fillRect/>
          </a:stretch>
        </p:blipFill>
        <p:spPr>
          <a:xfrm>
            <a:off x="5411857" y="2163195"/>
            <a:ext cx="3011557" cy="2552948"/>
          </a:xfrm>
          <a:prstGeom prst="rect">
            <a:avLst/>
          </a:prstGeom>
        </p:spPr>
      </p:pic>
      <p:sp>
        <p:nvSpPr>
          <p:cNvPr id="3" name="Slide Number Placeholder 2">
            <a:extLst>
              <a:ext uri="{FF2B5EF4-FFF2-40B4-BE49-F238E27FC236}">
                <a16:creationId xmlns:a16="http://schemas.microsoft.com/office/drawing/2014/main" id="{D00A22A2-9159-47DF-9A57-CE8D8A8DE41C}"/>
              </a:ext>
            </a:extLst>
          </p:cNvPr>
          <p:cNvSpPr>
            <a:spLocks noGrp="1"/>
          </p:cNvSpPr>
          <p:nvPr>
            <p:ph type="sldNum" sz="quarter" idx="12"/>
          </p:nvPr>
        </p:nvSpPr>
        <p:spPr/>
        <p:txBody>
          <a:bodyPr/>
          <a:lstStyle/>
          <a:p>
            <a:pPr>
              <a:defRPr/>
            </a:pPr>
            <a:fld id="{D829B39B-E19B-4684-B84C-73DF500C59FE}" type="slidenum">
              <a:rPr lang="en-US" smtClean="0"/>
              <a:pPr>
                <a:defRPr/>
              </a:pPr>
              <a:t>6</a:t>
            </a:fld>
            <a:endParaRPr lang="en-US"/>
          </a:p>
        </p:txBody>
      </p:sp>
      <p:sp>
        <p:nvSpPr>
          <p:cNvPr id="10" name="Round Same Side Corner Rectangle 4">
            <a:extLst>
              <a:ext uri="{FF2B5EF4-FFF2-40B4-BE49-F238E27FC236}">
                <a16:creationId xmlns:a16="http://schemas.microsoft.com/office/drawing/2014/main" id="{5AAB1DB0-02FF-4F52-91DB-4F7EFB8ABECF}"/>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a:t>
            </a:r>
            <a:r>
              <a:rPr lang="en-GB" sz="2300" b="1" dirty="0">
                <a:solidFill>
                  <a:schemeClr val="tx1"/>
                </a:solidFill>
                <a:latin typeface="Segoe UI" panose="020B0502040204020203" pitchFamily="34" charset="0"/>
                <a:cs typeface="Segoe UI" panose="020B0502040204020203" pitchFamily="34" charset="0"/>
              </a:rPr>
              <a:t>e</a:t>
            </a:r>
            <a:endParaRPr lang="en-GB" sz="2300" kern="1200" dirty="0">
              <a:solidFill>
                <a:schemeClr val="tx1"/>
              </a:solidFill>
            </a:endParaRPr>
          </a:p>
        </p:txBody>
      </p:sp>
    </p:spTree>
    <p:extLst>
      <p:ext uri="{BB962C8B-B14F-4D97-AF65-F5344CB8AC3E}">
        <p14:creationId xmlns:p14="http://schemas.microsoft.com/office/powerpoint/2010/main" val="359630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E73C2-D45C-F016-199E-B04CFC0DFD45}"/>
              </a:ext>
            </a:extLst>
          </p:cNvPr>
          <p:cNvSpPr>
            <a:spLocks noGrp="1"/>
          </p:cNvSpPr>
          <p:nvPr>
            <p:ph idx="1"/>
          </p:nvPr>
        </p:nvSpPr>
        <p:spPr>
          <a:xfrm>
            <a:off x="63414" y="1064983"/>
            <a:ext cx="8229600" cy="4525963"/>
          </a:xfrm>
        </p:spPr>
        <p:txBody>
          <a:bodyPr/>
          <a:lstStyle/>
          <a:p>
            <a:pPr marL="0" indent="0">
              <a:buNone/>
            </a:pPr>
            <a:r>
              <a:rPr lang="en-US" dirty="0"/>
              <a:t>	</a:t>
            </a:r>
          </a:p>
        </p:txBody>
      </p:sp>
      <p:sp>
        <p:nvSpPr>
          <p:cNvPr id="8" name="Slide Number Placeholder 7">
            <a:extLst>
              <a:ext uri="{FF2B5EF4-FFF2-40B4-BE49-F238E27FC236}">
                <a16:creationId xmlns:a16="http://schemas.microsoft.com/office/drawing/2014/main" id="{D36B1778-9F6F-B900-5830-4BA3DED03503}"/>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dirty="0"/>
          </a:p>
        </p:txBody>
      </p:sp>
      <p:sp>
        <p:nvSpPr>
          <p:cNvPr id="12" name="Title 5">
            <a:extLst>
              <a:ext uri="{FF2B5EF4-FFF2-40B4-BE49-F238E27FC236}">
                <a16:creationId xmlns:a16="http://schemas.microsoft.com/office/drawing/2014/main" id="{A805D509-003B-42F8-9627-DFEE80C1EE23}"/>
              </a:ext>
            </a:extLst>
          </p:cNvPr>
          <p:cNvSpPr txBox="1">
            <a:spLocks/>
          </p:cNvSpPr>
          <p:nvPr/>
        </p:nvSpPr>
        <p:spPr>
          <a:xfrm>
            <a:off x="1192601" y="950944"/>
            <a:ext cx="6461814" cy="537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mn-lt"/>
                <a:cs typeface="Times New Roman" panose="02020603050405020304" pitchFamily="18" charset="0"/>
              </a:rPr>
              <a:t>Sources of iron </a:t>
            </a:r>
          </a:p>
        </p:txBody>
      </p:sp>
      <p:pic>
        <p:nvPicPr>
          <p:cNvPr id="13" name="Picture 12">
            <a:extLst>
              <a:ext uri="{FF2B5EF4-FFF2-40B4-BE49-F238E27FC236}">
                <a16:creationId xmlns:a16="http://schemas.microsoft.com/office/drawing/2014/main" id="{862864E9-35F4-4E9A-8EB6-A81898FA8AF8}"/>
              </a:ext>
            </a:extLst>
          </p:cNvPr>
          <p:cNvPicPr>
            <a:picLocks noChangeAspect="1"/>
          </p:cNvPicPr>
          <p:nvPr/>
        </p:nvPicPr>
        <p:blipFill>
          <a:blip r:embed="rId2"/>
          <a:stretch>
            <a:fillRect/>
          </a:stretch>
        </p:blipFill>
        <p:spPr>
          <a:xfrm>
            <a:off x="9134243" y="185052"/>
            <a:ext cx="991961" cy="698341"/>
          </a:xfrm>
          <a:prstGeom prst="rect">
            <a:avLst/>
          </a:prstGeom>
        </p:spPr>
      </p:pic>
      <p:pic>
        <p:nvPicPr>
          <p:cNvPr id="15" name="Content Placeholder 8">
            <a:extLst>
              <a:ext uri="{FF2B5EF4-FFF2-40B4-BE49-F238E27FC236}">
                <a16:creationId xmlns:a16="http://schemas.microsoft.com/office/drawing/2014/main" id="{EC08A96F-F0A8-4373-B413-43483DC991BE}"/>
              </a:ext>
            </a:extLst>
          </p:cNvPr>
          <p:cNvPicPr>
            <a:picLocks noChangeAspect="1"/>
          </p:cNvPicPr>
          <p:nvPr/>
        </p:nvPicPr>
        <p:blipFill>
          <a:blip r:embed="rId3"/>
          <a:stretch>
            <a:fillRect/>
          </a:stretch>
        </p:blipFill>
        <p:spPr>
          <a:xfrm>
            <a:off x="152401" y="1893498"/>
            <a:ext cx="2819400" cy="2796322"/>
          </a:xfrm>
          <a:prstGeom prst="rect">
            <a:avLst/>
          </a:prstGeom>
        </p:spPr>
      </p:pic>
      <p:pic>
        <p:nvPicPr>
          <p:cNvPr id="16" name="Picture 15">
            <a:extLst>
              <a:ext uri="{FF2B5EF4-FFF2-40B4-BE49-F238E27FC236}">
                <a16:creationId xmlns:a16="http://schemas.microsoft.com/office/drawing/2014/main" id="{8829CEC9-3DE6-4D57-8775-79FA1EFCEAA3}"/>
              </a:ext>
            </a:extLst>
          </p:cNvPr>
          <p:cNvPicPr>
            <a:picLocks noChangeAspect="1"/>
          </p:cNvPicPr>
          <p:nvPr/>
        </p:nvPicPr>
        <p:blipFill>
          <a:blip r:embed="rId4"/>
          <a:stretch>
            <a:fillRect/>
          </a:stretch>
        </p:blipFill>
        <p:spPr>
          <a:xfrm>
            <a:off x="5416413" y="1893498"/>
            <a:ext cx="3498305" cy="2526102"/>
          </a:xfrm>
          <a:prstGeom prst="rect">
            <a:avLst/>
          </a:prstGeom>
        </p:spPr>
      </p:pic>
      <p:sp>
        <p:nvSpPr>
          <p:cNvPr id="17" name="Rectangle 16">
            <a:extLst>
              <a:ext uri="{FF2B5EF4-FFF2-40B4-BE49-F238E27FC236}">
                <a16:creationId xmlns:a16="http://schemas.microsoft.com/office/drawing/2014/main" id="{2C501018-3114-49CC-BCB4-03EE853697F7}"/>
              </a:ext>
            </a:extLst>
          </p:cNvPr>
          <p:cNvSpPr/>
          <p:nvPr/>
        </p:nvSpPr>
        <p:spPr>
          <a:xfrm>
            <a:off x="542746" y="5267136"/>
            <a:ext cx="2935855" cy="584775"/>
          </a:xfrm>
          <a:prstGeom prst="rect">
            <a:avLst/>
          </a:prstGeom>
        </p:spPr>
        <p:txBody>
          <a:bodyPr wrap="square">
            <a:spAutoFit/>
          </a:bodyPr>
          <a:lstStyle/>
          <a:p>
            <a:r>
              <a:rPr lang="en-US" sz="3200" b="1" dirty="0">
                <a:cs typeface="Times New Roman" panose="02020603050405020304" pitchFamily="18" charset="0"/>
              </a:rPr>
              <a:t>Heme iron </a:t>
            </a:r>
          </a:p>
        </p:txBody>
      </p:sp>
      <p:sp>
        <p:nvSpPr>
          <p:cNvPr id="18" name="Rectangle 17">
            <a:extLst>
              <a:ext uri="{FF2B5EF4-FFF2-40B4-BE49-F238E27FC236}">
                <a16:creationId xmlns:a16="http://schemas.microsoft.com/office/drawing/2014/main" id="{2CA71DC5-3877-4C41-9EA2-0AB4997B298E}"/>
              </a:ext>
            </a:extLst>
          </p:cNvPr>
          <p:cNvSpPr/>
          <p:nvPr/>
        </p:nvSpPr>
        <p:spPr>
          <a:xfrm>
            <a:off x="6112273" y="5277564"/>
            <a:ext cx="2968313" cy="584775"/>
          </a:xfrm>
          <a:prstGeom prst="rect">
            <a:avLst/>
          </a:prstGeom>
        </p:spPr>
        <p:txBody>
          <a:bodyPr wrap="none">
            <a:spAutoFit/>
          </a:bodyPr>
          <a:lstStyle/>
          <a:p>
            <a:r>
              <a:rPr lang="en-US" sz="3200" b="1" dirty="0">
                <a:cs typeface="Times New Roman" panose="02020603050405020304" pitchFamily="18" charset="0"/>
              </a:rPr>
              <a:t>Non-heme iron </a:t>
            </a:r>
          </a:p>
        </p:txBody>
      </p:sp>
      <p:sp>
        <p:nvSpPr>
          <p:cNvPr id="10" name="Round Same Side Corner Rectangle 4">
            <a:extLst>
              <a:ext uri="{FF2B5EF4-FFF2-40B4-BE49-F238E27FC236}">
                <a16:creationId xmlns:a16="http://schemas.microsoft.com/office/drawing/2014/main" id="{C5FCDAAB-13BD-4B1E-9AAC-73528DBC2CDA}"/>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37570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676400" y="914400"/>
            <a:ext cx="5466991" cy="377609"/>
          </a:xfrm>
        </p:spPr>
        <p:txBody>
          <a:bodyPr>
            <a:noAutofit/>
          </a:bodyPr>
          <a:lstStyle/>
          <a:p>
            <a:r>
              <a:rPr lang="en-US" sz="4000" b="1" dirty="0">
                <a:latin typeface="+mn-lt"/>
              </a:rPr>
              <a:t>Absorption, storage, and transport of Iron</a:t>
            </a:r>
          </a:p>
        </p:txBody>
      </p:sp>
      <p:sp>
        <p:nvSpPr>
          <p:cNvPr id="7" name="Content Placeholder 6"/>
          <p:cNvSpPr>
            <a:spLocks noGrp="1"/>
          </p:cNvSpPr>
          <p:nvPr>
            <p:ph idx="4294967295"/>
          </p:nvPr>
        </p:nvSpPr>
        <p:spPr>
          <a:xfrm>
            <a:off x="592484" y="1942538"/>
            <a:ext cx="7889439" cy="3368412"/>
          </a:xfrm>
        </p:spPr>
        <p:txBody>
          <a:bodyPr>
            <a:normAutofit fontScale="92500"/>
          </a:bodyPr>
          <a:lstStyle/>
          <a:p>
            <a:pPr marL="456749" algn="just" defTabSz="685765">
              <a:lnSpc>
                <a:spcPct val="150000"/>
              </a:lnSpc>
              <a:defRPr/>
            </a:pPr>
            <a:r>
              <a:rPr lang="en-US" sz="2100" dirty="0"/>
              <a:t>Within the enterocytes, heme oxygenase releases Fe 2+ from heme.</a:t>
            </a:r>
          </a:p>
          <a:p>
            <a:pPr marL="456749" algn="just" defTabSz="685765">
              <a:lnSpc>
                <a:spcPct val="150000"/>
              </a:lnSpc>
              <a:defRPr/>
            </a:pPr>
            <a:r>
              <a:rPr lang="en-US" sz="2100" dirty="0"/>
              <a:t>Non-heme Fe is taken up via the apical membrane protein divalent metal ion transporter-1 (DMT-1).</a:t>
            </a:r>
          </a:p>
          <a:p>
            <a:pPr marL="456749" algn="just" defTabSz="685765">
              <a:lnSpc>
                <a:spcPct val="150000"/>
              </a:lnSpc>
              <a:defRPr/>
            </a:pPr>
            <a:r>
              <a:rPr lang="en-US" sz="2100" dirty="0"/>
              <a:t>Vitamin C enhances absorption of nonheme Fe because it is the coenzyme for duodenal cytochrome b [Dcytb], a ferrireductase that reduces Fe 3+ to Fe 2+.</a:t>
            </a:r>
          </a:p>
        </p:txBody>
      </p:sp>
      <p:sp>
        <p:nvSpPr>
          <p:cNvPr id="3" name="Slide Number Placeholder 2">
            <a:extLst>
              <a:ext uri="{FF2B5EF4-FFF2-40B4-BE49-F238E27FC236}">
                <a16:creationId xmlns:a16="http://schemas.microsoft.com/office/drawing/2014/main" id="{6CD72E54-A8AC-4534-ACC7-748AEBB918BB}"/>
              </a:ext>
            </a:extLst>
          </p:cNvPr>
          <p:cNvSpPr>
            <a:spLocks noGrp="1"/>
          </p:cNvSpPr>
          <p:nvPr>
            <p:ph type="sldNum" sz="quarter" idx="12"/>
          </p:nvPr>
        </p:nvSpPr>
        <p:spPr>
          <a:xfrm>
            <a:off x="8515350" y="6166761"/>
            <a:ext cx="552450" cy="609600"/>
          </a:xfrm>
        </p:spPr>
        <p:txBody>
          <a:bodyPr/>
          <a:lstStyle/>
          <a:p>
            <a:pPr>
              <a:defRPr/>
            </a:pPr>
            <a:fld id="{D829B39B-E19B-4684-B84C-73DF500C59FE}" type="slidenum">
              <a:rPr lang="en-US" smtClean="0"/>
              <a:pPr>
                <a:defRPr/>
              </a:pPr>
              <a:t>8</a:t>
            </a:fld>
            <a:endParaRPr lang="en-US"/>
          </a:p>
        </p:txBody>
      </p:sp>
      <p:sp>
        <p:nvSpPr>
          <p:cNvPr id="5" name="Round Same Side Corner Rectangle 4">
            <a:extLst>
              <a:ext uri="{FF2B5EF4-FFF2-40B4-BE49-F238E27FC236}">
                <a16:creationId xmlns:a16="http://schemas.microsoft.com/office/drawing/2014/main" id="{2D8AB93D-019A-4C62-9DAB-B056FACDCC08}"/>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10710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813411" y="1192140"/>
            <a:ext cx="5466991" cy="377609"/>
          </a:xfrm>
        </p:spPr>
        <p:txBody>
          <a:bodyPr>
            <a:noAutofit/>
          </a:bodyPr>
          <a:lstStyle/>
          <a:p>
            <a:r>
              <a:rPr lang="en-US" sz="4000" b="1" dirty="0">
                <a:latin typeface="+mn-lt"/>
              </a:rPr>
              <a:t>Absorption, storage, and transport of Iron</a:t>
            </a:r>
          </a:p>
        </p:txBody>
      </p:sp>
      <p:sp>
        <p:nvSpPr>
          <p:cNvPr id="7" name="Content Placeholder 6"/>
          <p:cNvSpPr>
            <a:spLocks noGrp="1"/>
          </p:cNvSpPr>
          <p:nvPr>
            <p:ph idx="4294967295"/>
          </p:nvPr>
        </p:nvSpPr>
        <p:spPr>
          <a:xfrm>
            <a:off x="592483" y="2196500"/>
            <a:ext cx="7908848" cy="3312545"/>
          </a:xfrm>
        </p:spPr>
        <p:txBody>
          <a:bodyPr>
            <a:normAutofit fontScale="62500" lnSpcReduction="20000"/>
          </a:bodyPr>
          <a:lstStyle/>
          <a:p>
            <a:pPr marL="113849" indent="0" algn="just" defTabSz="685765">
              <a:lnSpc>
                <a:spcPct val="150000"/>
              </a:lnSpc>
              <a:buNone/>
              <a:defRPr/>
            </a:pPr>
            <a:r>
              <a:rPr lang="en-US" sz="2100" b="1" dirty="0">
                <a:effectLst>
                  <a:outerShdw blurRad="38100" dist="38100" dir="2700000" algn="tl">
                    <a:srgbClr val="000000">
                      <a:alpha val="43137"/>
                    </a:srgbClr>
                  </a:outerShdw>
                </a:effectLst>
              </a:rPr>
              <a:t>Fate of Heme and Non Heme Iron Cont.</a:t>
            </a:r>
            <a:endParaRPr lang="en-US" sz="2100" dirty="0"/>
          </a:p>
          <a:p>
            <a:pPr marL="456749" algn="just" defTabSz="685765">
              <a:lnSpc>
                <a:spcPct val="150000"/>
              </a:lnSpc>
              <a:defRPr/>
            </a:pPr>
            <a:r>
              <a:rPr lang="en-US" sz="3200" dirty="0"/>
              <a:t>Cells other than enterocytes use the Cu-containing plasma protein ceruloplasmin in place of hephaestin.)</a:t>
            </a:r>
          </a:p>
          <a:p>
            <a:pPr marL="456749" algn="just" defTabSz="685765">
              <a:lnSpc>
                <a:spcPct val="150000"/>
              </a:lnSpc>
              <a:defRPr/>
            </a:pPr>
            <a:r>
              <a:rPr lang="en-US" sz="3200" dirty="0"/>
              <a:t>Ferroportin, the only known exporter of Fe from cells to the blood in humans, is regulated by the hepatic peptide hepcidin that induces internalization and lysosomal degradation of ferroportin.</a:t>
            </a:r>
          </a:p>
          <a:p>
            <a:pPr marL="456749" algn="just" defTabSz="685765">
              <a:lnSpc>
                <a:spcPct val="150000"/>
              </a:lnSpc>
              <a:defRPr/>
            </a:pPr>
            <a:r>
              <a:rPr lang="en-US" sz="3200" dirty="0"/>
              <a:t>Therefore, hepcidin is the central molecule in Fe homeostasis.</a:t>
            </a:r>
            <a:endParaRPr lang="en-US" sz="3200" dirty="0">
              <a:cs typeface="Andalus" pitchFamily="18" charset="-78"/>
            </a:endParaRPr>
          </a:p>
        </p:txBody>
      </p:sp>
      <p:sp>
        <p:nvSpPr>
          <p:cNvPr id="3" name="Slide Number Placeholder 2">
            <a:extLst>
              <a:ext uri="{FF2B5EF4-FFF2-40B4-BE49-F238E27FC236}">
                <a16:creationId xmlns:a16="http://schemas.microsoft.com/office/drawing/2014/main" id="{4EB344A2-B341-425C-AF7F-C5AA3C68D979}"/>
              </a:ext>
            </a:extLst>
          </p:cNvPr>
          <p:cNvSpPr>
            <a:spLocks noGrp="1"/>
          </p:cNvSpPr>
          <p:nvPr>
            <p:ph type="sldNum" sz="quarter" idx="12"/>
          </p:nvPr>
        </p:nvSpPr>
        <p:spPr/>
        <p:txBody>
          <a:bodyPr/>
          <a:lstStyle/>
          <a:p>
            <a:pPr>
              <a:defRPr/>
            </a:pPr>
            <a:fld id="{D829B39B-E19B-4684-B84C-73DF500C59FE}" type="slidenum">
              <a:rPr lang="en-US" smtClean="0"/>
              <a:pPr>
                <a:defRPr/>
              </a:pPr>
              <a:t>9</a:t>
            </a:fld>
            <a:endParaRPr lang="en-US" dirty="0"/>
          </a:p>
        </p:txBody>
      </p:sp>
      <p:sp>
        <p:nvSpPr>
          <p:cNvPr id="5" name="Round Same Side Corner Rectangle 4">
            <a:extLst>
              <a:ext uri="{FF2B5EF4-FFF2-40B4-BE49-F238E27FC236}">
                <a16:creationId xmlns:a16="http://schemas.microsoft.com/office/drawing/2014/main" id="{6DA18595-2C5F-458C-AA6D-1470E4FA2DE0}"/>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507676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1020</TotalTime>
  <Words>1299</Words>
  <Application>Microsoft Office PowerPoint</Application>
  <PresentationFormat>On-screen Show (4:3)</PresentationFormat>
  <Paragraphs>168</Paragraphs>
  <Slides>24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Andalus</vt:lpstr>
      <vt:lpstr>Arial</vt:lpstr>
      <vt:lpstr>Arial Black</vt:lpstr>
      <vt:lpstr>Calibri</vt:lpstr>
      <vt:lpstr>Calibri Light</vt:lpstr>
      <vt:lpstr>Segoe UI</vt:lpstr>
      <vt:lpstr>Times New Roman</vt:lpstr>
      <vt:lpstr>Wingdings</vt:lpstr>
      <vt:lpstr>Office Theme</vt:lpstr>
      <vt:lpstr>1_Office Theme</vt:lpstr>
      <vt:lpstr>PowerPoint Presentation</vt:lpstr>
      <vt:lpstr>Blood and Immunity  Module 1st Year MBBS(LGIS)</vt:lpstr>
      <vt:lpstr>Motto, Vision, Dream</vt:lpstr>
      <vt:lpstr>PowerPoint Presentation</vt:lpstr>
      <vt:lpstr>PowerPoint Presentation</vt:lpstr>
      <vt:lpstr>Iron: Introduction </vt:lpstr>
      <vt:lpstr>PowerPoint Presentation</vt:lpstr>
      <vt:lpstr>Absorption, storage, and transport of Iron</vt:lpstr>
      <vt:lpstr>Absorption, storage, and transport of Iron</vt:lpstr>
      <vt:lpstr>Absorption, storage, and transport of Iron</vt:lpstr>
      <vt:lpstr>PowerPoint Presentation</vt:lpstr>
      <vt:lpstr>Recycling and uptake of Iron</vt:lpstr>
      <vt:lpstr>Functions of iron in the body</vt:lpstr>
      <vt:lpstr>PowerPoint Presentation</vt:lpstr>
      <vt:lpstr>Disorders related to iron </vt:lpstr>
      <vt:lpstr>Family Medicine</vt:lpstr>
      <vt:lpstr>Artificial Intelligence</vt:lpstr>
      <vt:lpstr>PowerPoint Presentation</vt:lpstr>
      <vt:lpstr>PowerPoint Presentation</vt:lpstr>
      <vt:lpstr>Research Article</vt:lpstr>
      <vt:lpstr>Reference</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Uzma Zafar</cp:lastModifiedBy>
  <cp:revision>37</cp:revision>
  <dcterms:created xsi:type="dcterms:W3CDTF">2025-02-22T04:58:57Z</dcterms:created>
  <dcterms:modified xsi:type="dcterms:W3CDTF">2025-02-23T05:42:35Z</dcterms:modified>
</cp:coreProperties>
</file>