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49" r:id="rId2"/>
  </p:sldMasterIdLst>
  <p:notesMasterIdLst>
    <p:notesMasterId r:id="rId38"/>
  </p:notesMasterIdLst>
  <p:sldIdLst>
    <p:sldId id="257" r:id="rId3"/>
    <p:sldId id="258" r:id="rId4"/>
    <p:sldId id="259" r:id="rId5"/>
    <p:sldId id="260" r:id="rId6"/>
    <p:sldId id="261" r:id="rId7"/>
    <p:sldId id="262" r:id="rId8"/>
    <p:sldId id="266" r:id="rId9"/>
    <p:sldId id="267" r:id="rId10"/>
    <p:sldId id="268" r:id="rId11"/>
    <p:sldId id="269" r:id="rId12"/>
    <p:sldId id="270" r:id="rId13"/>
    <p:sldId id="271" r:id="rId14"/>
    <p:sldId id="272" r:id="rId15"/>
    <p:sldId id="273" r:id="rId16"/>
    <p:sldId id="274" r:id="rId17"/>
    <p:sldId id="263" r:id="rId18"/>
    <p:sldId id="264" r:id="rId19"/>
    <p:sldId id="265"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364" autoAdjust="0"/>
  </p:normalViewPr>
  <p:slideViewPr>
    <p:cSldViewPr showGuides="1">
      <p:cViewPr>
        <p:scale>
          <a:sx n="75" d="100"/>
          <a:sy n="75" d="100"/>
        </p:scale>
        <p:origin x="1236" y="-30"/>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16"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817"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3/5/2025</a:t>
            </a:fld>
            <a:endParaRPr lang="en-US"/>
          </a:p>
        </p:txBody>
      </p:sp>
      <p:sp>
        <p:nvSpPr>
          <p:cNvPr id="1048818"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819"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20"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821"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4"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8585"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4858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04858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92" name="Title 1"/>
          <p:cNvSpPr>
            <a:spLocks noGrp="1"/>
          </p:cNvSpPr>
          <p:nvPr>
            <p:ph type="title"/>
          </p:nvPr>
        </p:nvSpPr>
        <p:spPr/>
        <p:txBody>
          <a:bodyPr/>
          <a:lstStyle/>
          <a:p>
            <a:r>
              <a:rPr lang="en-US"/>
              <a:t>Click to edit Master title style</a:t>
            </a:r>
          </a:p>
        </p:txBody>
      </p:sp>
      <p:sp>
        <p:nvSpPr>
          <p:cNvPr id="104879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1048795" name="Footer Placeholder 4"/>
          <p:cNvSpPr>
            <a:spLocks noGrp="1"/>
          </p:cNvSpPr>
          <p:nvPr>
            <p:ph type="ftr" sz="quarter" idx="11"/>
          </p:nvPr>
        </p:nvSpPr>
        <p:spPr/>
        <p:txBody>
          <a:bodyPr/>
          <a:lstStyle/>
          <a:p>
            <a:endParaRPr lang="en-US"/>
          </a:p>
        </p:txBody>
      </p:sp>
      <p:sp>
        <p:nvSpPr>
          <p:cNvPr id="104879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81"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1048782"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83"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1048784" name="Footer Placeholder 4"/>
          <p:cNvSpPr>
            <a:spLocks noGrp="1"/>
          </p:cNvSpPr>
          <p:nvPr>
            <p:ph type="ftr" sz="quarter" idx="11"/>
          </p:nvPr>
        </p:nvSpPr>
        <p:spPr/>
        <p:txBody>
          <a:bodyPr/>
          <a:lstStyle/>
          <a:p>
            <a:endParaRPr lang="en-US"/>
          </a:p>
        </p:txBody>
      </p:sp>
      <p:sp>
        <p:nvSpPr>
          <p:cNvPr id="1048785"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727"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728"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729" name="Date Placeholder 3"/>
          <p:cNvSpPr>
            <a:spLocks noGrp="1"/>
          </p:cNvSpPr>
          <p:nvPr>
            <p:ph type="dt" sz="half" idx="10"/>
          </p:nvPr>
        </p:nvSpPr>
        <p:spPr/>
        <p:txBody>
          <a:bodyPr/>
          <a:lstStyle/>
          <a:p>
            <a:endParaRPr lang="en-US"/>
          </a:p>
        </p:txBody>
      </p:sp>
      <p:sp>
        <p:nvSpPr>
          <p:cNvPr id="1048730"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731"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8" name="Title 1"/>
          <p:cNvSpPr>
            <a:spLocks noGrp="1"/>
          </p:cNvSpPr>
          <p:nvPr>
            <p:ph type="title"/>
          </p:nvPr>
        </p:nvSpPr>
        <p:spPr/>
        <p:txBody>
          <a:bodyPr/>
          <a:lstStyle/>
          <a:p>
            <a:r>
              <a:rPr lang="en-US"/>
              <a:t>Click to edit Master title style</a:t>
            </a:r>
          </a:p>
        </p:txBody>
      </p:sp>
      <p:sp>
        <p:nvSpPr>
          <p:cNvPr id="104859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0" name="Date Placeholder 3"/>
          <p:cNvSpPr>
            <a:spLocks noGrp="1"/>
          </p:cNvSpPr>
          <p:nvPr>
            <p:ph type="dt" sz="half" idx="10"/>
          </p:nvPr>
        </p:nvSpPr>
        <p:spPr/>
        <p:txBody>
          <a:bodyPr/>
          <a:lstStyle/>
          <a:p>
            <a:endParaRPr lang="en-US"/>
          </a:p>
        </p:txBody>
      </p:sp>
      <p:sp>
        <p:nvSpPr>
          <p:cNvPr id="1048601"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602"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54"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755"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56" name="Date Placeholder 3"/>
          <p:cNvSpPr>
            <a:spLocks noGrp="1"/>
          </p:cNvSpPr>
          <p:nvPr>
            <p:ph type="dt" sz="half" idx="10"/>
          </p:nvPr>
        </p:nvSpPr>
        <p:spPr/>
        <p:txBody>
          <a:bodyPr/>
          <a:lstStyle/>
          <a:p>
            <a:endParaRPr lang="en-US"/>
          </a:p>
        </p:txBody>
      </p:sp>
      <p:sp>
        <p:nvSpPr>
          <p:cNvPr id="1048757"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758"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48" name="Title 1"/>
          <p:cNvSpPr>
            <a:spLocks noGrp="1"/>
          </p:cNvSpPr>
          <p:nvPr>
            <p:ph type="title"/>
          </p:nvPr>
        </p:nvSpPr>
        <p:spPr/>
        <p:txBody>
          <a:bodyPr/>
          <a:lstStyle/>
          <a:p>
            <a:r>
              <a:rPr lang="en-US"/>
              <a:t>Click to edit Master title style</a:t>
            </a:r>
          </a:p>
        </p:txBody>
      </p:sp>
      <p:sp>
        <p:nvSpPr>
          <p:cNvPr id="1048749"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0"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1" name="Date Placeholder 4"/>
          <p:cNvSpPr>
            <a:spLocks noGrp="1"/>
          </p:cNvSpPr>
          <p:nvPr>
            <p:ph type="dt" sz="half" idx="10"/>
          </p:nvPr>
        </p:nvSpPr>
        <p:spPr/>
        <p:txBody>
          <a:bodyPr/>
          <a:lstStyle/>
          <a:p>
            <a:endParaRPr lang="en-US"/>
          </a:p>
        </p:txBody>
      </p:sp>
      <p:sp>
        <p:nvSpPr>
          <p:cNvPr id="1048752"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753"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69" name="Title 1"/>
          <p:cNvSpPr>
            <a:spLocks noGrp="1"/>
          </p:cNvSpPr>
          <p:nvPr>
            <p:ph type="title"/>
          </p:nvPr>
        </p:nvSpPr>
        <p:spPr/>
        <p:txBody>
          <a:bodyPr/>
          <a:lstStyle/>
          <a:p>
            <a:r>
              <a:rPr lang="en-US"/>
              <a:t>Click to edit Master title style</a:t>
            </a:r>
          </a:p>
        </p:txBody>
      </p:sp>
      <p:sp>
        <p:nvSpPr>
          <p:cNvPr id="1048770"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71"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2"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73"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4" name="Date Placeholder 6"/>
          <p:cNvSpPr>
            <a:spLocks noGrp="1"/>
          </p:cNvSpPr>
          <p:nvPr>
            <p:ph type="dt" sz="half" idx="10"/>
          </p:nvPr>
        </p:nvSpPr>
        <p:spPr/>
        <p:txBody>
          <a:bodyPr/>
          <a:lstStyle/>
          <a:p>
            <a:endParaRPr lang="en-US"/>
          </a:p>
        </p:txBody>
      </p:sp>
      <p:sp>
        <p:nvSpPr>
          <p:cNvPr id="1048775"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776"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65" name="Title 1"/>
          <p:cNvSpPr>
            <a:spLocks noGrp="1"/>
          </p:cNvSpPr>
          <p:nvPr>
            <p:ph type="title"/>
          </p:nvPr>
        </p:nvSpPr>
        <p:spPr/>
        <p:txBody>
          <a:bodyPr/>
          <a:lstStyle/>
          <a:p>
            <a:r>
              <a:rPr lang="en-US"/>
              <a:t>Click to edit Master title style</a:t>
            </a:r>
          </a:p>
        </p:txBody>
      </p:sp>
      <p:sp>
        <p:nvSpPr>
          <p:cNvPr id="1048766" name="Date Placeholder 2"/>
          <p:cNvSpPr>
            <a:spLocks noGrp="1"/>
          </p:cNvSpPr>
          <p:nvPr>
            <p:ph type="dt" sz="half" idx="10"/>
          </p:nvPr>
        </p:nvSpPr>
        <p:spPr/>
        <p:txBody>
          <a:bodyPr/>
          <a:lstStyle/>
          <a:p>
            <a:endParaRPr lang="en-US"/>
          </a:p>
        </p:txBody>
      </p:sp>
      <p:sp>
        <p:nvSpPr>
          <p:cNvPr id="1048767"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768"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24" name="Date Placeholder 1"/>
          <p:cNvSpPr>
            <a:spLocks noGrp="1"/>
          </p:cNvSpPr>
          <p:nvPr>
            <p:ph type="dt" sz="half" idx="10"/>
          </p:nvPr>
        </p:nvSpPr>
        <p:spPr/>
        <p:txBody>
          <a:bodyPr/>
          <a:lstStyle/>
          <a:p>
            <a:endParaRPr lang="en-US"/>
          </a:p>
        </p:txBody>
      </p:sp>
      <p:sp>
        <p:nvSpPr>
          <p:cNvPr id="1048725"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726"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59"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760"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61"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62" name="Date Placeholder 4"/>
          <p:cNvSpPr>
            <a:spLocks noGrp="1"/>
          </p:cNvSpPr>
          <p:nvPr>
            <p:ph type="dt" sz="half" idx="10"/>
          </p:nvPr>
        </p:nvSpPr>
        <p:spPr/>
        <p:txBody>
          <a:bodyPr/>
          <a:lstStyle/>
          <a:p>
            <a:endParaRPr lang="en-US"/>
          </a:p>
        </p:txBody>
      </p:sp>
      <p:sp>
        <p:nvSpPr>
          <p:cNvPr id="1048763"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764"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6" name="Title 1"/>
          <p:cNvSpPr>
            <a:spLocks noGrp="1"/>
          </p:cNvSpPr>
          <p:nvPr>
            <p:ph type="title"/>
          </p:nvPr>
        </p:nvSpPr>
        <p:spPr/>
        <p:txBody>
          <a:bodyPr/>
          <a:lstStyle/>
          <a:p>
            <a:r>
              <a:rPr lang="en-US"/>
              <a:t>Click to edit Master title style</a:t>
            </a:r>
          </a:p>
        </p:txBody>
      </p:sp>
      <p:sp>
        <p:nvSpPr>
          <p:cNvPr id="1048607"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8"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048609"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3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73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3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35" name="Date Placeholder 4"/>
          <p:cNvSpPr>
            <a:spLocks noGrp="1"/>
          </p:cNvSpPr>
          <p:nvPr>
            <p:ph type="dt" sz="half" idx="10"/>
          </p:nvPr>
        </p:nvSpPr>
        <p:spPr/>
        <p:txBody>
          <a:bodyPr/>
          <a:lstStyle/>
          <a:p>
            <a:endParaRPr lang="en-US"/>
          </a:p>
        </p:txBody>
      </p:sp>
      <p:sp>
        <p:nvSpPr>
          <p:cNvPr id="104873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73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38" name="Title 1"/>
          <p:cNvSpPr>
            <a:spLocks noGrp="1"/>
          </p:cNvSpPr>
          <p:nvPr>
            <p:ph type="title"/>
          </p:nvPr>
        </p:nvSpPr>
        <p:spPr/>
        <p:txBody>
          <a:bodyPr/>
          <a:lstStyle/>
          <a:p>
            <a:r>
              <a:rPr lang="en-US"/>
              <a:t>Click to edit Master title style</a:t>
            </a:r>
          </a:p>
        </p:txBody>
      </p:sp>
      <p:sp>
        <p:nvSpPr>
          <p:cNvPr id="1048739"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0" name="Date Placeholder 3"/>
          <p:cNvSpPr>
            <a:spLocks noGrp="1"/>
          </p:cNvSpPr>
          <p:nvPr>
            <p:ph type="dt" sz="half" idx="10"/>
          </p:nvPr>
        </p:nvSpPr>
        <p:spPr/>
        <p:txBody>
          <a:bodyPr/>
          <a:lstStyle/>
          <a:p>
            <a:endParaRPr lang="en-US"/>
          </a:p>
        </p:txBody>
      </p:sp>
      <p:sp>
        <p:nvSpPr>
          <p:cNvPr id="1048741"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742"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43"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744"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5" name="Date Placeholder 3"/>
          <p:cNvSpPr>
            <a:spLocks noGrp="1"/>
          </p:cNvSpPr>
          <p:nvPr>
            <p:ph type="dt" sz="half" idx="10"/>
          </p:nvPr>
        </p:nvSpPr>
        <p:spPr/>
        <p:txBody>
          <a:bodyPr/>
          <a:lstStyle/>
          <a:p>
            <a:endParaRPr lang="en-US"/>
          </a:p>
        </p:txBody>
      </p:sp>
      <p:sp>
        <p:nvSpPr>
          <p:cNvPr id="1048746"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048747"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862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048624"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04862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97" name="Title 1"/>
          <p:cNvSpPr>
            <a:spLocks noGrp="1"/>
          </p:cNvSpPr>
          <p:nvPr>
            <p:ph type="title"/>
          </p:nvPr>
        </p:nvSpPr>
        <p:spPr/>
        <p:txBody>
          <a:bodyPr/>
          <a:lstStyle/>
          <a:p>
            <a:r>
              <a:rPr lang="en-US"/>
              <a:t>Click to edit Master title style</a:t>
            </a:r>
          </a:p>
        </p:txBody>
      </p:sp>
      <p:sp>
        <p:nvSpPr>
          <p:cNvPr id="1048798"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9"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0"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1048801"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02" name="Title 1"/>
          <p:cNvSpPr>
            <a:spLocks noGrp="1"/>
          </p:cNvSpPr>
          <p:nvPr>
            <p:ph type="title"/>
          </p:nvPr>
        </p:nvSpPr>
        <p:spPr>
          <a:xfrm>
            <a:off x="629841" y="365126"/>
            <a:ext cx="7886700" cy="1325563"/>
          </a:xfrm>
        </p:spPr>
        <p:txBody>
          <a:bodyPr/>
          <a:lstStyle/>
          <a:p>
            <a:r>
              <a:rPr lang="en-US"/>
              <a:t>Click to edit Master title style</a:t>
            </a:r>
          </a:p>
        </p:txBody>
      </p:sp>
      <p:sp>
        <p:nvSpPr>
          <p:cNvPr id="104880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4880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4880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0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1048808" name="Footer Placeholder 7"/>
          <p:cNvSpPr>
            <a:spLocks noGrp="1"/>
          </p:cNvSpPr>
          <p:nvPr>
            <p:ph type="ftr" sz="quarter" idx="11"/>
          </p:nvPr>
        </p:nvSpPr>
        <p:spPr/>
        <p:txBody>
          <a:bodyPr/>
          <a:lstStyle/>
          <a:p>
            <a:endParaRPr lang="en-US"/>
          </a:p>
        </p:txBody>
      </p:sp>
      <p:sp>
        <p:nvSpPr>
          <p:cNvPr id="104880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77" name="Title 1"/>
          <p:cNvSpPr>
            <a:spLocks noGrp="1"/>
          </p:cNvSpPr>
          <p:nvPr>
            <p:ph type="title"/>
          </p:nvPr>
        </p:nvSpPr>
        <p:spPr/>
        <p:txBody>
          <a:bodyPr/>
          <a:lstStyle/>
          <a:p>
            <a:r>
              <a:rPr lang="en-US"/>
              <a:t>Click to edit Master title style</a:t>
            </a:r>
          </a:p>
        </p:txBody>
      </p:sp>
      <p:sp>
        <p:nvSpPr>
          <p:cNvPr id="1048778"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1048779" name="Footer Placeholder 3"/>
          <p:cNvSpPr>
            <a:spLocks noGrp="1"/>
          </p:cNvSpPr>
          <p:nvPr>
            <p:ph type="ftr" sz="quarter" idx="11"/>
          </p:nvPr>
        </p:nvSpPr>
        <p:spPr/>
        <p:txBody>
          <a:bodyPr/>
          <a:lstStyle/>
          <a:p>
            <a:endParaRPr lang="en-US"/>
          </a:p>
        </p:txBody>
      </p:sp>
      <p:sp>
        <p:nvSpPr>
          <p:cNvPr id="1048780"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0"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1048581" name="Footer Placeholder 2"/>
          <p:cNvSpPr>
            <a:spLocks noGrp="1"/>
          </p:cNvSpPr>
          <p:nvPr>
            <p:ph type="ftr" sz="quarter" idx="11"/>
          </p:nvPr>
        </p:nvSpPr>
        <p:spPr/>
        <p:txBody>
          <a:bodyPr/>
          <a:lstStyle/>
          <a:p>
            <a:endParaRPr lang="en-US"/>
          </a:p>
        </p:txBody>
      </p:sp>
      <p:sp>
        <p:nvSpPr>
          <p:cNvPr id="1048582"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10"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811"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12"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48813"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1048814" name="Footer Placeholder 5"/>
          <p:cNvSpPr>
            <a:spLocks noGrp="1"/>
          </p:cNvSpPr>
          <p:nvPr>
            <p:ph type="ftr" sz="quarter" idx="11"/>
          </p:nvPr>
        </p:nvSpPr>
        <p:spPr/>
        <p:txBody>
          <a:bodyPr/>
          <a:lstStyle/>
          <a:p>
            <a:endParaRPr lang="en-US"/>
          </a:p>
        </p:txBody>
      </p:sp>
      <p:sp>
        <p:nvSpPr>
          <p:cNvPr id="1048815"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86"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787"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048788"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48789"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1048790" name="Footer Placeholder 5"/>
          <p:cNvSpPr>
            <a:spLocks noGrp="1"/>
          </p:cNvSpPr>
          <p:nvPr>
            <p:ph type="ftr" sz="quarter" idx="11"/>
          </p:nvPr>
        </p:nvSpPr>
        <p:spPr/>
        <p:txBody>
          <a:bodyPr/>
          <a:lstStyle/>
          <a:p>
            <a:endParaRPr lang="en-US"/>
          </a:p>
        </p:txBody>
      </p:sp>
      <p:sp>
        <p:nvSpPr>
          <p:cNvPr id="1048791"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1048579"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94"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95"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04859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
          <p:cNvPicPr>
            <a:picLocks noChangeAspect="1" noChangeArrowheads="1"/>
          </p:cNvPicPr>
          <p:nvPr/>
        </p:nvPicPr>
        <p:blipFill rotWithShape="1">
          <a:blip r:embed="rId2"/>
          <a:srcRect l="20258" t="9305" r="16271"/>
          <a:stretch>
            <a:fillRect/>
          </a:stretch>
        </p:blipFill>
        <p:spPr bwMode="auto">
          <a:xfrm>
            <a:off x="-152400" y="-239305"/>
            <a:ext cx="9296400" cy="8026462"/>
          </a:xfrm>
          <a:prstGeom prst="rect">
            <a:avLst/>
          </a:prstGeom>
          <a:noFill/>
          <a:ln>
            <a:noFill/>
          </a:ln>
          <a:effectLst/>
        </p:spPr>
      </p:pic>
      <p:sp>
        <p:nvSpPr>
          <p:cNvPr id="1048583"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a:xfrm>
            <a:off x="633566" y="480397"/>
            <a:ext cx="7886700" cy="1196003"/>
          </a:xfrm>
        </p:spPr>
        <p:txBody>
          <a:bodyPr>
            <a:normAutofit/>
          </a:bodyPr>
          <a:lstStyle/>
          <a:p>
            <a:pPr algn="ctr"/>
            <a:r>
              <a:rPr lang="en-US" sz="3400" b="1" dirty="0"/>
              <a:t>MITOCHONDRIAL ELECTRON TRANSPORT CHAIN</a:t>
            </a:r>
          </a:p>
        </p:txBody>
      </p:sp>
      <p:sp>
        <p:nvSpPr>
          <p:cNvPr id="1048646" name="Slide Number Placeholder 3"/>
          <p:cNvSpPr>
            <a:spLocks noGrp="1"/>
          </p:cNvSpPr>
          <p:nvPr>
            <p:ph type="sldNum" sz="quarter" idx="12"/>
          </p:nvPr>
        </p:nvSpPr>
        <p:spPr>
          <a:xfrm>
            <a:off x="6781800" y="6362855"/>
            <a:ext cx="2133600" cy="365125"/>
          </a:xfrm>
        </p:spPr>
        <p:txBody>
          <a:bodyPr/>
          <a:lstStyle/>
          <a:p>
            <a:r>
              <a:rPr lang="en-US" sz="1800" dirty="0">
                <a:solidFill>
                  <a:schemeClr val="tx1"/>
                </a:solidFill>
              </a:rPr>
              <a:t>12</a:t>
            </a:r>
          </a:p>
        </p:txBody>
      </p:sp>
      <p:sp>
        <p:nvSpPr>
          <p:cNvPr id="1048647" name="TextBox 1"/>
          <p:cNvSpPr txBox="1">
            <a:spLocks noGrp="1"/>
          </p:cNvSpPr>
          <p:nvPr>
            <p:ph idx="1"/>
          </p:nvPr>
        </p:nvSpPr>
        <p:spPr>
          <a:xfrm>
            <a:off x="628650" y="1825625"/>
            <a:ext cx="7886700" cy="39433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t>Organization of the electron transport chain</a:t>
            </a:r>
          </a:p>
          <a:p>
            <a:endParaRPr lang="en-US" sz="2000" b="1" dirty="0"/>
          </a:p>
          <a:p>
            <a:pPr algn="just"/>
            <a:r>
              <a:rPr lang="en-US" sz="2000" dirty="0"/>
              <a:t>The inner mitochondrial membrane contains five separate protein complexes, called Complexes I, II, III, IV, and V. Complexes I–IV each contain part of the ETC. </a:t>
            </a:r>
          </a:p>
          <a:p>
            <a:pPr algn="just"/>
            <a:r>
              <a:rPr lang="en-US" sz="2000" dirty="0"/>
              <a:t>These complexes accept or donate electrons to the relatively mobile electron carriers, coenzyme Q and cytochrome c. Each carrier in the ETC can receive electrons from an electron donor and can subsequently donate electrons to the next acceptor in the chain. The electrons ultimately combine with O2 and protons to form water. This requirement for O2 makes the electron transport process the respiratory chain, which accounts for the greatest portion of the body’s use of O2.</a:t>
            </a:r>
          </a:p>
        </p:txBody>
      </p:sp>
      <p:sp>
        <p:nvSpPr>
          <p:cNvPr id="1048648"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Core Knowledge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a:xfrm>
            <a:off x="628650" y="712370"/>
            <a:ext cx="7886700" cy="769997"/>
          </a:xfrm>
        </p:spPr>
        <p:txBody>
          <a:bodyPr>
            <a:normAutofit/>
          </a:bodyPr>
          <a:lstStyle/>
          <a:p>
            <a:r>
              <a:rPr lang="en-US" b="1" dirty="0"/>
              <a:t>REACTIONS OF ELECTRON TRANSPORT CHAIN</a:t>
            </a:r>
          </a:p>
        </p:txBody>
      </p:sp>
      <p:sp>
        <p:nvSpPr>
          <p:cNvPr id="1048650" name="Content Placeholder 2"/>
          <p:cNvSpPr>
            <a:spLocks noGrp="1"/>
          </p:cNvSpPr>
          <p:nvPr>
            <p:ph idx="1"/>
          </p:nvPr>
        </p:nvSpPr>
        <p:spPr>
          <a:xfrm>
            <a:off x="628650" y="1677212"/>
            <a:ext cx="7886700" cy="4499751"/>
          </a:xfrm>
        </p:spPr>
        <p:txBody>
          <a:bodyPr>
            <a:normAutofit fontScale="92500" lnSpcReduction="10000"/>
          </a:bodyPr>
          <a:lstStyle/>
          <a:p>
            <a:r>
              <a:rPr lang="en-US" sz="2200" dirty="0"/>
              <a:t>With the exception of coenzyme Q, which is a lipid-soluble </a:t>
            </a:r>
            <a:r>
              <a:rPr lang="en-US" sz="2200" dirty="0" err="1"/>
              <a:t>quinone</a:t>
            </a:r>
            <a:r>
              <a:rPr lang="en-US" sz="2200" dirty="0"/>
              <a:t>, all members of</a:t>
            </a:r>
          </a:p>
          <a:p>
            <a:r>
              <a:rPr lang="en-US" sz="2200" dirty="0"/>
              <a:t>this chain are proteins. These may function as enzymes as is the case with the flavin containing</a:t>
            </a:r>
          </a:p>
          <a:p>
            <a:r>
              <a:rPr lang="en-US" sz="2200" dirty="0"/>
              <a:t>dehydrogenases, may contain iron as part of an iron-sulfur center, may</a:t>
            </a:r>
          </a:p>
          <a:p>
            <a:r>
              <a:rPr lang="en-US" sz="2200" dirty="0"/>
              <a:t>contain iron as part of the porphyrin prosthetic group of heme as in the cytochromes,</a:t>
            </a:r>
          </a:p>
          <a:p>
            <a:r>
              <a:rPr lang="en-US" sz="2200" dirty="0"/>
              <a:t>or may contain copper as does the cytochrome a + a3 complex</a:t>
            </a:r>
          </a:p>
          <a:p>
            <a:endParaRPr lang="en-US" sz="2200" dirty="0"/>
          </a:p>
          <a:p>
            <a:r>
              <a:rPr lang="en-US" sz="2200" b="1" dirty="0"/>
              <a:t>1. Formation of NADH: </a:t>
            </a:r>
            <a:r>
              <a:rPr lang="en-US" sz="2200" dirty="0"/>
              <a:t>NAD+ is reduced to NADH by dehydrogenases that remove</a:t>
            </a:r>
          </a:p>
          <a:p>
            <a:r>
              <a:rPr lang="en-US" sz="2200" dirty="0"/>
              <a:t>two hydrogen atoms from their substrate. Both electrons but only one proton (that is, a hydride ion [</a:t>
            </a:r>
            <a:r>
              <a:rPr lang="en-US" sz="2200" b="1" dirty="0"/>
              <a:t>:</a:t>
            </a:r>
            <a:r>
              <a:rPr lang="en-US" sz="2200" dirty="0"/>
              <a:t>H–]) are transferred to the NAD+, forming NADH plus a free proton.</a:t>
            </a:r>
          </a:p>
          <a:p>
            <a:endParaRPr lang="en-US" dirty="0"/>
          </a:p>
        </p:txBody>
      </p:sp>
      <p:sp>
        <p:nvSpPr>
          <p:cNvPr id="1048651" name="Slide Number Placeholder 3"/>
          <p:cNvSpPr>
            <a:spLocks noGrp="1"/>
          </p:cNvSpPr>
          <p:nvPr>
            <p:ph type="sldNum" sz="quarter" idx="12"/>
          </p:nvPr>
        </p:nvSpPr>
        <p:spPr/>
        <p:txBody>
          <a:bodyPr/>
          <a:lstStyle/>
          <a:p>
            <a:r>
              <a:rPr lang="en-US" sz="1800" dirty="0">
                <a:solidFill>
                  <a:schemeClr val="tx1"/>
                </a:solidFill>
              </a:rPr>
              <a:t>13</a:t>
            </a:r>
          </a:p>
        </p:txBody>
      </p:sp>
      <p:sp>
        <p:nvSpPr>
          <p:cNvPr id="1048652"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Core Knowledge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
          <p:cNvSpPr>
            <a:spLocks noGrp="1"/>
          </p:cNvSpPr>
          <p:nvPr>
            <p:ph type="title"/>
          </p:nvPr>
        </p:nvSpPr>
        <p:spPr>
          <a:xfrm>
            <a:off x="590550" y="454281"/>
            <a:ext cx="7886700" cy="1066800"/>
          </a:xfrm>
        </p:spPr>
        <p:txBody>
          <a:bodyPr>
            <a:normAutofit/>
          </a:bodyPr>
          <a:lstStyle/>
          <a:p>
            <a:r>
              <a:rPr lang="en-US" b="1" dirty="0"/>
              <a:t>REACTIONS OF ELECTRON TRANSPORT CHAIN</a:t>
            </a:r>
          </a:p>
        </p:txBody>
      </p:sp>
      <p:sp>
        <p:nvSpPr>
          <p:cNvPr id="1048654" name="Content Placeholder 2"/>
          <p:cNvSpPr>
            <a:spLocks noGrp="1"/>
          </p:cNvSpPr>
          <p:nvPr>
            <p:ph idx="1"/>
          </p:nvPr>
        </p:nvSpPr>
        <p:spPr>
          <a:xfrm>
            <a:off x="181897" y="1521080"/>
            <a:ext cx="8763000" cy="5032119"/>
          </a:xfrm>
        </p:spPr>
        <p:txBody>
          <a:bodyPr>
            <a:noAutofit/>
          </a:bodyPr>
          <a:lstStyle/>
          <a:p>
            <a:r>
              <a:rPr lang="en-US" sz="1900" b="1" dirty="0"/>
              <a:t>2. NADH dehydrogenase: </a:t>
            </a:r>
            <a:r>
              <a:rPr lang="en-US" sz="1900" dirty="0"/>
              <a:t>The free proton plus the hydride ion carried by NADH are</a:t>
            </a:r>
          </a:p>
          <a:p>
            <a:r>
              <a:rPr lang="en-US" sz="1900" dirty="0"/>
              <a:t>transferred to NADH dehydrogenase, a protein complex (Complex I) embedded in</a:t>
            </a:r>
          </a:p>
          <a:p>
            <a:r>
              <a:rPr lang="en-US" sz="1900" dirty="0"/>
              <a:t>the inner mitochondrial membrane. Complex I has a tightly bound molecule of </a:t>
            </a:r>
            <a:r>
              <a:rPr lang="en-US" sz="1900" dirty="0" err="1"/>
              <a:t>flavin</a:t>
            </a:r>
            <a:endParaRPr lang="en-US" sz="1900" dirty="0"/>
          </a:p>
          <a:p>
            <a:r>
              <a:rPr lang="en-US" sz="1900" dirty="0"/>
              <a:t>mononucleotide (FMN), a coenzyme structurally related to FAD that accepts the two hydrogen atoms (2e– + 2H+), becoming FMNH2. </a:t>
            </a:r>
          </a:p>
          <a:p>
            <a:r>
              <a:rPr lang="en-US" sz="1900" dirty="0"/>
              <a:t>NADH dehydrogenase also contains peptide subunits with iron-sulfur centers. At Complex I, electrons move from NADH to FMN to the iron of the iron-sulfur centers and then to coenzyme Q. As electrons flow, they lose energy. This energy is used to pump protons across the inner mitochondrial membrane, from the matrix to the </a:t>
            </a:r>
            <a:r>
              <a:rPr lang="en-US" sz="1900" dirty="0" err="1"/>
              <a:t>intermembrane</a:t>
            </a:r>
            <a:r>
              <a:rPr lang="en-US" sz="1900" dirty="0"/>
              <a:t> space.</a:t>
            </a:r>
          </a:p>
          <a:p>
            <a:endParaRPr lang="en-US" sz="1900" dirty="0"/>
          </a:p>
          <a:p>
            <a:r>
              <a:rPr lang="en-US" sz="1900" b="1" dirty="0"/>
              <a:t>3. Succinate dehydrogenase: </a:t>
            </a:r>
            <a:r>
              <a:rPr lang="en-US" sz="1900" dirty="0"/>
              <a:t>At Complex II, electrons from the succinate</a:t>
            </a:r>
          </a:p>
          <a:p>
            <a:r>
              <a:rPr lang="en-US" sz="1900" dirty="0"/>
              <a:t>dehydrogenase–catalyzed oxidation of succinate to </a:t>
            </a:r>
            <a:r>
              <a:rPr lang="en-US" sz="1900" dirty="0" err="1"/>
              <a:t>fumarate</a:t>
            </a:r>
            <a:r>
              <a:rPr lang="en-US" sz="1900" dirty="0"/>
              <a:t> move from the</a:t>
            </a:r>
          </a:p>
          <a:p>
            <a:r>
              <a:rPr lang="en-US" sz="1900" dirty="0"/>
              <a:t>coenzyme, FADH2, to an iron-sulfur protein, and then to coenzyme Q. [Note: No</a:t>
            </a:r>
          </a:p>
          <a:p>
            <a:r>
              <a:rPr lang="en-US" sz="1900" dirty="0"/>
              <a:t>energy is lost in this process, and, therefore, no protons are pumped at Complex II.]</a:t>
            </a:r>
          </a:p>
          <a:p>
            <a:endParaRPr lang="en-US" sz="1900" dirty="0"/>
          </a:p>
          <a:p>
            <a:endParaRPr lang="en-US" sz="1900" dirty="0"/>
          </a:p>
        </p:txBody>
      </p:sp>
      <p:sp>
        <p:nvSpPr>
          <p:cNvPr id="1048655" name="Slide Number Placeholder 3"/>
          <p:cNvSpPr>
            <a:spLocks noGrp="1"/>
          </p:cNvSpPr>
          <p:nvPr>
            <p:ph type="sldNum" sz="quarter" idx="12"/>
          </p:nvPr>
        </p:nvSpPr>
        <p:spPr/>
        <p:txBody>
          <a:bodyPr/>
          <a:lstStyle/>
          <a:p>
            <a:r>
              <a:rPr lang="en-US" sz="1800" dirty="0">
                <a:solidFill>
                  <a:schemeClr val="tx1"/>
                </a:solidFill>
              </a:rPr>
              <a:t>14</a:t>
            </a:r>
          </a:p>
        </p:txBody>
      </p:sp>
      <p:sp>
        <p:nvSpPr>
          <p:cNvPr id="1048656"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Core Knowledge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
          <p:cNvSpPr>
            <a:spLocks noGrp="1"/>
          </p:cNvSpPr>
          <p:nvPr>
            <p:ph type="title"/>
          </p:nvPr>
        </p:nvSpPr>
        <p:spPr>
          <a:xfrm>
            <a:off x="628650" y="365127"/>
            <a:ext cx="7886700" cy="1082674"/>
          </a:xfrm>
        </p:spPr>
        <p:txBody>
          <a:bodyPr>
            <a:normAutofit/>
          </a:bodyPr>
          <a:lstStyle/>
          <a:p>
            <a:r>
              <a:rPr lang="en-US" b="1" dirty="0"/>
              <a:t>REACTIONS OF ELECTRON TRANSPORT CHAIN</a:t>
            </a:r>
          </a:p>
        </p:txBody>
      </p:sp>
      <p:sp>
        <p:nvSpPr>
          <p:cNvPr id="1048658" name="Content Placeholder 2"/>
          <p:cNvSpPr>
            <a:spLocks noGrp="1"/>
          </p:cNvSpPr>
          <p:nvPr>
            <p:ph idx="1"/>
          </p:nvPr>
        </p:nvSpPr>
        <p:spPr>
          <a:xfrm>
            <a:off x="457200" y="1295400"/>
            <a:ext cx="8229600" cy="5410200"/>
          </a:xfrm>
        </p:spPr>
        <p:txBody>
          <a:bodyPr>
            <a:normAutofit fontScale="85714"/>
          </a:bodyPr>
          <a:lstStyle/>
          <a:p>
            <a:r>
              <a:rPr lang="en-US" b="1" dirty="0"/>
              <a:t>4. Coenzyme Q: </a:t>
            </a:r>
            <a:r>
              <a:rPr lang="en-US" dirty="0"/>
              <a:t>Coenzyme Q (</a:t>
            </a:r>
            <a:r>
              <a:rPr lang="en-US" dirty="0" err="1"/>
              <a:t>CoQ</a:t>
            </a:r>
            <a:r>
              <a:rPr lang="en-US" dirty="0"/>
              <a:t>) is a quinone derivative with a long, hydrophobic</a:t>
            </a:r>
          </a:p>
          <a:p>
            <a:r>
              <a:rPr lang="en-US" dirty="0"/>
              <a:t>isoprenoid tail. It is also called ubiquinone because it is ubiquitous in biologic systems. </a:t>
            </a:r>
            <a:r>
              <a:rPr lang="en-US" dirty="0" err="1"/>
              <a:t>CoQ</a:t>
            </a:r>
            <a:r>
              <a:rPr lang="en-US" dirty="0"/>
              <a:t> is a mobile electron carrier and can accept hydrogen atoms from NADH dehydrogenase (Complex I), from succinate dehydrogenase (Complex II), and from other mitochondrial dehydrogenases: </a:t>
            </a:r>
            <a:r>
              <a:rPr lang="en-US" dirty="0" err="1"/>
              <a:t>glycerophosphate</a:t>
            </a:r>
            <a:r>
              <a:rPr lang="en-US" dirty="0"/>
              <a:t> dehydrogenase and acyl CoA dehydrogenase. </a:t>
            </a:r>
            <a:r>
              <a:rPr lang="en-US" dirty="0" err="1"/>
              <a:t>CoQ</a:t>
            </a:r>
            <a:r>
              <a:rPr lang="en-US" dirty="0"/>
              <a:t> transfers electrons to Complex III (cytochrome bc1). </a:t>
            </a:r>
            <a:r>
              <a:rPr lang="en-US" dirty="0" err="1"/>
              <a:t>CoQ</a:t>
            </a:r>
            <a:r>
              <a:rPr lang="en-US" dirty="0"/>
              <a:t>, then, links the flavoprotein dehydrogenases to the cytochromes.</a:t>
            </a:r>
          </a:p>
          <a:p>
            <a:r>
              <a:rPr lang="en-US" b="1" dirty="0"/>
              <a:t>5. Cytochromes: </a:t>
            </a:r>
            <a:r>
              <a:rPr lang="en-US" dirty="0"/>
              <a:t>The remaining members of the ETC are cytochrome proteins. Each</a:t>
            </a:r>
          </a:p>
          <a:p>
            <a:r>
              <a:rPr lang="en-US" dirty="0"/>
              <a:t>contains a </a:t>
            </a:r>
            <a:r>
              <a:rPr lang="en-US" dirty="0" err="1"/>
              <a:t>heme</a:t>
            </a:r>
            <a:r>
              <a:rPr lang="en-US" dirty="0"/>
              <a:t> group (a </a:t>
            </a:r>
            <a:r>
              <a:rPr lang="en-US" dirty="0" err="1"/>
              <a:t>porphyrin</a:t>
            </a:r>
            <a:r>
              <a:rPr lang="en-US" dirty="0"/>
              <a:t> ring plus iron). Unlike the </a:t>
            </a:r>
            <a:r>
              <a:rPr lang="en-US" dirty="0" err="1"/>
              <a:t>heme</a:t>
            </a:r>
            <a:r>
              <a:rPr lang="en-US" dirty="0"/>
              <a:t> groups of</a:t>
            </a:r>
          </a:p>
          <a:p>
            <a:r>
              <a:rPr lang="en-US" dirty="0"/>
              <a:t>hemoglobin, the cytochrome iron is reversibly converted from its ferric (Fe3+) to its</a:t>
            </a:r>
          </a:p>
          <a:p>
            <a:r>
              <a:rPr lang="en-US" dirty="0"/>
              <a:t>ferrous (Fe2+) form as a normal part of its function as an acceptor and donor of</a:t>
            </a:r>
          </a:p>
          <a:p>
            <a:r>
              <a:rPr lang="en-US" dirty="0"/>
              <a:t>electrons. Electrons are passed along the chain from cytochrome bc1 (Complex III),</a:t>
            </a:r>
          </a:p>
          <a:p>
            <a:r>
              <a:rPr lang="en-US" dirty="0"/>
              <a:t>to cytochrome c, and then to cytochromes a + a3 (Complex IV) As</a:t>
            </a:r>
          </a:p>
          <a:p>
            <a:r>
              <a:rPr lang="en-US" dirty="0"/>
              <a:t>electrons flow, protons are pumped across the inner mitochondrial membrane at </a:t>
            </a:r>
          </a:p>
          <a:p>
            <a:r>
              <a:rPr lang="en-US" dirty="0"/>
              <a:t>Complexes III and IV. </a:t>
            </a:r>
          </a:p>
          <a:p>
            <a:endParaRPr lang="en-US" dirty="0"/>
          </a:p>
        </p:txBody>
      </p:sp>
      <p:sp>
        <p:nvSpPr>
          <p:cNvPr id="1048659" name="Slide Number Placeholder 3"/>
          <p:cNvSpPr>
            <a:spLocks noGrp="1"/>
          </p:cNvSpPr>
          <p:nvPr>
            <p:ph type="sldNum" sz="quarter" idx="12"/>
          </p:nvPr>
        </p:nvSpPr>
        <p:spPr/>
        <p:txBody>
          <a:bodyPr/>
          <a:lstStyle/>
          <a:p>
            <a:r>
              <a:rPr lang="en-US" sz="1800" dirty="0">
                <a:solidFill>
                  <a:schemeClr val="tx1"/>
                </a:solidFill>
              </a:rPr>
              <a:t>15</a:t>
            </a:r>
          </a:p>
        </p:txBody>
      </p:sp>
      <p:sp>
        <p:nvSpPr>
          <p:cNvPr id="1048660"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Core Knowledge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a:xfrm>
            <a:off x="628650" y="365127"/>
            <a:ext cx="7886700" cy="930274"/>
          </a:xfrm>
        </p:spPr>
        <p:txBody>
          <a:bodyPr>
            <a:normAutofit fontScale="93939"/>
          </a:bodyPr>
          <a:lstStyle/>
          <a:p>
            <a:r>
              <a:rPr lang="en-US" b="1" dirty="0"/>
              <a:t>REACTIONS OF ELECTRON TRANSPORT CHAIN</a:t>
            </a:r>
          </a:p>
        </p:txBody>
      </p:sp>
      <p:sp>
        <p:nvSpPr>
          <p:cNvPr id="1048662" name="Content Placeholder 2"/>
          <p:cNvSpPr>
            <a:spLocks noGrp="1"/>
          </p:cNvSpPr>
          <p:nvPr>
            <p:ph idx="1"/>
          </p:nvPr>
        </p:nvSpPr>
        <p:spPr>
          <a:xfrm>
            <a:off x="457200" y="1295402"/>
            <a:ext cx="8229600" cy="2567780"/>
          </a:xfrm>
        </p:spPr>
        <p:txBody>
          <a:bodyPr>
            <a:normAutofit/>
          </a:bodyPr>
          <a:lstStyle/>
          <a:p>
            <a:r>
              <a:rPr lang="en-US" b="1" dirty="0"/>
              <a:t>. Cytochrome a + a3: </a:t>
            </a:r>
            <a:r>
              <a:rPr lang="en-US" dirty="0"/>
              <a:t>This cytochrome complex (Complex IV) is the only electron carrier in which the </a:t>
            </a:r>
            <a:r>
              <a:rPr lang="en-US" dirty="0" err="1"/>
              <a:t>heme</a:t>
            </a:r>
            <a:r>
              <a:rPr lang="en-US" dirty="0"/>
              <a:t> iron has an available coordination site that can react directly with O2 and so also is called cytochrome oxidase. At Complex IV, the transported electrons, O2, and free protons are brought together, and O 2 is reduced to water. Cytochrome oxidase contains copper (Cu) atoms that are required for this complicated reaction to occur. Electrons move from Cu A to cytochrome a to cytochrome a3 (in association with </a:t>
            </a:r>
            <a:r>
              <a:rPr lang="en-US" dirty="0" err="1"/>
              <a:t>CuB</a:t>
            </a:r>
            <a:r>
              <a:rPr lang="en-US" dirty="0"/>
              <a:t>) to O2.</a:t>
            </a:r>
          </a:p>
          <a:p>
            <a:endParaRPr lang="en-US" dirty="0"/>
          </a:p>
        </p:txBody>
      </p:sp>
      <p:sp>
        <p:nvSpPr>
          <p:cNvPr id="1048663" name="Slide Number Placeholder 3"/>
          <p:cNvSpPr>
            <a:spLocks noGrp="1"/>
          </p:cNvSpPr>
          <p:nvPr>
            <p:ph type="sldNum" sz="quarter" idx="12"/>
          </p:nvPr>
        </p:nvSpPr>
        <p:spPr/>
        <p:txBody>
          <a:bodyPr/>
          <a:lstStyle/>
          <a:p>
            <a:r>
              <a:rPr lang="en-US" sz="1800" dirty="0">
                <a:solidFill>
                  <a:schemeClr val="tx1"/>
                </a:solidFill>
              </a:rPr>
              <a:t>16</a:t>
            </a:r>
          </a:p>
        </p:txBody>
      </p:sp>
      <p:pic>
        <p:nvPicPr>
          <p:cNvPr id="2097156" name="Picture 4"/>
          <p:cNvPicPr>
            <a:picLocks noChangeAspect="1"/>
          </p:cNvPicPr>
          <p:nvPr/>
        </p:nvPicPr>
        <p:blipFill>
          <a:blip r:embed="rId2"/>
          <a:stretch>
            <a:fillRect/>
          </a:stretch>
        </p:blipFill>
        <p:spPr>
          <a:xfrm>
            <a:off x="534215" y="3863182"/>
            <a:ext cx="8182402" cy="2690018"/>
          </a:xfrm>
          <a:prstGeom prst="rect">
            <a:avLst/>
          </a:prstGeom>
        </p:spPr>
      </p:pic>
      <p:sp>
        <p:nvSpPr>
          <p:cNvPr id="1048664"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Core Knowledge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
          <p:cNvSpPr>
            <a:spLocks noGrp="1"/>
          </p:cNvSpPr>
          <p:nvPr>
            <p:ph type="title"/>
          </p:nvPr>
        </p:nvSpPr>
        <p:spPr/>
        <p:txBody>
          <a:bodyPr>
            <a:normAutofit/>
          </a:bodyPr>
          <a:lstStyle/>
          <a:p>
            <a:r>
              <a:rPr lang="en-US" sz="3300" b="1" dirty="0"/>
              <a:t>REACTIONS OF ELECTRON TRANSPORT CHAIN</a:t>
            </a:r>
          </a:p>
        </p:txBody>
      </p:sp>
      <p:sp>
        <p:nvSpPr>
          <p:cNvPr id="1048666" name="Content Placeholder 2"/>
          <p:cNvSpPr>
            <a:spLocks noGrp="1"/>
          </p:cNvSpPr>
          <p:nvPr>
            <p:ph idx="1"/>
          </p:nvPr>
        </p:nvSpPr>
        <p:spPr>
          <a:xfrm>
            <a:off x="457200" y="1600200"/>
            <a:ext cx="4952876" cy="4525963"/>
          </a:xfrm>
        </p:spPr>
        <p:txBody>
          <a:bodyPr>
            <a:normAutofit/>
          </a:bodyPr>
          <a:lstStyle/>
          <a:p>
            <a:endParaRPr lang="en-US" dirty="0"/>
          </a:p>
          <a:p>
            <a:pPr algn="just"/>
            <a:r>
              <a:rPr lang="en-US" sz="2300" b="1" dirty="0"/>
              <a:t>Site-specific inhibitors: </a:t>
            </a:r>
            <a:r>
              <a:rPr lang="en-US" sz="2300" dirty="0"/>
              <a:t>Site-specific inhibitors of electron transport have been identified. These compounds prevent the passage of electrons by binding to a component of the chain, blocking the oxidation-reduction reaction. Therefore, all electron carriers before the block are fully reduced, whereas those located after the block are oxidized.</a:t>
            </a:r>
          </a:p>
          <a:p>
            <a:endParaRPr lang="en-US" dirty="0"/>
          </a:p>
        </p:txBody>
      </p:sp>
      <p:sp>
        <p:nvSpPr>
          <p:cNvPr id="1048667" name="Slide Number Placeholder 3"/>
          <p:cNvSpPr>
            <a:spLocks noGrp="1"/>
          </p:cNvSpPr>
          <p:nvPr>
            <p:ph type="sldNum" sz="quarter" idx="12"/>
          </p:nvPr>
        </p:nvSpPr>
        <p:spPr/>
        <p:txBody>
          <a:bodyPr/>
          <a:lstStyle/>
          <a:p>
            <a:r>
              <a:rPr lang="en-US" sz="1800" dirty="0">
                <a:solidFill>
                  <a:schemeClr val="tx1"/>
                </a:solidFill>
              </a:rPr>
              <a:t>17</a:t>
            </a:r>
          </a:p>
        </p:txBody>
      </p:sp>
      <p:pic>
        <p:nvPicPr>
          <p:cNvPr id="2097157" name="Picture 4"/>
          <p:cNvPicPr>
            <a:picLocks noChangeAspect="1"/>
          </p:cNvPicPr>
          <p:nvPr/>
        </p:nvPicPr>
        <p:blipFill>
          <a:blip r:embed="rId2"/>
          <a:stretch>
            <a:fillRect/>
          </a:stretch>
        </p:blipFill>
        <p:spPr>
          <a:xfrm>
            <a:off x="5791200" y="1614695"/>
            <a:ext cx="2285876" cy="4982554"/>
          </a:xfrm>
          <a:prstGeom prst="rect">
            <a:avLst/>
          </a:prstGeom>
        </p:spPr>
      </p:pic>
      <p:sp>
        <p:nvSpPr>
          <p:cNvPr id="1048668"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Core Knowledge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Slide Number Placeholder 3"/>
          <p:cNvSpPr>
            <a:spLocks noGrp="1"/>
          </p:cNvSpPr>
          <p:nvPr>
            <p:ph type="sldNum" sz="quarter" idx="12"/>
          </p:nvPr>
        </p:nvSpPr>
        <p:spPr/>
        <p:txBody>
          <a:bodyPr/>
          <a:lstStyle/>
          <a:p>
            <a:r>
              <a:rPr lang="en-US" sz="1800" dirty="0">
                <a:solidFill>
                  <a:schemeClr val="tx1"/>
                </a:solidFill>
              </a:rPr>
              <a:t>6</a:t>
            </a:r>
          </a:p>
        </p:txBody>
      </p:sp>
      <p:sp>
        <p:nvSpPr>
          <p:cNvPr id="1048621" name="Content Placeholder 4"/>
          <p:cNvSpPr>
            <a:spLocks noGrp="1"/>
          </p:cNvSpPr>
          <p:nvPr>
            <p:ph idx="1"/>
          </p:nvPr>
        </p:nvSpPr>
        <p:spPr>
          <a:xfrm>
            <a:off x="561975" y="1166018"/>
            <a:ext cx="8229600" cy="4525963"/>
          </a:xfrm>
          <a:prstGeom prst="roundRect">
            <a:avLst/>
          </a:prstGeom>
          <a:noFill/>
        </p:spPr>
        <p:style>
          <a:lnRef idx="3">
            <a:schemeClr val="lt1"/>
          </a:lnRef>
          <a:fillRef idx="1">
            <a:schemeClr val="accent4"/>
          </a:fillRef>
          <a:effectRef idx="1">
            <a:schemeClr val="accent4"/>
          </a:effectRef>
          <a:fontRef idx="minor">
            <a:schemeClr val="lt1"/>
          </a:fontRef>
        </p:style>
        <p:txBody>
          <a:bodyPr rtlCol="0" anchor="ctr">
            <a:normAutofit/>
          </a:bodyPr>
          <a:lstStyle/>
          <a:p>
            <a:pPr marL="0" indent="0" algn="ctr">
              <a:buNone/>
            </a:pPr>
            <a:r>
              <a:rPr lang="en-US" sz="4400" b="1" dirty="0">
                <a:solidFill>
                  <a:schemeClr val="tx1"/>
                </a:solidFill>
              </a:rPr>
              <a:t>HORIZONTAL INTEGRATION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Slide Number Placeholder 3"/>
          <p:cNvSpPr>
            <a:spLocks noGrp="1"/>
          </p:cNvSpPr>
          <p:nvPr>
            <p:ph type="sldNum" sz="quarter" idx="12"/>
          </p:nvPr>
        </p:nvSpPr>
        <p:spPr/>
        <p:txBody>
          <a:bodyPr/>
          <a:lstStyle/>
          <a:p>
            <a:r>
              <a:rPr lang="en-US" sz="1800" dirty="0">
                <a:solidFill>
                  <a:schemeClr val="tx1"/>
                </a:solidFill>
              </a:rPr>
              <a:t>7</a:t>
            </a:r>
          </a:p>
        </p:txBody>
      </p:sp>
      <p:sp>
        <p:nvSpPr>
          <p:cNvPr id="1048627" name="TextBox 5"/>
          <p:cNvSpPr txBox="1"/>
          <p:nvPr/>
        </p:nvSpPr>
        <p:spPr>
          <a:xfrm>
            <a:off x="1447800" y="2362200"/>
            <a:ext cx="6172200" cy="1336040"/>
          </a:xfrm>
          <a:prstGeom prst="rect">
            <a:avLst/>
          </a:prstGeom>
          <a:noFill/>
        </p:spPr>
        <p:txBody>
          <a:bodyPr wrap="square" rtlCol="0">
            <a:spAutoFit/>
          </a:bodyPr>
          <a:lstStyle/>
          <a:p>
            <a:r>
              <a:rPr lang="en-US" sz="4200" dirty="0"/>
              <a:t>HORIZONTAL INTEGRATION</a:t>
            </a:r>
          </a:p>
        </p:txBody>
      </p:sp>
      <p:pic>
        <p:nvPicPr>
          <p:cNvPr id="2097155" name="Picture 6"/>
          <p:cNvPicPr>
            <a:picLocks noChangeAspect="1"/>
          </p:cNvPicPr>
          <p:nvPr/>
        </p:nvPicPr>
        <p:blipFill>
          <a:blip r:embed="rId2"/>
          <a:stretch>
            <a:fillRect/>
          </a:stretch>
        </p:blipFill>
        <p:spPr>
          <a:xfrm>
            <a:off x="838200" y="990600"/>
            <a:ext cx="7391401" cy="5410200"/>
          </a:xfrm>
          <a:prstGeom prst="rect">
            <a:avLst/>
          </a:prstGeom>
        </p:spPr>
      </p:pic>
      <p:sp>
        <p:nvSpPr>
          <p:cNvPr id="1048628" name="Footer Placeholder 7"/>
          <p:cNvSpPr>
            <a:spLocks noGrp="1"/>
          </p:cNvSpPr>
          <p:nvPr>
            <p:ph type="ftr" sz="quarter" idx="3"/>
          </p:nvPr>
        </p:nvSpPr>
        <p:spPr>
          <a:xfrm>
            <a:off x="152400" y="152400"/>
            <a:ext cx="3657600" cy="365125"/>
          </a:xfrm>
        </p:spPr>
        <p:txBody>
          <a:bodyPr/>
          <a:lstStyle/>
          <a:p>
            <a:r>
              <a:rPr lang="en-US" sz="2400" dirty="0">
                <a:solidFill>
                  <a:schemeClr val="tx1"/>
                </a:solidFill>
              </a:rPr>
              <a:t>HORIZONTAL INTEGRATION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a:xfrm>
            <a:off x="628650" y="838200"/>
            <a:ext cx="7886700" cy="852489"/>
          </a:xfrm>
        </p:spPr>
        <p:txBody>
          <a:bodyPr>
            <a:normAutofit/>
          </a:bodyPr>
          <a:lstStyle/>
          <a:p>
            <a:pPr algn="ctr"/>
            <a:r>
              <a:rPr lang="en-US" sz="3600" b="1" dirty="0"/>
              <a:t>INTEGRATION WITH PHYSIOLOGY</a:t>
            </a:r>
          </a:p>
        </p:txBody>
      </p:sp>
      <p:sp>
        <p:nvSpPr>
          <p:cNvPr id="1048630" name="Content Placeholder 2"/>
          <p:cNvSpPr>
            <a:spLocks noGrp="1"/>
          </p:cNvSpPr>
          <p:nvPr>
            <p:ph idx="1"/>
          </p:nvPr>
        </p:nvSpPr>
        <p:spPr/>
        <p:txBody>
          <a:bodyPr>
            <a:normAutofit fontScale="92500" lnSpcReduction="10000"/>
          </a:bodyPr>
          <a:lstStyle/>
          <a:p>
            <a:r>
              <a:rPr lang="en-US" sz="2200" dirty="0"/>
              <a:t>1. ATP Production: The primary function of the ETC is to produce ATP, the molecule that stores and provides energy for various cellular activities</a:t>
            </a:r>
          </a:p>
          <a:p>
            <a:r>
              <a:rPr lang="en-US" sz="2200" dirty="0"/>
              <a:t>2. Redox Reactions: The ETC is responsible for transferring electrons from electron donors (such as NADH and FADH2) to electron acceptors (typically oxygen). </a:t>
            </a:r>
          </a:p>
          <a:p>
            <a:r>
              <a:rPr lang="en-US" sz="2200" dirty="0"/>
              <a:t>3. Proton Pumping: As electrons move through the protein complexes of the ETC, they actively pump protons (H+ ions) across the inner mitochondrial membrane, creating a proton gradient or electrochemical gradient.</a:t>
            </a:r>
          </a:p>
          <a:p>
            <a:r>
              <a:rPr lang="en-US" sz="2200" dirty="0"/>
              <a:t>4. Generation of Reactive Oxygen Species (ROS): During electron transport, some electrons may leak from the ETC and react with molecular oxygen to produce reactive oxygen species (ROS), such as superoxide radicals.</a:t>
            </a:r>
          </a:p>
          <a:p>
            <a:r>
              <a:rPr lang="en-US" sz="2200" dirty="0"/>
              <a:t>5. Oxygen Consumption: The ETC is the final destination for electrons in the process of aerobic respiration. </a:t>
            </a:r>
          </a:p>
          <a:p>
            <a:endParaRPr lang="en-US" dirty="0"/>
          </a:p>
        </p:txBody>
      </p:sp>
      <p:sp>
        <p:nvSpPr>
          <p:cNvPr id="1048631" name="Slide Number Placeholder 3"/>
          <p:cNvSpPr>
            <a:spLocks noGrp="1"/>
          </p:cNvSpPr>
          <p:nvPr>
            <p:ph type="sldNum" sz="quarter" idx="12"/>
          </p:nvPr>
        </p:nvSpPr>
        <p:spPr/>
        <p:txBody>
          <a:bodyPr/>
          <a:lstStyle/>
          <a:p>
            <a:r>
              <a:rPr lang="en-US" sz="1800" dirty="0">
                <a:solidFill>
                  <a:schemeClr val="tx1"/>
                </a:solidFill>
              </a:rPr>
              <a:t>8</a:t>
            </a:r>
          </a:p>
        </p:txBody>
      </p:sp>
      <p:sp>
        <p:nvSpPr>
          <p:cNvPr id="1048632" name="Footer Placeholder 7"/>
          <p:cNvSpPr>
            <a:spLocks noGrp="1"/>
          </p:cNvSpPr>
          <p:nvPr>
            <p:ph type="ftr" sz="quarter" idx="3"/>
          </p:nvPr>
        </p:nvSpPr>
        <p:spPr>
          <a:xfrm>
            <a:off x="152400" y="152400"/>
            <a:ext cx="3657600" cy="365125"/>
          </a:xfrm>
        </p:spPr>
        <p:txBody>
          <a:bodyPr/>
          <a:lstStyle/>
          <a:p>
            <a:r>
              <a:rPr lang="en-US" sz="2400" dirty="0">
                <a:solidFill>
                  <a:schemeClr val="tx1"/>
                </a:solidFill>
              </a:rPr>
              <a:t>HORIZONTAL INTEGRATION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Slide Number Placeholder 3"/>
          <p:cNvSpPr>
            <a:spLocks noGrp="1"/>
          </p:cNvSpPr>
          <p:nvPr>
            <p:ph type="sldNum" sz="quarter" idx="12"/>
          </p:nvPr>
        </p:nvSpPr>
        <p:spPr/>
        <p:txBody>
          <a:bodyPr/>
          <a:lstStyle/>
          <a:p>
            <a:r>
              <a:rPr lang="en-US" sz="1800" dirty="0">
                <a:solidFill>
                  <a:schemeClr val="tx1"/>
                </a:solidFill>
              </a:rPr>
              <a:t>18</a:t>
            </a:r>
          </a:p>
        </p:txBody>
      </p:sp>
      <p:sp>
        <p:nvSpPr>
          <p:cNvPr id="1048671" name="Content Placeholder 4"/>
          <p:cNvSpPr>
            <a:spLocks noGrp="1"/>
          </p:cNvSpPr>
          <p:nvPr>
            <p:ph idx="1"/>
          </p:nvPr>
        </p:nvSpPr>
        <p:spPr>
          <a:xfrm>
            <a:off x="457199" y="1166018"/>
            <a:ext cx="8229600" cy="4525963"/>
          </a:xfrm>
          <a:prstGeom prst="roundRect">
            <a:avLst/>
          </a:prstGeom>
          <a:noFill/>
        </p:spPr>
        <p:style>
          <a:lnRef idx="3">
            <a:schemeClr val="lt1"/>
          </a:lnRef>
          <a:fillRef idx="1">
            <a:schemeClr val="accent4"/>
          </a:fillRef>
          <a:effectRef idx="1">
            <a:schemeClr val="accent4"/>
          </a:effectRef>
          <a:fontRef idx="minor">
            <a:schemeClr val="lt1"/>
          </a:fontRef>
        </p:style>
        <p:txBody>
          <a:bodyPr rtlCol="0" anchor="ctr">
            <a:normAutofit/>
          </a:bodyPr>
          <a:lstStyle/>
          <a:p>
            <a:pPr marL="0" indent="0" algn="ctr">
              <a:buNone/>
            </a:pPr>
            <a:r>
              <a:rPr lang="en-US" sz="4400" b="1" dirty="0">
                <a:solidFill>
                  <a:schemeClr val="tx1"/>
                </a:solidFill>
              </a:rPr>
              <a:t>VERTICAL INTEGRATION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8589" name="Title 1"/>
          <p:cNvSpPr>
            <a:spLocks noGrp="1"/>
          </p:cNvSpPr>
          <p:nvPr>
            <p:ph type="ctrTitle"/>
          </p:nvPr>
        </p:nvSpPr>
        <p:spPr>
          <a:xfrm>
            <a:off x="0" y="2641195"/>
            <a:ext cx="9096376" cy="2374975"/>
          </a:xfrm>
          <a:noFill/>
        </p:spPr>
        <p:txBody>
          <a:bodyPr rtlCol="0">
            <a:noAutofit/>
          </a:bodyPr>
          <a:lstStyle/>
          <a:p>
            <a:br>
              <a:rPr lang="en-US" b="1" dirty="0">
                <a:solidFill>
                  <a:srgbClr val="36363D"/>
                </a:solidFill>
              </a:rPr>
            </a:br>
            <a:br>
              <a:rPr lang="en-US" b="1" dirty="0">
                <a:solidFill>
                  <a:srgbClr val="36363D"/>
                </a:solidFill>
              </a:rPr>
            </a:br>
            <a:r>
              <a:rPr lang="en-US" b="1" dirty="0">
                <a:solidFill>
                  <a:srgbClr val="36363D"/>
                </a:solidFill>
              </a:rPr>
              <a:t>BIOCHEMISTRY </a:t>
            </a:r>
            <a:br>
              <a:rPr lang="en-US" sz="3600" b="1" dirty="0">
                <a:solidFill>
                  <a:srgbClr val="36363D"/>
                </a:solidFill>
              </a:rPr>
            </a:br>
            <a:br>
              <a:rPr lang="en-US" sz="3600" b="1" dirty="0">
                <a:solidFill>
                  <a:srgbClr val="36363D"/>
                </a:solidFill>
              </a:rPr>
            </a:br>
            <a:br>
              <a:rPr lang="en-US" sz="3600" b="1" dirty="0">
                <a:solidFill>
                  <a:srgbClr val="36363D"/>
                </a:solidFill>
              </a:rPr>
            </a:br>
            <a:br>
              <a:rPr lang="en-US" sz="3600" b="1" dirty="0">
                <a:solidFill>
                  <a:srgbClr val="36363D"/>
                </a:solidFill>
              </a:rPr>
            </a:br>
            <a:br>
              <a:rPr lang="en-US" sz="3600" b="1" dirty="0">
                <a:solidFill>
                  <a:srgbClr val="36363D"/>
                </a:solidFill>
              </a:rPr>
            </a:br>
            <a:br>
              <a:rPr lang="en-US" sz="3600" b="1" dirty="0">
                <a:solidFill>
                  <a:srgbClr val="36363D"/>
                </a:solidFill>
              </a:rPr>
            </a:br>
            <a:br>
              <a:rPr lang="en-US" sz="3600" b="1" dirty="0">
                <a:solidFill>
                  <a:srgbClr val="36363D"/>
                </a:solidFill>
              </a:rPr>
            </a:br>
            <a:br>
              <a:rPr lang="en-US" sz="3600" b="1" dirty="0">
                <a:solidFill>
                  <a:srgbClr val="36363D"/>
                </a:solidFill>
              </a:rPr>
            </a:br>
            <a:br>
              <a:rPr lang="en-US" sz="3600" b="1" dirty="0">
                <a:solidFill>
                  <a:srgbClr val="36363D"/>
                </a:solidFill>
              </a:rPr>
            </a:br>
            <a:r>
              <a:rPr lang="en-US" sz="3600" b="1" dirty="0">
                <a:solidFill>
                  <a:srgbClr val="36363D"/>
                </a:solidFill>
              </a:rPr>
              <a:t>RESPIRATION MODULE</a:t>
            </a:r>
            <a:br>
              <a:rPr lang="en-US" sz="3600" b="1" dirty="0">
                <a:solidFill>
                  <a:srgbClr val="36363D"/>
                </a:solidFill>
              </a:rPr>
            </a:br>
            <a:r>
              <a:rPr lang="en-US" sz="3600" b="1" dirty="0">
                <a:solidFill>
                  <a:srgbClr val="36363D"/>
                </a:solidFill>
              </a:rPr>
              <a:t>ELECTRON TRANSPORT CHAIN</a:t>
            </a:r>
            <a:br>
              <a:rPr lang="en-US" sz="3600" b="1" dirty="0">
                <a:solidFill>
                  <a:srgbClr val="36363D"/>
                </a:solidFill>
              </a:rPr>
            </a:br>
            <a:r>
              <a:rPr lang="en-US" sz="3600" b="1" dirty="0">
                <a:solidFill>
                  <a:srgbClr val="36363D"/>
                </a:solidFill>
              </a:rPr>
              <a:t>SGD</a:t>
            </a:r>
            <a:br>
              <a:rPr lang="en-US" sz="3600" b="1" dirty="0">
                <a:solidFill>
                  <a:srgbClr val="36363D"/>
                </a:solidFill>
              </a:rPr>
            </a:br>
            <a:endParaRPr lang="en-US" sz="3200" b="1" dirty="0">
              <a:solidFill>
                <a:srgbClr val="36363D"/>
              </a:solidFill>
            </a:endParaRPr>
          </a:p>
        </p:txBody>
      </p:sp>
      <p:sp>
        <p:nvSpPr>
          <p:cNvPr id="1048590" name="Subtitle 2"/>
          <p:cNvSpPr>
            <a:spLocks noGrp="1" noChangeArrowheads="1"/>
          </p:cNvSpPr>
          <p:nvPr>
            <p:ph type="subTitle" idx="1"/>
          </p:nvPr>
        </p:nvSpPr>
        <p:spPr>
          <a:xfrm>
            <a:off x="76200" y="5415278"/>
            <a:ext cx="3733800" cy="1190623"/>
          </a:xfrm>
        </p:spPr>
        <p:txBody>
          <a:bodyPr>
            <a:normAutofit fontScale="95833"/>
          </a:bodyPr>
          <a:lstStyle/>
          <a:p>
            <a:pPr>
              <a:lnSpc>
                <a:spcPts val="1500"/>
              </a:lnSpc>
            </a:pPr>
            <a:endParaRPr lang="en-US" altLang="en-US" sz="2400" b="1" dirty="0">
              <a:solidFill>
                <a:srgbClr val="36363D"/>
              </a:solidFill>
              <a:cs typeface="Times New Roman" pitchFamily="18" charset="0"/>
            </a:endParaRPr>
          </a:p>
          <a:p>
            <a:r>
              <a:rPr lang="en-US" altLang="en-US" sz="2400" b="1" dirty="0">
                <a:solidFill>
                  <a:srgbClr val="36363D"/>
                </a:solidFill>
                <a:cs typeface="Times New Roman" pitchFamily="18" charset="0"/>
              </a:rPr>
              <a:t>Dept. of Biochemistry RMU                                               DR Rahat Afzal</a:t>
            </a:r>
          </a:p>
        </p:txBody>
      </p:sp>
      <p:sp>
        <p:nvSpPr>
          <p:cNvPr id="1048591"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3"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716337" y="276229"/>
            <a:ext cx="1711325" cy="1724025"/>
          </a:xfrm>
          <a:prstGeom prst="rect">
            <a:avLst/>
          </a:prstGeom>
          <a:noFill/>
          <a:ln w="9525">
            <a:noFill/>
            <a:miter lim="800000"/>
            <a:headEnd/>
            <a:tailEnd/>
          </a:ln>
        </p:spPr>
      </p:pic>
      <p:sp>
        <p:nvSpPr>
          <p:cNvPr id="1048592" name="TextBox 3"/>
          <p:cNvSpPr txBox="1"/>
          <p:nvPr/>
        </p:nvSpPr>
        <p:spPr>
          <a:xfrm>
            <a:off x="6019800" y="6021653"/>
            <a:ext cx="2291080" cy="358140"/>
          </a:xfrm>
          <a:prstGeom prst="rect">
            <a:avLst/>
          </a:prstGeom>
          <a:noFill/>
        </p:spPr>
        <p:txBody>
          <a:bodyPr wrap="none" rtlCol="0">
            <a:spAutoFit/>
          </a:bodyPr>
          <a:lstStyle/>
          <a:p>
            <a:r>
              <a:rPr lang="en-US" dirty="0"/>
              <a:t>25-10-24 till 31-10-24</a:t>
            </a:r>
          </a:p>
        </p:txBody>
      </p:sp>
      <p:sp>
        <p:nvSpPr>
          <p:cNvPr id="1048593" name="TextBox 1"/>
          <p:cNvSpPr txBox="1"/>
          <p:nvPr/>
        </p:nvSpPr>
        <p:spPr>
          <a:xfrm>
            <a:off x="8686800" y="6206319"/>
            <a:ext cx="914400" cy="369332"/>
          </a:xfrm>
          <a:prstGeom prst="rect">
            <a:avLst/>
          </a:prstGeom>
          <a:noFill/>
        </p:spPr>
        <p:txBody>
          <a:bodyPr wrap="square" rtlCol="0">
            <a:spAutoFit/>
          </a:bodyPr>
          <a:lstStyle/>
          <a:p>
            <a:r>
              <a:rPr lang="en-US" dirty="0"/>
              <a:t>1</a:t>
            </a:r>
          </a:p>
        </p:txBody>
      </p:sp>
      <p:pic>
        <p:nvPicPr>
          <p:cNvPr id="3" name="Picture 2" descr="Close-up of a document with a signature&#10;&#10;AI-generated content may be incorrect.">
            <a:extLst>
              <a:ext uri="{FF2B5EF4-FFF2-40B4-BE49-F238E27FC236}">
                <a16:creationId xmlns:a16="http://schemas.microsoft.com/office/drawing/2014/main" id="{C292D2C1-9168-4F30-6BDD-DDCA38041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364088"/>
            <a:ext cx="2172007" cy="12930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a:xfrm>
            <a:off x="628650" y="228600"/>
            <a:ext cx="7886700" cy="1325563"/>
          </a:xfrm>
        </p:spPr>
        <p:txBody>
          <a:bodyPr>
            <a:normAutofit/>
          </a:bodyPr>
          <a:lstStyle/>
          <a:p>
            <a:pPr algn="ctr"/>
            <a:r>
              <a:rPr lang="en-US" sz="3600" b="1" dirty="0"/>
              <a:t>Disorders of ETC</a:t>
            </a:r>
          </a:p>
        </p:txBody>
      </p:sp>
      <p:sp>
        <p:nvSpPr>
          <p:cNvPr id="1048673" name="Content Placeholder 2"/>
          <p:cNvSpPr>
            <a:spLocks noGrp="1"/>
          </p:cNvSpPr>
          <p:nvPr>
            <p:ph idx="1"/>
          </p:nvPr>
        </p:nvSpPr>
        <p:spPr/>
        <p:txBody>
          <a:bodyPr>
            <a:normAutofit/>
          </a:bodyPr>
          <a:lstStyle/>
          <a:p>
            <a:pPr marL="514350" indent="-514350">
              <a:buFont typeface="+mj-lt"/>
              <a:buAutoNum type="arabicPeriod"/>
            </a:pPr>
            <a:r>
              <a:rPr lang="en-US" sz="2400" dirty="0"/>
              <a:t>Mitochondrial Myopathies</a:t>
            </a:r>
          </a:p>
          <a:p>
            <a:pPr marL="514350" indent="-514350">
              <a:buFont typeface="+mj-lt"/>
              <a:buAutoNum type="arabicPeriod"/>
            </a:pPr>
            <a:r>
              <a:rPr lang="en-US" sz="2400" b="1" dirty="0"/>
              <a:t>Leigh</a:t>
            </a:r>
            <a:r>
              <a:rPr lang="en-US" sz="2400" dirty="0"/>
              <a:t> Syndrome</a:t>
            </a:r>
          </a:p>
          <a:p>
            <a:pPr marL="514350" indent="-514350">
              <a:buFont typeface="+mj-lt"/>
              <a:buAutoNum type="arabicPeriod"/>
            </a:pPr>
            <a:r>
              <a:rPr lang="en-US" sz="2400" dirty="0" err="1"/>
              <a:t>Leber's</a:t>
            </a:r>
            <a:r>
              <a:rPr lang="en-US" sz="2400" dirty="0"/>
              <a:t> Hereditary Optic Neuropathy (</a:t>
            </a:r>
            <a:r>
              <a:rPr lang="en-US" sz="2400" b="1" dirty="0"/>
              <a:t>LHON</a:t>
            </a:r>
            <a:r>
              <a:rPr lang="en-US" sz="2400" dirty="0"/>
              <a:t>)</a:t>
            </a:r>
          </a:p>
          <a:p>
            <a:pPr marL="514350" indent="-514350">
              <a:buFont typeface="+mj-lt"/>
              <a:buAutoNum type="arabicPeriod"/>
            </a:pPr>
            <a:r>
              <a:rPr lang="en-US" sz="2400" b="1" dirty="0"/>
              <a:t>MELAS</a:t>
            </a:r>
            <a:r>
              <a:rPr lang="en-US" sz="2400" dirty="0"/>
              <a:t> Syndrome (Mitochondrial </a:t>
            </a:r>
            <a:r>
              <a:rPr lang="en-US" sz="2400" dirty="0" err="1"/>
              <a:t>Encephalomyopathy</a:t>
            </a:r>
            <a:r>
              <a:rPr lang="en-US" sz="2400" dirty="0"/>
              <a:t>, Lactic Acidosis, and Stroke-like Episodes)</a:t>
            </a:r>
          </a:p>
          <a:p>
            <a:pPr marL="514350" indent="-514350">
              <a:buFont typeface="+mj-lt"/>
              <a:buAutoNum type="arabicPeriod"/>
            </a:pPr>
            <a:r>
              <a:rPr lang="en-US" sz="2400" b="1" dirty="0"/>
              <a:t>Kearns-Sayre</a:t>
            </a:r>
            <a:r>
              <a:rPr lang="en-US" sz="2400" dirty="0"/>
              <a:t> Syndrome (KSS)</a:t>
            </a:r>
          </a:p>
          <a:p>
            <a:pPr marL="514350" indent="-514350">
              <a:buFont typeface="+mj-lt"/>
              <a:buAutoNum type="arabicPeriod"/>
            </a:pPr>
            <a:r>
              <a:rPr lang="en-US" sz="2400" b="1" dirty="0"/>
              <a:t>NARP</a:t>
            </a:r>
            <a:r>
              <a:rPr lang="en-US" sz="2400" dirty="0"/>
              <a:t> Syndrome (Neuropathy, Ataxia, and Retinitis </a:t>
            </a:r>
            <a:r>
              <a:rPr lang="en-US" sz="2400" dirty="0" err="1"/>
              <a:t>Pigmentosa</a:t>
            </a:r>
            <a:endParaRPr lang="en-US" sz="2400" dirty="0"/>
          </a:p>
        </p:txBody>
      </p:sp>
      <p:sp>
        <p:nvSpPr>
          <p:cNvPr id="1048674" name="Slide Number Placeholder 3"/>
          <p:cNvSpPr>
            <a:spLocks noGrp="1"/>
          </p:cNvSpPr>
          <p:nvPr>
            <p:ph type="sldNum" sz="quarter" idx="12"/>
          </p:nvPr>
        </p:nvSpPr>
        <p:spPr/>
        <p:txBody>
          <a:bodyPr/>
          <a:lstStyle/>
          <a:p>
            <a:r>
              <a:rPr lang="en-US" sz="1800" dirty="0">
                <a:solidFill>
                  <a:schemeClr val="tx1"/>
                </a:solidFill>
              </a:rPr>
              <a:t>19</a:t>
            </a:r>
          </a:p>
        </p:txBody>
      </p:sp>
      <p:sp>
        <p:nvSpPr>
          <p:cNvPr id="1048675" name="Footer Placeholder 7"/>
          <p:cNvSpPr>
            <a:spLocks noGrp="1"/>
          </p:cNvSpPr>
          <p:nvPr>
            <p:ph type="ftr" sz="quarter" idx="3"/>
          </p:nvPr>
        </p:nvSpPr>
        <p:spPr>
          <a:xfrm>
            <a:off x="76200" y="152400"/>
            <a:ext cx="3657600" cy="365125"/>
          </a:xfrm>
        </p:spPr>
        <p:txBody>
          <a:bodyPr/>
          <a:lstStyle/>
          <a:p>
            <a:r>
              <a:rPr lang="en-US" sz="2400" dirty="0">
                <a:solidFill>
                  <a:schemeClr val="tx1"/>
                </a:solidFill>
              </a:rPr>
              <a:t>VERTICAL INTEGRATION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ext Placeholder 2"/>
          <p:cNvSpPr>
            <a:spLocks noGrp="1"/>
          </p:cNvSpPr>
          <p:nvPr>
            <p:ph type="body" idx="1"/>
          </p:nvPr>
        </p:nvSpPr>
        <p:spPr>
          <a:xfrm>
            <a:off x="659015" y="2057400"/>
            <a:ext cx="7772400" cy="1500187"/>
          </a:xfrm>
        </p:spPr>
        <p:txBody>
          <a:bodyPr>
            <a:normAutofit/>
          </a:bodyPr>
          <a:lstStyle/>
          <a:p>
            <a:pPr algn="ctr"/>
            <a:r>
              <a:rPr lang="en-US" sz="4400" b="1" dirty="0">
                <a:solidFill>
                  <a:schemeClr val="accent4">
                    <a:lumMod val="75000"/>
                  </a:schemeClr>
                </a:solidFill>
              </a:rPr>
              <a:t> </a:t>
            </a:r>
          </a:p>
        </p:txBody>
      </p:sp>
      <p:sp>
        <p:nvSpPr>
          <p:cNvPr id="1048677" name="Slide Number Placeholder 3"/>
          <p:cNvSpPr>
            <a:spLocks noGrp="1"/>
          </p:cNvSpPr>
          <p:nvPr>
            <p:ph type="sldNum" sz="quarter" idx="12"/>
          </p:nvPr>
        </p:nvSpPr>
        <p:spPr/>
        <p:txBody>
          <a:bodyPr/>
          <a:lstStyle/>
          <a:p>
            <a:r>
              <a:rPr lang="en-US" sz="1800" dirty="0">
                <a:solidFill>
                  <a:schemeClr val="tx1"/>
                </a:solidFill>
              </a:rPr>
              <a:t>20</a:t>
            </a:r>
          </a:p>
        </p:txBody>
      </p:sp>
      <p:sp>
        <p:nvSpPr>
          <p:cNvPr id="1048678" name="Rounded Rectangle 4"/>
          <p:cNvSpPr/>
          <p:nvPr/>
        </p:nvSpPr>
        <p:spPr>
          <a:xfrm>
            <a:off x="759922" y="1104899"/>
            <a:ext cx="7570584" cy="4648200"/>
          </a:xfrm>
          <a:prstGeom prst="roundRect">
            <a:avLst/>
          </a:prstGeom>
          <a:no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5400" b="1" dirty="0">
                <a:solidFill>
                  <a:schemeClr val="tx1"/>
                </a:solidFill>
              </a:rPr>
              <a:t>SPIRAL INTEGRATION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a:xfrm>
            <a:off x="381000" y="2819400"/>
            <a:ext cx="7543800" cy="1207008"/>
          </a:xfrm>
        </p:spPr>
        <p:txBody>
          <a:bodyPr>
            <a:noAutofit/>
          </a:bodyPr>
          <a:lstStyle/>
          <a:p>
            <a:pPr algn="just"/>
            <a:br>
              <a:rPr lang="en-US" sz="2400" dirty="0">
                <a:solidFill>
                  <a:srgbClr val="36363D"/>
                </a:solidFill>
              </a:rPr>
            </a:br>
            <a:br>
              <a:rPr lang="en-US" sz="2400" dirty="0">
                <a:solidFill>
                  <a:srgbClr val="36363D"/>
                </a:solidFill>
              </a:rPr>
            </a:br>
            <a:br>
              <a:rPr lang="en-US" sz="2400" dirty="0">
                <a:solidFill>
                  <a:srgbClr val="36363D"/>
                </a:solidFill>
              </a:rPr>
            </a:br>
            <a:r>
              <a:rPr lang="en-US" sz="2400" dirty="0">
                <a:solidFill>
                  <a:srgbClr val="36363D"/>
                </a:solidFill>
              </a:rPr>
              <a:t>The principle of beneficence is the obligation of physician to act for the </a:t>
            </a:r>
            <a:r>
              <a:rPr lang="en-US" sz="2400" b="1" dirty="0">
                <a:solidFill>
                  <a:srgbClr val="36363D"/>
                </a:solidFill>
              </a:rPr>
              <a:t>benefit of the patient </a:t>
            </a:r>
            <a:r>
              <a:rPr lang="en-US" sz="2400" dirty="0">
                <a:solidFill>
                  <a:srgbClr val="36363D"/>
                </a:solidFill>
              </a:rPr>
              <a:t>and supports a number of moral rules to protect and defend the right of others, prevent harm, remove conditions that will cause harm, help persons with disabilities, and rescue persons in danger. </a:t>
            </a:r>
            <a:br>
              <a:rPr lang="en-US" sz="2400" dirty="0">
                <a:solidFill>
                  <a:srgbClr val="36363D"/>
                </a:solidFill>
              </a:rPr>
            </a:br>
            <a:r>
              <a:rPr lang="en-US" sz="2400" dirty="0">
                <a:solidFill>
                  <a:srgbClr val="36363D"/>
                </a:solidFill>
              </a:rPr>
              <a:t>It is worth emphasizing that, the language here is one of positive requirements. The principle calls for not just avoiding harm, but also to benefit patients and to promote their welfare.</a:t>
            </a:r>
            <a:endParaRPr lang="en-US" sz="2400" dirty="0">
              <a:solidFill>
                <a:srgbClr val="36363D"/>
              </a:solidFill>
              <a:latin typeface="Arial Rounded MT Bold" panose="020F0704030504030204" pitchFamily="34" charset="0"/>
            </a:endParaRPr>
          </a:p>
        </p:txBody>
      </p:sp>
      <p:pic>
        <p:nvPicPr>
          <p:cNvPr id="2097158" name="Content Placeholder 3"/>
          <p:cNvPicPr>
            <a:picLocks noGrp="1" noChangeAspect="1"/>
          </p:cNvPicPr>
          <p:nvPr>
            <p:ph idx="1"/>
          </p:nvPr>
        </p:nvPicPr>
        <p:blipFill rotWithShape="1">
          <a:blip r:embed="rId2"/>
          <a:srcRect l="25034" t="8588" r="20335" b="8155"/>
          <a:stretch>
            <a:fillRect/>
          </a:stretch>
        </p:blipFill>
        <p:spPr>
          <a:xfrm>
            <a:off x="7467600" y="703400"/>
            <a:ext cx="1482501" cy="1419896"/>
          </a:xfrm>
          <a:prstGeom prst="rect">
            <a:avLst/>
          </a:prstGeom>
        </p:spPr>
      </p:pic>
      <p:sp>
        <p:nvSpPr>
          <p:cNvPr id="1048680" name="Oval 4"/>
          <p:cNvSpPr/>
          <p:nvPr/>
        </p:nvSpPr>
        <p:spPr>
          <a:xfrm>
            <a:off x="2628900" y="568954"/>
            <a:ext cx="3048000" cy="1488446"/>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rgbClr val="36363D"/>
                </a:solidFill>
              </a:rPr>
              <a:t>Beneficence</a:t>
            </a:r>
          </a:p>
        </p:txBody>
      </p:sp>
      <p:sp>
        <p:nvSpPr>
          <p:cNvPr id="1048681" name="Slide Number Placeholder 7"/>
          <p:cNvSpPr>
            <a:spLocks noGrp="1"/>
          </p:cNvSpPr>
          <p:nvPr>
            <p:ph type="sldNum" sz="quarter" idx="12"/>
          </p:nvPr>
        </p:nvSpPr>
        <p:spPr/>
        <p:txBody>
          <a:bodyPr/>
          <a:lstStyle/>
          <a:p>
            <a:r>
              <a:rPr lang="en-US" sz="1800" dirty="0">
                <a:solidFill>
                  <a:schemeClr val="tx1"/>
                </a:solidFill>
              </a:rPr>
              <a:t>21</a:t>
            </a:r>
          </a:p>
        </p:txBody>
      </p:sp>
      <p:sp>
        <p:nvSpPr>
          <p:cNvPr id="1048682" name="Footer Placeholder 7"/>
          <p:cNvSpPr>
            <a:spLocks noGrp="1"/>
          </p:cNvSpPr>
          <p:nvPr>
            <p:ph type="ftr" sz="quarter" idx="3"/>
          </p:nvPr>
        </p:nvSpPr>
        <p:spPr>
          <a:xfrm>
            <a:off x="76200" y="152400"/>
            <a:ext cx="3657600" cy="365125"/>
          </a:xfrm>
        </p:spPr>
        <p:txBody>
          <a:bodyPr/>
          <a:lstStyle/>
          <a:p>
            <a:r>
              <a:rPr lang="en-US" sz="2400" dirty="0">
                <a:solidFill>
                  <a:schemeClr val="tx1"/>
                </a:solidFill>
              </a:rPr>
              <a:t>SPIRAL INTEGRATION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a:xfrm>
            <a:off x="618818" y="763895"/>
            <a:ext cx="7886700" cy="1325563"/>
          </a:xfrm>
        </p:spPr>
        <p:txBody>
          <a:bodyPr>
            <a:normAutofit/>
          </a:bodyPr>
          <a:lstStyle/>
          <a:p>
            <a:pPr algn="ctr"/>
            <a:r>
              <a:rPr lang="en-US" sz="4000" b="1" dirty="0"/>
              <a:t>Family Medicine</a:t>
            </a:r>
          </a:p>
        </p:txBody>
      </p:sp>
      <p:sp>
        <p:nvSpPr>
          <p:cNvPr id="1048684" name="Content Placeholder 2"/>
          <p:cNvSpPr>
            <a:spLocks noGrp="1"/>
          </p:cNvSpPr>
          <p:nvPr>
            <p:ph idx="1"/>
          </p:nvPr>
        </p:nvSpPr>
        <p:spPr>
          <a:xfrm>
            <a:off x="623734" y="2062419"/>
            <a:ext cx="7886700" cy="4351338"/>
          </a:xfrm>
        </p:spPr>
        <p:txBody>
          <a:bodyPr>
            <a:normAutofit/>
          </a:bodyPr>
          <a:lstStyle/>
          <a:p>
            <a:r>
              <a:rPr lang="en-US" sz="2800" dirty="0"/>
              <a:t>Diagnosis</a:t>
            </a:r>
          </a:p>
          <a:p>
            <a:r>
              <a:rPr lang="en-US" sz="2800" dirty="0"/>
              <a:t>Education</a:t>
            </a:r>
          </a:p>
          <a:p>
            <a:r>
              <a:rPr lang="en-US" sz="2800" dirty="0"/>
              <a:t>Dietary guidance</a:t>
            </a:r>
          </a:p>
          <a:p>
            <a:r>
              <a:rPr lang="en-US" sz="2800" dirty="0"/>
              <a:t>Monitoring</a:t>
            </a:r>
          </a:p>
          <a:p>
            <a:r>
              <a:rPr lang="en-US" sz="2800" dirty="0"/>
              <a:t>Refer to specialist</a:t>
            </a:r>
          </a:p>
        </p:txBody>
      </p:sp>
      <p:sp>
        <p:nvSpPr>
          <p:cNvPr id="1048685" name="Slide Number Placeholder 3"/>
          <p:cNvSpPr>
            <a:spLocks noGrp="1"/>
          </p:cNvSpPr>
          <p:nvPr>
            <p:ph type="sldNum" sz="quarter" idx="12"/>
          </p:nvPr>
        </p:nvSpPr>
        <p:spPr/>
        <p:txBody>
          <a:bodyPr/>
          <a:lstStyle/>
          <a:p>
            <a:r>
              <a:rPr lang="en-US" sz="1800" dirty="0">
                <a:solidFill>
                  <a:schemeClr val="tx1"/>
                </a:solidFill>
              </a:rPr>
              <a:t>22</a:t>
            </a:r>
          </a:p>
        </p:txBody>
      </p:sp>
      <p:sp>
        <p:nvSpPr>
          <p:cNvPr id="1048686" name="Footer Placeholder 7"/>
          <p:cNvSpPr>
            <a:spLocks noGrp="1"/>
          </p:cNvSpPr>
          <p:nvPr>
            <p:ph type="ftr" sz="quarter" idx="3"/>
          </p:nvPr>
        </p:nvSpPr>
        <p:spPr>
          <a:xfrm>
            <a:off x="76200" y="152400"/>
            <a:ext cx="3657600" cy="365125"/>
          </a:xfrm>
        </p:spPr>
        <p:txBody>
          <a:bodyPr/>
          <a:lstStyle/>
          <a:p>
            <a:r>
              <a:rPr lang="en-US" sz="2400" dirty="0">
                <a:solidFill>
                  <a:schemeClr val="tx1"/>
                </a:solidFill>
              </a:rPr>
              <a:t>SPIRAL INTEGRATION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
          <p:cNvSpPr>
            <a:spLocks noGrp="1"/>
          </p:cNvSpPr>
          <p:nvPr>
            <p:ph type="title"/>
          </p:nvPr>
        </p:nvSpPr>
        <p:spPr>
          <a:xfrm>
            <a:off x="628650" y="500062"/>
            <a:ext cx="7886700" cy="1325563"/>
          </a:xfrm>
        </p:spPr>
        <p:txBody>
          <a:bodyPr>
            <a:normAutofit/>
          </a:bodyPr>
          <a:lstStyle/>
          <a:p>
            <a:pPr algn="ctr"/>
            <a:r>
              <a:rPr lang="en-US" sz="4000" b="1" dirty="0"/>
              <a:t>Artificial Intelligence</a:t>
            </a:r>
          </a:p>
        </p:txBody>
      </p:sp>
      <p:sp>
        <p:nvSpPr>
          <p:cNvPr id="1048688" name="Content Placeholder 2"/>
          <p:cNvSpPr>
            <a:spLocks noGrp="1"/>
          </p:cNvSpPr>
          <p:nvPr>
            <p:ph idx="1"/>
          </p:nvPr>
        </p:nvSpPr>
        <p:spPr/>
        <p:txBody>
          <a:bodyPr>
            <a:normAutofit/>
          </a:bodyPr>
          <a:lstStyle/>
          <a:p>
            <a:pPr marL="0" indent="0">
              <a:buNone/>
            </a:pPr>
            <a:r>
              <a:rPr lang="en-US" sz="2800" dirty="0"/>
              <a:t>Image Analysis</a:t>
            </a:r>
          </a:p>
          <a:p>
            <a:pPr marL="0" indent="0">
              <a:buNone/>
            </a:pPr>
            <a:r>
              <a:rPr lang="en-US" sz="2800" dirty="0"/>
              <a:t>Patient monitoring</a:t>
            </a:r>
          </a:p>
          <a:p>
            <a:pPr marL="0" indent="0">
              <a:buNone/>
            </a:pPr>
            <a:r>
              <a:rPr lang="en-US" sz="2800" dirty="0"/>
              <a:t>Robot assisted surgery</a:t>
            </a:r>
          </a:p>
          <a:p>
            <a:pPr marL="0" indent="0">
              <a:buNone/>
            </a:pPr>
            <a:r>
              <a:rPr lang="en-US" sz="2800" dirty="0"/>
              <a:t>Drug development</a:t>
            </a:r>
          </a:p>
        </p:txBody>
      </p:sp>
      <p:sp>
        <p:nvSpPr>
          <p:cNvPr id="1048689" name="Slide Number Placeholder 3"/>
          <p:cNvSpPr>
            <a:spLocks noGrp="1"/>
          </p:cNvSpPr>
          <p:nvPr>
            <p:ph type="sldNum" sz="quarter" idx="12"/>
          </p:nvPr>
        </p:nvSpPr>
        <p:spPr/>
        <p:txBody>
          <a:bodyPr/>
          <a:lstStyle/>
          <a:p>
            <a:r>
              <a:rPr lang="en-US" sz="1800" dirty="0">
                <a:solidFill>
                  <a:schemeClr val="tx1"/>
                </a:solidFill>
              </a:rPr>
              <a:t>23</a:t>
            </a:r>
          </a:p>
        </p:txBody>
      </p:sp>
      <p:sp>
        <p:nvSpPr>
          <p:cNvPr id="1048690" name="Footer Placeholder 7"/>
          <p:cNvSpPr>
            <a:spLocks noGrp="1"/>
          </p:cNvSpPr>
          <p:nvPr>
            <p:ph type="ftr" sz="quarter" idx="3"/>
          </p:nvPr>
        </p:nvSpPr>
        <p:spPr>
          <a:xfrm>
            <a:off x="76200" y="152400"/>
            <a:ext cx="3657600" cy="365125"/>
          </a:xfrm>
        </p:spPr>
        <p:txBody>
          <a:bodyPr/>
          <a:lstStyle/>
          <a:p>
            <a:r>
              <a:rPr lang="en-US" sz="2400" dirty="0">
                <a:solidFill>
                  <a:schemeClr val="tx1"/>
                </a:solidFill>
              </a:rPr>
              <a:t>SPIRAL INTEGRATION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a:xfrm>
            <a:off x="416417" y="374720"/>
            <a:ext cx="8229600" cy="1143000"/>
          </a:xfrm>
        </p:spPr>
        <p:txBody>
          <a:bodyPr>
            <a:normAutofit/>
          </a:bodyPr>
          <a:lstStyle/>
          <a:p>
            <a:pPr algn="ctr"/>
            <a:r>
              <a:rPr lang="en-US" sz="3600" b="1" dirty="0"/>
              <a:t>RESEARCH ARTICLE </a:t>
            </a:r>
          </a:p>
        </p:txBody>
      </p:sp>
      <p:sp>
        <p:nvSpPr>
          <p:cNvPr id="1048692" name="Slide Number Placeholder 3"/>
          <p:cNvSpPr>
            <a:spLocks noGrp="1"/>
          </p:cNvSpPr>
          <p:nvPr>
            <p:ph type="sldNum" sz="quarter" idx="12"/>
          </p:nvPr>
        </p:nvSpPr>
        <p:spPr/>
        <p:txBody>
          <a:bodyPr/>
          <a:lstStyle/>
          <a:p>
            <a:r>
              <a:rPr lang="en-US" sz="1800" dirty="0">
                <a:solidFill>
                  <a:schemeClr val="tx1"/>
                </a:solidFill>
              </a:rPr>
              <a:t>24</a:t>
            </a:r>
          </a:p>
        </p:txBody>
      </p:sp>
      <p:pic>
        <p:nvPicPr>
          <p:cNvPr id="2097159" name="Content Placeholder 4"/>
          <p:cNvPicPr>
            <a:picLocks noGrp="1" noChangeAspect="1"/>
          </p:cNvPicPr>
          <p:nvPr>
            <p:ph idx="1"/>
          </p:nvPr>
        </p:nvPicPr>
        <p:blipFill rotWithShape="1">
          <a:blip r:embed="rId2"/>
          <a:srcRect l="53491" t="13648" r="5047" b="4842"/>
          <a:stretch>
            <a:fillRect/>
          </a:stretch>
        </p:blipFill>
        <p:spPr>
          <a:xfrm>
            <a:off x="427383" y="2000823"/>
            <a:ext cx="8207668" cy="4538089"/>
          </a:xfrm>
          <a:prstGeom prst="rect">
            <a:avLst/>
          </a:prstGeom>
        </p:spPr>
      </p:pic>
      <p:sp>
        <p:nvSpPr>
          <p:cNvPr id="1048693" name="Content Placeholder 2"/>
          <p:cNvSpPr>
            <a:spLocks noGrp="1"/>
          </p:cNvSpPr>
          <p:nvPr/>
        </p:nvSpPr>
        <p:spPr>
          <a:xfrm>
            <a:off x="228600" y="1265308"/>
            <a:ext cx="8915400" cy="69173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marL="0" indent="0">
              <a:buNone/>
            </a:pPr>
            <a:r>
              <a:rPr lang="en-US" sz="2800" dirty="0"/>
              <a:t>https://www.sciencedirect.com/science/article/pii/S0005272898000450</a:t>
            </a:r>
            <a:endParaRPr lang="en-US" sz="2800" b="1" dirty="0"/>
          </a:p>
        </p:txBody>
      </p:sp>
      <p:sp>
        <p:nvSpPr>
          <p:cNvPr id="1048694" name="Footer Placeholder 7"/>
          <p:cNvSpPr>
            <a:spLocks noGrp="1"/>
          </p:cNvSpPr>
          <p:nvPr>
            <p:ph type="ftr" sz="quarter" idx="3"/>
          </p:nvPr>
        </p:nvSpPr>
        <p:spPr>
          <a:xfrm>
            <a:off x="76200" y="152400"/>
            <a:ext cx="3657600" cy="365125"/>
          </a:xfrm>
        </p:spPr>
        <p:txBody>
          <a:bodyPr/>
          <a:lstStyle/>
          <a:p>
            <a:r>
              <a:rPr lang="en-US" sz="2400" dirty="0">
                <a:solidFill>
                  <a:schemeClr val="tx1"/>
                </a:solidFill>
              </a:rPr>
              <a:t>SPIRAL INTEGRATION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2"/>
          <p:cNvSpPr>
            <a:spLocks noGrp="1"/>
          </p:cNvSpPr>
          <p:nvPr>
            <p:ph type="title"/>
          </p:nvPr>
        </p:nvSpPr>
        <p:spPr>
          <a:xfrm>
            <a:off x="1524000" y="762000"/>
            <a:ext cx="5953125" cy="1143000"/>
          </a:xfrm>
        </p:spPr>
        <p:txBody>
          <a:bodyPr>
            <a:normAutofit/>
          </a:bodyPr>
          <a:lstStyle/>
          <a:p>
            <a:pPr algn="ctr"/>
            <a:r>
              <a:rPr lang="en-US" sz="4000" b="1" spc="-10" dirty="0">
                <a:solidFill>
                  <a:schemeClr val="tx1">
                    <a:lumMod val="95000"/>
                    <a:lumOff val="5000"/>
                  </a:schemeClr>
                </a:solidFill>
                <a:latin typeface="Calibri" panose="020F0502020204030204"/>
                <a:cs typeface="Calibri" panose="020F0502020204030204"/>
                <a:sym typeface="+mn-ea"/>
              </a:rPr>
              <a:t>Learning Resources</a:t>
            </a:r>
          </a:p>
        </p:txBody>
      </p:sp>
      <p:sp>
        <p:nvSpPr>
          <p:cNvPr id="1048696" name="Slide Number Placeholder 5"/>
          <p:cNvSpPr>
            <a:spLocks noGrp="1"/>
          </p:cNvSpPr>
          <p:nvPr>
            <p:ph type="sldNum" sz="quarter" idx="12"/>
          </p:nvPr>
        </p:nvSpPr>
        <p:spPr/>
        <p:txBody>
          <a:bodyPr/>
          <a:lstStyle/>
          <a:p>
            <a:r>
              <a:rPr lang="en-US" sz="1800" dirty="0">
                <a:solidFill>
                  <a:schemeClr val="tx1"/>
                </a:solidFill>
              </a:rPr>
              <a:t>25</a:t>
            </a:r>
          </a:p>
        </p:txBody>
      </p:sp>
      <p:sp>
        <p:nvSpPr>
          <p:cNvPr id="1048697" name="Text Box 1"/>
          <p:cNvSpPr txBox="1"/>
          <p:nvPr/>
        </p:nvSpPr>
        <p:spPr>
          <a:xfrm>
            <a:off x="1524000" y="1804670"/>
            <a:ext cx="5953125" cy="4188460"/>
          </a:xfrm>
          <a:prstGeom prst="rect">
            <a:avLst/>
          </a:prstGeom>
          <a:noFill/>
        </p:spPr>
        <p:txBody>
          <a:bodyPr wrap="square" rtlCol="0">
            <a:noAutofit/>
          </a:bodyPr>
          <a:lstStyle/>
          <a:p>
            <a:pPr marL="285750" marR="30480" indent="-285750">
              <a:lnSpc>
                <a:spcPct val="156000"/>
              </a:lnSpc>
              <a:spcBef>
                <a:spcPts val="1225"/>
              </a:spcBef>
              <a:buFont typeface="Arial" panose="020B0604020202020204" pitchFamily="34" charset="0"/>
              <a:buChar char="•"/>
              <a:tabLst>
                <a:tab pos="144145" algn="l"/>
              </a:tabLst>
            </a:pPr>
            <a:r>
              <a:rPr sz="2800" dirty="0">
                <a:latin typeface="Calibri" panose="020F0502020204030204"/>
                <a:cs typeface="Calibri" panose="020F0502020204030204"/>
                <a:sym typeface="+mn-ea"/>
              </a:rPr>
              <a:t>Textbook</a:t>
            </a:r>
            <a:r>
              <a:rPr sz="2800" spc="4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of</a:t>
            </a:r>
            <a:r>
              <a:rPr sz="2800" spc="6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Biochemistry,</a:t>
            </a:r>
            <a:r>
              <a:rPr sz="2800" spc="3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Lippincott</a:t>
            </a:r>
            <a:r>
              <a:rPr sz="2800" spc="3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8</a:t>
            </a:r>
            <a:r>
              <a:rPr sz="2800" baseline="25000" dirty="0">
                <a:latin typeface="Calibri" panose="020F0502020204030204"/>
                <a:cs typeface="Calibri" panose="020F0502020204030204"/>
                <a:sym typeface="+mn-ea"/>
              </a:rPr>
              <a:t>th</a:t>
            </a:r>
            <a:r>
              <a:rPr sz="2800" spc="209" baseline="2500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edition,</a:t>
            </a:r>
            <a:r>
              <a:rPr sz="2800" spc="50" dirty="0">
                <a:latin typeface="Calibri" panose="020F0502020204030204"/>
                <a:cs typeface="Calibri" panose="020F0502020204030204"/>
                <a:sym typeface="+mn-ea"/>
              </a:rPr>
              <a:t> </a:t>
            </a:r>
            <a:r>
              <a:rPr lang="en-US" sz="2800" spc="50" dirty="0">
                <a:latin typeface="Calibri" panose="020F0502020204030204"/>
                <a:cs typeface="Calibri" panose="020F0502020204030204"/>
                <a:sym typeface="+mn-ea"/>
              </a:rPr>
              <a:t>chapter no 09</a:t>
            </a:r>
            <a:endParaRPr sz="2800" dirty="0">
              <a:latin typeface="Calibri" panose="020F0502020204030204"/>
              <a:cs typeface="Calibri" panose="020F0502020204030204"/>
            </a:endParaRPr>
          </a:p>
          <a:p>
            <a:pPr marL="285750" indent="-285750">
              <a:lnSpc>
                <a:spcPct val="100000"/>
              </a:lnSpc>
              <a:spcBef>
                <a:spcPts val="755"/>
              </a:spcBef>
              <a:buFont typeface="Arial" panose="020B0604020202020204" pitchFamily="34" charset="0"/>
              <a:buChar char="•"/>
              <a:tabLst>
                <a:tab pos="144780" algn="l"/>
              </a:tabLst>
            </a:pPr>
            <a:r>
              <a:rPr sz="2800" dirty="0">
                <a:latin typeface="Calibri" panose="020F0502020204030204"/>
                <a:cs typeface="Calibri" panose="020F0502020204030204"/>
                <a:sym typeface="+mn-ea"/>
              </a:rPr>
              <a:t>Google</a:t>
            </a:r>
            <a:r>
              <a:rPr sz="2800" spc="7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scholar</a:t>
            </a:r>
            <a:endParaRPr sz="2800" dirty="0">
              <a:latin typeface="Calibri" panose="020F0502020204030204"/>
              <a:cs typeface="Calibri" panose="020F0502020204030204"/>
            </a:endParaRPr>
          </a:p>
          <a:p>
            <a:pPr marL="285750" indent="-285750">
              <a:lnSpc>
                <a:spcPct val="100000"/>
              </a:lnSpc>
              <a:spcBef>
                <a:spcPts val="745"/>
              </a:spcBef>
              <a:buFont typeface="Arial" panose="020B0604020202020204" pitchFamily="34" charset="0"/>
              <a:buChar char="•"/>
              <a:tabLst>
                <a:tab pos="144780" algn="l"/>
              </a:tabLst>
            </a:pPr>
            <a:r>
              <a:rPr sz="2800" dirty="0">
                <a:latin typeface="Calibri" panose="020F0502020204030204"/>
                <a:cs typeface="Calibri" panose="020F0502020204030204"/>
                <a:sym typeface="+mn-ea"/>
              </a:rPr>
              <a:t>Google</a:t>
            </a:r>
            <a:r>
              <a:rPr sz="2800" spc="7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images</a:t>
            </a:r>
            <a:endParaRPr sz="2800" dirty="0">
              <a:latin typeface="Calibri" panose="020F0502020204030204"/>
              <a:cs typeface="Calibri" panose="020F0502020204030204"/>
            </a:endParaRPr>
          </a:p>
          <a:p>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a:xfrm>
            <a:off x="457200" y="424070"/>
            <a:ext cx="8229600" cy="1143000"/>
          </a:xfrm>
        </p:spPr>
        <p:txBody>
          <a:bodyPr>
            <a:normAutofit/>
          </a:bodyPr>
          <a:lstStyle/>
          <a:p>
            <a:pPr algn="ctr"/>
            <a:r>
              <a:rPr lang="en-US" sz="3600" b="1" dirty="0"/>
              <a:t>HOW TO USE HEC DIGITAL LIBRARY</a:t>
            </a:r>
          </a:p>
        </p:txBody>
      </p:sp>
      <p:sp>
        <p:nvSpPr>
          <p:cNvPr id="1048699" name="Content Placeholder 2"/>
          <p:cNvSpPr>
            <a:spLocks noGrp="1"/>
          </p:cNvSpPr>
          <p:nvPr>
            <p:ph idx="1"/>
          </p:nvPr>
        </p:nvSpPr>
        <p:spPr/>
        <p:txBody>
          <a:bodyPr>
            <a:normAutofit/>
          </a:bodyPr>
          <a:lstStyle/>
          <a:p>
            <a:pPr marL="0" indent="0">
              <a:buNone/>
            </a:pPr>
            <a:r>
              <a:rPr lang="en-US" sz="2400" b="1" dirty="0"/>
              <a:t>Steps to Access HEC Digital Library:</a:t>
            </a:r>
          </a:p>
          <a:p>
            <a:pPr marL="514350" indent="-514350">
              <a:buFont typeface="+mj-lt"/>
              <a:buAutoNum type="arabicPeriod"/>
            </a:pPr>
            <a:r>
              <a:rPr lang="en-US" sz="2400" dirty="0"/>
              <a:t>Go to the website of HEC National Digital Library</a:t>
            </a:r>
          </a:p>
          <a:p>
            <a:pPr marL="0" indent="0">
              <a:buNone/>
            </a:pPr>
            <a:r>
              <a:rPr lang="en-US" sz="2400" dirty="0"/>
              <a:t>             </a:t>
            </a:r>
            <a:r>
              <a:rPr lang="en-US" sz="2400" dirty="0">
                <a:solidFill>
                  <a:schemeClr val="accent1">
                    <a:lumMod val="75000"/>
                  </a:schemeClr>
                </a:solidFill>
              </a:rPr>
              <a:t>http://www.digitallibrary.edu.pk</a:t>
            </a:r>
          </a:p>
          <a:p>
            <a:pPr marL="0" indent="0">
              <a:buNone/>
            </a:pPr>
            <a:r>
              <a:rPr lang="en-US" sz="2400" dirty="0"/>
              <a:t>2. On Home Page, click on the INSTITUTES.</a:t>
            </a:r>
          </a:p>
          <a:p>
            <a:pPr marL="0" indent="0">
              <a:buNone/>
            </a:pPr>
            <a:r>
              <a:rPr lang="en-US" sz="2400" dirty="0"/>
              <a:t>3. A page will appear showing the universities from Public and Private Sector and other Institutes which have access to HEC National Digital Library (HNDL).</a:t>
            </a:r>
          </a:p>
          <a:p>
            <a:endParaRPr lang="en-US" dirty="0"/>
          </a:p>
        </p:txBody>
      </p:sp>
      <p:sp>
        <p:nvSpPr>
          <p:cNvPr id="1048700" name="Slide Number Placeholder 3"/>
          <p:cNvSpPr>
            <a:spLocks noGrp="1"/>
          </p:cNvSpPr>
          <p:nvPr>
            <p:ph type="sldNum" sz="quarter" idx="12"/>
          </p:nvPr>
        </p:nvSpPr>
        <p:spPr/>
        <p:txBody>
          <a:bodyPr/>
          <a:lstStyle/>
          <a:p>
            <a:r>
              <a:rPr lang="en-US" sz="1800" dirty="0">
                <a:solidFill>
                  <a:schemeClr val="tx1"/>
                </a:solidFill>
              </a:rPr>
              <a:t>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
          <p:cNvSpPr>
            <a:spLocks noGrp="1"/>
          </p:cNvSpPr>
          <p:nvPr>
            <p:ph type="title"/>
          </p:nvPr>
        </p:nvSpPr>
        <p:spPr>
          <a:xfrm>
            <a:off x="628650" y="304800"/>
            <a:ext cx="7886700" cy="1325563"/>
          </a:xfrm>
        </p:spPr>
        <p:txBody>
          <a:bodyPr>
            <a:normAutofit/>
          </a:bodyPr>
          <a:lstStyle/>
          <a:p>
            <a:pPr algn="ctr"/>
            <a:r>
              <a:rPr lang="en-US" sz="3600" b="1" dirty="0"/>
              <a:t>How to use Digital Library</a:t>
            </a:r>
          </a:p>
        </p:txBody>
      </p:sp>
      <p:sp>
        <p:nvSpPr>
          <p:cNvPr id="1048702" name="Content Placeholder 2"/>
          <p:cNvSpPr>
            <a:spLocks noGrp="1"/>
          </p:cNvSpPr>
          <p:nvPr>
            <p:ph idx="1"/>
          </p:nvPr>
        </p:nvSpPr>
        <p:spPr/>
        <p:txBody>
          <a:bodyPr/>
          <a:lstStyle/>
          <a:p>
            <a:pPr lvl="0"/>
            <a:r>
              <a:rPr lang="en-US" sz="2400" dirty="0">
                <a:solidFill>
                  <a:prstClr val="black"/>
                </a:solidFill>
              </a:rPr>
              <a:t>4. Select your desired Institute.</a:t>
            </a:r>
          </a:p>
          <a:p>
            <a:pPr lvl="0"/>
            <a:r>
              <a:rPr lang="en-US" sz="2400" dirty="0">
                <a:solidFill>
                  <a:prstClr val="black"/>
                </a:solidFill>
              </a:rPr>
              <a:t>5.  A page will appear showing the resources of the institution</a:t>
            </a:r>
          </a:p>
          <a:p>
            <a:pPr lvl="0"/>
            <a:r>
              <a:rPr lang="en-US" sz="2400" dirty="0">
                <a:solidFill>
                  <a:prstClr val="black"/>
                </a:solidFill>
              </a:rPr>
              <a:t>6. Journals and Researches will appear</a:t>
            </a:r>
          </a:p>
          <a:p>
            <a:pPr lvl="0"/>
            <a:r>
              <a:rPr lang="en-US" sz="2400" dirty="0">
                <a:solidFill>
                  <a:prstClr val="black"/>
                </a:solidFill>
              </a:rPr>
              <a:t>7. You can find a Journal by clicking on JOURNALS AND DATABASE and enter a keyword to search for your desired journal.</a:t>
            </a:r>
          </a:p>
          <a:p>
            <a:endParaRPr lang="en-US" dirty="0"/>
          </a:p>
        </p:txBody>
      </p:sp>
      <p:sp>
        <p:nvSpPr>
          <p:cNvPr id="1048703" name="Slide Number Placeholder 3"/>
          <p:cNvSpPr>
            <a:spLocks noGrp="1"/>
          </p:cNvSpPr>
          <p:nvPr>
            <p:ph type="sldNum" sz="quarter" idx="12"/>
          </p:nvPr>
        </p:nvSpPr>
        <p:spPr/>
        <p:txBody>
          <a:bodyPr/>
          <a:lstStyle/>
          <a:p>
            <a:r>
              <a:rPr lang="en-US" sz="1800" dirty="0">
                <a:solidFill>
                  <a:schemeClr val="tx1"/>
                </a:solidFill>
              </a:rPr>
              <a:t>27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
          <p:cNvSpPr>
            <a:spLocks noGrp="1"/>
          </p:cNvSpPr>
          <p:nvPr>
            <p:ph type="title"/>
          </p:nvPr>
        </p:nvSpPr>
        <p:spPr>
          <a:xfrm>
            <a:off x="628650" y="228600"/>
            <a:ext cx="7886700" cy="1325563"/>
          </a:xfrm>
        </p:spPr>
        <p:txBody>
          <a:bodyPr>
            <a:normAutofit/>
          </a:bodyPr>
          <a:lstStyle/>
          <a:p>
            <a:pPr algn="ctr"/>
            <a:r>
              <a:rPr lang="en-US" sz="3600" b="1" dirty="0"/>
              <a:t>MCQS</a:t>
            </a:r>
          </a:p>
        </p:txBody>
      </p:sp>
      <p:sp>
        <p:nvSpPr>
          <p:cNvPr id="1048705" name="Content Placeholder 2"/>
          <p:cNvSpPr>
            <a:spLocks noGrp="1"/>
          </p:cNvSpPr>
          <p:nvPr>
            <p:ph idx="1"/>
          </p:nvPr>
        </p:nvSpPr>
        <p:spPr/>
        <p:txBody>
          <a:bodyPr>
            <a:normAutofit lnSpcReduction="10000"/>
          </a:bodyPr>
          <a:lstStyle/>
          <a:p>
            <a:r>
              <a:rPr lang="en-US" b="1" dirty="0"/>
              <a:t>1. </a:t>
            </a:r>
            <a:r>
              <a:rPr lang="en-US" dirty="0"/>
              <a:t>2,4-Dinitrophenol, an uncoupler of oxidative phosphorylation, was used as a weight loss agent in the 1930s. Reports of fatal overdoses led to its discontinuation in 1939. Which of the following would most likely be true concerning individuals taking 2,4- </a:t>
            </a:r>
            <a:r>
              <a:rPr lang="en-US" dirty="0" err="1"/>
              <a:t>dinitrophenyl</a:t>
            </a:r>
            <a:r>
              <a:rPr lang="en-US" dirty="0"/>
              <a:t>?</a:t>
            </a:r>
          </a:p>
          <a:p>
            <a:endParaRPr lang="en-US" dirty="0"/>
          </a:p>
          <a:p>
            <a:r>
              <a:rPr lang="en-US" dirty="0"/>
              <a:t>A. Adenosine triphosphate levels in the mitochondria are greater than normal.</a:t>
            </a:r>
          </a:p>
          <a:p>
            <a:r>
              <a:rPr lang="en-US" dirty="0"/>
              <a:t>B. Body temperature is elevated as a result of hyper metabolism.</a:t>
            </a:r>
          </a:p>
          <a:p>
            <a:r>
              <a:rPr lang="en-US" dirty="0"/>
              <a:t>C. Cyanide has no effect on electron flow.</a:t>
            </a:r>
          </a:p>
          <a:p>
            <a:r>
              <a:rPr lang="en-US" dirty="0"/>
              <a:t>D. The proton gradient across the inner mitochondrial membrane is greater than</a:t>
            </a:r>
          </a:p>
          <a:p>
            <a:r>
              <a:rPr lang="en-US" dirty="0"/>
              <a:t>normal.</a:t>
            </a:r>
          </a:p>
          <a:p>
            <a:r>
              <a:rPr lang="en-US" dirty="0"/>
              <a:t>E. The rate of electron transport is abnormally low</a:t>
            </a:r>
          </a:p>
        </p:txBody>
      </p:sp>
      <p:sp>
        <p:nvSpPr>
          <p:cNvPr id="1048706" name="Slide Number Placeholder 3"/>
          <p:cNvSpPr>
            <a:spLocks noGrp="1"/>
          </p:cNvSpPr>
          <p:nvPr>
            <p:ph type="sldNum" sz="quarter" idx="12"/>
          </p:nvPr>
        </p:nvSpPr>
        <p:spPr/>
        <p:txBody>
          <a:bodyPr/>
          <a:lstStyle/>
          <a:p>
            <a:r>
              <a:rPr lang="en-US" sz="1800" dirty="0">
                <a:solidFill>
                  <a:schemeClr val="tx1"/>
                </a:solidFill>
              </a:rPr>
              <a:t>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19430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604" name="Rectangle 4"/>
          <p:cNvSpPr/>
          <p:nvPr/>
        </p:nvSpPr>
        <p:spPr>
          <a:xfrm>
            <a:off x="4572000" y="1295400"/>
            <a:ext cx="4114799" cy="553974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8605" name="Slide Number Placeholder 7"/>
          <p:cNvSpPr>
            <a:spLocks noGrp="1"/>
          </p:cNvSpPr>
          <p:nvPr>
            <p:ph type="sldNum" sz="quarter" idx="12"/>
          </p:nvPr>
        </p:nvSpPr>
        <p:spPr/>
        <p:txBody>
          <a:bodyPr/>
          <a:lstStyle/>
          <a:p>
            <a:r>
              <a:rPr lang="en-US" dirty="0"/>
              <a:t>2</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
          <p:cNvSpPr>
            <a:spLocks noGrp="1"/>
          </p:cNvSpPr>
          <p:nvPr>
            <p:ph type="title"/>
          </p:nvPr>
        </p:nvSpPr>
        <p:spPr/>
        <p:txBody>
          <a:bodyPr>
            <a:normAutofit/>
          </a:bodyPr>
          <a:lstStyle/>
          <a:p>
            <a:pPr algn="ctr"/>
            <a:r>
              <a:rPr lang="en-US" sz="3600" b="1" dirty="0"/>
              <a:t>MCQS</a:t>
            </a:r>
          </a:p>
        </p:txBody>
      </p:sp>
      <p:sp>
        <p:nvSpPr>
          <p:cNvPr id="1048708" name="Slide Number Placeholder 3"/>
          <p:cNvSpPr>
            <a:spLocks noGrp="1"/>
          </p:cNvSpPr>
          <p:nvPr>
            <p:ph type="sldNum" sz="quarter" idx="12"/>
          </p:nvPr>
        </p:nvSpPr>
        <p:spPr/>
        <p:txBody>
          <a:bodyPr/>
          <a:lstStyle/>
          <a:p>
            <a:r>
              <a:rPr lang="en-US" sz="1800" dirty="0">
                <a:solidFill>
                  <a:schemeClr val="tx1"/>
                </a:solidFill>
              </a:rPr>
              <a:t>29</a:t>
            </a:r>
          </a:p>
        </p:txBody>
      </p:sp>
      <p:sp>
        <p:nvSpPr>
          <p:cNvPr id="1048709" name="Content Placeholder 4"/>
          <p:cNvSpPr txBox="1">
            <a:spLocks noGrp="1"/>
          </p:cNvSpPr>
          <p:nvPr>
            <p:ph idx="1"/>
          </p:nvPr>
        </p:nvSpPr>
        <p:spPr>
          <a:xfrm>
            <a:off x="457200" y="1600200"/>
            <a:ext cx="8229600" cy="32232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2. Which of the following has the strongest tendency to gain electrons?</a:t>
            </a:r>
          </a:p>
          <a:p>
            <a:endParaRPr lang="en-US" sz="2400" dirty="0"/>
          </a:p>
          <a:p>
            <a:r>
              <a:rPr lang="en-US" sz="2400" dirty="0"/>
              <a:t>A. Coenzyme Q</a:t>
            </a:r>
          </a:p>
          <a:p>
            <a:r>
              <a:rPr lang="en-US" sz="2400" dirty="0"/>
              <a:t>B. Cytochrome c</a:t>
            </a:r>
          </a:p>
          <a:p>
            <a:r>
              <a:rPr lang="en-US" sz="2400" dirty="0"/>
              <a:t>C. Flavin adenine dinucleotide</a:t>
            </a:r>
          </a:p>
          <a:p>
            <a:r>
              <a:rPr lang="en-US" sz="2400" dirty="0"/>
              <a:t>D. Nicotinamide adenine dinucleotide</a:t>
            </a:r>
          </a:p>
          <a:p>
            <a:r>
              <a:rPr lang="en-US" sz="2400" dirty="0"/>
              <a:t>E. Oxygen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itle 1"/>
          <p:cNvSpPr>
            <a:spLocks noGrp="1"/>
          </p:cNvSpPr>
          <p:nvPr>
            <p:ph type="title"/>
          </p:nvPr>
        </p:nvSpPr>
        <p:spPr>
          <a:xfrm>
            <a:off x="628650" y="304800"/>
            <a:ext cx="7886700" cy="1325563"/>
          </a:xfrm>
        </p:spPr>
        <p:txBody>
          <a:bodyPr>
            <a:normAutofit/>
          </a:bodyPr>
          <a:lstStyle/>
          <a:p>
            <a:pPr algn="ctr"/>
            <a:r>
              <a:rPr lang="en-US" sz="3600" b="1" dirty="0"/>
              <a:t>MCQS</a:t>
            </a:r>
          </a:p>
        </p:txBody>
      </p:sp>
      <p:sp>
        <p:nvSpPr>
          <p:cNvPr id="1048711" name="Content Placeholder 2"/>
          <p:cNvSpPr>
            <a:spLocks noGrp="1"/>
          </p:cNvSpPr>
          <p:nvPr>
            <p:ph idx="1"/>
          </p:nvPr>
        </p:nvSpPr>
        <p:spPr/>
        <p:txBody>
          <a:bodyPr>
            <a:normAutofit/>
          </a:bodyPr>
          <a:lstStyle/>
          <a:p>
            <a:r>
              <a:rPr lang="en-US" dirty="0"/>
              <a:t>3. Person with defects in oxidative phosphorylation most often developed their condition from </a:t>
            </a:r>
          </a:p>
          <a:p>
            <a:endParaRPr lang="en-US" dirty="0"/>
          </a:p>
          <a:p>
            <a:pPr>
              <a:buAutoNum type="alphaUcPeriod"/>
            </a:pPr>
            <a:r>
              <a:rPr lang="en-US" dirty="0"/>
              <a:t>Acquired damage to autosomal genes</a:t>
            </a:r>
          </a:p>
          <a:p>
            <a:pPr>
              <a:buAutoNum type="alphaUcPeriod"/>
            </a:pPr>
            <a:r>
              <a:rPr lang="en-US" dirty="0"/>
              <a:t>Inheritance of a mutation on mitochondrial DNA</a:t>
            </a:r>
          </a:p>
          <a:p>
            <a:pPr>
              <a:buAutoNum type="alphaUcPeriod"/>
            </a:pPr>
            <a:r>
              <a:rPr lang="en-US" dirty="0"/>
              <a:t>Mutations inherited from their father</a:t>
            </a:r>
          </a:p>
          <a:p>
            <a:pPr>
              <a:buAutoNum type="alphaUcPeriod"/>
            </a:pPr>
            <a:r>
              <a:rPr lang="en-US" dirty="0"/>
              <a:t>X-Linked inheritance from their mother</a:t>
            </a:r>
          </a:p>
          <a:p>
            <a:pPr>
              <a:buAutoNum type="alphaUcPeriod"/>
            </a:pPr>
            <a:r>
              <a:rPr lang="en-US" dirty="0"/>
              <a:t>None of above</a:t>
            </a:r>
          </a:p>
        </p:txBody>
      </p:sp>
      <p:sp>
        <p:nvSpPr>
          <p:cNvPr id="1048712" name="Slide Number Placeholder 3"/>
          <p:cNvSpPr>
            <a:spLocks noGrp="1"/>
          </p:cNvSpPr>
          <p:nvPr>
            <p:ph type="sldNum" sz="quarter" idx="12"/>
          </p:nvPr>
        </p:nvSpPr>
        <p:spPr/>
        <p:txBody>
          <a:bodyPr/>
          <a:lstStyle/>
          <a:p>
            <a:r>
              <a:rPr lang="en-US" sz="1800" dirty="0">
                <a:solidFill>
                  <a:schemeClr val="tx1"/>
                </a:solidFill>
              </a:rPr>
              <a:t>30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itle 1"/>
          <p:cNvSpPr>
            <a:spLocks noGrp="1"/>
          </p:cNvSpPr>
          <p:nvPr>
            <p:ph type="title"/>
          </p:nvPr>
        </p:nvSpPr>
        <p:spPr>
          <a:xfrm>
            <a:off x="628650" y="301676"/>
            <a:ext cx="7886700" cy="1325563"/>
          </a:xfrm>
        </p:spPr>
        <p:txBody>
          <a:bodyPr>
            <a:normAutofit/>
          </a:bodyPr>
          <a:lstStyle/>
          <a:p>
            <a:pPr algn="ctr"/>
            <a:r>
              <a:rPr lang="en-US" sz="3600" b="1" dirty="0"/>
              <a:t>MCQS</a:t>
            </a:r>
          </a:p>
        </p:txBody>
      </p:sp>
      <p:sp>
        <p:nvSpPr>
          <p:cNvPr id="1048714" name="Slide Number Placeholder 3"/>
          <p:cNvSpPr>
            <a:spLocks noGrp="1"/>
          </p:cNvSpPr>
          <p:nvPr>
            <p:ph type="sldNum" sz="quarter" idx="12"/>
          </p:nvPr>
        </p:nvSpPr>
        <p:spPr/>
        <p:txBody>
          <a:bodyPr/>
          <a:lstStyle/>
          <a:p>
            <a:r>
              <a:rPr lang="en-US" sz="1800" dirty="0">
                <a:solidFill>
                  <a:schemeClr val="tx1"/>
                </a:solidFill>
              </a:rPr>
              <a:t>31</a:t>
            </a:r>
          </a:p>
        </p:txBody>
      </p:sp>
      <p:sp>
        <p:nvSpPr>
          <p:cNvPr id="1048715" name="Content Placeholder 4"/>
          <p:cNvSpPr txBox="1">
            <a:spLocks noGrp="1"/>
          </p:cNvSpPr>
          <p:nvPr>
            <p:ph idx="1"/>
          </p:nvPr>
        </p:nvSpPr>
        <p:spPr>
          <a:xfrm>
            <a:off x="457200" y="1600200"/>
            <a:ext cx="8229600" cy="24879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4. Another source of electrons for the transport chain is </a:t>
            </a:r>
          </a:p>
          <a:p>
            <a:endParaRPr lang="en-US" sz="2400" dirty="0"/>
          </a:p>
          <a:p>
            <a:pPr marL="342900" indent="-342900">
              <a:buAutoNum type="alphaUcPeriod"/>
            </a:pPr>
            <a:r>
              <a:rPr lang="en-US" sz="2400" dirty="0"/>
              <a:t>NAD</a:t>
            </a:r>
          </a:p>
          <a:p>
            <a:pPr marL="342900" indent="-342900">
              <a:buAutoNum type="alphaUcPeriod"/>
            </a:pPr>
            <a:r>
              <a:rPr lang="en-US" sz="2400" dirty="0"/>
              <a:t>NADH2</a:t>
            </a:r>
          </a:p>
          <a:p>
            <a:pPr marL="342900" indent="-342900">
              <a:buAutoNum type="alphaUcPeriod"/>
            </a:pPr>
            <a:r>
              <a:rPr lang="en-US" sz="2400" dirty="0"/>
              <a:t>FADH2</a:t>
            </a:r>
          </a:p>
          <a:p>
            <a:pPr marL="342900" indent="-342900">
              <a:buAutoNum type="alphaUcPeriod"/>
            </a:pPr>
            <a:r>
              <a:rPr lang="en-US" sz="2400" dirty="0"/>
              <a:t>FAD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itle 1"/>
          <p:cNvSpPr>
            <a:spLocks noGrp="1"/>
          </p:cNvSpPr>
          <p:nvPr>
            <p:ph type="title"/>
          </p:nvPr>
        </p:nvSpPr>
        <p:spPr>
          <a:xfrm>
            <a:off x="628650" y="286927"/>
            <a:ext cx="7886700" cy="1325563"/>
          </a:xfrm>
        </p:spPr>
        <p:txBody>
          <a:bodyPr>
            <a:normAutofit/>
          </a:bodyPr>
          <a:lstStyle/>
          <a:p>
            <a:pPr algn="ctr"/>
            <a:r>
              <a:rPr lang="en-US" sz="3600" b="1" dirty="0"/>
              <a:t>MCQS</a:t>
            </a:r>
          </a:p>
        </p:txBody>
      </p:sp>
      <p:sp>
        <p:nvSpPr>
          <p:cNvPr id="1048717" name="Slide Number Placeholder 3"/>
          <p:cNvSpPr>
            <a:spLocks noGrp="1"/>
          </p:cNvSpPr>
          <p:nvPr>
            <p:ph type="sldNum" sz="quarter" idx="12"/>
          </p:nvPr>
        </p:nvSpPr>
        <p:spPr/>
        <p:txBody>
          <a:bodyPr/>
          <a:lstStyle/>
          <a:p>
            <a:r>
              <a:rPr lang="en-US" sz="1800" dirty="0">
                <a:solidFill>
                  <a:schemeClr val="tx1"/>
                </a:solidFill>
              </a:rPr>
              <a:t>32</a:t>
            </a:r>
          </a:p>
        </p:txBody>
      </p:sp>
      <p:sp>
        <p:nvSpPr>
          <p:cNvPr id="1048718" name="Content Placeholder 4"/>
          <p:cNvSpPr txBox="1">
            <a:spLocks noGrp="1"/>
          </p:cNvSpPr>
          <p:nvPr>
            <p:ph idx="1"/>
          </p:nvPr>
        </p:nvSpPr>
        <p:spPr>
          <a:xfrm>
            <a:off x="457200" y="1600200"/>
            <a:ext cx="8229600" cy="24879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5. Which is the first molecule of electron transport chain</a:t>
            </a:r>
          </a:p>
          <a:p>
            <a:endParaRPr lang="en-US" sz="2400" dirty="0"/>
          </a:p>
          <a:p>
            <a:pPr marL="342900" indent="-342900">
              <a:buAutoNum type="alphaUcPeriod"/>
            </a:pPr>
            <a:r>
              <a:rPr lang="en-US" sz="2400" dirty="0"/>
              <a:t>NADH</a:t>
            </a:r>
          </a:p>
          <a:p>
            <a:pPr marL="342900" indent="-342900">
              <a:buAutoNum type="alphaUcPeriod"/>
            </a:pPr>
            <a:r>
              <a:rPr lang="en-US" sz="2400" dirty="0"/>
              <a:t>Flavoprotien</a:t>
            </a:r>
          </a:p>
          <a:p>
            <a:pPr marL="342900" indent="-342900">
              <a:buAutoNum type="alphaUcPeriod"/>
            </a:pPr>
            <a:r>
              <a:rPr lang="en-US" sz="2400" dirty="0"/>
              <a:t>NADH2</a:t>
            </a:r>
          </a:p>
          <a:p>
            <a:pPr marL="342900" indent="-342900">
              <a:buAutoNum type="alphaUcPeriod"/>
            </a:pPr>
            <a:r>
              <a:rPr lang="en-US" sz="2400" dirty="0"/>
              <a:t>FADH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itle 1"/>
          <p:cNvSpPr>
            <a:spLocks noGrp="1"/>
          </p:cNvSpPr>
          <p:nvPr>
            <p:ph type="title"/>
          </p:nvPr>
        </p:nvSpPr>
        <p:spPr>
          <a:xfrm>
            <a:off x="628650" y="428625"/>
            <a:ext cx="7886700" cy="1325563"/>
          </a:xfrm>
        </p:spPr>
        <p:txBody>
          <a:bodyPr>
            <a:normAutofit/>
          </a:bodyPr>
          <a:lstStyle/>
          <a:p>
            <a:pPr algn="ctr"/>
            <a:r>
              <a:rPr lang="en-US" sz="3600" b="1" dirty="0"/>
              <a:t>KEY</a:t>
            </a:r>
          </a:p>
        </p:txBody>
      </p:sp>
      <p:sp>
        <p:nvSpPr>
          <p:cNvPr id="1048720" name="Content Placeholder 2"/>
          <p:cNvSpPr>
            <a:spLocks noGrp="1"/>
          </p:cNvSpPr>
          <p:nvPr>
            <p:ph idx="1"/>
          </p:nvPr>
        </p:nvSpPr>
        <p:spPr/>
        <p:txBody>
          <a:bodyPr/>
          <a:lstStyle/>
          <a:p>
            <a:pPr marL="0" indent="0">
              <a:buNone/>
            </a:pPr>
            <a:r>
              <a:rPr lang="en-US" sz="2400" dirty="0"/>
              <a:t>1. B</a:t>
            </a:r>
          </a:p>
          <a:p>
            <a:pPr marL="0" indent="0">
              <a:buNone/>
            </a:pPr>
            <a:r>
              <a:rPr lang="en-US" sz="2400" dirty="0"/>
              <a:t>2. E</a:t>
            </a:r>
          </a:p>
          <a:p>
            <a:pPr marL="0" indent="0">
              <a:buNone/>
            </a:pPr>
            <a:r>
              <a:rPr lang="en-US" sz="2400" dirty="0"/>
              <a:t>3. B</a:t>
            </a:r>
          </a:p>
          <a:p>
            <a:pPr marL="0" indent="0">
              <a:buNone/>
            </a:pPr>
            <a:r>
              <a:rPr lang="en-US" sz="2400" dirty="0"/>
              <a:t>4. C</a:t>
            </a:r>
          </a:p>
          <a:p>
            <a:pPr marL="0" indent="0">
              <a:buNone/>
            </a:pPr>
            <a:r>
              <a:rPr lang="en-US" sz="2400" dirty="0"/>
              <a:t>5. B</a:t>
            </a:r>
          </a:p>
          <a:p>
            <a:endParaRPr lang="en-US" dirty="0"/>
          </a:p>
        </p:txBody>
      </p:sp>
      <p:sp>
        <p:nvSpPr>
          <p:cNvPr id="1048721" name="Slide Number Placeholder 3"/>
          <p:cNvSpPr>
            <a:spLocks noGrp="1"/>
          </p:cNvSpPr>
          <p:nvPr>
            <p:ph type="sldNum" sz="quarter" idx="12"/>
          </p:nvPr>
        </p:nvSpPr>
        <p:spPr/>
        <p:txBody>
          <a:bodyPr/>
          <a:lstStyle/>
          <a:p>
            <a:r>
              <a:rPr lang="en-US" sz="1800" dirty="0">
                <a:solidFill>
                  <a:schemeClr val="tx1"/>
                </a:solidFill>
              </a:rPr>
              <a:t>33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itle 1"/>
          <p:cNvSpPr>
            <a:spLocks noGrp="1"/>
          </p:cNvSpPr>
          <p:nvPr>
            <p:ph type="title" idx="4294967295"/>
          </p:nvPr>
        </p:nvSpPr>
        <p:spPr>
          <a:xfrm>
            <a:off x="0" y="274638"/>
            <a:ext cx="8229600" cy="1143000"/>
          </a:xfrm>
        </p:spPr>
        <p:txBody>
          <a:bodyPr/>
          <a:lstStyle/>
          <a:p>
            <a:r>
              <a:rPr lang="en-US" dirty="0"/>
              <a:t> </a:t>
            </a:r>
          </a:p>
        </p:txBody>
      </p:sp>
      <p:pic>
        <p:nvPicPr>
          <p:cNvPr id="2097160"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
        <p:nvSpPr>
          <p:cNvPr id="1048723" name="Slide Number Placeholder 3"/>
          <p:cNvSpPr>
            <a:spLocks noGrp="1"/>
          </p:cNvSpPr>
          <p:nvPr>
            <p:ph type="sldNum" sz="quarter" idx="12"/>
          </p:nvPr>
        </p:nvSpPr>
        <p:spPr/>
        <p:txBody>
          <a:bodyPr/>
          <a:lstStyle/>
          <a:p>
            <a:r>
              <a:rPr lang="en-US" sz="1800" dirty="0">
                <a:solidFill>
                  <a:schemeClr val="tx1"/>
                </a:solidFill>
              </a:rPr>
              <a:t>34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2"/>
          <p:cNvPicPr>
            <a:picLocks noChangeAspect="1" noChangeArrowheads="1"/>
          </p:cNvPicPr>
          <p:nvPr/>
        </p:nvPicPr>
        <p:blipFill>
          <a:blip r:embed="rId2"/>
          <a:srcRect/>
          <a:stretch>
            <a:fillRect/>
          </a:stretch>
        </p:blipFill>
        <p:spPr bwMode="auto">
          <a:xfrm>
            <a:off x="609600" y="1104900"/>
            <a:ext cx="8001000" cy="5448300"/>
          </a:xfrm>
          <a:prstGeom prst="rect">
            <a:avLst/>
          </a:prstGeom>
          <a:noFill/>
          <a:ln>
            <a:noFill/>
          </a:ln>
          <a:effectLst/>
        </p:spPr>
      </p:pic>
      <p:sp>
        <p:nvSpPr>
          <p:cNvPr id="1048610" name="Title 1"/>
          <p:cNvSpPr txBox="1"/>
          <p:nvPr/>
        </p:nvSpPr>
        <p:spPr>
          <a:xfrm>
            <a:off x="228600" y="304800"/>
            <a:ext cx="8686800" cy="715962"/>
          </a:xfrm>
          <a:prstGeom prst="rect">
            <a:avLst/>
          </a:prstGeom>
        </p:spPr>
        <p:txBody>
          <a:bodyPr vert="horz" lIns="91440" tIns="45720" rIns="91440" bIns="45720" rtlCol="0" anchor="ctr">
            <a:normAutofit fontScale="94444"/>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1048611" name="Slide Number Placeholder 7"/>
          <p:cNvSpPr>
            <a:spLocks noGrp="1"/>
          </p:cNvSpPr>
          <p:nvPr>
            <p:ph type="sldNum" sz="quarter" idx="12"/>
          </p:nvPr>
        </p:nvSpPr>
        <p:spPr/>
        <p:txBody>
          <a:bodyPr/>
          <a:lstStyle/>
          <a:p>
            <a:r>
              <a:rPr lang="en-US" sz="1800" dirty="0">
                <a:solidFill>
                  <a:schemeClr val="tx1"/>
                </a:solidFill>
              </a:rPr>
              <a:t>3</a:t>
            </a:r>
          </a:p>
        </p:txBody>
      </p:sp>
      <p:sp>
        <p:nvSpPr>
          <p:cNvPr id="1048612" name="Footer Placeholder 1"/>
          <p:cNvSpPr>
            <a:spLocks noGrp="1"/>
          </p:cNvSpPr>
          <p:nvPr>
            <p:ph type="ftr" sz="quarter" idx="3"/>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Content Placeholder 2"/>
          <p:cNvSpPr>
            <a:spLocks noGrp="1"/>
          </p:cNvSpPr>
          <p:nvPr>
            <p:ph idx="1"/>
          </p:nvPr>
        </p:nvSpPr>
        <p:spPr>
          <a:xfrm>
            <a:off x="428625" y="609600"/>
            <a:ext cx="8286750" cy="5943600"/>
          </a:xfrm>
        </p:spPr>
        <p:txBody>
          <a:bodyPr>
            <a:normAutofit/>
          </a:bodyPr>
          <a:lstStyle/>
          <a:p>
            <a:pPr marL="0" indent="0" algn="ctr">
              <a:buNone/>
            </a:pPr>
            <a:r>
              <a:rPr lang="en-US" sz="3600" b="1" dirty="0"/>
              <a:t>LEARNING OBJECTIVES</a:t>
            </a:r>
          </a:p>
          <a:p>
            <a:endParaRPr lang="en-US" sz="3200" dirty="0"/>
          </a:p>
          <a:p>
            <a:r>
              <a:rPr lang="en-US" sz="2800" dirty="0"/>
              <a:t>At the end of this session, students will be able to:</a:t>
            </a:r>
          </a:p>
          <a:p>
            <a:pPr>
              <a:buFont typeface="Wingdings" panose="05000000000000000000" pitchFamily="2" charset="2"/>
              <a:buChar char="§"/>
            </a:pPr>
            <a:r>
              <a:rPr lang="en-US" sz="2800" dirty="0">
                <a:cs typeface="Arial" panose="020B0604020202020204" pitchFamily="34" charset="0"/>
              </a:rPr>
              <a:t>Understand Mitochondrial electron transport chain and its organization.</a:t>
            </a:r>
            <a:endParaRPr lang="en-GB" sz="2800" dirty="0">
              <a:cs typeface="Times New Roman" panose="02020603050405020304" pitchFamily="18" charset="0"/>
            </a:endParaRPr>
          </a:p>
          <a:p>
            <a:pPr>
              <a:buFont typeface="Wingdings" panose="05000000000000000000" pitchFamily="2" charset="2"/>
              <a:buChar char="§"/>
            </a:pPr>
            <a:r>
              <a:rPr lang="en-US" sz="2800" dirty="0">
                <a:cs typeface="Arial" panose="020B0604020202020204" pitchFamily="34" charset="0"/>
              </a:rPr>
              <a:t>Describe the site specific inhibitors of ETC.</a:t>
            </a:r>
            <a:endParaRPr lang="en-US" sz="2800" dirty="0">
              <a:cs typeface="Times New Roman" panose="02020603050405020304" pitchFamily="18" charset="0"/>
            </a:endParaRPr>
          </a:p>
          <a:p>
            <a:pPr>
              <a:buFont typeface="Wingdings" panose="05000000000000000000" pitchFamily="2" charset="2"/>
              <a:buChar char="§"/>
            </a:pPr>
            <a:r>
              <a:rPr lang="en-US" sz="2800" dirty="0">
                <a:cs typeface="Times New Roman" panose="02020603050405020304" pitchFamily="18" charset="0"/>
              </a:rPr>
              <a:t>Explain the ETC reactions.</a:t>
            </a:r>
          </a:p>
        </p:txBody>
      </p:sp>
      <p:sp>
        <p:nvSpPr>
          <p:cNvPr id="1048615" name="Slide Number Placeholder 6"/>
          <p:cNvSpPr>
            <a:spLocks noGrp="1"/>
          </p:cNvSpPr>
          <p:nvPr>
            <p:ph type="sldNum" sz="quarter" idx="12"/>
          </p:nvPr>
        </p:nvSpPr>
        <p:spPr/>
        <p:txBody>
          <a:bodyPr/>
          <a:lstStyle/>
          <a:p>
            <a:r>
              <a:rPr lang="en-US" sz="1800" dirty="0">
                <a:solidFill>
                  <a:schemeClr val="tx1"/>
                </a:solidFill>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1752600" y="533400"/>
            <a:ext cx="5638800" cy="836613"/>
          </a:xfrm>
        </p:spPr>
        <p:txBody>
          <a:bodyPr>
            <a:normAutofit/>
          </a:bodyPr>
          <a:lstStyle/>
          <a:p>
            <a:pPr algn="ctr"/>
            <a:r>
              <a:rPr lang="en-US" sz="3800" b="1" dirty="0"/>
              <a:t>SGD</a:t>
            </a:r>
          </a:p>
        </p:txBody>
      </p:sp>
      <p:sp>
        <p:nvSpPr>
          <p:cNvPr id="1048617" name="Content Placeholder 8"/>
          <p:cNvSpPr>
            <a:spLocks noGrp="1"/>
          </p:cNvSpPr>
          <p:nvPr>
            <p:ph idx="1"/>
          </p:nvPr>
        </p:nvSpPr>
        <p:spPr/>
        <p:txBody>
          <a:bodyPr>
            <a:normAutofit/>
          </a:bodyPr>
          <a:lstStyle/>
          <a:p>
            <a:pPr marL="0" indent="0">
              <a:buNone/>
            </a:pPr>
            <a:endParaRPr lang="en-US" sz="4800" dirty="0"/>
          </a:p>
          <a:p>
            <a:pPr marL="0" indent="0" algn="ctr">
              <a:buNone/>
            </a:pPr>
            <a:r>
              <a:rPr lang="en-US" sz="4800" b="1" i="1" u="sng" dirty="0"/>
              <a:t>ELECTRON TRANSPORT CHAIN</a:t>
            </a:r>
          </a:p>
        </p:txBody>
      </p:sp>
      <p:sp>
        <p:nvSpPr>
          <p:cNvPr id="1048618" name="Slide Number Placeholder 4"/>
          <p:cNvSpPr>
            <a:spLocks noGrp="1"/>
          </p:cNvSpPr>
          <p:nvPr>
            <p:ph type="sldNum" sz="quarter" idx="12"/>
          </p:nvPr>
        </p:nvSpPr>
        <p:spPr/>
        <p:txBody>
          <a:bodyPr/>
          <a:lstStyle/>
          <a:p>
            <a:r>
              <a:rPr lang="en-US" sz="1800" dirty="0">
                <a:solidFill>
                  <a:schemeClr val="tx1"/>
                </a:solidFill>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Slide Number Placeholder 3"/>
          <p:cNvSpPr>
            <a:spLocks noGrp="1"/>
          </p:cNvSpPr>
          <p:nvPr>
            <p:ph type="sldNum" sz="quarter" idx="12"/>
          </p:nvPr>
        </p:nvSpPr>
        <p:spPr/>
        <p:txBody>
          <a:bodyPr/>
          <a:lstStyle/>
          <a:p>
            <a:r>
              <a:rPr lang="en-US" sz="1800" dirty="0">
                <a:solidFill>
                  <a:schemeClr val="tx1"/>
                </a:solidFill>
              </a:rPr>
              <a:t>9</a:t>
            </a:r>
          </a:p>
        </p:txBody>
      </p:sp>
      <p:sp>
        <p:nvSpPr>
          <p:cNvPr id="1048635" name="Content Placeholder 4"/>
          <p:cNvSpPr>
            <a:spLocks noGrp="1"/>
          </p:cNvSpPr>
          <p:nvPr>
            <p:ph idx="1"/>
          </p:nvPr>
        </p:nvSpPr>
        <p:spPr>
          <a:xfrm>
            <a:off x="457200" y="1166019"/>
            <a:ext cx="8229600" cy="4525963"/>
          </a:xfrm>
          <a:prstGeom prst="roundRect">
            <a:avLst/>
          </a:prstGeom>
          <a:noFill/>
        </p:spPr>
        <p:style>
          <a:lnRef idx="3">
            <a:schemeClr val="lt1"/>
          </a:lnRef>
          <a:fillRef idx="1">
            <a:schemeClr val="accent4"/>
          </a:fillRef>
          <a:effectRef idx="1">
            <a:schemeClr val="accent4"/>
          </a:effectRef>
          <a:fontRef idx="minor">
            <a:schemeClr val="lt1"/>
          </a:fontRef>
        </p:style>
        <p:txBody>
          <a:bodyPr rtlCol="0" anchor="ctr">
            <a:normAutofit/>
          </a:bodyPr>
          <a:lstStyle/>
          <a:p>
            <a:pPr marL="0" indent="0" algn="ctr">
              <a:buNone/>
            </a:pPr>
            <a:r>
              <a:rPr lang="en-US" sz="4400" b="1" dirty="0">
                <a:solidFill>
                  <a:schemeClr val="tx1"/>
                </a:solidFill>
              </a:rPr>
              <a:t>CORE CONCEPT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ctrTitle"/>
          </p:nvPr>
        </p:nvSpPr>
        <p:spPr>
          <a:xfrm>
            <a:off x="685800" y="-395307"/>
            <a:ext cx="7772400" cy="1470025"/>
          </a:xfrm>
        </p:spPr>
        <p:txBody>
          <a:bodyPr>
            <a:normAutofit/>
          </a:bodyPr>
          <a:lstStyle/>
          <a:p>
            <a:r>
              <a:rPr lang="en-US" sz="3600" b="1" dirty="0"/>
              <a:t>INTRODUCTION</a:t>
            </a:r>
          </a:p>
        </p:txBody>
      </p:sp>
      <p:sp>
        <p:nvSpPr>
          <p:cNvPr id="1048637" name="Subtitle 2"/>
          <p:cNvSpPr>
            <a:spLocks noGrp="1"/>
          </p:cNvSpPr>
          <p:nvPr>
            <p:ph type="subTitle" idx="1"/>
          </p:nvPr>
        </p:nvSpPr>
        <p:spPr>
          <a:xfrm>
            <a:off x="533400" y="1676400"/>
            <a:ext cx="7315200" cy="4191000"/>
          </a:xfrm>
        </p:spPr>
        <p:txBody>
          <a:bodyPr>
            <a:normAutofit/>
          </a:bodyPr>
          <a:lstStyle/>
          <a:p>
            <a:pPr algn="l"/>
            <a:endParaRPr lang="en-US" dirty="0">
              <a:solidFill>
                <a:schemeClr val="tx1"/>
              </a:solidFill>
            </a:endParaRPr>
          </a:p>
          <a:p>
            <a:endParaRPr lang="en-US" dirty="0">
              <a:solidFill>
                <a:schemeClr val="tx1"/>
              </a:solidFill>
            </a:endParaRPr>
          </a:p>
          <a:p>
            <a:pPr algn="l"/>
            <a:endParaRPr lang="en-US" b="1" dirty="0">
              <a:solidFill>
                <a:schemeClr val="tx1"/>
              </a:solidFill>
            </a:endParaRPr>
          </a:p>
        </p:txBody>
      </p:sp>
      <p:sp>
        <p:nvSpPr>
          <p:cNvPr id="1048638" name="Slide Number Placeholder 3"/>
          <p:cNvSpPr>
            <a:spLocks noGrp="1"/>
          </p:cNvSpPr>
          <p:nvPr>
            <p:ph type="sldNum" sz="quarter" idx="12"/>
          </p:nvPr>
        </p:nvSpPr>
        <p:spPr/>
        <p:txBody>
          <a:bodyPr/>
          <a:lstStyle/>
          <a:p>
            <a:r>
              <a:rPr lang="en-US" sz="1800" dirty="0">
                <a:solidFill>
                  <a:schemeClr val="tx1"/>
                </a:solidFill>
              </a:rPr>
              <a:t>10</a:t>
            </a:r>
          </a:p>
        </p:txBody>
      </p:sp>
      <p:sp>
        <p:nvSpPr>
          <p:cNvPr id="1048639" name="TextBox 1"/>
          <p:cNvSpPr txBox="1"/>
          <p:nvPr/>
        </p:nvSpPr>
        <p:spPr>
          <a:xfrm>
            <a:off x="115529" y="1074718"/>
            <a:ext cx="8915400" cy="49682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100" dirty="0"/>
              <a:t>The metabolic intermediates of oxidation reactions donate electrons to specific coenzymes, nicotinamide adenine dinucleotide (NAD+) and </a:t>
            </a:r>
            <a:r>
              <a:rPr lang="en-US" sz="2100" dirty="0" err="1"/>
              <a:t>flavin</a:t>
            </a:r>
            <a:r>
              <a:rPr lang="en-US" sz="2100" dirty="0"/>
              <a:t> adenine dinucleotide (FAD), to form the energy-rich reduced forms,</a:t>
            </a:r>
          </a:p>
          <a:p>
            <a:r>
              <a:rPr lang="en-US" sz="2100" dirty="0"/>
              <a:t>NADH and FADH2. </a:t>
            </a:r>
          </a:p>
          <a:p>
            <a:endParaRPr lang="en-US" sz="2100" dirty="0"/>
          </a:p>
          <a:p>
            <a:r>
              <a:rPr lang="en-US" sz="2100" dirty="0"/>
              <a:t>These reduced coenzymes can, in turn, each donate a pair of electrons to a specialized set of electron carriers, collectively called the electron transport chain (ETC), As electrons are passed down the ETC, they lose much of their free energy. </a:t>
            </a:r>
          </a:p>
          <a:p>
            <a:endParaRPr lang="en-US" sz="2100" dirty="0"/>
          </a:p>
          <a:p>
            <a:r>
              <a:rPr lang="en-US" sz="2100" dirty="0"/>
              <a:t>This energy is used to move protons across the inner mitochondrial membrane, creating a proton gradient that drives the production of ATP from ADP and inorganic phosphate (Pi).</a:t>
            </a:r>
          </a:p>
          <a:p>
            <a:endParaRPr lang="en-US" sz="2100" dirty="0"/>
          </a:p>
          <a:p>
            <a:r>
              <a:rPr lang="en-US" sz="2100" dirty="0"/>
              <a:t>The coupling of electron transport with ATP synthesis is called oxidative phosphorylation, often denoted as OXPHOS</a:t>
            </a:r>
          </a:p>
        </p:txBody>
      </p:sp>
      <p:sp>
        <p:nvSpPr>
          <p:cNvPr id="1048640"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Core Knowledge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a:xfrm>
            <a:off x="628650" y="517525"/>
            <a:ext cx="7886700" cy="777876"/>
          </a:xfrm>
        </p:spPr>
        <p:txBody>
          <a:bodyPr>
            <a:normAutofit/>
          </a:bodyPr>
          <a:lstStyle/>
          <a:p>
            <a:pPr algn="ctr"/>
            <a:r>
              <a:rPr lang="en-US" sz="3000" b="1" dirty="0"/>
              <a:t>MITOCHONDRIAL ELECTRON TRANSPORT CHAIN</a:t>
            </a:r>
          </a:p>
        </p:txBody>
      </p:sp>
      <p:sp>
        <p:nvSpPr>
          <p:cNvPr id="1048642" name="Content Placeholder 2"/>
          <p:cNvSpPr>
            <a:spLocks noGrp="1"/>
          </p:cNvSpPr>
          <p:nvPr>
            <p:ph idx="1"/>
          </p:nvPr>
        </p:nvSpPr>
        <p:spPr>
          <a:xfrm>
            <a:off x="628650" y="1509714"/>
            <a:ext cx="7886700" cy="4535452"/>
          </a:xfrm>
        </p:spPr>
        <p:txBody>
          <a:bodyPr>
            <a:noAutofit/>
          </a:bodyPr>
          <a:lstStyle/>
          <a:p>
            <a:r>
              <a:rPr lang="en-US" sz="1700" dirty="0"/>
              <a:t>The ETC (except for cytochrome c; see p. 75) is located in the inner mitochondrial</a:t>
            </a:r>
          </a:p>
          <a:p>
            <a:r>
              <a:rPr lang="en-US" sz="1700" dirty="0"/>
              <a:t>Membrane</a:t>
            </a:r>
          </a:p>
          <a:p>
            <a:pPr algn="just"/>
            <a:r>
              <a:rPr lang="en-US" sz="1700" b="1" dirty="0"/>
              <a:t>1. Membranes of the mitochondrion: </a:t>
            </a:r>
            <a:r>
              <a:rPr lang="en-US" sz="1700" dirty="0"/>
              <a:t>The mitochondrion contains an outer and an</a:t>
            </a:r>
          </a:p>
          <a:p>
            <a:pPr algn="just"/>
            <a:r>
              <a:rPr lang="en-US" sz="1700" dirty="0"/>
              <a:t>inner membrane separated by the intermembrane space. Although the outer</a:t>
            </a:r>
          </a:p>
          <a:p>
            <a:pPr algn="just"/>
            <a:r>
              <a:rPr lang="en-US" sz="1700" dirty="0"/>
              <a:t>membrane contains special channels (formed by the protein porin), making it freely</a:t>
            </a:r>
          </a:p>
          <a:p>
            <a:pPr algn="just"/>
            <a:r>
              <a:rPr lang="en-US" sz="1700" dirty="0"/>
              <a:t>permeable to most ions and small molecules, the inner membrane is a specialized</a:t>
            </a:r>
          </a:p>
          <a:p>
            <a:pPr algn="just"/>
            <a:r>
              <a:rPr lang="en-US" sz="1700" dirty="0"/>
              <a:t>structure that is impermeable to most small ions, including protons and small</a:t>
            </a:r>
          </a:p>
          <a:p>
            <a:pPr algn="just"/>
            <a:r>
              <a:rPr lang="en-US" sz="1700" dirty="0"/>
              <a:t>molecules such as ATP, ADP, pyruvate, and other metabolites important to</a:t>
            </a:r>
          </a:p>
          <a:p>
            <a:pPr algn="just"/>
            <a:r>
              <a:rPr lang="en-US" sz="1700" dirty="0"/>
              <a:t>mitochondrial function</a:t>
            </a:r>
          </a:p>
          <a:p>
            <a:pPr algn="just"/>
            <a:r>
              <a:rPr lang="en-US" sz="1700" b="1" dirty="0"/>
              <a:t>2. Matrix of the mitochondrion: </a:t>
            </a:r>
            <a:r>
              <a:rPr lang="en-US" sz="1700" dirty="0"/>
              <a:t>These molecules include the enzymes responsible for the</a:t>
            </a:r>
          </a:p>
          <a:p>
            <a:pPr algn="just"/>
            <a:r>
              <a:rPr lang="en-US" sz="1700" dirty="0"/>
              <a:t>oxidation of pyruvate, amino acids, and fatty acids (by β-oxidation) as well as those</a:t>
            </a:r>
          </a:p>
          <a:p>
            <a:pPr algn="just"/>
            <a:r>
              <a:rPr lang="en-US" sz="1700" dirty="0"/>
              <a:t>of the tricarboxylic acid (TCA) cycle. The synthesis of glucose, urea, and heme</a:t>
            </a:r>
          </a:p>
          <a:p>
            <a:pPr algn="just"/>
            <a:r>
              <a:rPr lang="en-US" sz="1700" dirty="0"/>
              <a:t>occurs partially in the matrix of mitochondria.</a:t>
            </a:r>
          </a:p>
          <a:p>
            <a:endParaRPr lang="en-US" sz="1700" dirty="0"/>
          </a:p>
        </p:txBody>
      </p:sp>
      <p:sp>
        <p:nvSpPr>
          <p:cNvPr id="1048643" name="Slide Number Placeholder 3"/>
          <p:cNvSpPr>
            <a:spLocks noGrp="1"/>
          </p:cNvSpPr>
          <p:nvPr>
            <p:ph type="sldNum" sz="quarter" idx="12"/>
          </p:nvPr>
        </p:nvSpPr>
        <p:spPr>
          <a:xfrm>
            <a:off x="6858000" y="6328185"/>
            <a:ext cx="2133600" cy="365125"/>
          </a:xfrm>
        </p:spPr>
        <p:txBody>
          <a:bodyPr/>
          <a:lstStyle/>
          <a:p>
            <a:r>
              <a:rPr lang="en-US" sz="1800" dirty="0">
                <a:solidFill>
                  <a:schemeClr val="tx1"/>
                </a:solidFill>
              </a:rPr>
              <a:t>11</a:t>
            </a:r>
          </a:p>
        </p:txBody>
      </p:sp>
      <p:sp>
        <p:nvSpPr>
          <p:cNvPr id="1048644"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Core Knowledge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2032</Words>
  <Application>Microsoft Office PowerPoint</Application>
  <PresentationFormat>On-screen Show (4:3)</PresentationFormat>
  <Paragraphs>233</Paragraphs>
  <Slides>35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Arial Black</vt:lpstr>
      <vt:lpstr>Arial Rounded MT Bold</vt:lpstr>
      <vt:lpstr>Calibri</vt:lpstr>
      <vt:lpstr>Calibri Light</vt:lpstr>
      <vt:lpstr>Times New Roman</vt:lpstr>
      <vt:lpstr>Wingdings</vt:lpstr>
      <vt:lpstr>Office Theme</vt:lpstr>
      <vt:lpstr>1_Office Theme</vt:lpstr>
      <vt:lpstr>PowerPoint Presentation</vt:lpstr>
      <vt:lpstr>  BIOCHEMISTRY          RESPIRATION MODULE ELECTRON TRANSPORT CHAIN SGD </vt:lpstr>
      <vt:lpstr>Motto, Vision, Dream</vt:lpstr>
      <vt:lpstr>PowerPoint Presentation</vt:lpstr>
      <vt:lpstr>PowerPoint Presentation</vt:lpstr>
      <vt:lpstr>SGD</vt:lpstr>
      <vt:lpstr>PowerPoint Presentation</vt:lpstr>
      <vt:lpstr>INTRODUCTION</vt:lpstr>
      <vt:lpstr>MITOCHONDRIAL ELECTRON TRANSPORT CHAIN</vt:lpstr>
      <vt:lpstr>MITOCHONDRIAL ELECTRON TRANSPORT CHAIN</vt:lpstr>
      <vt:lpstr>REACTIONS OF ELECTRON TRANSPORT CHAIN</vt:lpstr>
      <vt:lpstr>REACTIONS OF ELECTRON TRANSPORT CHAIN</vt:lpstr>
      <vt:lpstr>REACTIONS OF ELECTRON TRANSPORT CHAIN</vt:lpstr>
      <vt:lpstr>REACTIONS OF ELECTRON TRANSPORT CHAIN</vt:lpstr>
      <vt:lpstr>REACTIONS OF ELECTRON TRANSPORT CHAIN</vt:lpstr>
      <vt:lpstr>PowerPoint Presentation</vt:lpstr>
      <vt:lpstr>PowerPoint Presentation</vt:lpstr>
      <vt:lpstr>INTEGRATION WITH PHYSIOLOGY</vt:lpstr>
      <vt:lpstr>PowerPoint Presentation</vt:lpstr>
      <vt:lpstr>Disorders of ETC</vt:lpstr>
      <vt:lpstr>PowerPoint Presentation</vt:lpstr>
      <vt:lpstr>   The principle of beneficence is the obligation of physician to act for the benefit of the patient and supports a number of moral rules to protect and defend the right of others, prevent harm, remove conditions that will cause harm, help persons with disabilities, and rescue persons in danger.  It is worth emphasizing that, the language here is one of positive requirements. The principle calls for not just avoiding harm, but also to benefit patients and to promote their welfare.</vt:lpstr>
      <vt:lpstr>Family Medicine</vt:lpstr>
      <vt:lpstr>Artificial Intelligence</vt:lpstr>
      <vt:lpstr>RESEARCH ARTICLE </vt:lpstr>
      <vt:lpstr>Learning Resources</vt:lpstr>
      <vt:lpstr>HOW TO USE HEC DIGITAL LIBRARY</vt:lpstr>
      <vt:lpstr>How to use Digital Library</vt:lpstr>
      <vt:lpstr>MCQS</vt:lpstr>
      <vt:lpstr>MCQS</vt:lpstr>
      <vt:lpstr>MCQS</vt:lpstr>
      <vt:lpstr>MCQS</vt:lpstr>
      <vt:lpstr>MCQS</vt:lpstr>
      <vt:lpstr>KEY</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sana latif</cp:lastModifiedBy>
  <cp:revision>1</cp:revision>
  <dcterms:created xsi:type="dcterms:W3CDTF">2006-08-15T14:00:00Z</dcterms:created>
  <dcterms:modified xsi:type="dcterms:W3CDTF">2025-03-05T04:45:06Z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3171dd1f8d474faa9d132fb3d7eaab31</vt:lpwstr>
  </property>
  <property fmtid="{D5CDD505-2E9C-101B-9397-08002B2CF9AE}" pid="3" name="KSOProductBuildVer">
    <vt:lpwstr>1033-12.2.0.19805</vt:lpwstr>
  </property>
</Properties>
</file>