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compatMode="1" strictFirstAndLastChars="0" saveSubsetFonts="1">
  <p:sldMasterIdLst>
    <p:sldMasterId id="2147483649" r:id="rId1"/>
    <p:sldMasterId id="2147483651" r:id="rId2"/>
    <p:sldMasterId id="2147483708" r:id="rId3"/>
  </p:sldMasterIdLst>
  <p:notesMasterIdLst>
    <p:notesMasterId r:id="rId37"/>
  </p:notesMasterIdLst>
  <p:sldIdLst>
    <p:sldId id="283" r:id="rId4"/>
    <p:sldId id="284" r:id="rId5"/>
    <p:sldId id="286" r:id="rId6"/>
    <p:sldId id="288" r:id="rId7"/>
    <p:sldId id="290" r:id="rId8"/>
    <p:sldId id="292" r:id="rId9"/>
    <p:sldId id="257" r:id="rId10"/>
    <p:sldId id="259" r:id="rId11"/>
    <p:sldId id="313" r:id="rId12"/>
    <p:sldId id="293" r:id="rId13"/>
    <p:sldId id="294" r:id="rId14"/>
    <p:sldId id="296" r:id="rId15"/>
    <p:sldId id="261" r:id="rId16"/>
    <p:sldId id="264" r:id="rId17"/>
    <p:sldId id="265" r:id="rId18"/>
    <p:sldId id="266" r:id="rId19"/>
    <p:sldId id="298" r:id="rId20"/>
    <p:sldId id="310" r:id="rId21"/>
    <p:sldId id="312" r:id="rId22"/>
    <p:sldId id="272" r:id="rId23"/>
    <p:sldId id="299" r:id="rId24"/>
    <p:sldId id="318" r:id="rId25"/>
    <p:sldId id="274" r:id="rId26"/>
    <p:sldId id="316" r:id="rId27"/>
    <p:sldId id="275" r:id="rId28"/>
    <p:sldId id="314" r:id="rId29"/>
    <p:sldId id="277" r:id="rId30"/>
    <p:sldId id="278" r:id="rId31"/>
    <p:sldId id="307" r:id="rId32"/>
    <p:sldId id="305" r:id="rId33"/>
    <p:sldId id="304" r:id="rId34"/>
    <p:sldId id="308" r:id="rId35"/>
    <p:sldId id="280" r:id="rId36"/>
  </p:sldIdLst>
  <p:sldSz cx="24384000" cy="13716000"/>
  <p:notesSz cx="6858000" cy="9144000"/>
  <p:defaultTextStyle>
    <a:defPPr>
      <a:defRPr lang="en-US"/>
    </a:defPPr>
    <a:lvl1pPr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marL="4572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marL="9144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marL="13716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marL="18288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6pPr>
    <a:lvl7pPr marL="27432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7pPr>
    <a:lvl8pPr marL="32004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8pPr>
    <a:lvl9pPr marL="36576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2" autoAdjust="0"/>
  </p:normalViewPr>
  <p:slideViewPr>
    <p:cSldViewPr>
      <p:cViewPr varScale="1">
        <p:scale>
          <a:sx n="52" d="100"/>
          <a:sy n="52" d="100"/>
        </p:scale>
        <p:origin x="896" y="19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3600" dirty="0"/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/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/>
        </a:p>
      </dgm:t>
    </dgm:pt>
    <dgm:pt modelId="{D506BA9B-B238-4101-A545-B8D1A3AAD73C}">
      <dgm:prSet/>
      <dgm:spPr/>
      <dgm:t>
        <a:bodyPr/>
        <a:lstStyle/>
        <a:p>
          <a:r>
            <a:rPr lang="en-US" dirty="0"/>
            <a:t>Rh incompatibility</a:t>
          </a:r>
        </a:p>
        <a:p>
          <a:r>
            <a:rPr lang="en-US" dirty="0"/>
            <a:t>(core 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/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/>
        </a:p>
      </dgm:t>
    </dgm:pt>
    <dgm:pt modelId="{22E0F8DF-642B-49F6-9EF6-5095487F60E7}">
      <dgm:prSet/>
      <dgm:spPr/>
      <dgm:t>
        <a:bodyPr/>
        <a:lstStyle/>
        <a:p>
          <a:r>
            <a:rPr lang="en-US" dirty="0"/>
            <a:t>Related pathophysiology (horizontal 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/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/>
        </a:p>
      </dgm:t>
    </dgm:pt>
    <dgm:pt modelId="{FC8138D8-B639-4573-A368-CE8116386537}">
      <dgm:prSet custT="1"/>
      <dgm:spPr/>
      <dgm:t>
        <a:bodyPr/>
        <a:lstStyle/>
        <a:p>
          <a:r>
            <a:rPr lang="en-US" sz="3600" dirty="0"/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/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/>
        </a:p>
      </dgm:t>
    </dgm:pt>
    <dgm:pt modelId="{15B8FD52-1CE9-410C-B84A-A2CBCC5E5EC0}">
      <dgm:prSet custT="1"/>
      <dgm:spPr/>
      <dgm:t>
        <a:bodyPr/>
        <a:lstStyle/>
        <a:p>
          <a:r>
            <a:rPr lang="en-US" sz="3600" dirty="0"/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/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/>
        </a:p>
      </dgm:t>
    </dgm:pt>
    <dgm:pt modelId="{9725E4DE-0C5F-4A87-9D5C-CF8A730123F0}">
      <dgm:prSet custT="1"/>
      <dgm:spPr/>
      <dgm:t>
        <a:bodyPr/>
        <a:lstStyle/>
        <a:p>
          <a:r>
            <a:rPr lang="en-US" sz="4000" dirty="0"/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/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/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60E88621-04E2-4224-BC88-CD03ADA84CAD}" type="presOf" srcId="{22E0F8DF-642B-49F6-9EF6-5095487F60E7}" destId="{4CA5F927-596E-4CBB-978C-C76D7B4D7297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9D75DFAB-73C4-40F8-94C5-F4BCF236C3A7}" type="presOf" srcId="{85CC4959-6099-43C8-96BF-591E15C27F5D}" destId="{40A2F7BC-2A19-43DE-9823-7B25D9F0B099}" srcOrd="0" destOrd="0" presId="urn:microsoft.com/office/officeart/2005/8/layout/vList2"/>
    <dgm:cxn modelId="{A003CBB0-EC4E-41C6-9C05-E6145C4D4130}" type="presOf" srcId="{9725E4DE-0C5F-4A87-9D5C-CF8A730123F0}" destId="{89816B95-3D49-43B3-ACC7-9222A899A4C7}" srcOrd="0" destOrd="0" presId="urn:microsoft.com/office/officeart/2005/8/layout/vList2"/>
    <dgm:cxn modelId="{FF4D8BBA-D5A1-40DF-9B55-557C30C68798}" type="presOf" srcId="{15B8FD52-1CE9-410C-B84A-A2CBCC5E5EC0}" destId="{B6E438C8-B444-4975-B47C-DA2A839E5572}" srcOrd="0" destOrd="0" presId="urn:microsoft.com/office/officeart/2005/8/layout/vList2"/>
    <dgm:cxn modelId="{2B1225BC-A4F8-4959-B41F-1E19FA45C70F}" type="presOf" srcId="{FC8138D8-B639-4573-A368-CE8116386537}" destId="{7007879B-F4AF-4541-9E04-BC2E3DE8A623}" srcOrd="0" destOrd="0" presId="urn:microsoft.com/office/officeart/2005/8/layout/vList2"/>
    <dgm:cxn modelId="{54213AC0-84AB-4595-AE78-54282A3B2ABA}" type="presOf" srcId="{D506BA9B-B238-4101-A545-B8D1A3AAD73C}" destId="{F76DA1C1-BE28-49DF-88F6-675B4B24DC4C}" srcOrd="0" destOrd="0" presId="urn:microsoft.com/office/officeart/2005/8/layout/vList2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EA81E6E0-E11C-4140-8399-B118E21B3AE9}" type="presOf" srcId="{DCE0DCF6-2B67-4F03-9617-1ABD29F6E7B2}" destId="{7E0DE400-426E-4A61-8990-08CDE3586AB0}" srcOrd="0" destOrd="0" presId="urn:microsoft.com/office/officeart/2005/8/layout/vList2"/>
    <dgm:cxn modelId="{5E7ACFA7-4EC4-4098-B0B8-07A5A71D44A7}" type="presParOf" srcId="{7E0DE400-426E-4A61-8990-08CDE3586AB0}" destId="{40A2F7BC-2A19-43DE-9823-7B25D9F0B099}" srcOrd="0" destOrd="0" presId="urn:microsoft.com/office/officeart/2005/8/layout/vList2"/>
    <dgm:cxn modelId="{1807C5F9-BCC5-40FD-9DA7-4025A06D2F4B}" type="presParOf" srcId="{7E0DE400-426E-4A61-8990-08CDE3586AB0}" destId="{4D8B9D6A-8D1D-48B4-9AAB-09CDC392E105}" srcOrd="1" destOrd="0" presId="urn:microsoft.com/office/officeart/2005/8/layout/vList2"/>
    <dgm:cxn modelId="{EBC7B82F-73BE-43E6-B98C-A63376674D24}" type="presParOf" srcId="{7E0DE400-426E-4A61-8990-08CDE3586AB0}" destId="{F76DA1C1-BE28-49DF-88F6-675B4B24DC4C}" srcOrd="2" destOrd="0" presId="urn:microsoft.com/office/officeart/2005/8/layout/vList2"/>
    <dgm:cxn modelId="{F968C9E2-66FD-4806-90E3-EC12C14DEBDB}" type="presParOf" srcId="{7E0DE400-426E-4A61-8990-08CDE3586AB0}" destId="{03EF787E-9CF8-4188-AC85-011D65AADE37}" srcOrd="3" destOrd="0" presId="urn:microsoft.com/office/officeart/2005/8/layout/vList2"/>
    <dgm:cxn modelId="{705A8100-B266-4481-B4F0-7819F449076F}" type="presParOf" srcId="{7E0DE400-426E-4A61-8990-08CDE3586AB0}" destId="{4CA5F927-596E-4CBB-978C-C76D7B4D7297}" srcOrd="4" destOrd="0" presId="urn:microsoft.com/office/officeart/2005/8/layout/vList2"/>
    <dgm:cxn modelId="{5362AB6B-0C6C-4C56-9901-23639BCB1D19}" type="presParOf" srcId="{7E0DE400-426E-4A61-8990-08CDE3586AB0}" destId="{7CDD275A-52D8-406F-8C97-90525A1C31B8}" srcOrd="5" destOrd="0" presId="urn:microsoft.com/office/officeart/2005/8/layout/vList2"/>
    <dgm:cxn modelId="{7DD2B18B-FB59-4333-B0DA-909EC0F1267B}" type="presParOf" srcId="{7E0DE400-426E-4A61-8990-08CDE3586AB0}" destId="{7007879B-F4AF-4541-9E04-BC2E3DE8A623}" srcOrd="6" destOrd="0" presId="urn:microsoft.com/office/officeart/2005/8/layout/vList2"/>
    <dgm:cxn modelId="{1A0A211A-85C0-4404-BD93-B64B737D5CD5}" type="presParOf" srcId="{7E0DE400-426E-4A61-8990-08CDE3586AB0}" destId="{19615CA8-1F4A-44EE-BA01-6B9EDF9FDF08}" srcOrd="7" destOrd="0" presId="urn:microsoft.com/office/officeart/2005/8/layout/vList2"/>
    <dgm:cxn modelId="{632CBBC3-6A38-458B-99FD-CD55287157FA}" type="presParOf" srcId="{7E0DE400-426E-4A61-8990-08CDE3586AB0}" destId="{B6E438C8-B444-4975-B47C-DA2A839E5572}" srcOrd="8" destOrd="0" presId="urn:microsoft.com/office/officeart/2005/8/layout/vList2"/>
    <dgm:cxn modelId="{F22E2239-F0EF-4871-8537-2FE1EFA94A90}" type="presParOf" srcId="{7E0DE400-426E-4A61-8990-08CDE3586AB0}" destId="{9235BB4F-8270-43D2-B655-8CB901B8BC6F}" srcOrd="9" destOrd="0" presId="urn:microsoft.com/office/officeart/2005/8/layout/vList2"/>
    <dgm:cxn modelId="{1FEA6A49-DCEC-4094-AC9B-E036F8CEA721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9763C-B19C-495F-94E4-163DF33754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6E2F7F-73F2-4582-8E2E-460190AFAC25}">
      <dgm:prSet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All women at risk should be given </a:t>
          </a:r>
          <a:r>
            <a:rPr lang="en-US" dirty="0" err="1">
              <a:solidFill>
                <a:srgbClr val="7030A0"/>
              </a:solidFill>
            </a:rPr>
            <a:t>inj</a:t>
          </a:r>
          <a:r>
            <a:rPr lang="en-US" dirty="0">
              <a:solidFill>
                <a:srgbClr val="7030A0"/>
              </a:solidFill>
            </a:rPr>
            <a:t> Anti-D</a:t>
          </a:r>
        </a:p>
      </dgm:t>
    </dgm:pt>
    <dgm:pt modelId="{6CD5B6BE-3CC6-4AAC-9981-F4451D7C8AD8}" type="parTrans" cxnId="{6182123B-E28F-4D3F-8D28-BFEBF3B55D0B}">
      <dgm:prSet/>
      <dgm:spPr/>
      <dgm:t>
        <a:bodyPr/>
        <a:lstStyle/>
        <a:p>
          <a:endParaRPr lang="en-US"/>
        </a:p>
      </dgm:t>
    </dgm:pt>
    <dgm:pt modelId="{D5AE8C6C-37FB-4D99-A42F-7B499FA36444}" type="sibTrans" cxnId="{6182123B-E28F-4D3F-8D28-BFEBF3B55D0B}">
      <dgm:prSet/>
      <dgm:spPr/>
      <dgm:t>
        <a:bodyPr/>
        <a:lstStyle/>
        <a:p>
          <a:endParaRPr lang="en-US"/>
        </a:p>
      </dgm:t>
    </dgm:pt>
    <dgm:pt modelId="{0E1E9B51-E019-4B96-8818-E38F12452948}">
      <dgm:prSet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All pregnant women should be screened at first visit</a:t>
          </a:r>
        </a:p>
      </dgm:t>
    </dgm:pt>
    <dgm:pt modelId="{805863B7-24EB-4E90-AA57-8DE06A69AE81}" type="sibTrans" cxnId="{928679AB-09F1-480A-AE94-1166A668F5F3}">
      <dgm:prSet/>
      <dgm:spPr/>
      <dgm:t>
        <a:bodyPr/>
        <a:lstStyle/>
        <a:p>
          <a:endParaRPr lang="en-US"/>
        </a:p>
      </dgm:t>
    </dgm:pt>
    <dgm:pt modelId="{C1C64BD9-A1E7-4BFF-888B-25DFFC13C567}" type="parTrans" cxnId="{928679AB-09F1-480A-AE94-1166A668F5F3}">
      <dgm:prSet/>
      <dgm:spPr/>
      <dgm:t>
        <a:bodyPr/>
        <a:lstStyle/>
        <a:p>
          <a:endParaRPr lang="en-US"/>
        </a:p>
      </dgm:t>
    </dgm:pt>
    <dgm:pt modelId="{A9D228D3-61B2-40D0-97E1-1C102A53DEA5}" type="pres">
      <dgm:prSet presAssocID="{2D59763C-B19C-495F-94E4-163DF3375467}" presName="linear" presStyleCnt="0">
        <dgm:presLayoutVars>
          <dgm:animLvl val="lvl"/>
          <dgm:resizeHandles val="exact"/>
        </dgm:presLayoutVars>
      </dgm:prSet>
      <dgm:spPr/>
    </dgm:pt>
    <dgm:pt modelId="{0F3DA1F4-D408-450D-A683-AE6EE2FFDA42}" type="pres">
      <dgm:prSet presAssocID="{0E1E9B51-E019-4B96-8818-E38F124529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B0F8842-B0C6-4AD7-9DD5-6302AA9D44DD}" type="pres">
      <dgm:prSet presAssocID="{805863B7-24EB-4E90-AA57-8DE06A69AE81}" presName="spacer" presStyleCnt="0"/>
      <dgm:spPr/>
    </dgm:pt>
    <dgm:pt modelId="{4FFEB7DB-45D9-455C-AB04-35EF2BF9FF30}" type="pres">
      <dgm:prSet presAssocID="{DE6E2F7F-73F2-4582-8E2E-460190AFAC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182123B-E28F-4D3F-8D28-BFEBF3B55D0B}" srcId="{2D59763C-B19C-495F-94E4-163DF3375467}" destId="{DE6E2F7F-73F2-4582-8E2E-460190AFAC25}" srcOrd="1" destOrd="0" parTransId="{6CD5B6BE-3CC6-4AAC-9981-F4451D7C8AD8}" sibTransId="{D5AE8C6C-37FB-4D99-A42F-7B499FA36444}"/>
    <dgm:cxn modelId="{1DEDD393-F3EC-48FA-B911-E37018C4F261}" type="presOf" srcId="{DE6E2F7F-73F2-4582-8E2E-460190AFAC25}" destId="{4FFEB7DB-45D9-455C-AB04-35EF2BF9FF30}" srcOrd="0" destOrd="0" presId="urn:microsoft.com/office/officeart/2005/8/layout/vList2"/>
    <dgm:cxn modelId="{928679AB-09F1-480A-AE94-1166A668F5F3}" srcId="{2D59763C-B19C-495F-94E4-163DF3375467}" destId="{0E1E9B51-E019-4B96-8818-E38F12452948}" srcOrd="0" destOrd="0" parTransId="{C1C64BD9-A1E7-4BFF-888B-25DFFC13C567}" sibTransId="{805863B7-24EB-4E90-AA57-8DE06A69AE81}"/>
    <dgm:cxn modelId="{4F9B4FB3-6E7E-437E-9EAD-78A414CC61B8}" type="presOf" srcId="{0E1E9B51-E019-4B96-8818-E38F12452948}" destId="{0F3DA1F4-D408-450D-A683-AE6EE2FFDA42}" srcOrd="0" destOrd="0" presId="urn:microsoft.com/office/officeart/2005/8/layout/vList2"/>
    <dgm:cxn modelId="{DC497BE3-8A00-4EF6-84FD-70732FF0DF89}" type="presOf" srcId="{2D59763C-B19C-495F-94E4-163DF3375467}" destId="{A9D228D3-61B2-40D0-97E1-1C102A53DEA5}" srcOrd="0" destOrd="0" presId="urn:microsoft.com/office/officeart/2005/8/layout/vList2"/>
    <dgm:cxn modelId="{3A561D1A-4BE2-4A93-84AA-5969717D589B}" type="presParOf" srcId="{A9D228D3-61B2-40D0-97E1-1C102A53DEA5}" destId="{0F3DA1F4-D408-450D-A683-AE6EE2FFDA42}" srcOrd="0" destOrd="0" presId="urn:microsoft.com/office/officeart/2005/8/layout/vList2"/>
    <dgm:cxn modelId="{9CF77DF0-7945-434F-B2B0-014899F85BC0}" type="presParOf" srcId="{A9D228D3-61B2-40D0-97E1-1C102A53DEA5}" destId="{AB0F8842-B0C6-4AD7-9DD5-6302AA9D44DD}" srcOrd="1" destOrd="0" presId="urn:microsoft.com/office/officeart/2005/8/layout/vList2"/>
    <dgm:cxn modelId="{55697DD5-8786-4526-B5B5-CCD055826813}" type="presParOf" srcId="{A9D228D3-61B2-40D0-97E1-1C102A53DEA5}" destId="{4FFEB7DB-45D9-455C-AB04-35EF2BF9FF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121535"/>
          <a:ext cx="11911316" cy="16826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Learning objectives</a:t>
          </a:r>
        </a:p>
      </dsp:txBody>
      <dsp:txXfrm>
        <a:off x="82138" y="203673"/>
        <a:ext cx="11747040" cy="1518330"/>
      </dsp:txXfrm>
    </dsp:sp>
    <dsp:sp modelId="{F76DA1C1-BE28-49DF-88F6-675B4B24DC4C}">
      <dsp:nvSpPr>
        <dsp:cNvPr id="0" name=""/>
        <dsp:cNvSpPr/>
      </dsp:nvSpPr>
      <dsp:spPr>
        <a:xfrm>
          <a:off x="0" y="1890541"/>
          <a:ext cx="11911316" cy="1682606"/>
        </a:xfrm>
        <a:prstGeom prst="roundRect">
          <a:avLst/>
        </a:prstGeom>
        <a:gradFill rotWithShape="0">
          <a:gsLst>
            <a:gs pos="0">
              <a:schemeClr val="accent2">
                <a:hueOff val="-4032637"/>
                <a:satOff val="1754"/>
                <a:lumOff val="510"/>
                <a:alphaOff val="0"/>
                <a:shade val="15000"/>
                <a:satMod val="180000"/>
              </a:schemeClr>
            </a:gs>
            <a:gs pos="50000">
              <a:schemeClr val="accent2">
                <a:hueOff val="-4032637"/>
                <a:satOff val="1754"/>
                <a:lumOff val="510"/>
                <a:alphaOff val="0"/>
                <a:shade val="45000"/>
                <a:satMod val="170000"/>
              </a:schemeClr>
            </a:gs>
            <a:gs pos="70000">
              <a:schemeClr val="accent2">
                <a:hueOff val="-4032637"/>
                <a:satOff val="1754"/>
                <a:lumOff val="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032637"/>
                <a:satOff val="1754"/>
                <a:lumOff val="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Rh incompatibility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(core concept = 70%)</a:t>
          </a:r>
        </a:p>
      </dsp:txBody>
      <dsp:txXfrm>
        <a:off x="82138" y="1972679"/>
        <a:ext cx="11747040" cy="1518330"/>
      </dsp:txXfrm>
    </dsp:sp>
    <dsp:sp modelId="{4CA5F927-596E-4CBB-978C-C76D7B4D7297}">
      <dsp:nvSpPr>
        <dsp:cNvPr id="0" name=""/>
        <dsp:cNvSpPr/>
      </dsp:nvSpPr>
      <dsp:spPr>
        <a:xfrm>
          <a:off x="0" y="3659547"/>
          <a:ext cx="11911316" cy="1682606"/>
        </a:xfrm>
        <a:prstGeom prst="roundRect">
          <a:avLst/>
        </a:prstGeom>
        <a:gradFill rotWithShape="0">
          <a:gsLst>
            <a:gs pos="0">
              <a:schemeClr val="accent2">
                <a:hueOff val="-8065275"/>
                <a:satOff val="3508"/>
                <a:lumOff val="1020"/>
                <a:alphaOff val="0"/>
                <a:shade val="15000"/>
                <a:satMod val="180000"/>
              </a:schemeClr>
            </a:gs>
            <a:gs pos="50000">
              <a:schemeClr val="accent2">
                <a:hueOff val="-8065275"/>
                <a:satOff val="3508"/>
                <a:lumOff val="1020"/>
                <a:alphaOff val="0"/>
                <a:shade val="45000"/>
                <a:satMod val="170000"/>
              </a:schemeClr>
            </a:gs>
            <a:gs pos="70000">
              <a:schemeClr val="accent2">
                <a:hueOff val="-8065275"/>
                <a:satOff val="3508"/>
                <a:lumOff val="10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8065275"/>
                <a:satOff val="3508"/>
                <a:lumOff val="102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Related pathophysiology (horizontal integration 15%)</a:t>
          </a:r>
        </a:p>
      </dsp:txBody>
      <dsp:txXfrm>
        <a:off x="82138" y="3741685"/>
        <a:ext cx="11747040" cy="1518330"/>
      </dsp:txXfrm>
    </dsp:sp>
    <dsp:sp modelId="{7007879B-F4AF-4541-9E04-BC2E3DE8A623}">
      <dsp:nvSpPr>
        <dsp:cNvPr id="0" name=""/>
        <dsp:cNvSpPr/>
      </dsp:nvSpPr>
      <dsp:spPr>
        <a:xfrm>
          <a:off x="0" y="5428553"/>
          <a:ext cx="11911316" cy="1682606"/>
        </a:xfrm>
        <a:prstGeom prst="roundRect">
          <a:avLst/>
        </a:prstGeom>
        <a:gradFill rotWithShape="0">
          <a:gsLst>
            <a:gs pos="0">
              <a:schemeClr val="accent2">
                <a:hueOff val="-12097913"/>
                <a:satOff val="5261"/>
                <a:lumOff val="1530"/>
                <a:alphaOff val="0"/>
                <a:shade val="15000"/>
                <a:satMod val="180000"/>
              </a:schemeClr>
            </a:gs>
            <a:gs pos="50000">
              <a:schemeClr val="accent2">
                <a:hueOff val="-12097913"/>
                <a:satOff val="5261"/>
                <a:lumOff val="1530"/>
                <a:alphaOff val="0"/>
                <a:shade val="45000"/>
                <a:satMod val="170000"/>
              </a:schemeClr>
            </a:gs>
            <a:gs pos="70000">
              <a:schemeClr val="accent2">
                <a:hueOff val="-12097913"/>
                <a:satOff val="5261"/>
                <a:lumOff val="15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2097913"/>
                <a:satOff val="5261"/>
                <a:lumOff val="15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Related clinical findings (vertical integration – 10%)</a:t>
          </a:r>
        </a:p>
      </dsp:txBody>
      <dsp:txXfrm>
        <a:off x="82138" y="5510691"/>
        <a:ext cx="11747040" cy="1518330"/>
      </dsp:txXfrm>
    </dsp:sp>
    <dsp:sp modelId="{B6E438C8-B444-4975-B47C-DA2A839E5572}">
      <dsp:nvSpPr>
        <dsp:cNvPr id="0" name=""/>
        <dsp:cNvSpPr/>
      </dsp:nvSpPr>
      <dsp:spPr>
        <a:xfrm>
          <a:off x="0" y="7197560"/>
          <a:ext cx="11911316" cy="1682606"/>
        </a:xfrm>
        <a:prstGeom prst="roundRect">
          <a:avLst/>
        </a:prstGeom>
        <a:gradFill rotWithShape="0">
          <a:gsLst>
            <a:gs pos="0">
              <a:schemeClr val="accent2">
                <a:hueOff val="-16130550"/>
                <a:satOff val="7015"/>
                <a:lumOff val="2040"/>
                <a:alphaOff val="0"/>
                <a:shade val="15000"/>
                <a:satMod val="180000"/>
              </a:schemeClr>
            </a:gs>
            <a:gs pos="50000">
              <a:schemeClr val="accent2">
                <a:hueOff val="-16130550"/>
                <a:satOff val="7015"/>
                <a:lumOff val="2040"/>
                <a:alphaOff val="0"/>
                <a:shade val="45000"/>
                <a:satMod val="170000"/>
              </a:schemeClr>
            </a:gs>
            <a:gs pos="70000">
              <a:schemeClr val="accent2">
                <a:hueOff val="-16130550"/>
                <a:satOff val="7015"/>
                <a:lumOff val="20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6130550"/>
                <a:satOff val="7015"/>
                <a:lumOff val="20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Research article related to topic (3%)</a:t>
          </a:r>
        </a:p>
      </dsp:txBody>
      <dsp:txXfrm>
        <a:off x="82138" y="7279698"/>
        <a:ext cx="11747040" cy="1518330"/>
      </dsp:txXfrm>
    </dsp:sp>
    <dsp:sp modelId="{89816B95-3D49-43B3-ACC7-9222A899A4C7}">
      <dsp:nvSpPr>
        <dsp:cNvPr id="0" name=""/>
        <dsp:cNvSpPr/>
      </dsp:nvSpPr>
      <dsp:spPr>
        <a:xfrm>
          <a:off x="0" y="8966566"/>
          <a:ext cx="11911316" cy="1682606"/>
        </a:xfrm>
        <a:prstGeom prst="roundRect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Ethics (2%)</a:t>
          </a:r>
        </a:p>
      </dsp:txBody>
      <dsp:txXfrm>
        <a:off x="82138" y="9048704"/>
        <a:ext cx="11747040" cy="1518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DA1F4-D408-450D-A683-AE6EE2FFDA42}">
      <dsp:nvSpPr>
        <dsp:cNvPr id="0" name=""/>
        <dsp:cNvSpPr/>
      </dsp:nvSpPr>
      <dsp:spPr>
        <a:xfrm>
          <a:off x="0" y="2706053"/>
          <a:ext cx="11911316" cy="2585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0070C0"/>
              </a:solidFill>
            </a:rPr>
            <a:t>All pregnant women should be screened at first visit</a:t>
          </a:r>
        </a:p>
      </dsp:txBody>
      <dsp:txXfrm>
        <a:off x="126223" y="2832276"/>
        <a:ext cx="11658870" cy="2333254"/>
      </dsp:txXfrm>
    </dsp:sp>
    <dsp:sp modelId="{4FFEB7DB-45D9-455C-AB04-35EF2BF9FF30}">
      <dsp:nvSpPr>
        <dsp:cNvPr id="0" name=""/>
        <dsp:cNvSpPr/>
      </dsp:nvSpPr>
      <dsp:spPr>
        <a:xfrm>
          <a:off x="0" y="5478953"/>
          <a:ext cx="11911316" cy="2585700"/>
        </a:xfrm>
        <a:prstGeom prst="roundRect">
          <a:avLst/>
        </a:prstGeom>
        <a:gradFill rotWithShape="0">
          <a:gsLst>
            <a:gs pos="0">
              <a:schemeClr val="accent2">
                <a:hueOff val="-10386619"/>
                <a:satOff val="-82613"/>
                <a:lumOff val="50393"/>
                <a:alphaOff val="0"/>
                <a:shade val="51000"/>
                <a:satMod val="130000"/>
              </a:schemeClr>
            </a:gs>
            <a:gs pos="80000">
              <a:schemeClr val="accent2">
                <a:hueOff val="-10386619"/>
                <a:satOff val="-82613"/>
                <a:lumOff val="50393"/>
                <a:alphaOff val="0"/>
                <a:shade val="93000"/>
                <a:satMod val="130000"/>
              </a:schemeClr>
            </a:gs>
            <a:gs pos="100000">
              <a:schemeClr val="accent2">
                <a:hueOff val="-10386619"/>
                <a:satOff val="-82613"/>
                <a:lumOff val="503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7030A0"/>
              </a:solidFill>
            </a:rPr>
            <a:t>All women at risk should be given </a:t>
          </a:r>
          <a:r>
            <a:rPr lang="en-US" sz="6500" kern="1200" dirty="0" err="1">
              <a:solidFill>
                <a:srgbClr val="7030A0"/>
              </a:solidFill>
            </a:rPr>
            <a:t>inj</a:t>
          </a:r>
          <a:r>
            <a:rPr lang="en-US" sz="6500" kern="1200" dirty="0">
              <a:solidFill>
                <a:srgbClr val="7030A0"/>
              </a:solidFill>
            </a:rPr>
            <a:t> Anti-D</a:t>
          </a:r>
        </a:p>
      </dsp:txBody>
      <dsp:txXfrm>
        <a:off x="126223" y="5605176"/>
        <a:ext cx="11658870" cy="23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21926AE9-92F9-0294-E37E-4BE6F70524DF}"/>
              </a:ext>
            </a:extLst>
          </p:cNvPr>
          <p:cNvSpPr>
            <a:spLocks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8882BA2B-FE56-E6B4-91DE-CB1D68A25F5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Helvetica Neue" charset="0"/>
              </a:rPr>
              <a:t>Click to edit Template text styles</a:t>
            </a:r>
          </a:p>
          <a:p>
            <a:pPr lvl="1"/>
            <a:r>
              <a:rPr 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1D78FAC-5EC1-9DD5-4CA2-A3F2422F2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FE65F74-DEDE-EDA2-A476-220BA0A10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Lets set some ground rules for discussion, may I request you to plrase put your mobiles on silent, Your active participation is highly appreciated , to ask questios please take your by raising hands, We will park the lengthy discussios for end of session.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1D6CF59-CA60-D27B-4F59-96E633301F9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eaLnBrk="1"/>
            <a:fld id="{42D37D81-8AA2-2246-9DF9-E06AB8715B92}" type="slidenum"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pPr algn="ctr" eaLnBrk="1"/>
              <a:t>3</a:t>
            </a:fld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BD8E9-563B-540E-142D-08B111413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9775F9-7A2B-E84F-86B4-C22C18B03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81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AC9456-483C-F3AB-CD3D-80A4B9488B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71919D-8366-0C47-B77C-1AB697466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04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238538" y="388938"/>
            <a:ext cx="4046537" cy="8342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7338" y="388938"/>
            <a:ext cx="11988800" cy="8342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D428EB-0540-702E-7F7A-21D5199BA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66F8FE-AD48-174B-96B2-FA1EC0335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69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81962C-7CB9-2CBE-E80F-C6B7D66C8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A99FC3-07E2-1241-BAAC-E99A6D0C3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7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F7BCCB-B987-7C30-4F84-7B5BD5493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FC1019-3938-F640-8D07-4462BD924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59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2E7DD8-0B3F-7845-109C-DD95F2F6D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717ADB-05FE-634B-8D53-4AF78542B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85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442FA6-59BA-1DA7-BC48-E8ACFACFB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06F87-FFA0-B747-9639-B23D4B6B0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03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24FE1C-C101-36E5-7591-7EFDF71E0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B84F3-1329-D746-ACCE-0D72BC37E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000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9EFB81-F970-495A-400F-1173DC160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A5333A-9099-F644-8D42-8D4290D41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22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BFD342-5D6D-B5C8-4176-8A6869654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C860A5-A227-F84C-A72C-49BB9FFE4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245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25D049-BCD4-2B9C-0949-6F4D3C1E4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8D89C-8CDB-5448-B430-C49D2B848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25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6930D9-3B73-7504-9C6C-4224C31CD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9AD6D3-5269-0B46-BAB3-548921A48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552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906EC5-37E7-F7E6-4981-2AA1698A1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D0B67-9829-1C4F-835A-3A901E3B7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894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F01EE8-D85A-BA78-E0A1-6B1632DE77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269A1A-D3D0-5B4B-8E5F-9607BC1C7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228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642098-7BB4-0C81-C8D1-8488EDF57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6B825-DF4C-BA4B-BC26-892F64D1E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941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56CC86B-F906-8076-218B-2C5413E51322}"/>
              </a:ext>
            </a:extLst>
          </p:cNvPr>
          <p:cNvSpPr/>
          <p:nvPr/>
        </p:nvSpPr>
        <p:spPr>
          <a:xfrm>
            <a:off x="0" y="9328150"/>
            <a:ext cx="244030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 eaLnBrk="1" hangingPunct="1">
              <a:defRPr/>
            </a:pPr>
            <a:endParaRPr lang="en-US">
              <a:sym typeface="Helvetica Neue" charset="0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2AEFE345-7EA1-12F2-2D2E-DF6799BA7427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9906000"/>
            <a:ext cx="24393525" cy="3824288"/>
            <a:chOff x="-3765" y="4832896"/>
            <a:chExt cx="9147765" cy="20321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59D0DE0-CA29-1A20-3DBF-D188FD38C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54" y="4832896"/>
              <a:ext cx="7456446" cy="51880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defRPr/>
              </a:pPr>
              <a:endParaRPr lang="en-US"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3647D45-C248-E321-AF7E-D0E49F43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6" y="5135743"/>
              <a:ext cx="9108474" cy="837678"/>
            </a:xfrm>
            <a:custGeom>
              <a:avLst/>
              <a:gdLst>
                <a:gd name="T0" fmla="*/ 0 w 5760"/>
                <a:gd name="T1" fmla="*/ 0 h 528"/>
                <a:gd name="T2" fmla="*/ 9108474 w 5760"/>
                <a:gd name="T3" fmla="*/ 0 h 528"/>
                <a:gd name="T4" fmla="*/ 9108474 w 5760"/>
                <a:gd name="T5" fmla="*/ 837678 h 528"/>
                <a:gd name="T6" fmla="*/ 75904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PK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A7F6DB6-1C44-8214-6D0D-FA61F24A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Helvetica Neue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00A8106-FD2C-1455-30A1-F9313CEEA29F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28800" y="3505203"/>
            <a:ext cx="20726400" cy="3659522"/>
          </a:xfrm>
        </p:spPr>
        <p:txBody>
          <a:bodyPr anchor="b"/>
          <a:lstStyle>
            <a:lvl1pPr algn="r">
              <a:defRPr sz="11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28800" y="7223214"/>
            <a:ext cx="20726400" cy="2399408"/>
          </a:xfrm>
        </p:spPr>
        <p:txBody>
          <a:bodyPr lIns="108855" rIns="108855"/>
          <a:lstStyle>
            <a:lvl1pPr marL="0" marR="152397" indent="0" algn="r">
              <a:buNone/>
              <a:defRPr>
                <a:solidFill>
                  <a:schemeClr val="tx2"/>
                </a:solidFill>
              </a:defRPr>
            </a:lvl1pPr>
            <a:lvl2pPr marL="1088547" indent="0" algn="ctr">
              <a:buNone/>
            </a:lvl2pPr>
            <a:lvl3pPr marL="2177095" indent="0" algn="ctr">
              <a:buNone/>
            </a:lvl3pPr>
            <a:lvl4pPr marL="3265642" indent="0" algn="ctr">
              <a:buNone/>
            </a:lvl4pPr>
            <a:lvl5pPr marL="4354190" indent="0" algn="ctr">
              <a:buNone/>
            </a:lvl5pPr>
            <a:lvl6pPr marL="5442737" indent="0" algn="ctr">
              <a:buNone/>
            </a:lvl6pPr>
            <a:lvl7pPr marL="6531285" indent="0" algn="ctr">
              <a:buNone/>
            </a:lvl7pPr>
            <a:lvl8pPr marL="7619832" indent="0" algn="ctr">
              <a:buNone/>
            </a:lvl8pPr>
            <a:lvl9pPr marL="870838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id="{B7AC31CD-A70E-42AF-D1F1-91F9E258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92538F-97A4-984D-957A-01B91BC96CC9}" type="datetimeFigureOut">
              <a:rPr lang="en-US"/>
              <a:pPr>
                <a:defRPr/>
              </a:pPr>
              <a:t>8/22/24</a:t>
            </a:fld>
            <a:endParaRPr lang="en-US" dirty="0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8114767A-1284-C027-CFC0-CCB57FC4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330C17C0-7C56-AB5F-656E-0CBD4134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D16595-6A35-FC45-BDCB-847112926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337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4E013982-5158-B23A-DC47-1D968C00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1DD1-FB0E-5941-8F24-2A72750B190F}" type="datetimeFigureOut">
              <a:rPr lang="en-US"/>
              <a:pPr>
                <a:defRPr/>
              </a:pPr>
              <a:t>8/22/24</a:t>
            </a:fld>
            <a:endParaRPr lang="en-US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1DF1DFD5-249A-D7E3-8048-6CEBF2AE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8822098-05D5-821B-AF7C-0781E81E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9F827-D965-AF4E-B8A5-2BCE19089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606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>
            <a:extLst>
              <a:ext uri="{FF2B5EF4-FFF2-40B4-BE49-F238E27FC236}">
                <a16:creationId xmlns:a16="http://schemas.microsoft.com/office/drawing/2014/main" id="{5E19263E-3148-3010-CBDA-3F7B4ECE2445}"/>
              </a:ext>
            </a:extLst>
          </p:cNvPr>
          <p:cNvSpPr/>
          <p:nvPr/>
        </p:nvSpPr>
        <p:spPr>
          <a:xfrm>
            <a:off x="9698038" y="6010275"/>
            <a:ext cx="487362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eaLnBrk="1" hangingPunct="1">
              <a:defRPr/>
            </a:pPr>
            <a:endParaRPr lang="en-US">
              <a:sym typeface="Helvetica Neue" charset="0"/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F618C483-C1F3-0242-E59F-A037732774D7}"/>
              </a:ext>
            </a:extLst>
          </p:cNvPr>
          <p:cNvSpPr/>
          <p:nvPr/>
        </p:nvSpPr>
        <p:spPr>
          <a:xfrm>
            <a:off x="9201150" y="6010275"/>
            <a:ext cx="487363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eaLnBrk="1" hangingPunct="1">
              <a:defRPr/>
            </a:pPr>
            <a:endParaRPr lang="en-US">
              <a:sym typeface="Helvetica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336" y="2119424"/>
            <a:ext cx="20726400" cy="3657600"/>
          </a:xfrm>
        </p:spPr>
        <p:txBody>
          <a:bodyPr anchor="b"/>
          <a:lstStyle>
            <a:lvl1pPr algn="r">
              <a:buNone/>
              <a:defRPr sz="114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568" y="5863424"/>
            <a:ext cx="12192000" cy="2909776"/>
          </a:xfrm>
        </p:spPr>
        <p:txBody>
          <a:bodyPr/>
          <a:lstStyle>
            <a:lvl1pPr marL="0" indent="0" algn="l">
              <a:buNone/>
              <a:defRPr sz="5500">
                <a:solidFill>
                  <a:schemeClr val="tx1"/>
                </a:solidFill>
              </a:defRPr>
            </a:lvl1pPr>
            <a:lvl2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41DF888-597E-AFE0-E990-518588EF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E485E9-25DB-BC48-8FE2-49355DB75ACF}" type="datetimeFigureOut">
              <a:rPr lang="en-US"/>
              <a:pPr>
                <a:defRPr/>
              </a:pPr>
              <a:t>8/22/24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FAC491-1F93-CA6B-F780-F7FC41E7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635892-651D-BDB0-B7A6-75F1E01F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00409-6821-A04A-93A5-30392EE07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35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962657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2962657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0B858534-033C-A817-60E9-334C8B29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760E56-A7B0-CB47-8ABA-CE428B58E978}" type="datetimeFigureOut">
              <a:rPr lang="en-US"/>
              <a:pPr>
                <a:defRPr/>
              </a:pPr>
              <a:t>8/22/24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A2296B-138E-A7FC-DED1-83B7DA93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356E8B3-3F89-B6A2-A405-5B2B2276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6DA95-F632-4E43-882D-314EF1D4D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486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21945600" cy="2286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0820400"/>
            <a:ext cx="10773835" cy="1524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35419" anchor="ctr"/>
          <a:lstStyle>
            <a:lvl1pPr marL="0" indent="0">
              <a:buNone/>
              <a:defRPr sz="5700" b="0">
                <a:solidFill>
                  <a:schemeClr val="bg1"/>
                </a:solidFill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386737" y="10820400"/>
            <a:ext cx="10778067" cy="1524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35419" anchor="ctr"/>
          <a:lstStyle>
            <a:lvl1pPr marL="0" indent="0">
              <a:buNone/>
              <a:defRPr sz="5700" b="0">
                <a:solidFill>
                  <a:schemeClr val="bg1"/>
                </a:solidFill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2888589"/>
            <a:ext cx="10773835" cy="788352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2888589"/>
            <a:ext cx="10778067" cy="788352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47E3F-1E06-0B53-9FCF-5165C362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1ECFB8-461B-5B41-A463-D7096BCB5002}" type="datetimeFigureOut">
              <a:rPr lang="en-US"/>
              <a:pPr>
                <a:defRPr/>
              </a:pPr>
              <a:t>8/22/24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87095-9D95-A9D1-28C7-0D3C4272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EA4B7-1F7A-F099-6277-8DDEE379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222F0-1BB1-0645-9BA7-B750B9282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570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D0A92832-5257-E912-F5CE-7135F0F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87D6E5-AF46-584D-A60F-79A6A891D248}" type="datetimeFigureOut">
              <a:rPr lang="en-US"/>
              <a:pPr>
                <a:defRPr/>
              </a:pPr>
              <a:t>8/22/24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28643C7-93CC-038F-6F3F-D6442A39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A5719D0-A73A-9D58-327E-F84542F0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1B35A-858B-0C4E-9DFB-D18690004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24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08E15C09-3618-7910-8EB5-75E060F4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8B23-1A54-5E4E-9F38-7B3FB59D3887}" type="datetimeFigureOut">
              <a:rPr lang="en-US"/>
              <a:pPr>
                <a:defRPr/>
              </a:pPr>
              <a:t>8/22/24</a:t>
            </a:fld>
            <a:endParaRPr lang="en-US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A5E9E5B-4E87-2B6B-4DF2-BEBB1022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3D0C616-A990-1833-8451-62DC49A3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845D2-99B3-0E4A-8B1C-E264770A7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24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E980F4-A837-5873-D16C-98A3DB9A4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63235-8261-624E-9E85-7B9BC9137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719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753600"/>
            <a:ext cx="19951403" cy="9144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60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85600" y="10710204"/>
            <a:ext cx="10598912" cy="1828800"/>
          </a:xfrm>
        </p:spPr>
        <p:txBody>
          <a:bodyPr/>
          <a:lstStyle>
            <a:lvl1pPr marL="0" indent="0" algn="r">
              <a:buNone/>
              <a:defRPr sz="3800"/>
            </a:lvl1pPr>
            <a:lvl2pPr>
              <a:buNone/>
              <a:defRPr sz="2900"/>
            </a:lvl2pPr>
            <a:lvl3pPr>
              <a:buNone/>
              <a:defRPr sz="2400"/>
            </a:lvl3pPr>
            <a:lvl4pPr>
              <a:buNone/>
              <a:defRPr sz="2100"/>
            </a:lvl4pPr>
            <a:lvl5pPr>
              <a:buNone/>
              <a:defRPr sz="2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38400" y="548640"/>
            <a:ext cx="19946112" cy="9144000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958E8-C4BD-4DE9-591D-AA0ECD40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5FCDFF-3ED8-FB48-BE9A-7B96355B7D3B}" type="datetimeFigureOut">
              <a:rPr lang="en-US"/>
              <a:pPr>
                <a:defRPr/>
              </a:pPr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92878-A08E-F2A6-7686-485D6B81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6220-FEE5-02E9-4D8F-076B7061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89F49-126E-1846-8805-9C0B586E4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726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BEA5FE0-CD43-E13D-A55B-6E9321A80929}"/>
              </a:ext>
            </a:extLst>
          </p:cNvPr>
          <p:cNvSpPr>
            <a:spLocks/>
          </p:cNvSpPr>
          <p:nvPr/>
        </p:nvSpPr>
        <p:spPr bwMode="auto">
          <a:xfrm>
            <a:off x="1909763" y="10004425"/>
            <a:ext cx="10139362" cy="28860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7709" tIns="108855" rIns="217709" bIns="108855"/>
          <a:lstStyle/>
          <a:p>
            <a:pPr algn="ctr" eaLnBrk="1">
              <a:defRPr/>
            </a:pPr>
            <a:endParaRPr lang="en-US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7B1EDAA3-9319-ED4E-9DB3-30BF25C2693D}"/>
              </a:ext>
            </a:extLst>
          </p:cNvPr>
          <p:cNvSpPr>
            <a:spLocks/>
          </p:cNvSpPr>
          <p:nvPr/>
        </p:nvSpPr>
        <p:spPr bwMode="auto">
          <a:xfrm>
            <a:off x="-142875" y="11569700"/>
            <a:ext cx="10139363" cy="1676400"/>
          </a:xfrm>
          <a:custGeom>
            <a:avLst/>
            <a:gdLst>
              <a:gd name="T0" fmla="*/ 0 w 5760"/>
              <a:gd name="T1" fmla="*/ 0 h 528"/>
              <a:gd name="T2" fmla="*/ 10139363 w 5760"/>
              <a:gd name="T3" fmla="*/ 0 h 528"/>
              <a:gd name="T4" fmla="*/ 10139363 w 5760"/>
              <a:gd name="T5" fmla="*/ 1676400 h 528"/>
              <a:gd name="T6" fmla="*/ 84495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17709" tIns="108855" rIns="217709" bIns="108855"/>
          <a:lstStyle/>
          <a:p>
            <a:endParaRPr lang="en-PK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94FA9B7-2C68-A171-522A-122C7B7C6221}"/>
              </a:ext>
            </a:extLst>
          </p:cNvPr>
          <p:cNvSpPr>
            <a:spLocks/>
          </p:cNvSpPr>
          <p:nvPr/>
        </p:nvSpPr>
        <p:spPr bwMode="auto">
          <a:xfrm>
            <a:off x="-16112" y="11582506"/>
            <a:ext cx="9072837" cy="2161736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 eaLnBrk="1" hangingPunct="1">
              <a:defRPr/>
            </a:pPr>
            <a:endParaRPr lang="en-US">
              <a:sym typeface="Helvetica Neue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94C080-7CDC-FA4C-C8C7-DC9CA127790D}"/>
              </a:ext>
            </a:extLst>
          </p:cNvPr>
          <p:cNvCxnSpPr/>
          <p:nvPr/>
        </p:nvCxnSpPr>
        <p:spPr>
          <a:xfrm>
            <a:off x="-24631" y="11575477"/>
            <a:ext cx="9081357" cy="216876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extLst>
              <a:ext uri="{FF2B5EF4-FFF2-40B4-BE49-F238E27FC236}">
                <a16:creationId xmlns:a16="http://schemas.microsoft.com/office/drawing/2014/main" id="{215AB487-53B9-2F09-A3BA-08025E74BD7F}"/>
              </a:ext>
            </a:extLst>
          </p:cNvPr>
          <p:cNvSpPr/>
          <p:nvPr/>
        </p:nvSpPr>
        <p:spPr>
          <a:xfrm>
            <a:off x="23104475" y="9977438"/>
            <a:ext cx="487363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eaLnBrk="1" hangingPunct="1">
              <a:defRPr/>
            </a:pPr>
            <a:endParaRPr lang="en-US">
              <a:sym typeface="Helvetica Neue" charset="0"/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2397638F-C581-D2D0-7696-CF0BC834E1B7}"/>
              </a:ext>
            </a:extLst>
          </p:cNvPr>
          <p:cNvSpPr/>
          <p:nvPr/>
        </p:nvSpPr>
        <p:spPr>
          <a:xfrm>
            <a:off x="22607588" y="9977438"/>
            <a:ext cx="487362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eaLnBrk="1" hangingPunct="1">
              <a:defRPr/>
            </a:pPr>
            <a:endParaRPr lang="en-US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3285" y="10886804"/>
            <a:ext cx="19100800" cy="1296464"/>
          </a:xfrm>
          <a:noFill/>
        </p:spPr>
        <p:txBody>
          <a:bodyPr tIns="0"/>
          <a:lstStyle>
            <a:lvl1pPr marL="0" marR="43542" indent="0" algn="r">
              <a:buNone/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379936"/>
            <a:ext cx="23164800" cy="87782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76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30244"/>
            <a:ext cx="21534485" cy="112534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71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0EC24D01-5AF5-F62D-D3D4-625A7DA4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EB9F56-8EEB-8242-AA57-34BDEE032CCB}" type="datetimeFigureOut">
              <a:rPr lang="en-US"/>
              <a:pPr>
                <a:defRPr/>
              </a:pPr>
              <a:t>8/22/24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F2BF1904-215D-1778-DAF4-C2CFA6B7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22F62C-8437-58CF-240F-F29F941D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E06F1-3D41-8C4A-B4AF-BB7EECCF5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713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962659"/>
            <a:ext cx="21945600" cy="8772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75FB8DC-4B5D-D713-C879-109020A4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0085-D330-9646-B875-EE07B542930A}" type="datetimeFigureOut">
              <a:rPr lang="en-US"/>
              <a:pPr>
                <a:defRPr/>
              </a:pPr>
              <a:t>8/22/24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5745D87-5E3D-2002-0671-B9FECF8D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063CF57-4158-886F-E0B6-A442DAE0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84FFD-32E5-ED49-95F4-41ABE5B4E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53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50701" y="549281"/>
            <a:ext cx="4739920" cy="111855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82"/>
            <a:ext cx="16865600" cy="11185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23B2B2D-F68E-82B0-A22C-FD25703F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6943-17D4-9E46-8D0F-CAF57597DADD}" type="datetimeFigureOut">
              <a:rPr lang="en-US"/>
              <a:pPr>
                <a:defRPr/>
              </a:pPr>
              <a:t>8/22/24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933AA3C-3CBB-6149-0E1A-C351AF07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E0003EC-A704-E641-2638-F11AF7B2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F578-8AF5-F247-BE29-14417FBA4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1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7338" y="4683125"/>
            <a:ext cx="8016875" cy="404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6613" y="4683125"/>
            <a:ext cx="8018462" cy="404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4DB3E-B68B-13EF-592B-2C1920251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4CEAC8-5286-D24D-99A8-66ACB9142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84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A5C61C-4B56-88DA-C5A6-535444B7B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959906-97E2-9940-8BEC-D497640E5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3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F72831-F373-46D3-E9C6-66CD32147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E7A449-9471-8248-B564-345860385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38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316095-9509-097D-22EB-980302942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46C646-9FA8-F444-8035-02993BC8E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00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038D8-D9CD-1925-780A-FEB2703DB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20FDC9-7AF6-8E4C-ADDE-F2AAD8D7A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68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F5182-508D-E686-2904-C7972F5C38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E3594-FC8F-4E43-B83F-FC4AF04957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68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 descr="bg object 16">
            <a:extLst>
              <a:ext uri="{FF2B5EF4-FFF2-40B4-BE49-F238E27FC236}">
                <a16:creationId xmlns:a16="http://schemas.microsoft.com/office/drawing/2014/main" id="{3C9F0AE1-8D03-22A4-6ED8-496F7698E25A}"/>
              </a:ext>
            </a:extLst>
          </p:cNvPr>
          <p:cNvSpPr>
            <a:spLocks/>
          </p:cNvSpPr>
          <p:nvPr/>
        </p:nvSpPr>
        <p:spPr bwMode="auto">
          <a:xfrm>
            <a:off x="3048000" y="0"/>
            <a:ext cx="18288000" cy="137160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tIns="91440" bIns="91440"/>
          <a:lstStyle>
            <a:lvl1pPr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eaLnBrk="1">
              <a:defRPr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03804BD4-8503-889F-1308-BCF761965A84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4951413" y="388938"/>
            <a:ext cx="1447958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panose="02000503000000020004" pitchFamily="2" charset="0"/>
              </a:rPr>
              <a:t>Click to edit Template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2A6CC5C-55E9-21A1-77E7-E854C3EF0221}"/>
              </a:ext>
            </a:extLst>
          </p:cNvPr>
          <p:cNvSpPr>
            <a:spLocks/>
          </p:cNvSpPr>
          <p:nvPr>
            <p:ph type="body" sz="quarter" idx="1"/>
          </p:nvPr>
        </p:nvSpPr>
        <p:spPr bwMode="auto">
          <a:xfrm>
            <a:off x="4097338" y="4683125"/>
            <a:ext cx="1618773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panose="02000503000000020004" pitchFamily="2" charset="0"/>
              </a:rPr>
              <a:t>Click to edit Template text styles</a:t>
            </a:r>
          </a:p>
          <a:p>
            <a:pPr lvl="1"/>
            <a:r>
              <a:rPr lang="en-US" altLang="en-US">
                <a:sym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altLang="en-US">
                <a:sym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altLang="en-US">
                <a:sym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altLang="en-US">
                <a:sym typeface="Helvetica Neue" panose="02000503000000020004" pitchFamily="2" charset="0"/>
              </a:rPr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8BE221F-C176-DBEC-725C-0B7819B764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9850100" y="12928600"/>
            <a:ext cx="360363" cy="3206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ts val="2400"/>
              </a:lnSpc>
              <a:defRPr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defRPr>
            </a:lvl1pPr>
          </a:lstStyle>
          <a:p>
            <a:fld id="{E35696D6-975B-1F44-83DA-F37378D4BF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+mj-lt"/>
          <a:ea typeface="+mj-ea"/>
          <a:cs typeface="+mj-cs"/>
          <a:sym typeface="Helvetica Neue" panose="02000503000000020004" pitchFamily="2" charset="0"/>
        </a:defRPr>
      </a:lvl1pPr>
      <a:lvl2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2pPr>
      <a:lvl3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3pPr>
      <a:lvl4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4pPr>
      <a:lvl5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5pPr>
      <a:lvl6pPr marL="4572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6096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12192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18288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24384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30480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35052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6pPr>
      <a:lvl7pPr marL="39624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7pPr>
      <a:lvl8pPr marL="44196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8pPr>
      <a:lvl9pPr marL="48768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 descr="bg object 16">
            <a:extLst>
              <a:ext uri="{FF2B5EF4-FFF2-40B4-BE49-F238E27FC236}">
                <a16:creationId xmlns:a16="http://schemas.microsoft.com/office/drawing/2014/main" id="{2C6D1A80-077F-DEAA-BFAB-9BA68D4B7739}"/>
              </a:ext>
            </a:extLst>
          </p:cNvPr>
          <p:cNvSpPr>
            <a:spLocks/>
          </p:cNvSpPr>
          <p:nvPr/>
        </p:nvSpPr>
        <p:spPr bwMode="auto">
          <a:xfrm>
            <a:off x="3048000" y="0"/>
            <a:ext cx="18288000" cy="137160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tIns="91440" bIns="91440"/>
          <a:lstStyle>
            <a:lvl1pPr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eaLnBrk="1">
              <a:defRPr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04F39629-D2DB-B9A8-1A95-2678F61683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9850100" y="12928600"/>
            <a:ext cx="360363" cy="3206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ts val="2400"/>
              </a:lnSpc>
              <a:defRPr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defRPr>
            </a:lvl1pPr>
          </a:lstStyle>
          <a:p>
            <a:fld id="{EA5FBB20-AA8C-EF45-B073-5C714603A5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+mj-lt"/>
          <a:ea typeface="+mj-ea"/>
          <a:cs typeface="+mj-cs"/>
          <a:sym typeface="Helvetica Neue" panose="02000503000000020004" pitchFamily="2" charset="0"/>
        </a:defRPr>
      </a:lvl1pPr>
      <a:lvl2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2pPr>
      <a:lvl3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3pPr>
      <a:lvl4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4pPr>
      <a:lvl5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5pPr>
      <a:lvl6pPr marL="4572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6096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12192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18288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24384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30480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35052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6pPr>
      <a:lvl7pPr marL="39624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7pPr>
      <a:lvl8pPr marL="44196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8pPr>
      <a:lvl9pPr marL="48768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183059A0-42B0-5D83-B100-91A240E1D609}"/>
              </a:ext>
            </a:extLst>
          </p:cNvPr>
          <p:cNvSpPr>
            <a:spLocks/>
          </p:cNvSpPr>
          <p:nvPr/>
        </p:nvSpPr>
        <p:spPr bwMode="auto">
          <a:xfrm>
            <a:off x="1909763" y="10004425"/>
            <a:ext cx="10139362" cy="28860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7709" tIns="108855" rIns="217709" bIns="108855"/>
          <a:lstStyle/>
          <a:p>
            <a:pPr algn="ctr" eaLnBrk="1">
              <a:defRPr/>
            </a:pPr>
            <a:endParaRPr lang="en-US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075" name="Freeform 11">
            <a:extLst>
              <a:ext uri="{FF2B5EF4-FFF2-40B4-BE49-F238E27FC236}">
                <a16:creationId xmlns:a16="http://schemas.microsoft.com/office/drawing/2014/main" id="{EE142AC3-C870-38DF-DDEE-D24830DB10D7}"/>
              </a:ext>
            </a:extLst>
          </p:cNvPr>
          <p:cNvSpPr>
            <a:spLocks/>
          </p:cNvSpPr>
          <p:nvPr/>
        </p:nvSpPr>
        <p:spPr bwMode="auto">
          <a:xfrm>
            <a:off x="-142875" y="11569700"/>
            <a:ext cx="10139363" cy="1676400"/>
          </a:xfrm>
          <a:custGeom>
            <a:avLst/>
            <a:gdLst>
              <a:gd name="T0" fmla="*/ 0 w 5760"/>
              <a:gd name="T1" fmla="*/ 0 h 528"/>
              <a:gd name="T2" fmla="*/ 10139363 w 5760"/>
              <a:gd name="T3" fmla="*/ 0 h 528"/>
              <a:gd name="T4" fmla="*/ 10139363 w 5760"/>
              <a:gd name="T5" fmla="*/ 1676400 h 528"/>
              <a:gd name="T6" fmla="*/ 84495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17709" tIns="108855" rIns="217709" bIns="108855"/>
          <a:lstStyle/>
          <a:p>
            <a:endParaRPr lang="en-PK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874D729-F027-9E50-B786-DB5358C4FB55}"/>
              </a:ext>
            </a:extLst>
          </p:cNvPr>
          <p:cNvSpPr>
            <a:spLocks/>
          </p:cNvSpPr>
          <p:nvPr/>
        </p:nvSpPr>
        <p:spPr bwMode="auto">
          <a:xfrm>
            <a:off x="-16112" y="11582506"/>
            <a:ext cx="9072837" cy="2161736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 eaLnBrk="1" hangingPunct="1">
              <a:defRPr/>
            </a:pPr>
            <a:endParaRPr lang="en-US">
              <a:sym typeface="Helvetica Neue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B5B4E8-D3F7-3AD8-C6C5-3978B6647056}"/>
              </a:ext>
            </a:extLst>
          </p:cNvPr>
          <p:cNvCxnSpPr/>
          <p:nvPr/>
        </p:nvCxnSpPr>
        <p:spPr>
          <a:xfrm>
            <a:off x="-24631" y="11575477"/>
            <a:ext cx="9081357" cy="216876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CEB7753E-9158-27F7-93F9-2695DA9A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217709" tIns="108855" rIns="217709" bIns="108855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81" name="Text Placeholder 29">
            <a:extLst>
              <a:ext uri="{FF2B5EF4-FFF2-40B4-BE49-F238E27FC236}">
                <a16:creationId xmlns:a16="http://schemas.microsoft.com/office/drawing/2014/main" id="{CEB89606-4C7B-1BBC-AA48-76178FE7B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2962275"/>
            <a:ext cx="219456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709" tIns="108855" rIns="217709" bIns="108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A37E4B8-87AA-CA79-822C-30739A058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38750" y="12815888"/>
            <a:ext cx="5121275" cy="731837"/>
          </a:xfrm>
          <a:prstGeom prst="rect">
            <a:avLst/>
          </a:prstGeom>
        </p:spPr>
        <p:txBody>
          <a:bodyPr vert="horz" lIns="217709" tIns="108855" rIns="217709" bIns="108855" anchor="b"/>
          <a:lstStyle>
            <a:lvl1pPr algn="l" eaLnBrk="1" latinLnBrk="0" hangingPunct="1">
              <a:defRPr kumimoji="0"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extLst/>
          </a:lstStyle>
          <a:p>
            <a:pPr>
              <a:defRPr/>
            </a:pPr>
            <a:fld id="{00A8C9CF-F57A-254B-A136-9CD669C2C2BC}" type="datetimeFigureOut">
              <a:rPr lang="en-US"/>
              <a:pPr>
                <a:defRPr/>
              </a:pPr>
              <a:t>8/22/24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593E444-842A-C76A-E836-AB6966977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0825" y="12815888"/>
            <a:ext cx="6267450" cy="730250"/>
          </a:xfrm>
          <a:prstGeom prst="rect">
            <a:avLst/>
          </a:prstGeom>
        </p:spPr>
        <p:txBody>
          <a:bodyPr vert="horz" lIns="217709" tIns="108855" rIns="217709" bIns="108855" anchor="b"/>
          <a:lstStyle>
            <a:lvl1pPr algn="r" eaLnBrk="1" latinLnBrk="0" hangingPunct="1">
              <a:defRPr kumimoji="0"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C1B69A0-066B-78BC-F4E5-B89EEDB3F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060025" y="12815888"/>
            <a:ext cx="974725" cy="730250"/>
          </a:xfrm>
          <a:prstGeom prst="rect">
            <a:avLst/>
          </a:prstGeom>
        </p:spPr>
        <p:txBody>
          <a:bodyPr vert="horz" wrap="square" lIns="217709" tIns="108855" rIns="217709" bIns="1088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</a:defRPr>
            </a:lvl1pPr>
          </a:lstStyle>
          <a:p>
            <a:fld id="{7F55D8F8-6780-F142-808F-C2EE2B72E4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5" r:id="rId2"/>
    <p:sldLayoutId id="2147483940" r:id="rId3"/>
    <p:sldLayoutId id="2147483941" r:id="rId4"/>
    <p:sldLayoutId id="2147483942" r:id="rId5"/>
    <p:sldLayoutId id="2147483943" r:id="rId6"/>
    <p:sldLayoutId id="2147483936" r:id="rId7"/>
    <p:sldLayoutId id="2147483944" r:id="rId8"/>
    <p:sldLayoutId id="2147483945" r:id="rId9"/>
    <p:sldLayoutId id="2147483937" r:id="rId10"/>
    <p:sldLayoutId id="21474839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8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869950" indent="-608013" algn="l" rtl="0" eaLnBrk="0" fontAlgn="base" hangingPunct="0">
        <a:spcBef>
          <a:spcPts val="950"/>
        </a:spcBef>
        <a:spcAft>
          <a:spcPct val="0"/>
        </a:spcAft>
        <a:buClr>
          <a:schemeClr val="accent1"/>
        </a:buClr>
        <a:buSzPct val="68000"/>
        <a:buFont typeface="Wingdings 3" pitchFamily="2" charset="2"/>
        <a:buChar char="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79550" indent="-542925" algn="l" rtl="0" eaLnBrk="0" fontAlgn="base" hangingPunct="0">
        <a:spcBef>
          <a:spcPts val="77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046288" indent="-542925" algn="l" rtl="0" eaLnBrk="0" fontAlgn="base" hangingPunct="0">
        <a:spcBef>
          <a:spcPts val="838"/>
        </a:spcBef>
        <a:spcAft>
          <a:spcPct val="0"/>
        </a:spcAft>
        <a:buClr>
          <a:schemeClr val="accent2"/>
        </a:buClr>
        <a:buSzPct val="100000"/>
        <a:buFont typeface="Wingdings 2" pitchFamily="2" charset="2"/>
        <a:buChar char="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2720975" indent="-542925" algn="l" rtl="0" eaLnBrk="0" fontAlgn="base" hangingPunct="0">
        <a:spcBef>
          <a:spcPts val="838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488" indent="-542925" algn="l" rtl="0" eaLnBrk="0" fontAlgn="base" hangingPunct="0">
        <a:spcBef>
          <a:spcPts val="838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916" indent="-544274" algn="l" rtl="0" eaLnBrk="1" latinLnBrk="0" hangingPunct="1">
        <a:spcBef>
          <a:spcPts val="833"/>
        </a:spcBef>
        <a:buClr>
          <a:schemeClr val="accent3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90" indent="-544274" algn="l" rtl="0" eaLnBrk="1" latinLnBrk="0" hangingPunct="1">
        <a:spcBef>
          <a:spcPts val="833"/>
        </a:spcBef>
        <a:buClr>
          <a:schemeClr val="accent3"/>
        </a:buClr>
        <a:buFont typeface="Wingdings 2"/>
        <a:buChar char="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464" indent="-544274" algn="l" rtl="0" eaLnBrk="1" latinLnBrk="0" hangingPunct="1">
        <a:spcBef>
          <a:spcPts val="833"/>
        </a:spcBef>
        <a:buClr>
          <a:schemeClr val="accent3"/>
        </a:buClr>
        <a:buFont typeface="Wingdings 2"/>
        <a:buChar char="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2737" indent="-544274" algn="l" rtl="0" eaLnBrk="1" latinLnBrk="0" hangingPunct="1">
        <a:spcBef>
          <a:spcPts val="833"/>
        </a:spcBef>
        <a:buClr>
          <a:schemeClr val="accent3"/>
        </a:buClr>
        <a:buFont typeface="Wingdings 2"/>
        <a:buChar char=""/>
        <a:defRPr kumimoji="0" sz="3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y.clevelandclinic.org/health/body/21691-function-of-red-blood-cells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236BBA18-4AB4-F7B3-382C-07E91B79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00088992-DF04-CA68-6766-5134A2B2B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0"/>
          <a:stretch>
            <a:fillRect/>
          </a:stretch>
        </p:blipFill>
        <p:spPr bwMode="auto">
          <a:xfrm>
            <a:off x="5330825" y="1731963"/>
            <a:ext cx="1390808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A9464CA8-469D-956C-A25E-C4C4C6B0B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/>
          <a:stretch>
            <a:fillRect/>
          </a:stretch>
        </p:blipFill>
        <p:spPr bwMode="auto">
          <a:xfrm>
            <a:off x="5424488" y="5583238"/>
            <a:ext cx="1372235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5A5CD558-ECF9-435E-098D-5B5176373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5748" r="8458" b="10487"/>
          <a:stretch>
            <a:fillRect/>
          </a:stretch>
        </p:blipFill>
        <p:spPr>
          <a:xfrm>
            <a:off x="5486400" y="457200"/>
            <a:ext cx="15240000" cy="121443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>
            <a:extLst>
              <a:ext uri="{FF2B5EF4-FFF2-40B4-BE49-F238E27FC236}">
                <a16:creationId xmlns:a16="http://schemas.microsoft.com/office/drawing/2014/main" id="{7D36F8DB-630B-DCC3-48BA-17519FB7F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2513" y="1828800"/>
            <a:ext cx="15424150" cy="89201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DEFE4E33-24C6-A2E7-2729-F5AE468254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-457200"/>
            <a:ext cx="21272500" cy="9448800"/>
          </a:xfrm>
        </p:spPr>
        <p:txBody>
          <a:bodyPr/>
          <a:lstStyle/>
          <a:p>
            <a:pPr marL="261937" indent="0" algn="just" eaLnBrk="1" hangingPunct="1">
              <a:lnSpc>
                <a:spcPct val="25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(Rh incompatibility)</a:t>
            </a:r>
          </a:p>
          <a:p>
            <a:pPr algn="just" eaLnBrk="1" hangingPunct="1">
              <a:lnSpc>
                <a:spcPct val="250000"/>
              </a:lnSpc>
              <a:buFont typeface="Wingdings 3" panose="05040102010807070707" pitchFamily="18" charset="2"/>
              <a:buChar char="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erythroblastosis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fetalis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haemolytic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 of newborn </a:t>
            </a:r>
          </a:p>
          <a:p>
            <a:pPr algn="just" eaLnBrk="1" hangingPunct="1">
              <a:lnSpc>
                <a:spcPct val="250000"/>
              </a:lnSpc>
              <a:buFont typeface="Wingdings 3" panose="05040102010807070707" pitchFamily="18" charset="2"/>
              <a:buChar char="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of newborn or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foetus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characterised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agglutination and phagocytosis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fetus red blood cells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C0C86E65-7D79-4411-A6D3-1541E5746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19800"/>
            <a:ext cx="1706245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45D453C5-F86E-E348-D3BA-D01ADD0C06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6950" y="1541463"/>
            <a:ext cx="22180550" cy="109616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</a:p>
        </p:txBody>
      </p:sp>
      <p:sp>
        <p:nvSpPr>
          <p:cNvPr id="25603" name="Text Box 2" descr="Content Placeholder 2">
            <a:extLst>
              <a:ext uri="{FF2B5EF4-FFF2-40B4-BE49-F238E27FC236}">
                <a16:creationId xmlns:a16="http://schemas.microsoft.com/office/drawing/2014/main" id="{959DAF5C-5259-11A3-9394-F67688E89107}"/>
              </a:ext>
            </a:extLst>
          </p:cNvPr>
          <p:cNvSpPr txBox="1">
            <a:spLocks/>
          </p:cNvSpPr>
          <p:nvPr/>
        </p:nvSpPr>
        <p:spPr bwMode="auto">
          <a:xfrm>
            <a:off x="1606550" y="3429000"/>
            <a:ext cx="14243050" cy="880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 marL="609600" indent="-609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and Japanese 1  %</a:t>
            </a:r>
          </a:p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Basque 30-35%</a:t>
            </a:r>
          </a:p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north American blacks 15% and in whites 7-8%</a:t>
            </a:r>
          </a:p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 American 4-8%</a:t>
            </a:r>
          </a:p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Caucasian 15-16%</a:t>
            </a:r>
          </a:p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Pakistan 7.5%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66F6A548-21DC-04B2-FB85-0E46DAA4E9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3733800"/>
            <a:ext cx="22034500" cy="876935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Mother is Rh negative and father is Rh positive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The baby inherits Rh positive antigen from father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Mother develops anti rh antibodies when exposed to fatal Rh antigen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Mothers antibodies diffuse through placenta and into foetus and cause fatal red cell agglutination </a:t>
            </a:r>
          </a:p>
        </p:txBody>
      </p:sp>
      <p:sp>
        <p:nvSpPr>
          <p:cNvPr id="14338" name="Rectangle 1">
            <a:extLst>
              <a:ext uri="{FF2B5EF4-FFF2-40B4-BE49-F238E27FC236}">
                <a16:creationId xmlns:a16="http://schemas.microsoft.com/office/drawing/2014/main" id="{50472B9A-1DBA-A36C-312C-1A3058DD8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Hemolytic Disease of Newborn</a:t>
            </a: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3D485311-8ABC-0236-0A49-116C24FB3901}"/>
              </a:ext>
            </a:extLst>
          </p:cNvPr>
          <p:cNvSpPr txBox="1">
            <a:spLocks/>
          </p:cNvSpPr>
          <p:nvPr/>
        </p:nvSpPr>
        <p:spPr bwMode="auto">
          <a:xfrm>
            <a:off x="1206500" y="2371725"/>
            <a:ext cx="21971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 sz="55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F3A72806-8BF1-115B-EB2E-AD1FA9636DB5}"/>
              </a:ext>
            </a:extLst>
          </p:cNvPr>
          <p:cNvSpPr txBox="1">
            <a:spLocks/>
          </p:cNvSpPr>
          <p:nvPr/>
        </p:nvSpPr>
        <p:spPr bwMode="auto">
          <a:xfrm>
            <a:off x="1206500" y="2371725"/>
            <a:ext cx="21971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 sz="5500" b="1">
              <a:solidFill>
                <a:srgbClr val="000000"/>
              </a:solidFill>
            </a:endParaRPr>
          </a:p>
        </p:txBody>
      </p:sp>
      <p:pic>
        <p:nvPicPr>
          <p:cNvPr id="27651" name="Picture 4" descr="Content Placeholder 11">
            <a:extLst>
              <a:ext uri="{FF2B5EF4-FFF2-40B4-BE49-F238E27FC236}">
                <a16:creationId xmlns:a16="http://schemas.microsoft.com/office/drawing/2014/main" id="{91C7D5EF-AD2D-252E-6DF2-BBE65CFB3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687388"/>
            <a:ext cx="21631275" cy="1197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 descr="object 25">
            <a:extLst>
              <a:ext uri="{FF2B5EF4-FFF2-40B4-BE49-F238E27FC236}">
                <a16:creationId xmlns:a16="http://schemas.microsoft.com/office/drawing/2014/main" id="{1297D28E-BC1B-14B9-E3FE-04F303D5E881}"/>
              </a:ext>
            </a:extLst>
          </p:cNvPr>
          <p:cNvSpPr txBox="1">
            <a:spLocks/>
          </p:cNvSpPr>
          <p:nvPr/>
        </p:nvSpPr>
        <p:spPr bwMode="auto">
          <a:xfrm>
            <a:off x="4119563" y="12928600"/>
            <a:ext cx="889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t>Oct-15</a:t>
            </a:r>
          </a:p>
        </p:txBody>
      </p:sp>
      <p:sp>
        <p:nvSpPr>
          <p:cNvPr id="28675" name="Rectangle 2" descr="object 2">
            <a:extLst>
              <a:ext uri="{FF2B5EF4-FFF2-40B4-BE49-F238E27FC236}">
                <a16:creationId xmlns:a16="http://schemas.microsoft.com/office/drawing/2014/main" id="{84906E95-D1A5-4D3A-53ED-0D07B9E3536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352800" y="990600"/>
            <a:ext cx="17373600" cy="1325563"/>
          </a:xfrm>
        </p:spPr>
        <p:txBody>
          <a:bodyPr/>
          <a:lstStyle/>
          <a:p>
            <a:pPr indent="12700" algn="ctr" defTabSz="1828800" eaLnBrk="1">
              <a:lnSpc>
                <a:spcPct val="100000"/>
              </a:lnSpc>
              <a:spcBef>
                <a:spcPts val="200"/>
              </a:spcBef>
            </a:pPr>
            <a:r>
              <a:rPr lang="en-US" altLang="en-US" sz="72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Risks of Rh Incompatibility Effect</a:t>
            </a:r>
          </a:p>
        </p:txBody>
      </p:sp>
      <p:sp>
        <p:nvSpPr>
          <p:cNvPr id="28676" name="Text Box 3" descr="object 3">
            <a:extLst>
              <a:ext uri="{FF2B5EF4-FFF2-40B4-BE49-F238E27FC236}">
                <a16:creationId xmlns:a16="http://schemas.microsoft.com/office/drawing/2014/main" id="{98BC76B2-E6DE-1BB6-0AD6-30DD6BFA4367}"/>
              </a:ext>
            </a:extLst>
          </p:cNvPr>
          <p:cNvSpPr txBox="1">
            <a:spLocks/>
          </p:cNvSpPr>
          <p:nvPr/>
        </p:nvSpPr>
        <p:spPr bwMode="auto">
          <a:xfrm>
            <a:off x="4852988" y="3108325"/>
            <a:ext cx="79660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Rh+ve father	Rh-ve mother</a:t>
            </a:r>
          </a:p>
        </p:txBody>
      </p:sp>
      <p:grpSp>
        <p:nvGrpSpPr>
          <p:cNvPr id="28677" name="Group 4">
            <a:extLst>
              <a:ext uri="{FF2B5EF4-FFF2-40B4-BE49-F238E27FC236}">
                <a16:creationId xmlns:a16="http://schemas.microsoft.com/office/drawing/2014/main" id="{C2239473-4C74-DFF1-EAFF-67DDCE139567}"/>
              </a:ext>
            </a:extLst>
          </p:cNvPr>
          <p:cNvGrpSpPr>
            <a:grpSpLocks/>
          </p:cNvGrpSpPr>
          <p:nvPr/>
        </p:nvGrpSpPr>
        <p:grpSpPr bwMode="auto">
          <a:xfrm>
            <a:off x="5534025" y="3503613"/>
            <a:ext cx="4524375" cy="5181600"/>
            <a:chOff x="0" y="0"/>
            <a:chExt cx="4523005" cy="5181601"/>
          </a:xfrm>
        </p:grpSpPr>
        <p:sp>
          <p:nvSpPr>
            <p:cNvPr id="28733" name="Line 5" descr="object 5">
              <a:extLst>
                <a:ext uri="{FF2B5EF4-FFF2-40B4-BE49-F238E27FC236}">
                  <a16:creationId xmlns:a16="http://schemas.microsoft.com/office/drawing/2014/main" id="{2B93A734-44AB-CD8F-D98B-1E3B99533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204" y="0"/>
              <a:ext cx="2590801" cy="0"/>
            </a:xfrm>
            <a:prstGeom prst="line">
              <a:avLst/>
            </a:prstGeom>
            <a:noFill/>
            <a:ln w="12700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grpSp>
          <p:nvGrpSpPr>
            <p:cNvPr id="28734" name="Group 6">
              <a:extLst>
                <a:ext uri="{FF2B5EF4-FFF2-40B4-BE49-F238E27FC236}">
                  <a16:creationId xmlns:a16="http://schemas.microsoft.com/office/drawing/2014/main" id="{FA9E8510-CF42-3602-B185-27FFBAD939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16503" cy="5181601"/>
              <a:chOff x="0" y="0"/>
              <a:chExt cx="3316503" cy="5181601"/>
            </a:xfrm>
          </p:grpSpPr>
          <p:sp>
            <p:nvSpPr>
              <p:cNvPr id="28735" name="AutoShape 7">
                <a:extLst>
                  <a:ext uri="{FF2B5EF4-FFF2-40B4-BE49-F238E27FC236}">
                    <a16:creationId xmlns:a16="http://schemas.microsoft.com/office/drawing/2014/main" id="{C6ADDCB6-CF63-C0CE-6D52-2532A3ED0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4989576"/>
                <a:ext cx="118065" cy="192025"/>
              </a:xfrm>
              <a:custGeom>
                <a:avLst/>
                <a:gdLst>
                  <a:gd name="T0" fmla="*/ 288026449 w 21600"/>
                  <a:gd name="T1" fmla="*/ 2147483646 h 21600"/>
                  <a:gd name="T2" fmla="*/ 288026449 w 21600"/>
                  <a:gd name="T3" fmla="*/ 2147483646 h 21600"/>
                  <a:gd name="T4" fmla="*/ 288026449 w 21600"/>
                  <a:gd name="T5" fmla="*/ 2147483646 h 21600"/>
                  <a:gd name="T6" fmla="*/ 288026449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593" y="0"/>
                    </a:moveTo>
                    <a:lnTo>
                      <a:pt x="376" y="800"/>
                    </a:lnTo>
                    <a:lnTo>
                      <a:pt x="0" y="1657"/>
                    </a:lnTo>
                    <a:lnTo>
                      <a:pt x="18918" y="21600"/>
                    </a:lnTo>
                    <a:lnTo>
                      <a:pt x="21600" y="18771"/>
                    </a:lnTo>
                    <a:lnTo>
                      <a:pt x="16594" y="18771"/>
                    </a:lnTo>
                    <a:lnTo>
                      <a:pt x="16594" y="13498"/>
                    </a:lnTo>
                    <a:lnTo>
                      <a:pt x="4015" y="229"/>
                    </a:lnTo>
                    <a:lnTo>
                      <a:pt x="2593" y="0"/>
                    </a:lnTo>
                    <a:close/>
                  </a:path>
                </a:pathLst>
              </a:custGeom>
              <a:solidFill>
                <a:srgbClr val="497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  <p:sp>
            <p:nvSpPr>
              <p:cNvPr id="28736" name="AutoShape 8">
                <a:extLst>
                  <a:ext uri="{FF2B5EF4-FFF2-40B4-BE49-F238E27FC236}">
                    <a16:creationId xmlns:a16="http://schemas.microsoft.com/office/drawing/2014/main" id="{97A4D478-E39F-3C38-638E-F83449679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01" y="4989576"/>
                <a:ext cx="90680" cy="166879"/>
              </a:xfrm>
              <a:custGeom>
                <a:avLst/>
                <a:gdLst>
                  <a:gd name="T0" fmla="*/ 59124842 w 21600"/>
                  <a:gd name="T1" fmla="*/ 2147483646 h 21600"/>
                  <a:gd name="T2" fmla="*/ 59124842 w 21600"/>
                  <a:gd name="T3" fmla="*/ 2147483646 h 21600"/>
                  <a:gd name="T4" fmla="*/ 59124842 w 21600"/>
                  <a:gd name="T5" fmla="*/ 2147483646 h 21600"/>
                  <a:gd name="T6" fmla="*/ 59124842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12" y="0"/>
                    </a:moveTo>
                    <a:lnTo>
                      <a:pt x="16397" y="263"/>
                    </a:lnTo>
                    <a:lnTo>
                      <a:pt x="5" y="15532"/>
                    </a:lnTo>
                    <a:lnTo>
                      <a:pt x="0" y="21600"/>
                    </a:lnTo>
                    <a:lnTo>
                      <a:pt x="467" y="21600"/>
                    </a:lnTo>
                    <a:lnTo>
                      <a:pt x="21600" y="1907"/>
                    </a:lnTo>
                    <a:lnTo>
                      <a:pt x="21116" y="921"/>
                    </a:lnTo>
                    <a:lnTo>
                      <a:pt x="18212" y="0"/>
                    </a:lnTo>
                    <a:close/>
                  </a:path>
                </a:pathLst>
              </a:custGeom>
              <a:solidFill>
                <a:srgbClr val="497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  <p:sp>
            <p:nvSpPr>
              <p:cNvPr id="28737" name="AutoShape 9">
                <a:extLst>
                  <a:ext uri="{FF2B5EF4-FFF2-40B4-BE49-F238E27FC236}">
                    <a16:creationId xmlns:a16="http://schemas.microsoft.com/office/drawing/2014/main" id="{FE79571B-78F0-9B6D-C430-52083544E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02" y="2578100"/>
                <a:ext cx="3200401" cy="2553273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38" y="0"/>
                    </a:lnTo>
                    <a:lnTo>
                      <a:pt x="0" y="47"/>
                    </a:lnTo>
                    <a:lnTo>
                      <a:pt x="0" y="21416"/>
                    </a:lnTo>
                    <a:lnTo>
                      <a:pt x="86" y="21600"/>
                    </a:lnTo>
                    <a:lnTo>
                      <a:pt x="171" y="21416"/>
                    </a:lnTo>
                    <a:lnTo>
                      <a:pt x="171" y="215"/>
                    </a:lnTo>
                    <a:lnTo>
                      <a:pt x="86" y="215"/>
                    </a:lnTo>
                    <a:lnTo>
                      <a:pt x="171" y="107"/>
                    </a:lnTo>
                    <a:lnTo>
                      <a:pt x="21600" y="1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7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  <p:sp>
            <p:nvSpPr>
              <p:cNvPr id="28738" name="AutoShape 10">
                <a:extLst>
                  <a:ext uri="{FF2B5EF4-FFF2-40B4-BE49-F238E27FC236}">
                    <a16:creationId xmlns:a16="http://schemas.microsoft.com/office/drawing/2014/main" id="{672263E7-BF18-1EA2-EA65-691788919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02" y="2578100"/>
                <a:ext cx="3200401" cy="25400"/>
              </a:xfrm>
              <a:custGeom>
                <a:avLst/>
                <a:gdLst>
                  <a:gd name="T0" fmla="*/ 2147483646 w 21600"/>
                  <a:gd name="T1" fmla="*/ 28555 h 21600"/>
                  <a:gd name="T2" fmla="*/ 2147483646 w 21600"/>
                  <a:gd name="T3" fmla="*/ 28555 h 21600"/>
                  <a:gd name="T4" fmla="*/ 2147483646 w 21600"/>
                  <a:gd name="T5" fmla="*/ 28555 h 21600"/>
                  <a:gd name="T6" fmla="*/ 2147483646 w 21600"/>
                  <a:gd name="T7" fmla="*/ 2855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514" y="0"/>
                    </a:lnTo>
                    <a:lnTo>
                      <a:pt x="21429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562" y="21600"/>
                    </a:lnTo>
                    <a:lnTo>
                      <a:pt x="21600" y="168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7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  <p:sp>
            <p:nvSpPr>
              <p:cNvPr id="28739" name="AutoShape 11">
                <a:extLst>
                  <a:ext uri="{FF2B5EF4-FFF2-40B4-BE49-F238E27FC236}">
                    <a16:creationId xmlns:a16="http://schemas.microsoft.com/office/drawing/2014/main" id="{6A320E91-8E8C-3214-A8DE-D2001EB94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102" y="0"/>
                <a:ext cx="25401" cy="2590800"/>
              </a:xfrm>
              <a:custGeom>
                <a:avLst/>
                <a:gdLst>
                  <a:gd name="T0" fmla="*/ 28564 w 21600"/>
                  <a:gd name="T1" fmla="*/ 2147483646 h 21600"/>
                  <a:gd name="T2" fmla="*/ 28564 w 21600"/>
                  <a:gd name="T3" fmla="*/ 2147483646 h 21600"/>
                  <a:gd name="T4" fmla="*/ 28564 w 21600"/>
                  <a:gd name="T5" fmla="*/ 2147483646 h 21600"/>
                  <a:gd name="T6" fmla="*/ 28564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494"/>
                    </a:lnTo>
                    <a:lnTo>
                      <a:pt x="21600" y="214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7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  <p:sp>
            <p:nvSpPr>
              <p:cNvPr id="28740" name="AutoShape 12">
                <a:extLst>
                  <a:ext uri="{FF2B5EF4-FFF2-40B4-BE49-F238E27FC236}">
                    <a16:creationId xmlns:a16="http://schemas.microsoft.com/office/drawing/2014/main" id="{5C0CBD32-94D5-AFE6-F17D-70C8B6267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02" y="2590800"/>
                <a:ext cx="25401" cy="2565655"/>
              </a:xfrm>
              <a:custGeom>
                <a:avLst/>
                <a:gdLst>
                  <a:gd name="T0" fmla="*/ 28564 w 21600"/>
                  <a:gd name="T1" fmla="*/ 2147483646 h 21600"/>
                  <a:gd name="T2" fmla="*/ 28564 w 21600"/>
                  <a:gd name="T3" fmla="*/ 2147483646 h 21600"/>
                  <a:gd name="T4" fmla="*/ 28564 w 21600"/>
                  <a:gd name="T5" fmla="*/ 2147483646 h 21600"/>
                  <a:gd name="T6" fmla="*/ 28564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21205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547"/>
                    </a:lnTo>
                    <a:lnTo>
                      <a:pt x="1512" y="21547"/>
                    </a:lnTo>
                    <a:lnTo>
                      <a:pt x="10803" y="21389"/>
                    </a:lnTo>
                    <a:lnTo>
                      <a:pt x="0" y="21205"/>
                    </a:lnTo>
                    <a:close/>
                    <a:moveTo>
                      <a:pt x="21600" y="0"/>
                    </a:moveTo>
                    <a:lnTo>
                      <a:pt x="10800" y="107"/>
                    </a:lnTo>
                    <a:lnTo>
                      <a:pt x="21600" y="107"/>
                    </a:lnTo>
                    <a:lnTo>
                      <a:pt x="21600" y="0"/>
                    </a:lnTo>
                    <a:close/>
                    <a:moveTo>
                      <a:pt x="10803" y="21389"/>
                    </a:moveTo>
                    <a:lnTo>
                      <a:pt x="1512" y="21547"/>
                    </a:lnTo>
                    <a:lnTo>
                      <a:pt x="20088" y="21547"/>
                    </a:lnTo>
                    <a:lnTo>
                      <a:pt x="10803" y="21389"/>
                    </a:lnTo>
                    <a:close/>
                    <a:moveTo>
                      <a:pt x="21600" y="21206"/>
                    </a:moveTo>
                    <a:lnTo>
                      <a:pt x="10803" y="21389"/>
                    </a:lnTo>
                    <a:lnTo>
                      <a:pt x="20088" y="21547"/>
                    </a:lnTo>
                    <a:lnTo>
                      <a:pt x="21600" y="21547"/>
                    </a:lnTo>
                    <a:lnTo>
                      <a:pt x="21600" y="2120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</p:grpSp>
      </p:grpSp>
      <p:sp>
        <p:nvSpPr>
          <p:cNvPr id="28678" name="Text Box 13" descr="object 7">
            <a:extLst>
              <a:ext uri="{FF2B5EF4-FFF2-40B4-BE49-F238E27FC236}">
                <a16:creationId xmlns:a16="http://schemas.microsoft.com/office/drawing/2014/main" id="{FEC16ACA-6DD7-6183-2251-41600C4A06AA}"/>
              </a:ext>
            </a:extLst>
          </p:cNvPr>
          <p:cNvSpPr txBox="1">
            <a:spLocks/>
          </p:cNvSpPr>
          <p:nvPr/>
        </p:nvSpPr>
        <p:spPr bwMode="auto">
          <a:xfrm>
            <a:off x="3916363" y="8828088"/>
            <a:ext cx="3602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381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1</a:t>
            </a:r>
            <a:r>
              <a:rPr lang="en-US" altLang="en-US" sz="3600" baseline="29000">
                <a:latin typeface="Carlito" charset="0"/>
                <a:ea typeface="Carlito" charset="0"/>
                <a:cs typeface="Carlito" charset="0"/>
                <a:sym typeface="Carlito" charset="0"/>
              </a:rPr>
              <a:t>st </a:t>
            </a: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Rh+ve baby  Usually unaffected</a:t>
            </a:r>
          </a:p>
        </p:txBody>
      </p:sp>
      <p:sp>
        <p:nvSpPr>
          <p:cNvPr id="28679" name="Text Box 14" descr="object 8">
            <a:extLst>
              <a:ext uri="{FF2B5EF4-FFF2-40B4-BE49-F238E27FC236}">
                <a16:creationId xmlns:a16="http://schemas.microsoft.com/office/drawing/2014/main" id="{76C3026B-DDDA-078D-4E80-4833EAC3656D}"/>
              </a:ext>
            </a:extLst>
          </p:cNvPr>
          <p:cNvSpPr txBox="1">
            <a:spLocks/>
          </p:cNvSpPr>
          <p:nvPr/>
        </p:nvSpPr>
        <p:spPr bwMode="auto">
          <a:xfrm>
            <a:off x="9296400" y="5486400"/>
            <a:ext cx="5791200" cy="3862388"/>
          </a:xfrm>
          <a:prstGeom prst="rect">
            <a:avLst/>
          </a:prstGeom>
          <a:solidFill>
            <a:srgbClr val="FFFFFF"/>
          </a:solidFill>
          <a:ln w="508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 indent="90488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4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Rh+ve cells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Miscarriage/ Termination  of pregnancy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Ectopic pregnancy  Amniocentesis  Antepartum haemorrhage  Delivery of placenta</a:t>
            </a:r>
          </a:p>
        </p:txBody>
      </p:sp>
      <p:grpSp>
        <p:nvGrpSpPr>
          <p:cNvPr id="28680" name="Group 15">
            <a:extLst>
              <a:ext uri="{FF2B5EF4-FFF2-40B4-BE49-F238E27FC236}">
                <a16:creationId xmlns:a16="http://schemas.microsoft.com/office/drawing/2014/main" id="{55DEAB18-9FDA-759A-8ADC-D1E3807987AC}"/>
              </a:ext>
            </a:extLst>
          </p:cNvPr>
          <p:cNvGrpSpPr>
            <a:grpSpLocks/>
          </p:cNvGrpSpPr>
          <p:nvPr/>
        </p:nvGrpSpPr>
        <p:grpSpPr bwMode="auto">
          <a:xfrm>
            <a:off x="7002463" y="7923213"/>
            <a:ext cx="1987550" cy="1181100"/>
            <a:chOff x="0" y="0"/>
            <a:chExt cx="1987550" cy="1180085"/>
          </a:xfrm>
        </p:grpSpPr>
        <p:sp>
          <p:nvSpPr>
            <p:cNvPr id="28729" name="AutoShape 16">
              <a:extLst>
                <a:ext uri="{FF2B5EF4-FFF2-40B4-BE49-F238E27FC236}">
                  <a16:creationId xmlns:a16="http://schemas.microsoft.com/office/drawing/2014/main" id="{A0A766F0-AF9B-E7C6-A97B-E50451A09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523"/>
              <a:ext cx="1944198" cy="115456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21319" y="3"/>
                  </a:lnTo>
                  <a:lnTo>
                    <a:pt x="0" y="21191"/>
                  </a:lnTo>
                  <a:lnTo>
                    <a:pt x="141" y="21600"/>
                  </a:lnTo>
                  <a:lnTo>
                    <a:pt x="21464" y="4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30" name="AutoShape 17">
              <a:extLst>
                <a:ext uri="{FF2B5EF4-FFF2-40B4-BE49-F238E27FC236}">
                  <a16:creationId xmlns:a16="http://schemas.microsoft.com/office/drawing/2014/main" id="{BAF1188F-E232-8607-596A-760AAB496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76" y="1775"/>
              <a:ext cx="121181" cy="179580"/>
            </a:xfrm>
            <a:custGeom>
              <a:avLst/>
              <a:gdLst>
                <a:gd name="T0" fmla="*/ 336753859 w 21600"/>
                <a:gd name="T1" fmla="*/ 2147483646 h 21600"/>
                <a:gd name="T2" fmla="*/ 336753859 w 21600"/>
                <a:gd name="T3" fmla="*/ 2147483646 h 21600"/>
                <a:gd name="T4" fmla="*/ 336753859 w 21600"/>
                <a:gd name="T5" fmla="*/ 2147483646 h 21600"/>
                <a:gd name="T6" fmla="*/ 336753859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16751" y="0"/>
                  </a:lnTo>
                  <a:lnTo>
                    <a:pt x="19061" y="2628"/>
                  </a:lnTo>
                  <a:lnTo>
                    <a:pt x="11864" y="5494"/>
                  </a:lnTo>
                  <a:lnTo>
                    <a:pt x="588" y="19095"/>
                  </a:lnTo>
                  <a:lnTo>
                    <a:pt x="0" y="19828"/>
                  </a:lnTo>
                  <a:lnTo>
                    <a:pt x="362" y="20775"/>
                  </a:lnTo>
                  <a:lnTo>
                    <a:pt x="1448" y="21173"/>
                  </a:lnTo>
                  <a:lnTo>
                    <a:pt x="2580" y="21600"/>
                  </a:lnTo>
                  <a:lnTo>
                    <a:pt x="3939" y="21325"/>
                  </a:lnTo>
                  <a:lnTo>
                    <a:pt x="4572" y="20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31" name="AutoShape 18">
              <a:extLst>
                <a:ext uri="{FF2B5EF4-FFF2-40B4-BE49-F238E27FC236}">
                  <a16:creationId xmlns:a16="http://schemas.microsoft.com/office/drawing/2014/main" id="{FA8C7A05-E32D-A23A-CC84-2410B9BC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727" y="0"/>
              <a:ext cx="210823" cy="26415"/>
            </a:xfrm>
            <a:custGeom>
              <a:avLst/>
              <a:gdLst>
                <a:gd name="T0" fmla="*/ 2147483646 w 21600"/>
                <a:gd name="T1" fmla="*/ 36126 h 21600"/>
                <a:gd name="T2" fmla="*/ 2147483646 w 21600"/>
                <a:gd name="T3" fmla="*/ 36126 h 21600"/>
                <a:gd name="T4" fmla="*/ 2147483646 w 21600"/>
                <a:gd name="T5" fmla="*/ 36126 h 21600"/>
                <a:gd name="T6" fmla="*/ 2147483646 w 21600"/>
                <a:gd name="T7" fmla="*/ 3612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1301" y="829"/>
                  </a:lnTo>
                  <a:lnTo>
                    <a:pt x="573" y="829"/>
                  </a:lnTo>
                  <a:lnTo>
                    <a:pt x="0" y="5399"/>
                  </a:lnTo>
                  <a:lnTo>
                    <a:pt x="0" y="17030"/>
                  </a:lnTo>
                  <a:lnTo>
                    <a:pt x="599" y="21600"/>
                  </a:lnTo>
                  <a:lnTo>
                    <a:pt x="1301" y="21600"/>
                  </a:lnTo>
                  <a:lnTo>
                    <a:pt x="14564" y="20992"/>
                  </a:lnTo>
                  <a:lnTo>
                    <a:pt x="18711" y="1452"/>
                  </a:lnTo>
                  <a:lnTo>
                    <a:pt x="21498" y="14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32" name="AutoShape 19">
              <a:extLst>
                <a:ext uri="{FF2B5EF4-FFF2-40B4-BE49-F238E27FC236}">
                  <a16:creationId xmlns:a16="http://schemas.microsoft.com/office/drawing/2014/main" id="{C718AA18-A776-65C8-C725-906EDA13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873" y="1776"/>
              <a:ext cx="53437" cy="45673"/>
            </a:xfrm>
            <a:custGeom>
              <a:avLst/>
              <a:gdLst>
                <a:gd name="T0" fmla="*/ 2476070 w 21600"/>
                <a:gd name="T1" fmla="*/ 965322 h 21600"/>
                <a:gd name="T2" fmla="*/ 2476070 w 21600"/>
                <a:gd name="T3" fmla="*/ 965322 h 21600"/>
                <a:gd name="T4" fmla="*/ 2476070 w 21600"/>
                <a:gd name="T5" fmla="*/ 965322 h 21600"/>
                <a:gd name="T6" fmla="*/ 2476070 w 21600"/>
                <a:gd name="T7" fmla="*/ 96532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520" y="2282"/>
                  </a:moveTo>
                  <a:lnTo>
                    <a:pt x="14516" y="2282"/>
                  </a:lnTo>
                  <a:lnTo>
                    <a:pt x="19033" y="11173"/>
                  </a:lnTo>
                  <a:lnTo>
                    <a:pt x="10237" y="11231"/>
                  </a:lnTo>
                  <a:lnTo>
                    <a:pt x="5279" y="21600"/>
                  </a:lnTo>
                  <a:lnTo>
                    <a:pt x="21600" y="10332"/>
                  </a:lnTo>
                  <a:lnTo>
                    <a:pt x="17520" y="2282"/>
                  </a:lnTo>
                  <a:close/>
                  <a:moveTo>
                    <a:pt x="16363" y="0"/>
                  </a:moveTo>
                  <a:lnTo>
                    <a:pt x="0" y="11300"/>
                  </a:lnTo>
                  <a:lnTo>
                    <a:pt x="10237" y="11231"/>
                  </a:lnTo>
                  <a:lnTo>
                    <a:pt x="14516" y="2282"/>
                  </a:lnTo>
                  <a:lnTo>
                    <a:pt x="17520" y="2282"/>
                  </a:lnTo>
                  <a:lnTo>
                    <a:pt x="16363" y="0"/>
                  </a:lnTo>
                  <a:close/>
                  <a:moveTo>
                    <a:pt x="14516" y="2282"/>
                  </a:moveTo>
                  <a:lnTo>
                    <a:pt x="10237" y="11231"/>
                  </a:lnTo>
                  <a:lnTo>
                    <a:pt x="19033" y="11173"/>
                  </a:lnTo>
                  <a:lnTo>
                    <a:pt x="14516" y="228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grpSp>
        <p:nvGrpSpPr>
          <p:cNvPr id="28681" name="Group 20">
            <a:extLst>
              <a:ext uri="{FF2B5EF4-FFF2-40B4-BE49-F238E27FC236}">
                <a16:creationId xmlns:a16="http://schemas.microsoft.com/office/drawing/2014/main" id="{FD72DD46-A8FE-AEDC-BEF9-897A90B82C96}"/>
              </a:ext>
            </a:extLst>
          </p:cNvPr>
          <p:cNvGrpSpPr>
            <a:grpSpLocks/>
          </p:cNvGrpSpPr>
          <p:nvPr/>
        </p:nvGrpSpPr>
        <p:grpSpPr bwMode="auto">
          <a:xfrm>
            <a:off x="11479213" y="3960813"/>
            <a:ext cx="206375" cy="1547812"/>
            <a:chOff x="0" y="0"/>
            <a:chExt cx="206758" cy="1547371"/>
          </a:xfrm>
        </p:grpSpPr>
        <p:sp>
          <p:nvSpPr>
            <p:cNvPr id="28725" name="AutoShape 21">
              <a:extLst>
                <a:ext uri="{FF2B5EF4-FFF2-40B4-BE49-F238E27FC236}">
                  <a16:creationId xmlns:a16="http://schemas.microsoft.com/office/drawing/2014/main" id="{1871BF37-3778-9857-F0E0-2AA67C986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2" y="50406"/>
              <a:ext cx="31556" cy="1496965"/>
            </a:xfrm>
            <a:custGeom>
              <a:avLst/>
              <a:gdLst>
                <a:gd name="T0" fmla="*/ 104997 w 21600"/>
                <a:gd name="T1" fmla="*/ 2147483646 h 21600"/>
                <a:gd name="T2" fmla="*/ 104997 w 21600"/>
                <a:gd name="T3" fmla="*/ 2147483646 h 21600"/>
                <a:gd name="T4" fmla="*/ 104997 w 21600"/>
                <a:gd name="T5" fmla="*/ 2147483646 h 21600"/>
                <a:gd name="T6" fmla="*/ 104997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711" y="0"/>
                  </a:moveTo>
                  <a:lnTo>
                    <a:pt x="0" y="317"/>
                  </a:lnTo>
                  <a:lnTo>
                    <a:pt x="4213" y="21600"/>
                  </a:lnTo>
                  <a:lnTo>
                    <a:pt x="21600" y="21600"/>
                  </a:lnTo>
                  <a:lnTo>
                    <a:pt x="17386" y="310"/>
                  </a:lnTo>
                  <a:lnTo>
                    <a:pt x="8711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6" name="AutoShape 22">
              <a:extLst>
                <a:ext uri="{FF2B5EF4-FFF2-40B4-BE49-F238E27FC236}">
                  <a16:creationId xmlns:a16="http://schemas.microsoft.com/office/drawing/2014/main" id="{62DEAD5F-CE5E-5751-0F58-6C6EBEE7D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17436" cy="192531"/>
            </a:xfrm>
            <a:custGeom>
              <a:avLst/>
              <a:gdLst>
                <a:gd name="T0" fmla="*/ 278938598 w 21600"/>
                <a:gd name="T1" fmla="*/ 2147483646 h 21600"/>
                <a:gd name="T2" fmla="*/ 278938598 w 21600"/>
                <a:gd name="T3" fmla="*/ 2147483646 h 21600"/>
                <a:gd name="T4" fmla="*/ 278938598 w 21600"/>
                <a:gd name="T5" fmla="*/ 2147483646 h 21600"/>
                <a:gd name="T6" fmla="*/ 278938598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874" y="0"/>
                  </a:moveTo>
                  <a:lnTo>
                    <a:pt x="654" y="19235"/>
                  </a:lnTo>
                  <a:lnTo>
                    <a:pt x="0" y="19919"/>
                  </a:lnTo>
                  <a:lnTo>
                    <a:pt x="374" y="20802"/>
                  </a:lnTo>
                  <a:lnTo>
                    <a:pt x="2616" y="21600"/>
                  </a:lnTo>
                  <a:lnTo>
                    <a:pt x="4018" y="21344"/>
                  </a:lnTo>
                  <a:lnTo>
                    <a:pt x="16575" y="8120"/>
                  </a:lnTo>
                  <a:lnTo>
                    <a:pt x="16539" y="2821"/>
                  </a:lnTo>
                  <a:lnTo>
                    <a:pt x="21600" y="2821"/>
                  </a:lnTo>
                  <a:lnTo>
                    <a:pt x="18874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7" name="AutoShape 23">
              <a:extLst>
                <a:ext uri="{FF2B5EF4-FFF2-40B4-BE49-F238E27FC236}">
                  <a16:creationId xmlns:a16="http://schemas.microsoft.com/office/drawing/2014/main" id="{19C685BE-1909-F264-DC0F-96D7B6090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7" y="25146"/>
              <a:ext cx="91441" cy="166625"/>
            </a:xfrm>
            <a:custGeom>
              <a:avLst/>
              <a:gdLst>
                <a:gd name="T0" fmla="*/ 62165753 w 21600"/>
                <a:gd name="T1" fmla="*/ 2147483646 h 21600"/>
                <a:gd name="T2" fmla="*/ 62165753 w 21600"/>
                <a:gd name="T3" fmla="*/ 2147483646 h 21600"/>
                <a:gd name="T4" fmla="*/ 62165753 w 21600"/>
                <a:gd name="T5" fmla="*/ 2147483646 h 21600"/>
                <a:gd name="T6" fmla="*/ 62165753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00" y="0"/>
                  </a:moveTo>
                  <a:lnTo>
                    <a:pt x="0" y="0"/>
                  </a:lnTo>
                  <a:lnTo>
                    <a:pt x="46" y="6062"/>
                  </a:lnTo>
                  <a:lnTo>
                    <a:pt x="15600" y="20546"/>
                  </a:lnTo>
                  <a:lnTo>
                    <a:pt x="16440" y="21337"/>
                  </a:lnTo>
                  <a:lnTo>
                    <a:pt x="18240" y="21600"/>
                  </a:lnTo>
                  <a:lnTo>
                    <a:pt x="21120" y="20678"/>
                  </a:lnTo>
                  <a:lnTo>
                    <a:pt x="21600" y="19657"/>
                  </a:lnTo>
                  <a:lnTo>
                    <a:pt x="20760" y="18867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8" name="AutoShape 24">
              <a:extLst>
                <a:ext uri="{FF2B5EF4-FFF2-40B4-BE49-F238E27FC236}">
                  <a16:creationId xmlns:a16="http://schemas.microsoft.com/office/drawing/2014/main" id="{CE740263-D133-1129-A532-B1FA5263C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" y="25146"/>
              <a:ext cx="25596" cy="47233"/>
            </a:xfrm>
            <a:custGeom>
              <a:avLst/>
              <a:gdLst>
                <a:gd name="T0" fmla="*/ 29906 w 21600"/>
                <a:gd name="T1" fmla="*/ 1180834 h 21600"/>
                <a:gd name="T2" fmla="*/ 29906 w 21600"/>
                <a:gd name="T3" fmla="*/ 1180834 h 21600"/>
                <a:gd name="T4" fmla="*/ 29906 w 21600"/>
                <a:gd name="T5" fmla="*/ 1180834 h 21600"/>
                <a:gd name="T6" fmla="*/ 29906 w 21600"/>
                <a:gd name="T7" fmla="*/ 118083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436" y="0"/>
                  </a:moveTo>
                  <a:lnTo>
                    <a:pt x="0" y="0"/>
                  </a:lnTo>
                  <a:lnTo>
                    <a:pt x="165" y="21600"/>
                  </a:lnTo>
                  <a:lnTo>
                    <a:pt x="10905" y="11552"/>
                  </a:lnTo>
                  <a:lnTo>
                    <a:pt x="1501" y="2904"/>
                  </a:lnTo>
                  <a:lnTo>
                    <a:pt x="21458" y="2904"/>
                  </a:lnTo>
                  <a:lnTo>
                    <a:pt x="21436" y="0"/>
                  </a:lnTo>
                  <a:close/>
                  <a:moveTo>
                    <a:pt x="21458" y="2904"/>
                  </a:moveTo>
                  <a:lnTo>
                    <a:pt x="20150" y="2904"/>
                  </a:lnTo>
                  <a:lnTo>
                    <a:pt x="10905" y="11552"/>
                  </a:lnTo>
                  <a:lnTo>
                    <a:pt x="21600" y="21386"/>
                  </a:lnTo>
                  <a:lnTo>
                    <a:pt x="21458" y="2904"/>
                  </a:lnTo>
                  <a:close/>
                  <a:moveTo>
                    <a:pt x="20150" y="2904"/>
                  </a:moveTo>
                  <a:lnTo>
                    <a:pt x="1501" y="2904"/>
                  </a:lnTo>
                  <a:lnTo>
                    <a:pt x="10905" y="11552"/>
                  </a:lnTo>
                  <a:lnTo>
                    <a:pt x="20150" y="29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sp>
        <p:nvSpPr>
          <p:cNvPr id="28682" name="Text Box 25" descr="object 11">
            <a:extLst>
              <a:ext uri="{FF2B5EF4-FFF2-40B4-BE49-F238E27FC236}">
                <a16:creationId xmlns:a16="http://schemas.microsoft.com/office/drawing/2014/main" id="{C488E215-1F75-1014-C43D-DE1EA5FBE5FD}"/>
              </a:ext>
            </a:extLst>
          </p:cNvPr>
          <p:cNvSpPr txBox="1">
            <a:spLocks/>
          </p:cNvSpPr>
          <p:nvPr/>
        </p:nvSpPr>
        <p:spPr bwMode="auto">
          <a:xfrm>
            <a:off x="15849600" y="4419600"/>
            <a:ext cx="3770313" cy="4699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indent="92075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400"/>
              </a:spcBef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t>Rhesus antibodies</a:t>
            </a:r>
          </a:p>
        </p:txBody>
      </p:sp>
      <p:grpSp>
        <p:nvGrpSpPr>
          <p:cNvPr id="28683" name="Group 26">
            <a:extLst>
              <a:ext uri="{FF2B5EF4-FFF2-40B4-BE49-F238E27FC236}">
                <a16:creationId xmlns:a16="http://schemas.microsoft.com/office/drawing/2014/main" id="{C6297042-6E12-4609-34C2-2DDB504DF8E6}"/>
              </a:ext>
            </a:extLst>
          </p:cNvPr>
          <p:cNvGrpSpPr>
            <a:grpSpLocks/>
          </p:cNvGrpSpPr>
          <p:nvPr/>
        </p:nvGrpSpPr>
        <p:grpSpPr bwMode="auto">
          <a:xfrm>
            <a:off x="12644438" y="3949700"/>
            <a:ext cx="3205162" cy="893763"/>
            <a:chOff x="-1" y="0"/>
            <a:chExt cx="3203706" cy="894588"/>
          </a:xfrm>
        </p:grpSpPr>
        <p:sp>
          <p:nvSpPr>
            <p:cNvPr id="28721" name="AutoShape 27">
              <a:extLst>
                <a:ext uri="{FF2B5EF4-FFF2-40B4-BE49-F238E27FC236}">
                  <a16:creationId xmlns:a16="http://schemas.microsoft.com/office/drawing/2014/main" id="{E9362C5C-6906-7C52-EA22-D3606A0BA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423" y="833001"/>
              <a:ext cx="186686" cy="61587"/>
            </a:xfrm>
            <a:custGeom>
              <a:avLst/>
              <a:gdLst>
                <a:gd name="T0" fmla="*/ 2147483646 w 21600"/>
                <a:gd name="T1" fmla="*/ 5802847 h 21600"/>
                <a:gd name="T2" fmla="*/ 2147483646 w 21600"/>
                <a:gd name="T3" fmla="*/ 5802847 h 21600"/>
                <a:gd name="T4" fmla="*/ 2147483646 w 21600"/>
                <a:gd name="T5" fmla="*/ 5802847 h 21600"/>
                <a:gd name="T6" fmla="*/ 2147483646 w 21600"/>
                <a:gd name="T7" fmla="*/ 58028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638" y="0"/>
                  </a:moveTo>
                  <a:lnTo>
                    <a:pt x="1234" y="12335"/>
                  </a:lnTo>
                  <a:lnTo>
                    <a:pt x="441" y="13047"/>
                  </a:lnTo>
                  <a:lnTo>
                    <a:pt x="0" y="15453"/>
                  </a:lnTo>
                  <a:lnTo>
                    <a:pt x="235" y="17858"/>
                  </a:lnTo>
                  <a:lnTo>
                    <a:pt x="441" y="20175"/>
                  </a:lnTo>
                  <a:lnTo>
                    <a:pt x="1264" y="21600"/>
                  </a:lnTo>
                  <a:lnTo>
                    <a:pt x="2028" y="20887"/>
                  </a:lnTo>
                  <a:lnTo>
                    <a:pt x="21600" y="4139"/>
                  </a:lnTo>
                  <a:lnTo>
                    <a:pt x="20925" y="4139"/>
                  </a:lnTo>
                  <a:lnTo>
                    <a:pt x="15638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2" name="AutoShape 28">
              <a:extLst>
                <a:ext uri="{FF2B5EF4-FFF2-40B4-BE49-F238E27FC236}">
                  <a16:creationId xmlns:a16="http://schemas.microsoft.com/office/drawing/2014/main" id="{A95A5E2B-B671-33D4-BA05-2F067D395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127" y="694181"/>
              <a:ext cx="163578" cy="150621"/>
            </a:xfrm>
            <a:custGeom>
              <a:avLst/>
              <a:gdLst>
                <a:gd name="T0" fmla="*/ 2037280118 w 21600"/>
                <a:gd name="T1" fmla="*/ 1241700766 h 21600"/>
                <a:gd name="T2" fmla="*/ 2037280118 w 21600"/>
                <a:gd name="T3" fmla="*/ 1241700766 h 21600"/>
                <a:gd name="T4" fmla="*/ 2037280118 w 21600"/>
                <a:gd name="T5" fmla="*/ 1241700766 h 21600"/>
                <a:gd name="T6" fmla="*/ 2037280118 w 21600"/>
                <a:gd name="T7" fmla="*/ 124170076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348" y="0"/>
                  </a:moveTo>
                  <a:lnTo>
                    <a:pt x="1308" y="36"/>
                  </a:lnTo>
                  <a:lnTo>
                    <a:pt x="637" y="729"/>
                  </a:lnTo>
                  <a:lnTo>
                    <a:pt x="0" y="1457"/>
                  </a:lnTo>
                  <a:lnTo>
                    <a:pt x="0" y="2586"/>
                  </a:lnTo>
                  <a:lnTo>
                    <a:pt x="12799" y="16380"/>
                  </a:lnTo>
                  <a:lnTo>
                    <a:pt x="18816" y="18067"/>
                  </a:lnTo>
                  <a:lnTo>
                    <a:pt x="17978" y="21600"/>
                  </a:lnTo>
                  <a:lnTo>
                    <a:pt x="18748" y="21600"/>
                  </a:lnTo>
                  <a:lnTo>
                    <a:pt x="21600" y="20726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3" name="AutoShape 29">
              <a:extLst>
                <a:ext uri="{FF2B5EF4-FFF2-40B4-BE49-F238E27FC236}">
                  <a16:creationId xmlns:a16="http://schemas.microsoft.com/office/drawing/2014/main" id="{BC96534A-C40D-415C-B57B-02406063B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54927" cy="83300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3" y="0"/>
                  </a:moveTo>
                  <a:lnTo>
                    <a:pt x="0" y="632"/>
                  </a:lnTo>
                  <a:lnTo>
                    <a:pt x="21433" y="21600"/>
                  </a:lnTo>
                  <a:lnTo>
                    <a:pt x="21600" y="21422"/>
                  </a:lnTo>
                  <a:lnTo>
                    <a:pt x="21478" y="2096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4" name="AutoShape 30">
              <a:extLst>
                <a:ext uri="{FF2B5EF4-FFF2-40B4-BE49-F238E27FC236}">
                  <a16:creationId xmlns:a16="http://schemas.microsoft.com/office/drawing/2014/main" id="{171C0E60-6CDF-698E-E2F2-EBACEBD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580" y="808399"/>
              <a:ext cx="52043" cy="36403"/>
            </a:xfrm>
            <a:custGeom>
              <a:avLst/>
              <a:gdLst>
                <a:gd name="T0" fmla="*/ 2112837 w 21600"/>
                <a:gd name="T1" fmla="*/ 247476 h 21600"/>
                <a:gd name="T2" fmla="*/ 2112837 w 21600"/>
                <a:gd name="T3" fmla="*/ 247476 h 21600"/>
                <a:gd name="T4" fmla="*/ 2112837 w 21600"/>
                <a:gd name="T5" fmla="*/ 247476 h 21600"/>
                <a:gd name="T6" fmla="*/ 2112837 w 21600"/>
                <a:gd name="T7" fmla="*/ 2474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859" y="6982"/>
                  </a:moveTo>
                  <a:lnTo>
                    <a:pt x="10105" y="10517"/>
                  </a:lnTo>
                  <a:lnTo>
                    <a:pt x="16540" y="19641"/>
                  </a:lnTo>
                  <a:lnTo>
                    <a:pt x="18859" y="6982"/>
                  </a:lnTo>
                  <a:close/>
                  <a:moveTo>
                    <a:pt x="21600" y="6982"/>
                  </a:moveTo>
                  <a:lnTo>
                    <a:pt x="18859" y="6982"/>
                  </a:lnTo>
                  <a:lnTo>
                    <a:pt x="16540" y="19641"/>
                  </a:lnTo>
                  <a:lnTo>
                    <a:pt x="19317" y="19641"/>
                  </a:lnTo>
                  <a:lnTo>
                    <a:pt x="21600" y="6982"/>
                  </a:lnTo>
                  <a:close/>
                  <a:moveTo>
                    <a:pt x="10105" y="10517"/>
                  </a:moveTo>
                  <a:lnTo>
                    <a:pt x="0" y="14598"/>
                  </a:lnTo>
                  <a:lnTo>
                    <a:pt x="18964" y="21600"/>
                  </a:lnTo>
                  <a:lnTo>
                    <a:pt x="19317" y="19641"/>
                  </a:lnTo>
                  <a:lnTo>
                    <a:pt x="16540" y="19641"/>
                  </a:lnTo>
                  <a:lnTo>
                    <a:pt x="10105" y="10517"/>
                  </a:lnTo>
                  <a:close/>
                  <a:moveTo>
                    <a:pt x="2688" y="0"/>
                  </a:moveTo>
                  <a:lnTo>
                    <a:pt x="10105" y="10517"/>
                  </a:lnTo>
                  <a:lnTo>
                    <a:pt x="18859" y="6982"/>
                  </a:lnTo>
                  <a:lnTo>
                    <a:pt x="21600" y="6982"/>
                  </a:lnTo>
                  <a:lnTo>
                    <a:pt x="2688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grpSp>
        <p:nvGrpSpPr>
          <p:cNvPr id="28684" name="Group 31">
            <a:extLst>
              <a:ext uri="{FF2B5EF4-FFF2-40B4-BE49-F238E27FC236}">
                <a16:creationId xmlns:a16="http://schemas.microsoft.com/office/drawing/2014/main" id="{E249BBDD-22C9-EC53-29EF-1B32A94BD52E}"/>
              </a:ext>
            </a:extLst>
          </p:cNvPr>
          <p:cNvGrpSpPr>
            <a:grpSpLocks/>
          </p:cNvGrpSpPr>
          <p:nvPr/>
        </p:nvGrpSpPr>
        <p:grpSpPr bwMode="auto">
          <a:xfrm>
            <a:off x="17726025" y="5180013"/>
            <a:ext cx="207963" cy="1371600"/>
            <a:chOff x="-1" y="-1"/>
            <a:chExt cx="206759" cy="1371601"/>
          </a:xfrm>
        </p:grpSpPr>
        <p:sp>
          <p:nvSpPr>
            <p:cNvPr id="28717" name="AutoShape 32">
              <a:extLst>
                <a:ext uri="{FF2B5EF4-FFF2-40B4-BE49-F238E27FC236}">
                  <a16:creationId xmlns:a16="http://schemas.microsoft.com/office/drawing/2014/main" id="{C902112D-2971-97C2-7DCC-56200A41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179575"/>
              <a:ext cx="118043" cy="192025"/>
            </a:xfrm>
            <a:custGeom>
              <a:avLst/>
              <a:gdLst>
                <a:gd name="T0" fmla="*/ 287703876 w 21600"/>
                <a:gd name="T1" fmla="*/ 2147483646 h 21600"/>
                <a:gd name="T2" fmla="*/ 287703876 w 21600"/>
                <a:gd name="T3" fmla="*/ 2147483646 h 21600"/>
                <a:gd name="T4" fmla="*/ 287703876 w 21600"/>
                <a:gd name="T5" fmla="*/ 2147483646 h 21600"/>
                <a:gd name="T6" fmla="*/ 28770387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603" y="0"/>
                  </a:moveTo>
                  <a:lnTo>
                    <a:pt x="372" y="800"/>
                  </a:lnTo>
                  <a:lnTo>
                    <a:pt x="0" y="1657"/>
                  </a:lnTo>
                  <a:lnTo>
                    <a:pt x="18917" y="21600"/>
                  </a:lnTo>
                  <a:lnTo>
                    <a:pt x="21600" y="18771"/>
                  </a:lnTo>
                  <a:lnTo>
                    <a:pt x="16593" y="18771"/>
                  </a:lnTo>
                  <a:lnTo>
                    <a:pt x="16593" y="13502"/>
                  </a:lnTo>
                  <a:lnTo>
                    <a:pt x="3997" y="228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8" name="AutoShape 33">
              <a:extLst>
                <a:ext uri="{FF2B5EF4-FFF2-40B4-BE49-F238E27FC236}">
                  <a16:creationId xmlns:a16="http://schemas.microsoft.com/office/drawing/2014/main" id="{E48DA339-B908-3DAB-AB4E-06DC65E9A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79" y="1179575"/>
              <a:ext cx="90679" cy="166877"/>
            </a:xfrm>
            <a:custGeom>
              <a:avLst/>
              <a:gdLst>
                <a:gd name="T0" fmla="*/ 59121633 w 21600"/>
                <a:gd name="T1" fmla="*/ 2147483646 h 21600"/>
                <a:gd name="T2" fmla="*/ 59121633 w 21600"/>
                <a:gd name="T3" fmla="*/ 2147483646 h 21600"/>
                <a:gd name="T4" fmla="*/ 59121633 w 21600"/>
                <a:gd name="T5" fmla="*/ 2147483646 h 21600"/>
                <a:gd name="T6" fmla="*/ 59121633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212" y="0"/>
                  </a:moveTo>
                  <a:lnTo>
                    <a:pt x="16397" y="263"/>
                  </a:lnTo>
                  <a:lnTo>
                    <a:pt x="0" y="15537"/>
                  </a:lnTo>
                  <a:lnTo>
                    <a:pt x="0" y="21600"/>
                  </a:lnTo>
                  <a:lnTo>
                    <a:pt x="467" y="21600"/>
                  </a:lnTo>
                  <a:lnTo>
                    <a:pt x="21600" y="1907"/>
                  </a:lnTo>
                  <a:lnTo>
                    <a:pt x="21116" y="921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9" name="AutoShape 34">
              <a:extLst>
                <a:ext uri="{FF2B5EF4-FFF2-40B4-BE49-F238E27FC236}">
                  <a16:creationId xmlns:a16="http://schemas.microsoft.com/office/drawing/2014/main" id="{C32DE61F-97D7-2691-0F09-C6381386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-1"/>
              <a:ext cx="25402" cy="1321382"/>
            </a:xfrm>
            <a:custGeom>
              <a:avLst/>
              <a:gdLst>
                <a:gd name="T0" fmla="*/ 28570 w 21600"/>
                <a:gd name="T1" fmla="*/ 2147483646 h 21600"/>
                <a:gd name="T2" fmla="*/ 28570 w 21600"/>
                <a:gd name="T3" fmla="*/ 2147483646 h 21600"/>
                <a:gd name="T4" fmla="*/ 28570 w 21600"/>
                <a:gd name="T5" fmla="*/ 2147483646 h 21600"/>
                <a:gd name="T6" fmla="*/ 28570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244"/>
                  </a:lnTo>
                  <a:lnTo>
                    <a:pt x="10800" y="21600"/>
                  </a:lnTo>
                  <a:lnTo>
                    <a:pt x="21600" y="2124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0" name="AutoShape 35">
              <a:extLst>
                <a:ext uri="{FF2B5EF4-FFF2-40B4-BE49-F238E27FC236}">
                  <a16:creationId xmlns:a16="http://schemas.microsoft.com/office/drawing/2014/main" id="{59DB9A3B-431B-C543-A759-E8D37DC1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1299607"/>
              <a:ext cx="25402" cy="46845"/>
            </a:xfrm>
            <a:custGeom>
              <a:avLst/>
              <a:gdLst>
                <a:gd name="T0" fmla="*/ 28570 w 21600"/>
                <a:gd name="T1" fmla="*/ 1123807 h 21600"/>
                <a:gd name="T2" fmla="*/ 28570 w 21600"/>
                <a:gd name="T3" fmla="*/ 1123807 h 21600"/>
                <a:gd name="T4" fmla="*/ 28570 w 21600"/>
                <a:gd name="T5" fmla="*/ 1123807 h 21600"/>
                <a:gd name="T6" fmla="*/ 28570 w 21600"/>
                <a:gd name="T7" fmla="*/ 112380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039"/>
                  </a:moveTo>
                  <a:lnTo>
                    <a:pt x="1512" y="18672"/>
                  </a:lnTo>
                  <a:lnTo>
                    <a:pt x="20088" y="18672"/>
                  </a:lnTo>
                  <a:lnTo>
                    <a:pt x="10800" y="10039"/>
                  </a:lnTo>
                  <a:close/>
                  <a:moveTo>
                    <a:pt x="21600" y="0"/>
                  </a:moveTo>
                  <a:lnTo>
                    <a:pt x="10800" y="10039"/>
                  </a:lnTo>
                  <a:lnTo>
                    <a:pt x="20088" y="18672"/>
                  </a:lnTo>
                  <a:lnTo>
                    <a:pt x="21600" y="18672"/>
                  </a:lnTo>
                  <a:lnTo>
                    <a:pt x="21600" y="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672"/>
                  </a:lnTo>
                  <a:lnTo>
                    <a:pt x="1512" y="18672"/>
                  </a:lnTo>
                  <a:lnTo>
                    <a:pt x="10800" y="1003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sp>
        <p:nvSpPr>
          <p:cNvPr id="28685" name="Text Box 36" descr="object 14">
            <a:extLst>
              <a:ext uri="{FF2B5EF4-FFF2-40B4-BE49-F238E27FC236}">
                <a16:creationId xmlns:a16="http://schemas.microsoft.com/office/drawing/2014/main" id="{1AA4A73A-9B25-4B3F-1564-B5CB72CAEBA6}"/>
              </a:ext>
            </a:extLst>
          </p:cNvPr>
          <p:cNvSpPr txBox="1">
            <a:spLocks/>
          </p:cNvSpPr>
          <p:nvPr/>
        </p:nvSpPr>
        <p:spPr bwMode="auto">
          <a:xfrm>
            <a:off x="15957550" y="6462713"/>
            <a:ext cx="436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381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Pass to 2</a:t>
            </a:r>
            <a:r>
              <a:rPr lang="en-US" altLang="en-US" sz="3600" baseline="29000">
                <a:latin typeface="Carlito" charset="0"/>
                <a:ea typeface="Carlito" charset="0"/>
                <a:cs typeface="Carlito" charset="0"/>
                <a:sym typeface="Carlito" charset="0"/>
              </a:rPr>
              <a:t>nd </a:t>
            </a: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Rh+ve baby</a:t>
            </a:r>
          </a:p>
        </p:txBody>
      </p:sp>
      <p:grpSp>
        <p:nvGrpSpPr>
          <p:cNvPr id="28686" name="Group 37">
            <a:extLst>
              <a:ext uri="{FF2B5EF4-FFF2-40B4-BE49-F238E27FC236}">
                <a16:creationId xmlns:a16="http://schemas.microsoft.com/office/drawing/2014/main" id="{20A82903-4959-4E06-00C0-253707CE6864}"/>
              </a:ext>
            </a:extLst>
          </p:cNvPr>
          <p:cNvGrpSpPr>
            <a:grpSpLocks/>
          </p:cNvGrpSpPr>
          <p:nvPr/>
        </p:nvGrpSpPr>
        <p:grpSpPr bwMode="auto">
          <a:xfrm>
            <a:off x="17726025" y="6856413"/>
            <a:ext cx="207963" cy="1219200"/>
            <a:chOff x="-1" y="-1"/>
            <a:chExt cx="206759" cy="1219201"/>
          </a:xfrm>
        </p:grpSpPr>
        <p:sp>
          <p:nvSpPr>
            <p:cNvPr id="28713" name="AutoShape 38">
              <a:extLst>
                <a:ext uri="{FF2B5EF4-FFF2-40B4-BE49-F238E27FC236}">
                  <a16:creationId xmlns:a16="http://schemas.microsoft.com/office/drawing/2014/main" id="{4A0E0583-7EB4-EC79-5991-C2DE07A2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027175"/>
              <a:ext cx="118043" cy="192025"/>
            </a:xfrm>
            <a:custGeom>
              <a:avLst/>
              <a:gdLst>
                <a:gd name="T0" fmla="*/ 287703876 w 21600"/>
                <a:gd name="T1" fmla="*/ 2147483646 h 21600"/>
                <a:gd name="T2" fmla="*/ 287703876 w 21600"/>
                <a:gd name="T3" fmla="*/ 2147483646 h 21600"/>
                <a:gd name="T4" fmla="*/ 287703876 w 21600"/>
                <a:gd name="T5" fmla="*/ 2147483646 h 21600"/>
                <a:gd name="T6" fmla="*/ 28770387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603" y="0"/>
                  </a:moveTo>
                  <a:lnTo>
                    <a:pt x="372" y="800"/>
                  </a:lnTo>
                  <a:lnTo>
                    <a:pt x="0" y="1657"/>
                  </a:lnTo>
                  <a:lnTo>
                    <a:pt x="18917" y="21600"/>
                  </a:lnTo>
                  <a:lnTo>
                    <a:pt x="21600" y="18771"/>
                  </a:lnTo>
                  <a:lnTo>
                    <a:pt x="16593" y="18771"/>
                  </a:lnTo>
                  <a:lnTo>
                    <a:pt x="16593" y="13502"/>
                  </a:lnTo>
                  <a:lnTo>
                    <a:pt x="3997" y="229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4" name="AutoShape 39">
              <a:extLst>
                <a:ext uri="{FF2B5EF4-FFF2-40B4-BE49-F238E27FC236}">
                  <a16:creationId xmlns:a16="http://schemas.microsoft.com/office/drawing/2014/main" id="{6014BBE8-3779-367F-A846-A5F9FEC8C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79" y="1027175"/>
              <a:ext cx="90679" cy="166877"/>
            </a:xfrm>
            <a:custGeom>
              <a:avLst/>
              <a:gdLst>
                <a:gd name="T0" fmla="*/ 59121633 w 21600"/>
                <a:gd name="T1" fmla="*/ 2147483646 h 21600"/>
                <a:gd name="T2" fmla="*/ 59121633 w 21600"/>
                <a:gd name="T3" fmla="*/ 2147483646 h 21600"/>
                <a:gd name="T4" fmla="*/ 59121633 w 21600"/>
                <a:gd name="T5" fmla="*/ 2147483646 h 21600"/>
                <a:gd name="T6" fmla="*/ 59121633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212" y="0"/>
                  </a:moveTo>
                  <a:lnTo>
                    <a:pt x="16397" y="263"/>
                  </a:lnTo>
                  <a:lnTo>
                    <a:pt x="0" y="15537"/>
                  </a:lnTo>
                  <a:lnTo>
                    <a:pt x="0" y="21600"/>
                  </a:lnTo>
                  <a:lnTo>
                    <a:pt x="467" y="21600"/>
                  </a:lnTo>
                  <a:lnTo>
                    <a:pt x="21600" y="1907"/>
                  </a:lnTo>
                  <a:lnTo>
                    <a:pt x="21116" y="921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5" name="AutoShape 40">
              <a:extLst>
                <a:ext uri="{FF2B5EF4-FFF2-40B4-BE49-F238E27FC236}">
                  <a16:creationId xmlns:a16="http://schemas.microsoft.com/office/drawing/2014/main" id="{60729CC0-F58C-62CC-7679-73F237695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-1"/>
              <a:ext cx="25402" cy="1168982"/>
            </a:xfrm>
            <a:custGeom>
              <a:avLst/>
              <a:gdLst>
                <a:gd name="T0" fmla="*/ 28570 w 21600"/>
                <a:gd name="T1" fmla="*/ 2147483646 h 21600"/>
                <a:gd name="T2" fmla="*/ 28570 w 21600"/>
                <a:gd name="T3" fmla="*/ 2147483646 h 21600"/>
                <a:gd name="T4" fmla="*/ 28570 w 21600"/>
                <a:gd name="T5" fmla="*/ 2147483646 h 21600"/>
                <a:gd name="T6" fmla="*/ 28570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198"/>
                  </a:lnTo>
                  <a:lnTo>
                    <a:pt x="10800" y="21600"/>
                  </a:lnTo>
                  <a:lnTo>
                    <a:pt x="21600" y="21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6" name="AutoShape 41">
              <a:extLst>
                <a:ext uri="{FF2B5EF4-FFF2-40B4-BE49-F238E27FC236}">
                  <a16:creationId xmlns:a16="http://schemas.microsoft.com/office/drawing/2014/main" id="{C562B845-C36A-14D2-A15C-47FA2CF7F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1147207"/>
              <a:ext cx="25402" cy="46845"/>
            </a:xfrm>
            <a:custGeom>
              <a:avLst/>
              <a:gdLst>
                <a:gd name="T0" fmla="*/ 28570 w 21600"/>
                <a:gd name="T1" fmla="*/ 1123807 h 21600"/>
                <a:gd name="T2" fmla="*/ 28570 w 21600"/>
                <a:gd name="T3" fmla="*/ 1123807 h 21600"/>
                <a:gd name="T4" fmla="*/ 28570 w 21600"/>
                <a:gd name="T5" fmla="*/ 1123807 h 21600"/>
                <a:gd name="T6" fmla="*/ 28570 w 21600"/>
                <a:gd name="T7" fmla="*/ 112380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039"/>
                  </a:moveTo>
                  <a:lnTo>
                    <a:pt x="1512" y="18672"/>
                  </a:lnTo>
                  <a:lnTo>
                    <a:pt x="20088" y="18672"/>
                  </a:lnTo>
                  <a:lnTo>
                    <a:pt x="10800" y="10039"/>
                  </a:lnTo>
                  <a:close/>
                  <a:moveTo>
                    <a:pt x="21600" y="0"/>
                  </a:moveTo>
                  <a:lnTo>
                    <a:pt x="10800" y="10039"/>
                  </a:lnTo>
                  <a:lnTo>
                    <a:pt x="20088" y="18672"/>
                  </a:lnTo>
                  <a:lnTo>
                    <a:pt x="21600" y="18672"/>
                  </a:lnTo>
                  <a:lnTo>
                    <a:pt x="21600" y="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672"/>
                  </a:lnTo>
                  <a:lnTo>
                    <a:pt x="1512" y="18672"/>
                  </a:lnTo>
                  <a:lnTo>
                    <a:pt x="10800" y="1003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grpSp>
        <p:nvGrpSpPr>
          <p:cNvPr id="28687" name="Group 42">
            <a:extLst>
              <a:ext uri="{FF2B5EF4-FFF2-40B4-BE49-F238E27FC236}">
                <a16:creationId xmlns:a16="http://schemas.microsoft.com/office/drawing/2014/main" id="{4EFAD188-68D4-D6BD-05DF-362570D04B3A}"/>
              </a:ext>
            </a:extLst>
          </p:cNvPr>
          <p:cNvGrpSpPr>
            <a:grpSpLocks/>
          </p:cNvGrpSpPr>
          <p:nvPr/>
        </p:nvGrpSpPr>
        <p:grpSpPr bwMode="auto">
          <a:xfrm>
            <a:off x="17726025" y="10058400"/>
            <a:ext cx="207963" cy="914400"/>
            <a:chOff x="-1" y="-1"/>
            <a:chExt cx="206759" cy="914402"/>
          </a:xfrm>
        </p:grpSpPr>
        <p:sp>
          <p:nvSpPr>
            <p:cNvPr id="28709" name="AutoShape 43">
              <a:extLst>
                <a:ext uri="{FF2B5EF4-FFF2-40B4-BE49-F238E27FC236}">
                  <a16:creationId xmlns:a16="http://schemas.microsoft.com/office/drawing/2014/main" id="{7B819C7D-4435-D9FA-6CD2-5A2FFFFB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722376"/>
              <a:ext cx="118043" cy="192025"/>
            </a:xfrm>
            <a:custGeom>
              <a:avLst/>
              <a:gdLst>
                <a:gd name="T0" fmla="*/ 287703876 w 21600"/>
                <a:gd name="T1" fmla="*/ 2147483646 h 21600"/>
                <a:gd name="T2" fmla="*/ 287703876 w 21600"/>
                <a:gd name="T3" fmla="*/ 2147483646 h 21600"/>
                <a:gd name="T4" fmla="*/ 287703876 w 21600"/>
                <a:gd name="T5" fmla="*/ 2147483646 h 21600"/>
                <a:gd name="T6" fmla="*/ 28770387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603" y="0"/>
                  </a:moveTo>
                  <a:lnTo>
                    <a:pt x="372" y="800"/>
                  </a:lnTo>
                  <a:lnTo>
                    <a:pt x="0" y="1657"/>
                  </a:lnTo>
                  <a:lnTo>
                    <a:pt x="18917" y="21600"/>
                  </a:lnTo>
                  <a:lnTo>
                    <a:pt x="21600" y="18771"/>
                  </a:lnTo>
                  <a:lnTo>
                    <a:pt x="16593" y="18771"/>
                  </a:lnTo>
                  <a:lnTo>
                    <a:pt x="16593" y="13502"/>
                  </a:lnTo>
                  <a:lnTo>
                    <a:pt x="3997" y="228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0" name="AutoShape 44">
              <a:extLst>
                <a:ext uri="{FF2B5EF4-FFF2-40B4-BE49-F238E27FC236}">
                  <a16:creationId xmlns:a16="http://schemas.microsoft.com/office/drawing/2014/main" id="{11892942-F132-758B-B116-9510EFC33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79" y="722376"/>
              <a:ext cx="90679" cy="166879"/>
            </a:xfrm>
            <a:custGeom>
              <a:avLst/>
              <a:gdLst>
                <a:gd name="T0" fmla="*/ 59121633 w 21600"/>
                <a:gd name="T1" fmla="*/ 2147483646 h 21600"/>
                <a:gd name="T2" fmla="*/ 59121633 w 21600"/>
                <a:gd name="T3" fmla="*/ 2147483646 h 21600"/>
                <a:gd name="T4" fmla="*/ 59121633 w 21600"/>
                <a:gd name="T5" fmla="*/ 2147483646 h 21600"/>
                <a:gd name="T6" fmla="*/ 59121633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212" y="0"/>
                  </a:moveTo>
                  <a:lnTo>
                    <a:pt x="16397" y="263"/>
                  </a:lnTo>
                  <a:lnTo>
                    <a:pt x="0" y="15536"/>
                  </a:lnTo>
                  <a:lnTo>
                    <a:pt x="0" y="21600"/>
                  </a:lnTo>
                  <a:lnTo>
                    <a:pt x="467" y="21600"/>
                  </a:lnTo>
                  <a:lnTo>
                    <a:pt x="21600" y="1907"/>
                  </a:lnTo>
                  <a:lnTo>
                    <a:pt x="21116" y="921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1" name="AutoShape 45">
              <a:extLst>
                <a:ext uri="{FF2B5EF4-FFF2-40B4-BE49-F238E27FC236}">
                  <a16:creationId xmlns:a16="http://schemas.microsoft.com/office/drawing/2014/main" id="{E47F464A-1BC3-B941-116E-2F474B40A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-1"/>
              <a:ext cx="25402" cy="864182"/>
            </a:xfrm>
            <a:custGeom>
              <a:avLst/>
              <a:gdLst>
                <a:gd name="T0" fmla="*/ 28570 w 21600"/>
                <a:gd name="T1" fmla="*/ 2147483646 h 21600"/>
                <a:gd name="T2" fmla="*/ 28570 w 21600"/>
                <a:gd name="T3" fmla="*/ 2147483646 h 21600"/>
                <a:gd name="T4" fmla="*/ 28570 w 21600"/>
                <a:gd name="T5" fmla="*/ 2147483646 h 21600"/>
                <a:gd name="T6" fmla="*/ 28570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056"/>
                  </a:lnTo>
                  <a:lnTo>
                    <a:pt x="10800" y="21600"/>
                  </a:lnTo>
                  <a:lnTo>
                    <a:pt x="21600" y="210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2" name="AutoShape 46">
              <a:extLst>
                <a:ext uri="{FF2B5EF4-FFF2-40B4-BE49-F238E27FC236}">
                  <a16:creationId xmlns:a16="http://schemas.microsoft.com/office/drawing/2014/main" id="{CA14108D-03B4-D0DF-8C53-A5FECFA11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842407"/>
              <a:ext cx="25402" cy="46847"/>
            </a:xfrm>
            <a:custGeom>
              <a:avLst/>
              <a:gdLst>
                <a:gd name="T0" fmla="*/ 28570 w 21600"/>
                <a:gd name="T1" fmla="*/ 1124096 h 21600"/>
                <a:gd name="T2" fmla="*/ 28570 w 21600"/>
                <a:gd name="T3" fmla="*/ 1124096 h 21600"/>
                <a:gd name="T4" fmla="*/ 28570 w 21600"/>
                <a:gd name="T5" fmla="*/ 1124096 h 21600"/>
                <a:gd name="T6" fmla="*/ 28570 w 21600"/>
                <a:gd name="T7" fmla="*/ 11240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039"/>
                  </a:moveTo>
                  <a:lnTo>
                    <a:pt x="1512" y="18672"/>
                  </a:lnTo>
                  <a:lnTo>
                    <a:pt x="20088" y="18672"/>
                  </a:lnTo>
                  <a:lnTo>
                    <a:pt x="10800" y="10039"/>
                  </a:lnTo>
                  <a:close/>
                  <a:moveTo>
                    <a:pt x="21600" y="0"/>
                  </a:moveTo>
                  <a:lnTo>
                    <a:pt x="10800" y="10039"/>
                  </a:lnTo>
                  <a:lnTo>
                    <a:pt x="20088" y="18672"/>
                  </a:lnTo>
                  <a:lnTo>
                    <a:pt x="21600" y="18672"/>
                  </a:lnTo>
                  <a:lnTo>
                    <a:pt x="21600" y="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672"/>
                  </a:lnTo>
                  <a:lnTo>
                    <a:pt x="1512" y="18672"/>
                  </a:lnTo>
                  <a:lnTo>
                    <a:pt x="10800" y="1003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grpSp>
        <p:nvGrpSpPr>
          <p:cNvPr id="28688" name="Group 47">
            <a:extLst>
              <a:ext uri="{FF2B5EF4-FFF2-40B4-BE49-F238E27FC236}">
                <a16:creationId xmlns:a16="http://schemas.microsoft.com/office/drawing/2014/main" id="{882F3F3E-6E4A-4670-86B7-9158F2750DBF}"/>
              </a:ext>
            </a:extLst>
          </p:cNvPr>
          <p:cNvGrpSpPr>
            <a:grpSpLocks/>
          </p:cNvGrpSpPr>
          <p:nvPr/>
        </p:nvGrpSpPr>
        <p:grpSpPr bwMode="auto">
          <a:xfrm>
            <a:off x="17726025" y="8686800"/>
            <a:ext cx="207963" cy="914400"/>
            <a:chOff x="-1" y="-1"/>
            <a:chExt cx="206759" cy="914402"/>
          </a:xfrm>
        </p:grpSpPr>
        <p:sp>
          <p:nvSpPr>
            <p:cNvPr id="28705" name="AutoShape 48">
              <a:extLst>
                <a:ext uri="{FF2B5EF4-FFF2-40B4-BE49-F238E27FC236}">
                  <a16:creationId xmlns:a16="http://schemas.microsoft.com/office/drawing/2014/main" id="{6AE886DD-FAAC-3CE1-B35C-75206022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722376"/>
              <a:ext cx="118043" cy="192025"/>
            </a:xfrm>
            <a:custGeom>
              <a:avLst/>
              <a:gdLst>
                <a:gd name="T0" fmla="*/ 287703876 w 21600"/>
                <a:gd name="T1" fmla="*/ 2147483646 h 21600"/>
                <a:gd name="T2" fmla="*/ 287703876 w 21600"/>
                <a:gd name="T3" fmla="*/ 2147483646 h 21600"/>
                <a:gd name="T4" fmla="*/ 287703876 w 21600"/>
                <a:gd name="T5" fmla="*/ 2147483646 h 21600"/>
                <a:gd name="T6" fmla="*/ 28770387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603" y="0"/>
                  </a:moveTo>
                  <a:lnTo>
                    <a:pt x="372" y="800"/>
                  </a:lnTo>
                  <a:lnTo>
                    <a:pt x="0" y="1657"/>
                  </a:lnTo>
                  <a:lnTo>
                    <a:pt x="18917" y="21600"/>
                  </a:lnTo>
                  <a:lnTo>
                    <a:pt x="21600" y="18771"/>
                  </a:lnTo>
                  <a:lnTo>
                    <a:pt x="16593" y="18771"/>
                  </a:lnTo>
                  <a:lnTo>
                    <a:pt x="16593" y="13502"/>
                  </a:lnTo>
                  <a:lnTo>
                    <a:pt x="3997" y="229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6" name="AutoShape 49">
              <a:extLst>
                <a:ext uri="{FF2B5EF4-FFF2-40B4-BE49-F238E27FC236}">
                  <a16:creationId xmlns:a16="http://schemas.microsoft.com/office/drawing/2014/main" id="{0E7472B9-724D-6D58-04EC-6D11BA59E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79" y="722376"/>
              <a:ext cx="90679" cy="166877"/>
            </a:xfrm>
            <a:custGeom>
              <a:avLst/>
              <a:gdLst>
                <a:gd name="T0" fmla="*/ 59121633 w 21600"/>
                <a:gd name="T1" fmla="*/ 2147483646 h 21600"/>
                <a:gd name="T2" fmla="*/ 59121633 w 21600"/>
                <a:gd name="T3" fmla="*/ 2147483646 h 21600"/>
                <a:gd name="T4" fmla="*/ 59121633 w 21600"/>
                <a:gd name="T5" fmla="*/ 2147483646 h 21600"/>
                <a:gd name="T6" fmla="*/ 59121633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212" y="0"/>
                  </a:moveTo>
                  <a:lnTo>
                    <a:pt x="16397" y="263"/>
                  </a:lnTo>
                  <a:lnTo>
                    <a:pt x="0" y="15537"/>
                  </a:lnTo>
                  <a:lnTo>
                    <a:pt x="0" y="21600"/>
                  </a:lnTo>
                  <a:lnTo>
                    <a:pt x="467" y="21600"/>
                  </a:lnTo>
                  <a:lnTo>
                    <a:pt x="21600" y="1907"/>
                  </a:lnTo>
                  <a:lnTo>
                    <a:pt x="21116" y="921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7" name="AutoShape 50">
              <a:extLst>
                <a:ext uri="{FF2B5EF4-FFF2-40B4-BE49-F238E27FC236}">
                  <a16:creationId xmlns:a16="http://schemas.microsoft.com/office/drawing/2014/main" id="{340B6544-C799-3B27-F69A-5BAB4B386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-1"/>
              <a:ext cx="25402" cy="864182"/>
            </a:xfrm>
            <a:custGeom>
              <a:avLst/>
              <a:gdLst>
                <a:gd name="T0" fmla="*/ 28570 w 21600"/>
                <a:gd name="T1" fmla="*/ 2147483646 h 21600"/>
                <a:gd name="T2" fmla="*/ 28570 w 21600"/>
                <a:gd name="T3" fmla="*/ 2147483646 h 21600"/>
                <a:gd name="T4" fmla="*/ 28570 w 21600"/>
                <a:gd name="T5" fmla="*/ 2147483646 h 21600"/>
                <a:gd name="T6" fmla="*/ 28570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056"/>
                  </a:lnTo>
                  <a:lnTo>
                    <a:pt x="10800" y="21600"/>
                  </a:lnTo>
                  <a:lnTo>
                    <a:pt x="21600" y="210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8" name="AutoShape 51">
              <a:extLst>
                <a:ext uri="{FF2B5EF4-FFF2-40B4-BE49-F238E27FC236}">
                  <a16:creationId xmlns:a16="http://schemas.microsoft.com/office/drawing/2014/main" id="{22AE8FA8-2029-2F3F-B379-276D6FB6F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842407"/>
              <a:ext cx="25402" cy="46845"/>
            </a:xfrm>
            <a:custGeom>
              <a:avLst/>
              <a:gdLst>
                <a:gd name="T0" fmla="*/ 28570 w 21600"/>
                <a:gd name="T1" fmla="*/ 1123807 h 21600"/>
                <a:gd name="T2" fmla="*/ 28570 w 21600"/>
                <a:gd name="T3" fmla="*/ 1123807 h 21600"/>
                <a:gd name="T4" fmla="*/ 28570 w 21600"/>
                <a:gd name="T5" fmla="*/ 1123807 h 21600"/>
                <a:gd name="T6" fmla="*/ 28570 w 21600"/>
                <a:gd name="T7" fmla="*/ 112380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039"/>
                  </a:moveTo>
                  <a:lnTo>
                    <a:pt x="1512" y="18672"/>
                  </a:lnTo>
                  <a:lnTo>
                    <a:pt x="20088" y="18672"/>
                  </a:lnTo>
                  <a:lnTo>
                    <a:pt x="10800" y="10039"/>
                  </a:lnTo>
                  <a:close/>
                  <a:moveTo>
                    <a:pt x="21600" y="0"/>
                  </a:moveTo>
                  <a:lnTo>
                    <a:pt x="10800" y="10039"/>
                  </a:lnTo>
                  <a:lnTo>
                    <a:pt x="20088" y="18672"/>
                  </a:lnTo>
                  <a:lnTo>
                    <a:pt x="21600" y="18672"/>
                  </a:lnTo>
                  <a:lnTo>
                    <a:pt x="21600" y="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672"/>
                  </a:lnTo>
                  <a:lnTo>
                    <a:pt x="1512" y="18672"/>
                  </a:lnTo>
                  <a:lnTo>
                    <a:pt x="10800" y="1003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sp>
        <p:nvSpPr>
          <p:cNvPr id="28689" name="Text Box 52" descr="object 18">
            <a:extLst>
              <a:ext uri="{FF2B5EF4-FFF2-40B4-BE49-F238E27FC236}">
                <a16:creationId xmlns:a16="http://schemas.microsoft.com/office/drawing/2014/main" id="{7A24F135-C25A-4964-BFC6-4373458B9098}"/>
              </a:ext>
            </a:extLst>
          </p:cNvPr>
          <p:cNvSpPr txBox="1">
            <a:spLocks/>
          </p:cNvSpPr>
          <p:nvPr/>
        </p:nvSpPr>
        <p:spPr bwMode="auto">
          <a:xfrm>
            <a:off x="15957550" y="7986713"/>
            <a:ext cx="469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Hemolysis of Rh +ve cells</a:t>
            </a:r>
          </a:p>
        </p:txBody>
      </p:sp>
      <p:sp>
        <p:nvSpPr>
          <p:cNvPr id="28690" name="Text Box 53" descr="object 19">
            <a:extLst>
              <a:ext uri="{FF2B5EF4-FFF2-40B4-BE49-F238E27FC236}">
                <a16:creationId xmlns:a16="http://schemas.microsoft.com/office/drawing/2014/main" id="{0741EA62-E259-25E8-2855-AFE0472004DB}"/>
              </a:ext>
            </a:extLst>
          </p:cNvPr>
          <p:cNvSpPr txBox="1">
            <a:spLocks/>
          </p:cNvSpPr>
          <p:nvPr/>
        </p:nvSpPr>
        <p:spPr bwMode="auto">
          <a:xfrm>
            <a:off x="16694150" y="9510713"/>
            <a:ext cx="247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Fetal Anemia</a:t>
            </a:r>
          </a:p>
        </p:txBody>
      </p:sp>
      <p:sp>
        <p:nvSpPr>
          <p:cNvPr id="28691" name="Text Box 54" descr="object 20">
            <a:extLst>
              <a:ext uri="{FF2B5EF4-FFF2-40B4-BE49-F238E27FC236}">
                <a16:creationId xmlns:a16="http://schemas.microsoft.com/office/drawing/2014/main" id="{54F622D0-8DA7-E351-F6C7-CB0AD6A0C53C}"/>
              </a:ext>
            </a:extLst>
          </p:cNvPr>
          <p:cNvSpPr txBox="1">
            <a:spLocks/>
          </p:cNvSpPr>
          <p:nvPr/>
        </p:nvSpPr>
        <p:spPr bwMode="auto">
          <a:xfrm>
            <a:off x="16519525" y="10906125"/>
            <a:ext cx="279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Hydrops fetalis</a:t>
            </a:r>
          </a:p>
        </p:txBody>
      </p:sp>
      <p:grpSp>
        <p:nvGrpSpPr>
          <p:cNvPr id="28692" name="Group 55">
            <a:extLst>
              <a:ext uri="{FF2B5EF4-FFF2-40B4-BE49-F238E27FC236}">
                <a16:creationId xmlns:a16="http://schemas.microsoft.com/office/drawing/2014/main" id="{827CEB33-7A5D-0D2F-8B08-2CEF2D178FD0}"/>
              </a:ext>
            </a:extLst>
          </p:cNvPr>
          <p:cNvGrpSpPr>
            <a:grpSpLocks/>
          </p:cNvGrpSpPr>
          <p:nvPr/>
        </p:nvGrpSpPr>
        <p:grpSpPr bwMode="auto">
          <a:xfrm>
            <a:off x="14935200" y="11166475"/>
            <a:ext cx="1425575" cy="206375"/>
            <a:chOff x="0" y="0"/>
            <a:chExt cx="1426211" cy="206555"/>
          </a:xfrm>
        </p:grpSpPr>
        <p:sp>
          <p:nvSpPr>
            <p:cNvPr id="28702" name="AutoShape 56">
              <a:extLst>
                <a:ext uri="{FF2B5EF4-FFF2-40B4-BE49-F238E27FC236}">
                  <a16:creationId xmlns:a16="http://schemas.microsoft.com/office/drawing/2014/main" id="{E7B04F5D-A43C-5789-A093-F94902B94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95833" cy="20655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023" y="0"/>
                  </a:moveTo>
                  <a:lnTo>
                    <a:pt x="18350" y="398"/>
                  </a:lnTo>
                  <a:lnTo>
                    <a:pt x="0" y="11637"/>
                  </a:lnTo>
                  <a:lnTo>
                    <a:pt x="20031" y="21600"/>
                  </a:lnTo>
                  <a:lnTo>
                    <a:pt x="20900" y="21350"/>
                  </a:lnTo>
                  <a:lnTo>
                    <a:pt x="21236" y="20700"/>
                  </a:lnTo>
                  <a:lnTo>
                    <a:pt x="21600" y="20049"/>
                  </a:lnTo>
                  <a:lnTo>
                    <a:pt x="21348" y="19247"/>
                  </a:lnTo>
                  <a:lnTo>
                    <a:pt x="20648" y="18907"/>
                  </a:lnTo>
                  <a:lnTo>
                    <a:pt x="8450" y="12843"/>
                  </a:lnTo>
                  <a:lnTo>
                    <a:pt x="2829" y="12843"/>
                  </a:lnTo>
                  <a:lnTo>
                    <a:pt x="2718" y="10189"/>
                  </a:lnTo>
                  <a:lnTo>
                    <a:pt x="7887" y="9967"/>
                  </a:lnTo>
                  <a:lnTo>
                    <a:pt x="20535" y="2226"/>
                  </a:lnTo>
                  <a:lnTo>
                    <a:pt x="20703" y="1405"/>
                  </a:lnTo>
                  <a:lnTo>
                    <a:pt x="20283" y="797"/>
                  </a:lnTo>
                  <a:lnTo>
                    <a:pt x="19863" y="159"/>
                  </a:lnTo>
                  <a:lnTo>
                    <a:pt x="1902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3" name="AutoShape 57">
              <a:extLst>
                <a:ext uri="{FF2B5EF4-FFF2-40B4-BE49-F238E27FC236}">
                  <a16:creationId xmlns:a16="http://schemas.microsoft.com/office/drawing/2014/main" id="{80D8BEEE-21F0-9F78-E04C-96BAACE6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0" y="34036"/>
              <a:ext cx="1375921" cy="86650"/>
            </a:xfrm>
            <a:custGeom>
              <a:avLst/>
              <a:gdLst>
                <a:gd name="T0" fmla="*/ 2147483646 w 21600"/>
                <a:gd name="T1" fmla="*/ 45010294 h 21600"/>
                <a:gd name="T2" fmla="*/ 2147483646 w 21600"/>
                <a:gd name="T3" fmla="*/ 45010294 h 21600"/>
                <a:gd name="T4" fmla="*/ 2147483646 w 21600"/>
                <a:gd name="T5" fmla="*/ 45010294 h 21600"/>
                <a:gd name="T6" fmla="*/ 2147483646 w 21600"/>
                <a:gd name="T7" fmla="*/ 4501029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584" y="0"/>
                  </a:moveTo>
                  <a:lnTo>
                    <a:pt x="333" y="15275"/>
                  </a:lnTo>
                  <a:lnTo>
                    <a:pt x="0" y="18688"/>
                  </a:lnTo>
                  <a:lnTo>
                    <a:pt x="350" y="21600"/>
                  </a:lnTo>
                  <a:lnTo>
                    <a:pt x="21600" y="6325"/>
                  </a:lnTo>
                  <a:lnTo>
                    <a:pt x="21584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4" name="AutoShape 58">
              <a:extLst>
                <a:ext uri="{FF2B5EF4-FFF2-40B4-BE49-F238E27FC236}">
                  <a16:creationId xmlns:a16="http://schemas.microsoft.com/office/drawing/2014/main" id="{20229E47-659A-15E7-FA68-43D3F5D16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" y="95312"/>
              <a:ext cx="51977" cy="27498"/>
            </a:xfrm>
            <a:custGeom>
              <a:avLst/>
              <a:gdLst>
                <a:gd name="T0" fmla="*/ 2096885 w 21600"/>
                <a:gd name="T1" fmla="*/ 45971 h 21600"/>
                <a:gd name="T2" fmla="*/ 2096885 w 21600"/>
                <a:gd name="T3" fmla="*/ 45971 h 21600"/>
                <a:gd name="T4" fmla="*/ 2096885 w 21600"/>
                <a:gd name="T5" fmla="*/ 45971 h 21600"/>
                <a:gd name="T6" fmla="*/ 2096885 w 21600"/>
                <a:gd name="T7" fmla="*/ 4597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918" y="19931"/>
                  </a:moveTo>
                  <a:lnTo>
                    <a:pt x="421" y="21600"/>
                  </a:lnTo>
                  <a:lnTo>
                    <a:pt x="21600" y="21600"/>
                  </a:lnTo>
                  <a:lnTo>
                    <a:pt x="19918" y="19931"/>
                  </a:lnTo>
                  <a:close/>
                  <a:moveTo>
                    <a:pt x="2639" y="2804"/>
                  </a:moveTo>
                  <a:lnTo>
                    <a:pt x="3060" y="20024"/>
                  </a:lnTo>
                  <a:lnTo>
                    <a:pt x="10660" y="10756"/>
                  </a:lnTo>
                  <a:lnTo>
                    <a:pt x="2639" y="2804"/>
                  </a:lnTo>
                  <a:close/>
                  <a:moveTo>
                    <a:pt x="10660" y="10756"/>
                  </a:moveTo>
                  <a:lnTo>
                    <a:pt x="3060" y="20024"/>
                  </a:lnTo>
                  <a:lnTo>
                    <a:pt x="18844" y="20024"/>
                  </a:lnTo>
                  <a:lnTo>
                    <a:pt x="19918" y="19931"/>
                  </a:lnTo>
                  <a:lnTo>
                    <a:pt x="10660" y="10756"/>
                  </a:lnTo>
                  <a:close/>
                  <a:moveTo>
                    <a:pt x="19479" y="0"/>
                  </a:moveTo>
                  <a:lnTo>
                    <a:pt x="0" y="1667"/>
                  </a:lnTo>
                  <a:lnTo>
                    <a:pt x="421" y="21600"/>
                  </a:lnTo>
                  <a:lnTo>
                    <a:pt x="18844" y="20024"/>
                  </a:lnTo>
                  <a:lnTo>
                    <a:pt x="3060" y="20024"/>
                  </a:lnTo>
                  <a:lnTo>
                    <a:pt x="2639" y="2804"/>
                  </a:lnTo>
                  <a:lnTo>
                    <a:pt x="17179" y="2804"/>
                  </a:lnTo>
                  <a:lnTo>
                    <a:pt x="19479" y="0"/>
                  </a:lnTo>
                  <a:close/>
                  <a:moveTo>
                    <a:pt x="17179" y="2804"/>
                  </a:moveTo>
                  <a:lnTo>
                    <a:pt x="2639" y="2804"/>
                  </a:lnTo>
                  <a:lnTo>
                    <a:pt x="10660" y="10756"/>
                  </a:lnTo>
                  <a:lnTo>
                    <a:pt x="17179" y="28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sp>
        <p:nvSpPr>
          <p:cNvPr id="28693" name="Text Box 59" descr="object 22">
            <a:extLst>
              <a:ext uri="{FF2B5EF4-FFF2-40B4-BE49-F238E27FC236}">
                <a16:creationId xmlns:a16="http://schemas.microsoft.com/office/drawing/2014/main" id="{D8501B32-39A7-32C5-33DA-E05876B5090D}"/>
              </a:ext>
            </a:extLst>
          </p:cNvPr>
          <p:cNvSpPr txBox="1">
            <a:spLocks/>
          </p:cNvSpPr>
          <p:nvPr/>
        </p:nvSpPr>
        <p:spPr bwMode="auto">
          <a:xfrm>
            <a:off x="9455150" y="10961688"/>
            <a:ext cx="5807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Intrauterine transfusion  Postnatal exchange transfusion</a:t>
            </a:r>
          </a:p>
        </p:txBody>
      </p:sp>
      <p:grpSp>
        <p:nvGrpSpPr>
          <p:cNvPr id="28694" name="Group 60">
            <a:extLst>
              <a:ext uri="{FF2B5EF4-FFF2-40B4-BE49-F238E27FC236}">
                <a16:creationId xmlns:a16="http://schemas.microsoft.com/office/drawing/2014/main" id="{FA8128AB-855B-65CC-7899-8CC97BF98632}"/>
              </a:ext>
            </a:extLst>
          </p:cNvPr>
          <p:cNvGrpSpPr>
            <a:grpSpLocks/>
          </p:cNvGrpSpPr>
          <p:nvPr/>
        </p:nvGrpSpPr>
        <p:grpSpPr bwMode="auto">
          <a:xfrm>
            <a:off x="8074025" y="11371263"/>
            <a:ext cx="1222375" cy="374650"/>
            <a:chOff x="0" y="0"/>
            <a:chExt cx="1222248" cy="374447"/>
          </a:xfrm>
        </p:grpSpPr>
        <p:sp>
          <p:nvSpPr>
            <p:cNvPr id="28698" name="AutoShape 61">
              <a:extLst>
                <a:ext uri="{FF2B5EF4-FFF2-40B4-BE49-F238E27FC236}">
                  <a16:creationId xmlns:a16="http://schemas.microsoft.com/office/drawing/2014/main" id="{5E3BCD86-0940-E20C-4A8B-7C7E33B8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501"/>
              <a:ext cx="1173397" cy="31194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155" y="0"/>
                  </a:moveTo>
                  <a:lnTo>
                    <a:pt x="0" y="19894"/>
                  </a:lnTo>
                  <a:lnTo>
                    <a:pt x="112" y="21600"/>
                  </a:lnTo>
                  <a:lnTo>
                    <a:pt x="21268" y="1705"/>
                  </a:lnTo>
                  <a:lnTo>
                    <a:pt x="21600" y="487"/>
                  </a:lnTo>
                  <a:lnTo>
                    <a:pt x="21155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699" name="AutoShape 62">
              <a:extLst>
                <a:ext uri="{FF2B5EF4-FFF2-40B4-BE49-F238E27FC236}">
                  <a16:creationId xmlns:a16="http://schemas.microsoft.com/office/drawing/2014/main" id="{7CAD4DDF-F7D5-77F8-0A6C-16A16B3A4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55" y="51103"/>
              <a:ext cx="164593" cy="149532"/>
            </a:xfrm>
            <a:custGeom>
              <a:avLst/>
              <a:gdLst>
                <a:gd name="T0" fmla="*/ 2114326603 w 21600"/>
                <a:gd name="T1" fmla="*/ 1188791342 h 21600"/>
                <a:gd name="T2" fmla="*/ 2114326603 w 21600"/>
                <a:gd name="T3" fmla="*/ 1188791342 h 21600"/>
                <a:gd name="T4" fmla="*/ 2114326603 w 21600"/>
                <a:gd name="T5" fmla="*/ 1188791342 h 21600"/>
                <a:gd name="T6" fmla="*/ 2114326603 w 21600"/>
                <a:gd name="T7" fmla="*/ 118879134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804" y="0"/>
                  </a:moveTo>
                  <a:lnTo>
                    <a:pt x="18000" y="0"/>
                  </a:lnTo>
                  <a:lnTo>
                    <a:pt x="18800" y="3559"/>
                  </a:lnTo>
                  <a:lnTo>
                    <a:pt x="12824" y="5203"/>
                  </a:lnTo>
                  <a:lnTo>
                    <a:pt x="667" y="18265"/>
                  </a:lnTo>
                  <a:lnTo>
                    <a:pt x="0" y="18973"/>
                  </a:lnTo>
                  <a:lnTo>
                    <a:pt x="0" y="20132"/>
                  </a:lnTo>
                  <a:lnTo>
                    <a:pt x="1267" y="21585"/>
                  </a:lnTo>
                  <a:lnTo>
                    <a:pt x="2333" y="21600"/>
                  </a:lnTo>
                  <a:lnTo>
                    <a:pt x="3000" y="20892"/>
                  </a:lnTo>
                  <a:lnTo>
                    <a:pt x="21600" y="895"/>
                  </a:lnTo>
                  <a:lnTo>
                    <a:pt x="18804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0" name="AutoShape 63">
              <a:extLst>
                <a:ext uri="{FF2B5EF4-FFF2-40B4-BE49-F238E27FC236}">
                  <a16:creationId xmlns:a16="http://schemas.microsoft.com/office/drawing/2014/main" id="{B63D1233-BCA7-9989-29CB-9ECB386E1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22" y="0"/>
              <a:ext cx="186723" cy="62502"/>
            </a:xfrm>
            <a:custGeom>
              <a:avLst/>
              <a:gdLst>
                <a:gd name="T0" fmla="*/ 2147483646 w 21600"/>
                <a:gd name="T1" fmla="*/ 6339615 h 21600"/>
                <a:gd name="T2" fmla="*/ 2147483646 w 21600"/>
                <a:gd name="T3" fmla="*/ 6339615 h 21600"/>
                <a:gd name="T4" fmla="*/ 2147483646 w 21600"/>
                <a:gd name="T5" fmla="*/ 6339615 h 21600"/>
                <a:gd name="T6" fmla="*/ 2147483646 w 21600"/>
                <a:gd name="T7" fmla="*/ 633961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63" y="0"/>
                  </a:moveTo>
                  <a:lnTo>
                    <a:pt x="470" y="1334"/>
                  </a:lnTo>
                  <a:lnTo>
                    <a:pt x="0" y="5986"/>
                  </a:lnTo>
                  <a:lnTo>
                    <a:pt x="441" y="8427"/>
                  </a:lnTo>
                  <a:lnTo>
                    <a:pt x="15617" y="21600"/>
                  </a:lnTo>
                  <a:lnTo>
                    <a:pt x="20891" y="17661"/>
                  </a:lnTo>
                  <a:lnTo>
                    <a:pt x="21600" y="1766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1" name="AutoShape 64">
              <a:extLst>
                <a:ext uri="{FF2B5EF4-FFF2-40B4-BE49-F238E27FC236}">
                  <a16:creationId xmlns:a16="http://schemas.microsoft.com/office/drawing/2014/main" id="{9926E6AC-D205-E942-1EC8-C80E22AA8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222" y="51103"/>
              <a:ext cx="51691" cy="36023"/>
            </a:xfrm>
            <a:custGeom>
              <a:avLst/>
              <a:gdLst>
                <a:gd name="T0" fmla="*/ 2028539 w 21600"/>
                <a:gd name="T1" fmla="*/ 232375 h 21600"/>
                <a:gd name="T2" fmla="*/ 2028539 w 21600"/>
                <a:gd name="T3" fmla="*/ 232375 h 21600"/>
                <a:gd name="T4" fmla="*/ 2028539 w 21600"/>
                <a:gd name="T5" fmla="*/ 232375 h 21600"/>
                <a:gd name="T6" fmla="*/ 2028539 w 21600"/>
                <a:gd name="T7" fmla="*/ 23237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611" y="1934"/>
                  </a:moveTo>
                  <a:lnTo>
                    <a:pt x="10102" y="11050"/>
                  </a:lnTo>
                  <a:lnTo>
                    <a:pt x="18840" y="14697"/>
                  </a:lnTo>
                  <a:lnTo>
                    <a:pt x="16611" y="1934"/>
                  </a:lnTo>
                  <a:close/>
                  <a:moveTo>
                    <a:pt x="19052" y="0"/>
                  </a:moveTo>
                  <a:lnTo>
                    <a:pt x="0" y="6835"/>
                  </a:lnTo>
                  <a:lnTo>
                    <a:pt x="10102" y="11050"/>
                  </a:lnTo>
                  <a:lnTo>
                    <a:pt x="16611" y="1934"/>
                  </a:lnTo>
                  <a:lnTo>
                    <a:pt x="19386" y="1934"/>
                  </a:lnTo>
                  <a:lnTo>
                    <a:pt x="19052" y="0"/>
                  </a:lnTo>
                  <a:close/>
                  <a:moveTo>
                    <a:pt x="19386" y="1934"/>
                  </a:moveTo>
                  <a:lnTo>
                    <a:pt x="16611" y="1934"/>
                  </a:lnTo>
                  <a:lnTo>
                    <a:pt x="18840" y="14697"/>
                  </a:lnTo>
                  <a:lnTo>
                    <a:pt x="7498" y="14697"/>
                  </a:lnTo>
                  <a:lnTo>
                    <a:pt x="2570" y="21600"/>
                  </a:lnTo>
                  <a:lnTo>
                    <a:pt x="21600" y="14774"/>
                  </a:lnTo>
                  <a:lnTo>
                    <a:pt x="18840" y="14697"/>
                  </a:lnTo>
                  <a:lnTo>
                    <a:pt x="10102" y="11050"/>
                  </a:lnTo>
                  <a:lnTo>
                    <a:pt x="20957" y="11050"/>
                  </a:lnTo>
                  <a:lnTo>
                    <a:pt x="19386" y="193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sp>
        <p:nvSpPr>
          <p:cNvPr id="28695" name="Text Box 65" descr="object 24">
            <a:extLst>
              <a:ext uri="{FF2B5EF4-FFF2-40B4-BE49-F238E27FC236}">
                <a16:creationId xmlns:a16="http://schemas.microsoft.com/office/drawing/2014/main" id="{D7BE6255-C1F5-155C-AE2E-99B3DBC47B01}"/>
              </a:ext>
            </a:extLst>
          </p:cNvPr>
          <p:cNvSpPr txBox="1">
            <a:spLocks/>
          </p:cNvSpPr>
          <p:nvPr/>
        </p:nvSpPr>
        <p:spPr bwMode="auto">
          <a:xfrm>
            <a:off x="6253163" y="11644313"/>
            <a:ext cx="19812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Treatment</a:t>
            </a:r>
          </a:p>
        </p:txBody>
      </p:sp>
      <p:sp>
        <p:nvSpPr>
          <p:cNvPr id="28696" name="Text Box 66" descr="object 26">
            <a:extLst>
              <a:ext uri="{FF2B5EF4-FFF2-40B4-BE49-F238E27FC236}">
                <a16:creationId xmlns:a16="http://schemas.microsoft.com/office/drawing/2014/main" id="{A60D1EC9-68B4-88EE-94AD-83D9821C6876}"/>
              </a:ext>
            </a:extLst>
          </p:cNvPr>
          <p:cNvSpPr txBox="1">
            <a:spLocks/>
          </p:cNvSpPr>
          <p:nvPr/>
        </p:nvSpPr>
        <p:spPr bwMode="auto">
          <a:xfrm>
            <a:off x="10763250" y="12928600"/>
            <a:ext cx="2854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t>Rhesus Incompatibility</a:t>
            </a:r>
          </a:p>
        </p:txBody>
      </p:sp>
      <p:sp>
        <p:nvSpPr>
          <p:cNvPr id="28697" name="Text Box 67" descr="object 27">
            <a:extLst>
              <a:ext uri="{FF2B5EF4-FFF2-40B4-BE49-F238E27FC236}">
                <a16:creationId xmlns:a16="http://schemas.microsoft.com/office/drawing/2014/main" id="{66C201A4-8A38-50A8-E277-EB63602E6653}"/>
              </a:ext>
            </a:extLst>
          </p:cNvPr>
          <p:cNvSpPr txBox="1">
            <a:spLocks/>
          </p:cNvSpPr>
          <p:nvPr/>
        </p:nvSpPr>
        <p:spPr bwMode="auto">
          <a:xfrm>
            <a:off x="19850100" y="12928600"/>
            <a:ext cx="360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381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  <a:spcBef>
                <a:spcPct val="0"/>
              </a:spcBef>
              <a:buSzTx/>
              <a:buFontTx/>
              <a:buNone/>
            </a:pPr>
            <a:fld id="{E3645369-4848-6040-9C75-3098819D601E}" type="slidenum">
              <a:rPr lang="en-US" altLang="en-US" sz="2400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pPr eaLnBrk="1">
                <a:lnSpc>
                  <a:spcPts val="2400"/>
                </a:lnSpc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2400">
              <a:solidFill>
                <a:srgbClr val="888888"/>
              </a:solidFill>
              <a:latin typeface="Carlito" charset="0"/>
              <a:ea typeface="Carlito" charset="0"/>
              <a:cs typeface="Carlito" charset="0"/>
              <a:sym typeface="Carlito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 descr="Title 1">
            <a:extLst>
              <a:ext uri="{FF2B5EF4-FFF2-40B4-BE49-F238E27FC236}">
                <a16:creationId xmlns:a16="http://schemas.microsoft.com/office/drawing/2014/main" id="{E3427BA9-8637-9DE8-ED98-B7772311D0D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905000" y="904875"/>
            <a:ext cx="18288000" cy="2800350"/>
          </a:xfrm>
        </p:spPr>
        <p:txBody>
          <a:bodyPr/>
          <a:lstStyle/>
          <a:p>
            <a:pPr defTabSz="914400" eaLnBrk="1">
              <a:lnSpc>
                <a:spcPct val="100000"/>
              </a:lnSpc>
            </a:pPr>
            <a:r>
              <a:rPr lang="en-US" altLang="en-US" sz="7200">
                <a:solidFill>
                  <a:srgbClr val="F0D47F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AMOUNT NEEDED FOR SENSITISATION</a:t>
            </a:r>
          </a:p>
        </p:txBody>
      </p:sp>
      <p:graphicFrame>
        <p:nvGraphicFramePr>
          <p:cNvPr id="14338" name="Group 2">
            <a:extLst>
              <a:ext uri="{FF2B5EF4-FFF2-40B4-BE49-F238E27FC236}">
                <a16:creationId xmlns:a16="http://schemas.microsoft.com/office/drawing/2014/main" id="{76EDC764-12DB-CF69-162F-96278F75D9A2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4486275"/>
          <a:ext cx="22412325" cy="7477125"/>
        </p:xfrm>
        <a:graphic>
          <a:graphicData uri="http://schemas.openxmlformats.org/drawingml/2006/table">
            <a:tbl>
              <a:tblPr/>
              <a:tblGrid>
                <a:gridCol w="1500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1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EXPOSURE TO ML OF RH POSITIVE ERTHROCYTES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SENSITIZATION %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    1 ml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     15%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1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  40 ml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    30 %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250 ml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  65%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 descr="Title 1">
            <a:extLst>
              <a:ext uri="{FF2B5EF4-FFF2-40B4-BE49-F238E27FC236}">
                <a16:creationId xmlns:a16="http://schemas.microsoft.com/office/drawing/2014/main" id="{15F003E0-F8BB-DEF1-26CB-73065A1A847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057400" y="1676400"/>
            <a:ext cx="16078200" cy="2286000"/>
          </a:xfrm>
        </p:spPr>
        <p:txBody>
          <a:bodyPr/>
          <a:lstStyle/>
          <a:p>
            <a:pPr defTabSz="849313" eaLnBrk="1">
              <a:lnSpc>
                <a:spcPct val="100000"/>
              </a:lnSpc>
            </a:pPr>
            <a:r>
              <a:rPr lang="en-US" altLang="en-US" sz="72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RH ISO IMMUNIZATION CAUSES </a:t>
            </a:r>
          </a:p>
        </p:txBody>
      </p:sp>
      <p:pic>
        <p:nvPicPr>
          <p:cNvPr id="30723" name="Picture 2" descr="Content Placeholder 4">
            <a:extLst>
              <a:ext uri="{FF2B5EF4-FFF2-40B4-BE49-F238E27FC236}">
                <a16:creationId xmlns:a16="http://schemas.microsoft.com/office/drawing/2014/main" id="{DE1D33E8-A5C9-9BC7-6AD3-4354BC507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5027613"/>
            <a:ext cx="9753600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724" name="Rectangle 3" descr="Text Placeholder 3">
            <a:extLst>
              <a:ext uri="{FF2B5EF4-FFF2-40B4-BE49-F238E27FC236}">
                <a16:creationId xmlns:a16="http://schemas.microsoft.com/office/drawing/2014/main" id="{936EF10E-9B98-4D84-626B-7C24E63A80C9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xfrm>
            <a:off x="1524000" y="4038600"/>
            <a:ext cx="10058400" cy="7924800"/>
          </a:xfrm>
        </p:spPr>
        <p:txBody>
          <a:bodyPr/>
          <a:lstStyle/>
          <a:p>
            <a:pPr marL="671513" indent="-671513" algn="just" defTabSz="895350" eaLnBrk="1">
              <a:lnSpc>
                <a:spcPct val="200000"/>
              </a:lnSpc>
              <a:spcBef>
                <a:spcPts val="1900"/>
              </a:spcBef>
              <a:buClr>
                <a:srgbClr val="8AD0D6"/>
              </a:buClr>
              <a:buSzPct val="80000"/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Mismatch blood transfusion</a:t>
            </a:r>
          </a:p>
          <a:p>
            <a:pPr marL="671513" indent="-671513" algn="just" defTabSz="895350" eaLnBrk="1">
              <a:lnSpc>
                <a:spcPct val="200000"/>
              </a:lnSpc>
              <a:spcBef>
                <a:spcPts val="1900"/>
              </a:spcBef>
              <a:buClr>
                <a:srgbClr val="8AD0D6"/>
              </a:buClr>
              <a:buSzPct val="80000"/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Rh negative mother bearing Rh positive baby  with fetomaternal hemorrhage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 descr="Title 1">
            <a:extLst>
              <a:ext uri="{FF2B5EF4-FFF2-40B4-BE49-F238E27FC236}">
                <a16:creationId xmlns:a16="http://schemas.microsoft.com/office/drawing/2014/main" id="{AE1D844A-74BA-6371-F598-7F689B515E7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133600" y="904875"/>
            <a:ext cx="21107400" cy="2800350"/>
          </a:xfrm>
        </p:spPr>
        <p:txBody>
          <a:bodyPr/>
          <a:lstStyle/>
          <a:p>
            <a:pPr defTabSz="914400" eaLnBrk="1">
              <a:lnSpc>
                <a:spcPct val="100000"/>
              </a:lnSpc>
            </a:pPr>
            <a:r>
              <a:rPr lang="en-US" altLang="en-US" sz="72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CAUSES OF FETO MATERNAL HEMORRHAGE</a:t>
            </a:r>
          </a:p>
        </p:txBody>
      </p:sp>
      <p:sp>
        <p:nvSpPr>
          <p:cNvPr id="31747" name="Rectangle 2" descr="Content Placeholder 2">
            <a:extLst>
              <a:ext uri="{FF2B5EF4-FFF2-40B4-BE49-F238E27FC236}">
                <a16:creationId xmlns:a16="http://schemas.microsoft.com/office/drawing/2014/main" id="{8060E3E6-1D25-D9B0-B18A-3705AE73D099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2219325" y="2286000"/>
            <a:ext cx="16906875" cy="11430000"/>
          </a:xfrm>
        </p:spPr>
        <p:txBody>
          <a:bodyPr/>
          <a:lstStyle/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Miscarraige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APH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Ectopic pregnancy 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Molar pregnancy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Termination of pregnancy 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Invasive prenatal testing (CVS ,Amniocentesis ,ands cordocentesis) 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E.C.V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Delivery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38147-CA97-6B66-2B69-196E9F4D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7924800"/>
            <a:ext cx="13868400" cy="4191000"/>
          </a:xfrm>
        </p:spPr>
        <p:txBody>
          <a:bodyPr/>
          <a:lstStyle/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5400" b="1" dirty="0"/>
              <a:t>DR. FARAH DEEBA</a:t>
            </a:r>
            <a:endParaRPr lang="en-US" sz="5400" dirty="0"/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5400" dirty="0"/>
              <a:t>MBBS, FCPS, HCQM,ACRM,MHPE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5400" dirty="0"/>
              <a:t>Assistant professor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5400" dirty="0" err="1"/>
              <a:t>Gynae</a:t>
            </a:r>
            <a:r>
              <a:rPr lang="en-US" sz="5400" dirty="0"/>
              <a:t>/</a:t>
            </a:r>
            <a:r>
              <a:rPr lang="en-US" sz="5400" dirty="0" err="1"/>
              <a:t>Obs</a:t>
            </a:r>
            <a:r>
              <a:rPr lang="en-US" sz="5400" dirty="0"/>
              <a:t> unit II,HFH,RWP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D1122-2981-4F8B-19B0-B2EFE5ED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2590800"/>
            <a:ext cx="21945600" cy="2286000"/>
          </a:xfrm>
        </p:spPr>
        <p:txBody>
          <a:bodyPr/>
          <a:lstStyle/>
          <a:p>
            <a:pPr>
              <a:defRPr/>
            </a:pPr>
            <a:r>
              <a:rPr lang="en-US" sz="11800" dirty="0"/>
              <a:t>RHESUS INCOMPATIBILITY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FD8B74CB-AF2B-D2D8-9A11-BA114EDBEB62}"/>
              </a:ext>
            </a:extLst>
          </p:cNvPr>
          <p:cNvSpPr txBox="1">
            <a:spLocks/>
          </p:cNvSpPr>
          <p:nvPr/>
        </p:nvSpPr>
        <p:spPr bwMode="auto">
          <a:xfrm>
            <a:off x="1206500" y="1524000"/>
            <a:ext cx="21971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r>
              <a:rPr lang="en-US" altLang="en-US" sz="7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E5E7A01-4098-7D51-DB54-BA314CBDF1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2962275"/>
            <a:ext cx="12877800" cy="10372725"/>
          </a:xfrm>
        </p:spPr>
        <p:txBody>
          <a:bodyPr/>
          <a:lstStyle/>
          <a:p>
            <a:pPr marL="571500" indent="-571500" defTabSz="457200" eaLnBrk="1" hangingPunct="1">
              <a:lnSpc>
                <a:spcPct val="2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Hydrops fetalis and stillbirth </a:t>
            </a:r>
          </a:p>
          <a:p>
            <a:pPr marL="571500" indent="-571500" defTabSz="457200" eaLnBrk="1" hangingPunct="1">
              <a:lnSpc>
                <a:spcPct val="2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Neonatal jaundice</a:t>
            </a:r>
          </a:p>
          <a:p>
            <a:pPr marL="571500" indent="-571500" defTabSz="457200" eaLnBrk="1" hangingPunct="1">
              <a:lnSpc>
                <a:spcPct val="2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Complications of neonatal kernicterus (lethargy, hypertonicity, hearing loss, cerebral palsy, and learning disability)</a:t>
            </a:r>
          </a:p>
          <a:p>
            <a:pPr marL="571500" indent="-571500" defTabSz="457200" eaLnBrk="1" hangingPunct="1">
              <a:lnSpc>
                <a:spcPct val="2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Congenital anemia of new born`</a:t>
            </a: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1E295078-BAC9-58BF-B804-1E58CA7BA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3581400"/>
            <a:ext cx="9936163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FED6DEBC-0CDB-0DDA-883A-282E9BD0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808288"/>
            <a:ext cx="21945600" cy="90519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5400"/>
              <a:t>Prophylactic anti-D at </a:t>
            </a:r>
            <a:r>
              <a:rPr lang="en-US" altLang="en-US" sz="5400">
                <a:solidFill>
                  <a:srgbClr val="C00000"/>
                </a:solidFill>
              </a:rPr>
              <a:t>28 weeks,34 weeks</a:t>
            </a:r>
          </a:p>
          <a:p>
            <a:pPr>
              <a:lnSpc>
                <a:spcPct val="150000"/>
              </a:lnSpc>
            </a:pPr>
            <a:r>
              <a:rPr lang="en-US" altLang="en-US" sz="5400"/>
              <a:t>Prophylactic anti-D </a:t>
            </a:r>
            <a:r>
              <a:rPr lang="en-US" altLang="en-US" sz="5400">
                <a:solidFill>
                  <a:srgbClr val="C00000"/>
                </a:solidFill>
              </a:rPr>
              <a:t>250 IU </a:t>
            </a:r>
            <a:r>
              <a:rPr lang="en-US" altLang="en-US" sz="5400"/>
              <a:t>after any sensitizing event before 20 weeks</a:t>
            </a:r>
          </a:p>
          <a:p>
            <a:pPr>
              <a:lnSpc>
                <a:spcPct val="150000"/>
              </a:lnSpc>
            </a:pPr>
            <a:r>
              <a:rPr lang="en-US" altLang="en-US" sz="5400"/>
              <a:t>Prophylactic anti-D </a:t>
            </a:r>
            <a:r>
              <a:rPr lang="en-US" altLang="en-US" sz="5400">
                <a:solidFill>
                  <a:srgbClr val="C00000"/>
                </a:solidFill>
              </a:rPr>
              <a:t>500 IU </a:t>
            </a:r>
            <a:r>
              <a:rPr lang="en-US" altLang="en-US" sz="5400"/>
              <a:t>after any sensitizing event after 20 weeks</a:t>
            </a:r>
          </a:p>
          <a:p>
            <a:pPr>
              <a:lnSpc>
                <a:spcPct val="150000"/>
              </a:lnSpc>
            </a:pPr>
            <a:r>
              <a:rPr lang="en-US" altLang="en-US" sz="5400"/>
              <a:t>Prophylactic anti-D </a:t>
            </a:r>
            <a:r>
              <a:rPr lang="en-US" altLang="en-US" sz="5400">
                <a:solidFill>
                  <a:srgbClr val="C00000"/>
                </a:solidFill>
              </a:rPr>
              <a:t>500 IU </a:t>
            </a:r>
            <a:r>
              <a:rPr lang="en-US" altLang="en-US" sz="5400"/>
              <a:t>after delivery within72hrs (max 10 days)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F3701-C7EA-3F38-37A5-F87C6F1E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Prevention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006682D2-5ADE-0F1B-9D02-DDB435CB2D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3581400"/>
            <a:ext cx="21945600" cy="8432800"/>
          </a:xfrm>
        </p:spPr>
        <p:txBody>
          <a:bodyPr/>
          <a:lstStyle/>
          <a:p>
            <a:pPr marL="685800" indent="-685800" defTabSz="457200" eaLnBrk="1" hangingPunct="1">
              <a:lnSpc>
                <a:spcPct val="25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8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Maternal blood grouping at their 1</a:t>
            </a:r>
            <a:r>
              <a:rPr lang="en-US" altLang="en-US" sz="4800" baseline="310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st</a:t>
            </a:r>
            <a:r>
              <a:rPr lang="en-US" altLang="en-US" sz="48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 antenatal visit </a:t>
            </a:r>
          </a:p>
          <a:p>
            <a:pPr marL="685800" indent="-685800" defTabSz="457200" eaLnBrk="1" hangingPunct="1">
              <a:lnSpc>
                <a:spcPct val="25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8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Presence of anti –D antibodies in serum is diagnostic of maternal rh isoimmunization</a:t>
            </a:r>
          </a:p>
        </p:txBody>
      </p:sp>
      <p:sp>
        <p:nvSpPr>
          <p:cNvPr id="23554" name="Rectangle 1">
            <a:extLst>
              <a:ext uri="{FF2B5EF4-FFF2-40B4-BE49-F238E27FC236}">
                <a16:creationId xmlns:a16="http://schemas.microsoft.com/office/drawing/2014/main" id="{912A479E-E9DC-EB07-5CCE-1BCA5B99F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600200"/>
            <a:ext cx="218186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Screening and Diagnosis</a:t>
            </a: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00773CE6-4A7E-C1BB-8593-002A7242BA0C}"/>
              </a:ext>
            </a:extLst>
          </p:cNvPr>
          <p:cNvSpPr txBox="1">
            <a:spLocks/>
          </p:cNvSpPr>
          <p:nvPr/>
        </p:nvSpPr>
        <p:spPr bwMode="auto">
          <a:xfrm>
            <a:off x="1206500" y="1752600"/>
            <a:ext cx="21971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 sz="6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>
            <a:extLst>
              <a:ext uri="{FF2B5EF4-FFF2-40B4-BE49-F238E27FC236}">
                <a16:creationId xmlns:a16="http://schemas.microsoft.com/office/drawing/2014/main" id="{439B2136-A640-6D66-24E5-9B03204CD65E}"/>
              </a:ext>
            </a:extLst>
          </p:cNvPr>
          <p:cNvGrpSpPr>
            <a:grpSpLocks/>
          </p:cNvGrpSpPr>
          <p:nvPr/>
        </p:nvGrpSpPr>
        <p:grpSpPr bwMode="auto">
          <a:xfrm>
            <a:off x="3840163" y="261938"/>
            <a:ext cx="16552862" cy="1876425"/>
            <a:chOff x="0" y="0"/>
            <a:chExt cx="16553689" cy="1877565"/>
          </a:xfrm>
        </p:grpSpPr>
        <p:sp>
          <p:nvSpPr>
            <p:cNvPr id="35862" name="Rectangle 3" descr="object 3">
              <a:extLst>
                <a:ext uri="{FF2B5EF4-FFF2-40B4-BE49-F238E27FC236}">
                  <a16:creationId xmlns:a16="http://schemas.microsoft.com/office/drawing/2014/main" id="{67F1FFD6-5A8D-2CC3-4953-912A1886A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4215"/>
              <a:ext cx="16553689" cy="1222248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36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3" name="Rectangle 4" descr="object 4">
              <a:extLst>
                <a:ext uri="{FF2B5EF4-FFF2-40B4-BE49-F238E27FC236}">
                  <a16:creationId xmlns:a16="http://schemas.microsoft.com/office/drawing/2014/main" id="{F7CAFCD6-2A32-7359-11E3-12208B647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856" y="0"/>
              <a:ext cx="5894833" cy="1877565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36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5843" name="Rectangle 5" descr="object 5">
            <a:extLst>
              <a:ext uri="{FF2B5EF4-FFF2-40B4-BE49-F238E27FC236}">
                <a16:creationId xmlns:a16="http://schemas.microsoft.com/office/drawing/2014/main" id="{7670DA21-464F-8329-9C6B-0EA1EA5808BA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962400" y="549275"/>
            <a:ext cx="16306800" cy="974725"/>
          </a:xfrm>
          <a:solidFill>
            <a:srgbClr val="4F81BC"/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defTabSz="1754188" eaLnBrk="1">
              <a:lnSpc>
                <a:spcPts val="6900"/>
              </a:lnSpc>
            </a:pPr>
            <a:r>
              <a:rPr lang="en-US" altLang="en-US" sz="7200" b="0">
                <a:solidFill>
                  <a:srgbClr val="FFFFFF"/>
                </a:solidFill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Investigations:</a:t>
            </a:r>
          </a:p>
        </p:txBody>
      </p:sp>
      <p:sp>
        <p:nvSpPr>
          <p:cNvPr id="35844" name="Text Box 8" descr="object 6">
            <a:extLst>
              <a:ext uri="{FF2B5EF4-FFF2-40B4-BE49-F238E27FC236}">
                <a16:creationId xmlns:a16="http://schemas.microsoft.com/office/drawing/2014/main" id="{AE4CB72A-EA54-83BC-49A7-D5130E4217AD}"/>
              </a:ext>
            </a:extLst>
          </p:cNvPr>
          <p:cNvSpPr txBox="1">
            <a:spLocks/>
          </p:cNvSpPr>
          <p:nvPr/>
        </p:nvSpPr>
        <p:spPr bwMode="auto">
          <a:xfrm>
            <a:off x="3048000" y="7010400"/>
            <a:ext cx="200406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98500" indent="-6858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200000"/>
              </a:lnSpc>
              <a:spcBef>
                <a:spcPts val="10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If antibody levels rise, the baby should be  examined for signs of anemia.</a:t>
            </a:r>
          </a:p>
          <a:p>
            <a:pPr eaLnBrk="1">
              <a:lnSpc>
                <a:spcPct val="200000"/>
              </a:lnSpc>
              <a:spcBef>
                <a:spcPts val="12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Fetal middle cerebral artery (MCA) blood flow is  measured at intervals of 1 to 2 weeks depending  on titers and patient history. </a:t>
            </a:r>
          </a:p>
          <a:p>
            <a:pPr eaLnBrk="1">
              <a:lnSpc>
                <a:spcPct val="200000"/>
              </a:lnSpc>
              <a:spcBef>
                <a:spcPts val="12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The purpose is to  detect high-output heart failure and fetal anemia.</a:t>
            </a:r>
          </a:p>
        </p:txBody>
      </p:sp>
      <p:graphicFrame>
        <p:nvGraphicFramePr>
          <p:cNvPr id="25609" name="Group 9">
            <a:extLst>
              <a:ext uri="{FF2B5EF4-FFF2-40B4-BE49-F238E27FC236}">
                <a16:creationId xmlns:a16="http://schemas.microsoft.com/office/drawing/2014/main" id="{49515E84-70D3-979C-55EF-097BFE2562E9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2090738"/>
          <a:ext cx="13411200" cy="4157662"/>
        </p:xfrm>
        <a:graphic>
          <a:graphicData uri="http://schemas.openxmlformats.org/drawingml/2006/table">
            <a:tbl>
              <a:tblPr/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4977">
                <a:tc>
                  <a:txBody>
                    <a:bodyPr/>
                    <a:lstStyle/>
                    <a:p>
                      <a:pPr marL="0" marR="0" lvl="0" indent="90488" algn="ctr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Anti-D level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Outcome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977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&lt;4IU/mL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2075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HDFN unlikely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977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4-15IU/mL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2075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Moderate risk of HDFN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730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&gt;15IU/mL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2075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High risk of hydrops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fetalis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rlito" charset="0"/>
                        <a:cs typeface="Times New Roman" pitchFamily="18" charset="0"/>
                        <a:sym typeface="Carlito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DBA2745-8FA1-B73B-2CC7-9E2E096B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/>
              <a:t>Ultrasound findings</a:t>
            </a:r>
          </a:p>
        </p:txBody>
      </p:sp>
      <p:pic>
        <p:nvPicPr>
          <p:cNvPr id="36867" name="Content Placeholder 3">
            <a:extLst>
              <a:ext uri="{FF2B5EF4-FFF2-40B4-BE49-F238E27FC236}">
                <a16:creationId xmlns:a16="http://schemas.microsoft.com/office/drawing/2014/main" id="{2E372B6F-82F4-72BB-F8F8-503B162CF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133600"/>
            <a:ext cx="18064163" cy="101615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pasted-image.png">
            <a:extLst>
              <a:ext uri="{FF2B5EF4-FFF2-40B4-BE49-F238E27FC236}">
                <a16:creationId xmlns:a16="http://schemas.microsoft.com/office/drawing/2014/main" id="{DA823C07-D5C6-1D7E-6D4A-5F59F89CC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1549400" y="1600200"/>
            <a:ext cx="20588288" cy="105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FDD8B3D-1661-CB5E-ECB1-8B87E081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altLang="en-PK"/>
          </a:p>
        </p:txBody>
      </p:sp>
      <p:pic>
        <p:nvPicPr>
          <p:cNvPr id="38915" name="Content Placeholder 3">
            <a:extLst>
              <a:ext uri="{FF2B5EF4-FFF2-40B4-BE49-F238E27FC236}">
                <a16:creationId xmlns:a16="http://schemas.microsoft.com/office/drawing/2014/main" id="{743A883D-C41F-7D09-72DC-73BBAFD5C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651"/>
          <a:stretch>
            <a:fillRect/>
          </a:stretch>
        </p:blipFill>
        <p:spPr>
          <a:xfrm>
            <a:off x="2590800" y="0"/>
            <a:ext cx="18288000" cy="138525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object 2">
            <a:extLst>
              <a:ext uri="{FF2B5EF4-FFF2-40B4-BE49-F238E27FC236}">
                <a16:creationId xmlns:a16="http://schemas.microsoft.com/office/drawing/2014/main" id="{BCEB152A-91A5-6E76-9B1E-03734C5D8BE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810000" y="990600"/>
            <a:ext cx="16459200" cy="1905000"/>
          </a:xfrm>
          <a:solidFill>
            <a:srgbClr val="FFFFFF"/>
          </a:solidFill>
          <a:ln w="50800">
            <a:solidFill>
              <a:srgbClr val="4F81BC"/>
            </a:solidFill>
            <a:round/>
            <a:headEnd/>
            <a:tailEnd/>
          </a:ln>
        </p:spPr>
        <p:txBody>
          <a:bodyPr/>
          <a:lstStyle/>
          <a:p>
            <a:pPr indent="661988" algn="ctr" defTabSz="1828800" eaLnBrk="1">
              <a:lnSpc>
                <a:spcPct val="100000"/>
              </a:lnSpc>
              <a:spcBef>
                <a:spcPts val="3800"/>
              </a:spcBef>
            </a:pPr>
            <a:r>
              <a:rPr lang="en-US" altLang="en-US" sz="7200" b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Management of Sensitized Mother</a:t>
            </a:r>
          </a:p>
        </p:txBody>
      </p:sp>
      <p:sp>
        <p:nvSpPr>
          <p:cNvPr id="39939" name="Text Box 5" descr="object 3">
            <a:extLst>
              <a:ext uri="{FF2B5EF4-FFF2-40B4-BE49-F238E27FC236}">
                <a16:creationId xmlns:a16="http://schemas.microsoft.com/office/drawing/2014/main" id="{BA13AD30-E750-1043-9C0F-25F3C279D050}"/>
              </a:ext>
            </a:extLst>
          </p:cNvPr>
          <p:cNvSpPr txBox="1">
            <a:spLocks/>
          </p:cNvSpPr>
          <p:nvPr/>
        </p:nvSpPr>
        <p:spPr bwMode="auto">
          <a:xfrm>
            <a:off x="2743200" y="3200400"/>
            <a:ext cx="20574000" cy="900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98500" indent="-6858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250000"/>
              </a:lnSpc>
              <a:spcBef>
                <a:spcPts val="2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Measurement of antibody levels in titers at  regular intervals,</a:t>
            </a:r>
          </a:p>
          <a:p>
            <a:pPr eaLnBrk="1">
              <a:lnSpc>
                <a:spcPct val="25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Amniocentesis for bilirubin levels</a:t>
            </a:r>
          </a:p>
          <a:p>
            <a:pPr eaLnBrk="1">
              <a:lnSpc>
                <a:spcPct val="25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Serial ultrasound for detection of hydrops and management of neonatal anemia and hyperbilirubinemia. MCA doppler</a:t>
            </a:r>
          </a:p>
          <a:p>
            <a:pPr eaLnBrk="1">
              <a:lnSpc>
                <a:spcPct val="25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Referral of these women is the correct approach at fetal medicine center.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object 2">
            <a:extLst>
              <a:ext uri="{FF2B5EF4-FFF2-40B4-BE49-F238E27FC236}">
                <a16:creationId xmlns:a16="http://schemas.microsoft.com/office/drawing/2014/main" id="{62918BC2-02E1-5DED-CC98-1F0D45D49FFB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962400" y="549275"/>
            <a:ext cx="16459200" cy="2286000"/>
          </a:xfrm>
          <a:solidFill>
            <a:srgbClr val="8063A1"/>
          </a:solidFill>
          <a:ln w="50800">
            <a:solidFill>
              <a:srgbClr val="5C4676"/>
            </a:solidFill>
            <a:round/>
            <a:headEnd/>
            <a:tailEnd/>
          </a:ln>
        </p:spPr>
        <p:txBody>
          <a:bodyPr/>
          <a:lstStyle/>
          <a:p>
            <a:pPr algn="ctr" defTabSz="1828800" eaLnBrk="1">
              <a:lnSpc>
                <a:spcPct val="100000"/>
              </a:lnSpc>
              <a:spcBef>
                <a:spcPts val="3000"/>
              </a:spcBef>
            </a:pPr>
            <a:r>
              <a:rPr lang="en-US" altLang="en-US" sz="7200" b="0">
                <a:solidFill>
                  <a:srgbClr val="FFFFFF"/>
                </a:solidFill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Treatment</a:t>
            </a:r>
          </a:p>
        </p:txBody>
      </p:sp>
      <p:sp>
        <p:nvSpPr>
          <p:cNvPr id="40963" name="Text Box 4" descr="object 6">
            <a:extLst>
              <a:ext uri="{FF2B5EF4-FFF2-40B4-BE49-F238E27FC236}">
                <a16:creationId xmlns:a16="http://schemas.microsoft.com/office/drawing/2014/main" id="{62646E71-2E7E-3962-5D4F-4F9E302AEA0B}"/>
              </a:ext>
            </a:extLst>
          </p:cNvPr>
          <p:cNvSpPr txBox="1">
            <a:spLocks/>
          </p:cNvSpPr>
          <p:nvPr/>
        </p:nvSpPr>
        <p:spPr bwMode="auto">
          <a:xfrm>
            <a:off x="19850100" y="12928600"/>
            <a:ext cx="360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381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  <a:spcBef>
                <a:spcPct val="0"/>
              </a:spcBef>
              <a:buSzTx/>
              <a:buFontTx/>
              <a:buNone/>
            </a:pPr>
            <a:fld id="{2CF6E7E0-8FFB-9A41-9B0E-5159C8ED06A6}" type="slidenum">
              <a:rPr lang="en-US" altLang="en-US" sz="2400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pPr eaLnBrk="1">
                <a:lnSpc>
                  <a:spcPts val="2400"/>
                </a:lnSpc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en-US" sz="2400">
              <a:solidFill>
                <a:srgbClr val="888888"/>
              </a:solidFill>
              <a:latin typeface="Carlito" charset="0"/>
              <a:ea typeface="Carlito" charset="0"/>
              <a:cs typeface="Carlito" charset="0"/>
              <a:sym typeface="Carlito" charset="0"/>
            </a:endParaRPr>
          </a:p>
        </p:txBody>
      </p:sp>
      <p:sp>
        <p:nvSpPr>
          <p:cNvPr id="40964" name="Text Box 5" descr="object 3">
            <a:extLst>
              <a:ext uri="{FF2B5EF4-FFF2-40B4-BE49-F238E27FC236}">
                <a16:creationId xmlns:a16="http://schemas.microsoft.com/office/drawing/2014/main" id="{01D31877-1127-14DB-6113-A941A094E296}"/>
              </a:ext>
            </a:extLst>
          </p:cNvPr>
          <p:cNvSpPr txBox="1">
            <a:spLocks/>
          </p:cNvSpPr>
          <p:nvPr/>
        </p:nvSpPr>
        <p:spPr bwMode="auto">
          <a:xfrm>
            <a:off x="4119563" y="3240088"/>
            <a:ext cx="18207037" cy="881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81025" indent="-5080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200000"/>
              </a:lnSpc>
              <a:spcBef>
                <a:spcPts val="16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Intrauterine transfusion</a:t>
            </a:r>
          </a:p>
          <a:p>
            <a:pPr eaLnBrk="1">
              <a:lnSpc>
                <a:spcPct val="20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Decide mode and time of delivery</a:t>
            </a:r>
          </a:p>
          <a:p>
            <a:pPr eaLnBrk="1">
              <a:lnSpc>
                <a:spcPct val="20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Exchange transfusion after delivery</a:t>
            </a:r>
          </a:p>
          <a:p>
            <a:pPr eaLnBrk="1">
              <a:lnSpc>
                <a:spcPct val="20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Phototherapy after delivery</a:t>
            </a:r>
          </a:p>
          <a:p>
            <a:pPr eaLnBrk="1">
              <a:lnSpc>
                <a:spcPct val="20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Top-up transfusion</a:t>
            </a:r>
          </a:p>
          <a:p>
            <a:pPr eaLnBrk="1">
              <a:lnSpc>
                <a:spcPct val="200000"/>
              </a:lnSpc>
              <a:spcBef>
                <a:spcPts val="1400"/>
              </a:spcBef>
              <a:buSzTx/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(Hb falls below 7g/dl, prophylactic :oral folate)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 descr="Title 1">
            <a:extLst>
              <a:ext uri="{FF2B5EF4-FFF2-40B4-BE49-F238E27FC236}">
                <a16:creationId xmlns:a16="http://schemas.microsoft.com/office/drawing/2014/main" id="{6197AAA9-B150-CB56-277C-B6196D077CB8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8400" b="0">
              <a:solidFill>
                <a:srgbClr val="EBEBEB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41987" name="Picture 2" descr="Content Placeholder 4">
            <a:extLst>
              <a:ext uri="{FF2B5EF4-FFF2-40B4-BE49-F238E27FC236}">
                <a16:creationId xmlns:a16="http://schemas.microsoft.com/office/drawing/2014/main" id="{DF9A5815-2C8C-5283-FC64-ED3C424ED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23094950" cy="129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D2D2DFE-CFA7-D944-9867-4A398A57F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8300" y="10350238"/>
            <a:ext cx="13487400" cy="2360952"/>
          </a:xfrm>
        </p:spPr>
        <p:txBody>
          <a:bodyPr lIns="385762" tIns="257176" rIns="385762" bIns="257176" anchorCtr="1"/>
          <a:lstStyle/>
          <a:p>
            <a:pPr defTabSz="1285830">
              <a:defRPr/>
            </a:pPr>
            <a:r>
              <a:rPr lang="en-US" altLang="en-US" sz="5624" spc="282" dirty="0"/>
              <a:t>Ground Rules</a:t>
            </a:r>
          </a:p>
        </p:txBody>
      </p:sp>
      <p:pic>
        <p:nvPicPr>
          <p:cNvPr id="14339" name="Content Placeholder 5">
            <a:extLst>
              <a:ext uri="{FF2B5EF4-FFF2-40B4-BE49-F238E27FC236}">
                <a16:creationId xmlns:a16="http://schemas.microsoft.com/office/drawing/2014/main" id="{DDB7D659-F34F-4DF9-F212-1512ECFA540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r="32922" b="-2"/>
          <a:stretch>
            <a:fillRect/>
          </a:stretch>
        </p:blipFill>
        <p:spPr>
          <a:xfrm>
            <a:off x="15071725" y="5046663"/>
            <a:ext cx="5081588" cy="6602412"/>
          </a:xfrm>
        </p:spPr>
      </p:pic>
      <p:pic>
        <p:nvPicPr>
          <p:cNvPr id="14340" name="Content Placeholder 7">
            <a:extLst>
              <a:ext uri="{FF2B5EF4-FFF2-40B4-BE49-F238E27FC236}">
                <a16:creationId xmlns:a16="http://schemas.microsoft.com/office/drawing/2014/main" id="{13CD2F68-E5E0-8860-EA0A-C5F83B4706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r="2673" b="-2"/>
          <a:stretch>
            <a:fillRect/>
          </a:stretch>
        </p:blipFill>
        <p:spPr>
          <a:xfrm>
            <a:off x="3406775" y="254000"/>
            <a:ext cx="10182225" cy="958373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19D85571-A6FF-DC1D-EA59-BB6A4F98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4125913"/>
            <a:ext cx="7478712" cy="5322887"/>
          </a:xfrm>
        </p:spPr>
        <p:txBody>
          <a:bodyPr/>
          <a:lstStyle/>
          <a:p>
            <a:pPr algn="r"/>
            <a:br>
              <a:rPr lang="en-US" altLang="en-US" sz="8800" u="sng">
                <a:solidFill>
                  <a:schemeClr val="tx1"/>
                </a:solidFill>
              </a:rPr>
            </a:br>
            <a:r>
              <a:rPr lang="en-US" altLang="en-US" sz="8800" u="sng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34517737-93A9-063E-67EF-671683AC5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925" y="1322388"/>
            <a:ext cx="12514263" cy="11006137"/>
          </a:xfrm>
        </p:spPr>
        <p:txBody>
          <a:bodyPr anchor="ctr"/>
          <a:lstStyle/>
          <a:p>
            <a:r>
              <a:rPr lang="en-US" altLang="en-PK" sz="4400"/>
              <a:t>Costumbrado J, Mansour T, Ghassemzadeh S. </a:t>
            </a:r>
            <a:r>
              <a:rPr lang="en-US" altLang="en-PK" sz="4400" b="1">
                <a:solidFill>
                  <a:srgbClr val="C00000"/>
                </a:solidFill>
              </a:rPr>
              <a:t>Rh Incompatibility</a:t>
            </a:r>
            <a:r>
              <a:rPr lang="en-US" altLang="en-PK" sz="4400"/>
              <a:t>. 2022 Dec 11. In: StatPearls [Internet]. Treasure Island (FL): StatPearls Publishing; 2023 Jan–. PMID: 29083656.</a:t>
            </a:r>
            <a:endParaRPr lang="en-US" altLang="en-US" sz="3600">
              <a:solidFill>
                <a:schemeClr val="tx1"/>
              </a:solidFill>
            </a:endParaRPr>
          </a:p>
          <a:p>
            <a:r>
              <a:rPr lang="en-US" altLang="en-PK"/>
              <a:t>Pegoraro V, Urbinati D, Visser GHA, Di Renzo GC, Zipursky A, Stotler BA, Spitalnik SL. </a:t>
            </a:r>
            <a:r>
              <a:rPr lang="en-US" altLang="en-PK" b="1">
                <a:solidFill>
                  <a:srgbClr val="7030A0"/>
                </a:solidFill>
              </a:rPr>
              <a:t>Hemolytic disease of the fetus and newborn due to Rh(D) incompatibility: A preventable disease that still produces significant morbidity and mortality in children.</a:t>
            </a:r>
            <a:r>
              <a:rPr lang="en-US" altLang="en-PK"/>
              <a:t> PLoS One. 2020 Jul 20;15(7):e0235807</a:t>
            </a:r>
            <a:r>
              <a:rPr lang="en-US" altLang="en-PK" sz="4000"/>
              <a:t>. doi: 10.1371/journal.pone.0235807. PMID: 32687543; PMCID: PMC7371205</a:t>
            </a:r>
            <a:r>
              <a:rPr lang="en-US" altLang="en-PK"/>
              <a:t>.</a:t>
            </a:r>
            <a:endParaRPr lang="en-US" altLang="en-US" sz="4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AFB3F46-992F-9321-864E-D9220550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4125913"/>
            <a:ext cx="7478712" cy="5322887"/>
          </a:xfrm>
        </p:spPr>
        <p:txBody>
          <a:bodyPr/>
          <a:lstStyle/>
          <a:p>
            <a:pPr algn="r"/>
            <a:br>
              <a:rPr lang="en-US" altLang="en-US" sz="8800">
                <a:solidFill>
                  <a:schemeClr val="tx1"/>
                </a:solidFill>
              </a:rPr>
            </a:br>
            <a:r>
              <a:rPr lang="en-US" altLang="en-US" sz="8800" u="sng">
                <a:solidFill>
                  <a:schemeClr val="tx1"/>
                </a:solidFill>
              </a:rPr>
              <a:t>BIOMEDICAL ETHICS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93ACE5-5D33-F58D-49C1-2204CAD2D0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75018" y="1555720"/>
          <a:ext cx="11911316" cy="1077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2F9E1AB8-D6D9-8193-04D5-6032694E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/>
              <a:t>     </a:t>
            </a:r>
            <a:r>
              <a:rPr lang="en-US" altLang="en-US" u="sng"/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320A-AB9D-D180-3A6D-C0A10FE20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4683125"/>
            <a:ext cx="17145000" cy="40481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5400" dirty="0">
                <a:sym typeface="Helvetica Neue" charset="0"/>
              </a:rPr>
              <a:t>All sensitized pregnant women should be referred to Fetal medicine unit for proper monitoring and early treatment.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 descr="object 5">
            <a:extLst>
              <a:ext uri="{FF2B5EF4-FFF2-40B4-BE49-F238E27FC236}">
                <a16:creationId xmlns:a16="http://schemas.microsoft.com/office/drawing/2014/main" id="{F161CE46-D5F1-5744-F364-B610D26F05DB}"/>
              </a:ext>
            </a:extLst>
          </p:cNvPr>
          <p:cNvSpPr txBox="1">
            <a:spLocks/>
          </p:cNvSpPr>
          <p:nvPr/>
        </p:nvSpPr>
        <p:spPr bwMode="auto">
          <a:xfrm>
            <a:off x="4119563" y="12928600"/>
            <a:ext cx="889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</a:pPr>
            <a:r>
              <a:rPr lang="en-US" altLang="en-US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t>Oct-15</a:t>
            </a:r>
          </a:p>
        </p:txBody>
      </p:sp>
      <p:grpSp>
        <p:nvGrpSpPr>
          <p:cNvPr id="46083" name="Group 2">
            <a:extLst>
              <a:ext uri="{FF2B5EF4-FFF2-40B4-BE49-F238E27FC236}">
                <a16:creationId xmlns:a16="http://schemas.microsoft.com/office/drawing/2014/main" id="{159102E6-36B7-FA8D-946D-DBB8F544943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044825"/>
            <a:ext cx="17756188" cy="5489575"/>
            <a:chOff x="0" y="0"/>
            <a:chExt cx="17379696" cy="3206496"/>
          </a:xfrm>
        </p:grpSpPr>
        <p:sp>
          <p:nvSpPr>
            <p:cNvPr id="46086" name="Rectangle 3" descr="object 3">
              <a:extLst>
                <a:ext uri="{FF2B5EF4-FFF2-40B4-BE49-F238E27FC236}">
                  <a16:creationId xmlns:a16="http://schemas.microsoft.com/office/drawing/2014/main" id="{348D8D21-FDB3-2F0B-1FCC-366676638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379696" cy="3206496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6087" name="Rectangle 4" descr="object 4">
              <a:extLst>
                <a:ext uri="{FF2B5EF4-FFF2-40B4-BE49-F238E27FC236}">
                  <a16:creationId xmlns:a16="http://schemas.microsoft.com/office/drawing/2014/main" id="{CE0326C5-00F3-3A26-E9DB-B173A1AC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49" y="460247"/>
              <a:ext cx="16459201" cy="2286001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46084" name="Text Box 5" descr="object 6">
            <a:extLst>
              <a:ext uri="{FF2B5EF4-FFF2-40B4-BE49-F238E27FC236}">
                <a16:creationId xmlns:a16="http://schemas.microsoft.com/office/drawing/2014/main" id="{4F8210E9-165B-05D5-EF19-CA598191AE1E}"/>
              </a:ext>
            </a:extLst>
          </p:cNvPr>
          <p:cNvSpPr txBox="1">
            <a:spLocks/>
          </p:cNvSpPr>
          <p:nvPr/>
        </p:nvSpPr>
        <p:spPr bwMode="auto">
          <a:xfrm>
            <a:off x="10763250" y="12928600"/>
            <a:ext cx="2854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</a:pPr>
            <a:r>
              <a:rPr lang="en-US" altLang="en-US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t>Rhesus Incompatibility</a:t>
            </a:r>
          </a:p>
        </p:txBody>
      </p:sp>
      <p:sp>
        <p:nvSpPr>
          <p:cNvPr id="46085" name="Text Box 6" descr="object 7">
            <a:extLst>
              <a:ext uri="{FF2B5EF4-FFF2-40B4-BE49-F238E27FC236}">
                <a16:creationId xmlns:a16="http://schemas.microsoft.com/office/drawing/2014/main" id="{1F8FFCFA-0F80-D77E-9C46-F48EF8DF3634}"/>
              </a:ext>
            </a:extLst>
          </p:cNvPr>
          <p:cNvSpPr txBox="1">
            <a:spLocks/>
          </p:cNvSpPr>
          <p:nvPr/>
        </p:nvSpPr>
        <p:spPr bwMode="auto">
          <a:xfrm>
            <a:off x="19850100" y="12928600"/>
            <a:ext cx="360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381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</a:pPr>
            <a:fld id="{DA16942A-ADF1-B147-B881-CAF6AA106BD5}" type="slidenum">
              <a:rPr lang="en-US" altLang="en-US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pPr eaLnBrk="1">
                <a:lnSpc>
                  <a:spcPts val="2400"/>
                </a:lnSpc>
              </a:pPr>
              <a:t>33</a:t>
            </a:fld>
            <a:endParaRPr lang="en-US" altLang="en-US">
              <a:solidFill>
                <a:srgbClr val="888888"/>
              </a:solidFill>
              <a:latin typeface="Carlito" charset="0"/>
              <a:ea typeface="Carlito" charset="0"/>
              <a:cs typeface="Carlito" charset="0"/>
              <a:sym typeface="Carlito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57F6-15B8-6B80-F981-C2CE5CB4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21869400" cy="25304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University Motto, Vision, Values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EEE8-C3ED-7E11-B48F-EBB99293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100" y="3200400"/>
            <a:ext cx="19227800" cy="9117013"/>
          </a:xfrm>
        </p:spPr>
        <p:txBody>
          <a:bodyPr/>
          <a:lstStyle/>
          <a:p>
            <a:pPr marL="473076" indent="0" eaLnBrk="1" hangingPunct="1">
              <a:lnSpc>
                <a:spcPts val="31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Mission Statement</a:t>
            </a:r>
          </a:p>
          <a:p>
            <a:pPr marL="473076" indent="0" eaLnBrk="1" hangingPunct="1">
              <a:lnSpc>
                <a:spcPts val="31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3200" b="1" dirty="0">
              <a:latin typeface="+mj-lt"/>
            </a:endParaRPr>
          </a:p>
          <a:p>
            <a:pPr marL="473076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200" b="1" dirty="0">
                <a:latin typeface="+mj-lt"/>
              </a:rPr>
              <a:t>To impart evidence-based research-oriented health professional education </a:t>
            </a:r>
          </a:p>
          <a:p>
            <a:pPr marL="473076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200" b="1" dirty="0">
                <a:latin typeface="+mj-lt"/>
              </a:rPr>
              <a:t>Best possible patient care</a:t>
            </a:r>
          </a:p>
          <a:p>
            <a:pPr marL="473076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200" b="1" dirty="0">
                <a:latin typeface="+mj-lt"/>
              </a:rPr>
              <a:t>Mutual respect, ethical practice of healthcare and social accountability.</a:t>
            </a:r>
          </a:p>
          <a:p>
            <a:pPr marL="473076" indent="0" eaLnBrk="1" hangingPunct="1">
              <a:lnSpc>
                <a:spcPts val="32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3600" b="1" dirty="0">
              <a:solidFill>
                <a:srgbClr val="FFFFFF"/>
              </a:solidFill>
              <a:latin typeface="+mj-lt"/>
            </a:endParaRPr>
          </a:p>
          <a:p>
            <a:pPr marL="473076" indent="0" eaLnBrk="1" hangingPunct="1">
              <a:lnSpc>
                <a:spcPts val="32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Vision and Values</a:t>
            </a:r>
            <a:endParaRPr lang="en-US" altLang="en-US" sz="3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73076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200" b="1" dirty="0">
                <a:latin typeface="+mj-lt"/>
              </a:rPr>
              <a:t>Highly recognized and accredited </a:t>
            </a:r>
            <a:r>
              <a:rPr lang="en-US" altLang="en-US" sz="3200" b="1" dirty="0" err="1">
                <a:latin typeface="+mj-lt"/>
              </a:rPr>
              <a:t>centre</a:t>
            </a:r>
            <a:r>
              <a:rPr lang="en-US" altLang="en-US" sz="3200" b="1" dirty="0">
                <a:latin typeface="+mj-lt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473076" indent="0" eaLnBrk="1" hangingPunct="1">
              <a:spcBef>
                <a:spcPts val="5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36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73076" indent="0" eaLnBrk="1" hangingPunct="1">
              <a:spcBef>
                <a:spcPts val="5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Goals</a:t>
            </a:r>
            <a:endParaRPr lang="en-US" altLang="en-US" sz="3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73076" indent="0" eaLnBrk="1" hangingPunct="1">
              <a:lnSpc>
                <a:spcPct val="150000"/>
              </a:lnSpc>
              <a:spcBef>
                <a:spcPts val="155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200" b="1" dirty="0">
                <a:latin typeface="+mj-lt"/>
              </a:rPr>
              <a:t>The Undergraduate Integrated Learning Program is geared to provide you with quality medical education in an environment designed to.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643" y="4126524"/>
            <a:ext cx="7478558" cy="5322104"/>
          </a:xfrm>
        </p:spPr>
        <p:txBody>
          <a:bodyPr/>
          <a:lstStyle/>
          <a:p>
            <a:pPr algn="r">
              <a:defRPr/>
            </a:pPr>
            <a:r>
              <a:rPr lang="en-US" sz="8800" dirty="0">
                <a:solidFill>
                  <a:schemeClr val="tx1"/>
                </a:solidFill>
              </a:rPr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75018" y="1555720"/>
          <a:ext cx="11911316" cy="1077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6E4D-12C3-2283-F5FC-2C1F8955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644" y="4126524"/>
            <a:ext cx="7478556" cy="5322276"/>
          </a:xfrm>
        </p:spPr>
        <p:txBody>
          <a:bodyPr lIns="182880" tIns="91440" rIns="182880" bIns="91440">
            <a:normAutofit fontScale="90000"/>
          </a:bodyPr>
          <a:lstStyle/>
          <a:p>
            <a:pPr algn="r">
              <a:defRPr/>
            </a:pPr>
            <a:r>
              <a:rPr lang="en-US" sz="9200" dirty="0">
                <a:solidFill>
                  <a:schemeClr val="tx1"/>
                </a:solidFill>
              </a:rPr>
              <a:t>PROF UMER MODEL OF INTEGRATED LECTURE</a:t>
            </a:r>
          </a:p>
        </p:txBody>
      </p:sp>
      <p:pic>
        <p:nvPicPr>
          <p:cNvPr id="4" name="Content Placeholder 3" descr="Diagram, schematic&#10;&#10;Description automatically generated">
            <a:extLst>
              <a:ext uri="{FF2B5EF4-FFF2-40B4-BE49-F238E27FC236}">
                <a16:creationId xmlns:a16="http://schemas.microsoft.com/office/drawing/2014/main" id="{95223E9F-F277-183F-1F6E-8E4C0288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1"/>
          <a:stretch/>
        </p:blipFill>
        <p:spPr>
          <a:xfrm>
            <a:off x="10685463" y="1279525"/>
            <a:ext cx="12288837" cy="1115695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349D0EEC-1C2E-FBAE-CC25-8DA1B540C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295400"/>
            <a:ext cx="22250400" cy="182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900" dirty="0">
                <a:solidFill>
                  <a:srgbClr val="FF0000"/>
                </a:solidFill>
              </a:rPr>
              <a:t>Learning Objectives</a:t>
            </a:r>
            <a:br>
              <a:rPr lang="en-US" sz="8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By the end of this lecture, you will be able to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06AC874B-D34F-F27C-7E1D-47E65519B5ED}"/>
              </a:ext>
            </a:extLst>
          </p:cNvPr>
          <p:cNvSpPr txBox="1">
            <a:spLocks/>
          </p:cNvSpPr>
          <p:nvPr/>
        </p:nvSpPr>
        <p:spPr bwMode="auto">
          <a:xfrm>
            <a:off x="1335088" y="3505200"/>
            <a:ext cx="21842412" cy="7696200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marL="914400" indent="-914400" defTabSz="825500" eaLnBrk="1">
              <a:lnSpc>
                <a:spcPct val="200000"/>
              </a:lnSpc>
              <a:buSzPct val="123000"/>
              <a:buFont typeface="Wingdings" panose="05000000000000000000" pitchFamily="2" charset="2"/>
              <a:buChar char="Ø"/>
              <a:defRPr/>
            </a:pPr>
            <a:r>
              <a:rPr lang="en-US" sz="4200" dirty="0">
                <a:solidFill>
                  <a:srgbClr val="000000"/>
                </a:solidFill>
                <a:latin typeface="Times New Roman" pitchFamily="18" charset="0"/>
                <a:ea typeface="Helvetica Neue" charset="0"/>
                <a:cs typeface="Times New Roman" pitchFamily="18" charset="0"/>
                <a:sym typeface="Helvetica Neue" charset="0"/>
              </a:rPr>
              <a:t>Understand the pathophysiology of Rh incompatibility</a:t>
            </a:r>
          </a:p>
          <a:p>
            <a:pPr marL="914400" indent="-914400" defTabSz="825500" eaLnBrk="1">
              <a:lnSpc>
                <a:spcPct val="200000"/>
              </a:lnSpc>
              <a:buSzPct val="123000"/>
              <a:buFont typeface="Wingdings" panose="05000000000000000000" pitchFamily="2" charset="2"/>
              <a:buChar char="Ø"/>
              <a:defRPr/>
            </a:pPr>
            <a:r>
              <a:rPr lang="en-US" sz="4200" dirty="0">
                <a:solidFill>
                  <a:srgbClr val="000000"/>
                </a:solidFill>
                <a:latin typeface="Times New Roman" pitchFamily="18" charset="0"/>
                <a:ea typeface="Helvetica Neue" charset="0"/>
                <a:cs typeface="Times New Roman" pitchFamily="18" charset="0"/>
                <a:sym typeface="Helvetica Neue" charset="0"/>
              </a:rPr>
              <a:t>Get an insight into fetal and maternal complication</a:t>
            </a:r>
          </a:p>
          <a:p>
            <a:pPr marL="914400" indent="-914400" defTabSz="825500" eaLnBrk="1">
              <a:lnSpc>
                <a:spcPct val="200000"/>
              </a:lnSpc>
              <a:buSzPct val="123000"/>
              <a:buFont typeface="Wingdings" panose="05000000000000000000" pitchFamily="2" charset="2"/>
              <a:buChar char="Ø"/>
              <a:defRPr/>
            </a:pPr>
            <a:r>
              <a:rPr lang="en-US" sz="4200" dirty="0">
                <a:solidFill>
                  <a:srgbClr val="000000"/>
                </a:solidFill>
                <a:latin typeface="Times New Roman" pitchFamily="18" charset="0"/>
                <a:ea typeface="Helvetica Neue" charset="0"/>
                <a:cs typeface="Times New Roman" pitchFamily="18" charset="0"/>
                <a:sym typeface="Helvetica Neue" charset="0"/>
              </a:rPr>
              <a:t>Learn the basic management principles</a:t>
            </a:r>
          </a:p>
          <a:p>
            <a:pPr marL="349250" indent="-349250" defTabSz="825500" eaLnBrk="1">
              <a:lnSpc>
                <a:spcPct val="300000"/>
              </a:lnSpc>
              <a:defRPr/>
            </a:pPr>
            <a:endParaRPr lang="en-US" sz="4200" b="1" dirty="0">
              <a:solidFill>
                <a:srgbClr val="000000"/>
              </a:solidFill>
              <a:latin typeface="Times New Roman" pitchFamily="18" charset="0"/>
              <a:ea typeface="Helvetica Neue" charset="0"/>
              <a:cs typeface="Times New Roman" pitchFamily="18" charset="0"/>
              <a:sym typeface="Helvetica Neue" charset="0"/>
            </a:endParaRPr>
          </a:p>
          <a:p>
            <a:pPr marL="349250" indent="-349250" defTabSz="825500" eaLnBrk="1">
              <a:lnSpc>
                <a:spcPct val="300000"/>
              </a:lnSpc>
              <a:defRPr/>
            </a:pPr>
            <a:endParaRPr lang="en-US" sz="4200" b="1" dirty="0">
              <a:solidFill>
                <a:srgbClr val="000000"/>
              </a:solidFill>
              <a:latin typeface="Times New Roman" pitchFamily="18" charset="0"/>
              <a:ea typeface="Helvetica Neue" charset="0"/>
              <a:cs typeface="Times New Roman" pitchFamily="18" charset="0"/>
              <a:sym typeface="Helvetica Neue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8F7D3716-0167-BA73-5721-A551CB7781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1143000"/>
            <a:ext cx="13411200" cy="10820400"/>
          </a:xfrm>
        </p:spPr>
        <p:txBody>
          <a:bodyPr/>
          <a:lstStyle/>
          <a:p>
            <a:pPr marL="365125" indent="-365125" defTabSz="825500" eaLnBrk="1" hangingPunct="1">
              <a:lnSpc>
                <a:spcPct val="3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groups are defined in 2 ways</a:t>
            </a:r>
          </a:p>
          <a:p>
            <a:pPr marL="365125" indent="-365125" defTabSz="825500" eaLnBrk="1" hangingPunct="1">
              <a:lnSpc>
                <a:spcPct val="200000"/>
              </a:lnSpc>
              <a:buFont typeface="Wingdings 3" panose="05040102010807070707" pitchFamily="18" charset="2"/>
              <a:buChar char=""/>
              <a:defRPr/>
            </a:pP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 (A,B,O,AB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Rhesus (C,D,E antigen)</a:t>
            </a:r>
          </a:p>
          <a:p>
            <a:pPr marL="365125" indent="-365125" defTabSz="825500" eaLnBrk="1" hangingPunct="1">
              <a:lnSpc>
                <a:spcPct val="200000"/>
              </a:lnSpc>
              <a:buFont typeface="Wingdings 3" panose="05040102010807070707" pitchFamily="18" charset="2"/>
              <a:buChar char=""/>
              <a:defRPr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difference from  ABO system is antibodies don’t form spontaneously </a:t>
            </a:r>
          </a:p>
          <a:p>
            <a:pPr marL="365125" indent="-365125" defTabSz="825500" eaLnBrk="1" hangingPunct="1">
              <a:lnSpc>
                <a:spcPct val="200000"/>
              </a:lnSpc>
              <a:buFont typeface="Wingdings 3" panose="05040102010807070707" pitchFamily="18" charset="2"/>
              <a:buChar char=""/>
              <a:defRPr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 blood system is important in blood transfusion</a:t>
            </a:r>
          </a:p>
          <a:p>
            <a:pPr marL="0" indent="0" defTabSz="825500" eaLnBrk="1" hangingPunct="1">
              <a:lnSpc>
                <a:spcPct val="300000"/>
              </a:lnSpc>
              <a:buFont typeface="Wingdings 3" panose="05040102010807070707" pitchFamily="18" charset="2"/>
              <a:buNone/>
              <a:defRPr/>
            </a:pP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25BC937F-331B-CF2C-095F-A02604D19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r="12175"/>
          <a:stretch>
            <a:fillRect/>
          </a:stretch>
        </p:blipFill>
        <p:spPr bwMode="auto">
          <a:xfrm>
            <a:off x="14859000" y="2895600"/>
            <a:ext cx="932973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C6C833-54F2-0B1C-5AD0-450CF4513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62275"/>
            <a:ext cx="13411200" cy="7248525"/>
          </a:xfrm>
        </p:spPr>
        <p:txBody>
          <a:bodyPr/>
          <a:lstStyle/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4800" dirty="0"/>
              <a:t>A type of protein on the outside or surface of your </a:t>
            </a:r>
            <a:r>
              <a:rPr lang="en-US" sz="4800" dirty="0">
                <a:hlinkClick r:id="rId2"/>
              </a:rPr>
              <a:t>red blood cells</a:t>
            </a:r>
            <a:r>
              <a:rPr lang="en-US" sz="4800" dirty="0"/>
              <a:t>. 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4800" dirty="0"/>
              <a:t>You </a:t>
            </a:r>
            <a:r>
              <a:rPr lang="en-US" sz="4800" b="1" dirty="0">
                <a:solidFill>
                  <a:srgbClr val="C00000"/>
                </a:solidFill>
              </a:rPr>
              <a:t>inherit</a:t>
            </a:r>
            <a:r>
              <a:rPr lang="en-US" sz="4800" dirty="0"/>
              <a:t> the protein, which means you get your Rh factor from your biological parents. 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4800" dirty="0"/>
              <a:t>If you have the protein, you’re </a:t>
            </a:r>
            <a:r>
              <a:rPr lang="en-US" sz="4800" b="1" dirty="0">
                <a:solidFill>
                  <a:srgbClr val="C00000"/>
                </a:solidFill>
              </a:rPr>
              <a:t>Rh-positive.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4800" dirty="0"/>
              <a:t> If you don’t have the protein, you’re </a:t>
            </a:r>
            <a:r>
              <a:rPr lang="en-US" sz="4800" b="1" dirty="0">
                <a:solidFill>
                  <a:srgbClr val="C00000"/>
                </a:solidFill>
              </a:rPr>
              <a:t>Rh-negative. 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4800" dirty="0"/>
              <a:t>The majority of people, about </a:t>
            </a:r>
            <a:r>
              <a:rPr lang="en-US" sz="4800" b="1" dirty="0">
                <a:solidFill>
                  <a:srgbClr val="C00000"/>
                </a:solidFill>
              </a:rPr>
              <a:t>85%</a:t>
            </a:r>
            <a:r>
              <a:rPr lang="en-US" sz="4800" dirty="0"/>
              <a:t>, are Rh-positive.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E644C-428B-FF33-FAED-6E2327D7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What is Rh factor?</a:t>
            </a:r>
            <a:br>
              <a:rPr lang="en-US" dirty="0"/>
            </a:br>
            <a:endParaRPr lang="en-US" dirty="0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C0FC3233-CE4A-BF37-F0EA-10887DAB2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4001" r="6001" b="12999"/>
          <a:stretch>
            <a:fillRect/>
          </a:stretch>
        </p:blipFill>
        <p:spPr bwMode="auto">
          <a:xfrm>
            <a:off x="14630400" y="3200400"/>
            <a:ext cx="9242425" cy="881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1_BasicWhite - Title and Content">
  <a:themeElements>
    <a:clrScheme name="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4F4F4F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21_BasicWhite - Title and Conten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1_BasicWhite - Blank">
  <a:themeElements>
    <a:clrScheme name="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4F4F4F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21_BasicWhite - Blan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1038</Words>
  <Application>Microsoft Macintosh PowerPoint</Application>
  <PresentationFormat>Custom</PresentationFormat>
  <Paragraphs>145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Helvetica Neue</vt:lpstr>
      <vt:lpstr>Arial</vt:lpstr>
      <vt:lpstr>Lucida Sans Unicode</vt:lpstr>
      <vt:lpstr>Wingdings 3</vt:lpstr>
      <vt:lpstr>Verdana</vt:lpstr>
      <vt:lpstr>Wingdings 2</vt:lpstr>
      <vt:lpstr>Calibri</vt:lpstr>
      <vt:lpstr>Carlito</vt:lpstr>
      <vt:lpstr>Times New Roman</vt:lpstr>
      <vt:lpstr>Wingdings</vt:lpstr>
      <vt:lpstr>Century Gothic</vt:lpstr>
      <vt:lpstr>21_BasicWhite - Title and Content</vt:lpstr>
      <vt:lpstr>21_BasicWhite - Blank</vt:lpstr>
      <vt:lpstr>Concourse</vt:lpstr>
      <vt:lpstr>PowerPoint Presentation</vt:lpstr>
      <vt:lpstr>RHESUS INCOMPATIBILITY</vt:lpstr>
      <vt:lpstr>Ground Rules</vt:lpstr>
      <vt:lpstr>University Motto, Vision, Values &amp; Goals</vt:lpstr>
      <vt:lpstr>SEQUENCE OF LGIS</vt:lpstr>
      <vt:lpstr>PROF UMER MODEL OF INTEGRATED LECTURE</vt:lpstr>
      <vt:lpstr>Learning Objectives By the end of this lecture, you will be able to</vt:lpstr>
      <vt:lpstr>PowerPoint Presentation</vt:lpstr>
      <vt:lpstr> What is Rh factor? </vt:lpstr>
      <vt:lpstr>PowerPoint Presentation</vt:lpstr>
      <vt:lpstr>PowerPoint Presentation</vt:lpstr>
      <vt:lpstr>PowerPoint Presentation</vt:lpstr>
      <vt:lpstr>PowerPoint Presentation</vt:lpstr>
      <vt:lpstr>Hemolytic Disease of Newborn</vt:lpstr>
      <vt:lpstr>PowerPoint Presentation</vt:lpstr>
      <vt:lpstr>Risks of Rh Incompatibility Effect</vt:lpstr>
      <vt:lpstr>AMOUNT NEEDED FOR SENSITISATION</vt:lpstr>
      <vt:lpstr>RH ISO IMMUNIZATION CAUSES </vt:lpstr>
      <vt:lpstr>CAUSES OF FETO MATERNAL HEMORRHAGE</vt:lpstr>
      <vt:lpstr>PowerPoint Presentation</vt:lpstr>
      <vt:lpstr>Prevention</vt:lpstr>
      <vt:lpstr>Screening and Diagnosis</vt:lpstr>
      <vt:lpstr>Investigations:</vt:lpstr>
      <vt:lpstr>Ultrasound findings</vt:lpstr>
      <vt:lpstr>PowerPoint Presentation</vt:lpstr>
      <vt:lpstr>PowerPoint Presentation</vt:lpstr>
      <vt:lpstr>Management of Sensitized Mother</vt:lpstr>
      <vt:lpstr>Treatment</vt:lpstr>
      <vt:lpstr>PowerPoint Presentation</vt:lpstr>
      <vt:lpstr> RESEARCH</vt:lpstr>
      <vt:lpstr> BIOMEDICAL ETHICS</vt:lpstr>
      <vt:lpstr>      FAMILY MEDICINE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 INCOMPATIBILITY AND ITS SIGNIFICANCE</dc:title>
  <dc:creator>dell3</dc:creator>
  <cp:lastModifiedBy>Abdullah Qazi</cp:lastModifiedBy>
  <cp:revision>54</cp:revision>
  <dcterms:modified xsi:type="dcterms:W3CDTF">2024-08-22T14:57:11Z</dcterms:modified>
</cp:coreProperties>
</file>