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1"/>
    <p:sldMasterId id="2147483737" r:id="rId2"/>
  </p:sldMasterIdLst>
  <p:notesMasterIdLst>
    <p:notesMasterId r:id="rId28"/>
  </p:notesMasterIdLst>
  <p:sldIdLst>
    <p:sldId id="318" r:id="rId3"/>
    <p:sldId id="317" r:id="rId4"/>
    <p:sldId id="297" r:id="rId5"/>
    <p:sldId id="296" r:id="rId6"/>
    <p:sldId id="258" r:id="rId7"/>
    <p:sldId id="638" r:id="rId8"/>
    <p:sldId id="639" r:id="rId9"/>
    <p:sldId id="640" r:id="rId10"/>
    <p:sldId id="631" r:id="rId11"/>
    <p:sldId id="632" r:id="rId12"/>
    <p:sldId id="634" r:id="rId13"/>
    <p:sldId id="635" r:id="rId14"/>
    <p:sldId id="662" r:id="rId15"/>
    <p:sldId id="661" r:id="rId16"/>
    <p:sldId id="663" r:id="rId17"/>
    <p:sldId id="257" r:id="rId18"/>
    <p:sldId id="334" r:id="rId19"/>
    <p:sldId id="343" r:id="rId20"/>
    <p:sldId id="580" r:id="rId21"/>
    <p:sldId id="607" r:id="rId22"/>
    <p:sldId id="288" r:id="rId23"/>
    <p:sldId id="289" r:id="rId24"/>
    <p:sldId id="314" r:id="rId25"/>
    <p:sldId id="315" r:id="rId26"/>
    <p:sldId id="27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1" autoAdjust="0"/>
    <p:restoredTop sz="85067" autoAdjust="0"/>
  </p:normalViewPr>
  <p:slideViewPr>
    <p:cSldViewPr>
      <p:cViewPr varScale="1">
        <p:scale>
          <a:sx n="51" d="100"/>
          <a:sy n="51" d="100"/>
        </p:scale>
        <p:origin x="48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2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EBA05-2F10-437E-89B2-54F4D9FAF478}" type="doc">
      <dgm:prSet loTypeId="urn:microsoft.com/office/officeart/2005/8/layout/gear1#4" loCatId="cycle" qsTypeId="urn:microsoft.com/office/officeart/2005/8/quickstyle/3d5" qsCatId="3D" csTypeId="urn:microsoft.com/office/officeart/2005/8/colors/colorful4" csCatId="colorful" phldr="1"/>
      <dgm:spPr/>
    </dgm:pt>
    <dgm:pt modelId="{DACAB5BA-B8B4-4D66-8B11-1D02259E020B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Wisdom</a:t>
          </a:r>
        </a:p>
      </dgm:t>
    </dgm:pt>
    <dgm:pt modelId="{D76093C5-B96B-4182-8418-CFDB341D2418}" type="par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23718C41-0A1F-40BF-86BE-8A5476EC271E}" type="sib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663C1E13-76F9-4B70-A2F2-CA23180743CE}">
      <dgm:prSet phldrT="[Text]"/>
      <dgm:spPr/>
      <dgm:t>
        <a:bodyPr/>
        <a:lstStyle/>
        <a:p>
          <a:pPr algn="ctr"/>
          <a:r>
            <a:rPr lang="en-US" dirty="0">
              <a:latin typeface="Arial Black" pitchFamily="34" charset="0"/>
            </a:rPr>
            <a:t>Truth</a:t>
          </a:r>
          <a:r>
            <a:rPr lang="en-US" dirty="0"/>
            <a:t> </a:t>
          </a:r>
        </a:p>
      </dgm:t>
    </dgm:pt>
    <dgm:pt modelId="{637C3D51-3F4B-4277-8185-724806355FF8}" type="par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188C389E-9423-41DE-9C5E-D4A7E95C7E62}" type="sib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399ACE2F-90C5-48B1-9E65-700A32562848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Servic</a:t>
          </a:r>
          <a:r>
            <a:rPr lang="en-US">
              <a:latin typeface="Arial Black" pitchFamily="34" charset="0"/>
            </a:rPr>
            <a:t>e</a:t>
          </a:r>
          <a:r>
            <a:rPr lang="en-US"/>
            <a:t> </a:t>
          </a:r>
        </a:p>
      </dgm:t>
    </dgm:pt>
    <dgm:pt modelId="{1911F9CB-1EEA-4FFD-A302-90DCBC7D11BE}" type="par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DA82EADB-2721-42A0-95EA-F9B5521A38A6}" type="sib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5ED88519-AC6C-4AA3-B76D-812B93A167E4}" type="pres">
      <dgm:prSet presAssocID="{F9CEBA05-2F10-437E-89B2-54F4D9FAF47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7622A90-D0D8-4EA3-BC0D-D537801AF2B1}" type="pres">
      <dgm:prSet presAssocID="{DACAB5BA-B8B4-4D66-8B11-1D02259E020B}" presName="gear1" presStyleLbl="node1" presStyleIdx="0" presStyleCnt="3" custLinFactNeighborX="-220" custLinFactNeighborY="-220">
        <dgm:presLayoutVars>
          <dgm:chMax val="1"/>
          <dgm:bulletEnabled val="1"/>
        </dgm:presLayoutVars>
      </dgm:prSet>
      <dgm:spPr/>
    </dgm:pt>
    <dgm:pt modelId="{B6B6B41B-120B-4968-AB6A-FC6E7C8EF3C0}" type="pres">
      <dgm:prSet presAssocID="{DACAB5BA-B8B4-4D66-8B11-1D02259E020B}" presName="gear1srcNode" presStyleLbl="node1" presStyleIdx="0" presStyleCnt="3"/>
      <dgm:spPr/>
    </dgm:pt>
    <dgm:pt modelId="{8BC64EA7-2794-42B6-96C9-F39A52CB985A}" type="pres">
      <dgm:prSet presAssocID="{DACAB5BA-B8B4-4D66-8B11-1D02259E020B}" presName="gear1dstNode" presStyleLbl="node1" presStyleIdx="0" presStyleCnt="3"/>
      <dgm:spPr/>
    </dgm:pt>
    <dgm:pt modelId="{93300324-D62F-4E58-B882-734182BDB462}" type="pres">
      <dgm:prSet presAssocID="{663C1E13-76F9-4B70-A2F2-CA23180743CE}" presName="gear2" presStyleLbl="node1" presStyleIdx="1" presStyleCnt="3" custLinFactNeighborX="-2197" custLinFactNeighborY="-4465">
        <dgm:presLayoutVars>
          <dgm:chMax val="1"/>
          <dgm:bulletEnabled val="1"/>
        </dgm:presLayoutVars>
      </dgm:prSet>
      <dgm:spPr/>
    </dgm:pt>
    <dgm:pt modelId="{B9330EE9-43E4-4FD4-8144-E92B1DD0FCDF}" type="pres">
      <dgm:prSet presAssocID="{663C1E13-76F9-4B70-A2F2-CA23180743CE}" presName="gear2srcNode" presStyleLbl="node1" presStyleIdx="1" presStyleCnt="3"/>
      <dgm:spPr/>
    </dgm:pt>
    <dgm:pt modelId="{4822A78E-EAEC-401F-941A-3A84E13E2357}" type="pres">
      <dgm:prSet presAssocID="{663C1E13-76F9-4B70-A2F2-CA23180743CE}" presName="gear2dstNode" presStyleLbl="node1" presStyleIdx="1" presStyleCnt="3"/>
      <dgm:spPr/>
    </dgm:pt>
    <dgm:pt modelId="{59EDF28D-6C67-49D0-B5A1-DE5C3CBA2292}" type="pres">
      <dgm:prSet presAssocID="{399ACE2F-90C5-48B1-9E65-700A32562848}" presName="gear3" presStyleLbl="node1" presStyleIdx="2" presStyleCnt="3"/>
      <dgm:spPr/>
    </dgm:pt>
    <dgm:pt modelId="{23DC08E4-3725-4448-BFFF-1CCEA2F2987E}" type="pres">
      <dgm:prSet presAssocID="{399ACE2F-90C5-48B1-9E65-700A3256284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D3EFDB4-E5D1-439A-86D8-1FCF80D959BA}" type="pres">
      <dgm:prSet presAssocID="{399ACE2F-90C5-48B1-9E65-700A32562848}" presName="gear3srcNode" presStyleLbl="node1" presStyleIdx="2" presStyleCnt="3"/>
      <dgm:spPr/>
    </dgm:pt>
    <dgm:pt modelId="{9815588C-16D0-4475-B64C-847FC87C8C32}" type="pres">
      <dgm:prSet presAssocID="{399ACE2F-90C5-48B1-9E65-700A32562848}" presName="gear3dstNode" presStyleLbl="node1" presStyleIdx="2" presStyleCnt="3"/>
      <dgm:spPr/>
    </dgm:pt>
    <dgm:pt modelId="{398423B3-DD54-4226-99D7-017EFC1488DF}" type="pres">
      <dgm:prSet presAssocID="{23718C41-0A1F-40BF-86BE-8A5476EC271E}" presName="connector1" presStyleLbl="sibTrans2D1" presStyleIdx="0" presStyleCnt="3"/>
      <dgm:spPr/>
    </dgm:pt>
    <dgm:pt modelId="{6DF3A3A0-5919-4E69-80DD-61760D6340A0}" type="pres">
      <dgm:prSet presAssocID="{188C389E-9423-41DE-9C5E-D4A7E95C7E62}" presName="connector2" presStyleLbl="sibTrans2D1" presStyleIdx="1" presStyleCnt="3"/>
      <dgm:spPr/>
    </dgm:pt>
    <dgm:pt modelId="{A09CEA93-9338-4361-A5E6-CF85B6019F5A}" type="pres">
      <dgm:prSet presAssocID="{DA82EADB-2721-42A0-95EA-F9B5521A38A6}" presName="connector3" presStyleLbl="sibTrans2D1" presStyleIdx="2" presStyleCnt="3"/>
      <dgm:spPr/>
    </dgm:pt>
  </dgm:ptLst>
  <dgm:cxnLst>
    <dgm:cxn modelId="{BCD04705-36DD-4DD8-975E-17A8A8823C24}" type="presOf" srcId="{399ACE2F-90C5-48B1-9E65-700A32562848}" destId="{9815588C-16D0-4475-B64C-847FC87C8C32}" srcOrd="3" destOrd="0" presId="urn:microsoft.com/office/officeart/2005/8/layout/gear1#4"/>
    <dgm:cxn modelId="{B329D811-2DC0-428C-93F9-EC295334CB59}" type="presOf" srcId="{663C1E13-76F9-4B70-A2F2-CA23180743CE}" destId="{4822A78E-EAEC-401F-941A-3A84E13E2357}" srcOrd="2" destOrd="0" presId="urn:microsoft.com/office/officeart/2005/8/layout/gear1#4"/>
    <dgm:cxn modelId="{2A55751B-D612-4B51-AEC3-36D2858B3260}" type="presOf" srcId="{DA82EADB-2721-42A0-95EA-F9B5521A38A6}" destId="{A09CEA93-9338-4361-A5E6-CF85B6019F5A}" srcOrd="0" destOrd="0" presId="urn:microsoft.com/office/officeart/2005/8/layout/gear1#4"/>
    <dgm:cxn modelId="{DFCB2425-075A-4C6C-929E-F6097E5A1C9D}" type="presOf" srcId="{663C1E13-76F9-4B70-A2F2-CA23180743CE}" destId="{B9330EE9-43E4-4FD4-8144-E92B1DD0FCDF}" srcOrd="1" destOrd="0" presId="urn:microsoft.com/office/officeart/2005/8/layout/gear1#4"/>
    <dgm:cxn modelId="{3BCD072C-25C9-4250-8652-87FBCF0DABA6}" type="presOf" srcId="{399ACE2F-90C5-48B1-9E65-700A32562848}" destId="{7D3EFDB4-E5D1-439A-86D8-1FCF80D959BA}" srcOrd="2" destOrd="0" presId="urn:microsoft.com/office/officeart/2005/8/layout/gear1#4"/>
    <dgm:cxn modelId="{32FAE72D-29B2-4404-A917-2C4136EE3C4F}" srcId="{F9CEBA05-2F10-437E-89B2-54F4D9FAF478}" destId="{663C1E13-76F9-4B70-A2F2-CA23180743CE}" srcOrd="1" destOrd="0" parTransId="{637C3D51-3F4B-4277-8185-724806355FF8}" sibTransId="{188C389E-9423-41DE-9C5E-D4A7E95C7E62}"/>
    <dgm:cxn modelId="{27D5C237-BD22-44BF-9950-F9F1FA679CDF}" type="presOf" srcId="{DACAB5BA-B8B4-4D66-8B11-1D02259E020B}" destId="{B6B6B41B-120B-4968-AB6A-FC6E7C8EF3C0}" srcOrd="1" destOrd="0" presId="urn:microsoft.com/office/officeart/2005/8/layout/gear1#4"/>
    <dgm:cxn modelId="{B964FB53-399D-4617-9215-CDB272640224}" type="presOf" srcId="{DACAB5BA-B8B4-4D66-8B11-1D02259E020B}" destId="{8BC64EA7-2794-42B6-96C9-F39A52CB985A}" srcOrd="2" destOrd="0" presId="urn:microsoft.com/office/officeart/2005/8/layout/gear1#4"/>
    <dgm:cxn modelId="{3110AE78-D6EA-4A38-86A7-AC99150FD766}" type="presOf" srcId="{188C389E-9423-41DE-9C5E-D4A7E95C7E62}" destId="{6DF3A3A0-5919-4E69-80DD-61760D6340A0}" srcOrd="0" destOrd="0" presId="urn:microsoft.com/office/officeart/2005/8/layout/gear1#4"/>
    <dgm:cxn modelId="{7D746359-E4F7-44A1-8BA0-EBB9D3BEF975}" type="presOf" srcId="{DACAB5BA-B8B4-4D66-8B11-1D02259E020B}" destId="{87622A90-D0D8-4EA3-BC0D-D537801AF2B1}" srcOrd="0" destOrd="0" presId="urn:microsoft.com/office/officeart/2005/8/layout/gear1#4"/>
    <dgm:cxn modelId="{94829459-B61C-404A-9C90-E05469EA5CE2}" type="presOf" srcId="{23718C41-0A1F-40BF-86BE-8A5476EC271E}" destId="{398423B3-DD54-4226-99D7-017EFC1488DF}" srcOrd="0" destOrd="0" presId="urn:microsoft.com/office/officeart/2005/8/layout/gear1#4"/>
    <dgm:cxn modelId="{3478D7B4-2DD6-40FE-BD2F-3917309833F2}" type="presOf" srcId="{F9CEBA05-2F10-437E-89B2-54F4D9FAF478}" destId="{5ED88519-AC6C-4AA3-B76D-812B93A167E4}" srcOrd="0" destOrd="0" presId="urn:microsoft.com/office/officeart/2005/8/layout/gear1#4"/>
    <dgm:cxn modelId="{0F63D9BC-9028-4C84-92D9-B4BDAB4F1E91}" srcId="{F9CEBA05-2F10-437E-89B2-54F4D9FAF478}" destId="{DACAB5BA-B8B4-4D66-8B11-1D02259E020B}" srcOrd="0" destOrd="0" parTransId="{D76093C5-B96B-4182-8418-CFDB341D2418}" sibTransId="{23718C41-0A1F-40BF-86BE-8A5476EC271E}"/>
    <dgm:cxn modelId="{7C4913C1-9DC8-4658-A4FC-A894F8F82CF0}" srcId="{F9CEBA05-2F10-437E-89B2-54F4D9FAF478}" destId="{399ACE2F-90C5-48B1-9E65-700A32562848}" srcOrd="2" destOrd="0" parTransId="{1911F9CB-1EEA-4FFD-A302-90DCBC7D11BE}" sibTransId="{DA82EADB-2721-42A0-95EA-F9B5521A38A6}"/>
    <dgm:cxn modelId="{E2FB4CD3-3C8A-4FB6-A753-257CB4D01EB0}" type="presOf" srcId="{663C1E13-76F9-4B70-A2F2-CA23180743CE}" destId="{93300324-D62F-4E58-B882-734182BDB462}" srcOrd="0" destOrd="0" presId="urn:microsoft.com/office/officeart/2005/8/layout/gear1#4"/>
    <dgm:cxn modelId="{78EC88D6-53DA-4707-A7D4-048F9BCC3A61}" type="presOf" srcId="{399ACE2F-90C5-48B1-9E65-700A32562848}" destId="{59EDF28D-6C67-49D0-B5A1-DE5C3CBA2292}" srcOrd="0" destOrd="0" presId="urn:microsoft.com/office/officeart/2005/8/layout/gear1#4"/>
    <dgm:cxn modelId="{9B2D6BF4-A0B8-4492-A59C-6D2D11F48737}" type="presOf" srcId="{399ACE2F-90C5-48B1-9E65-700A32562848}" destId="{23DC08E4-3725-4448-BFFF-1CCEA2F2987E}" srcOrd="1" destOrd="0" presId="urn:microsoft.com/office/officeart/2005/8/layout/gear1#4"/>
    <dgm:cxn modelId="{97DE9217-CF77-49C2-B978-A30F014886D7}" type="presParOf" srcId="{5ED88519-AC6C-4AA3-B76D-812B93A167E4}" destId="{87622A90-D0D8-4EA3-BC0D-D537801AF2B1}" srcOrd="0" destOrd="0" presId="urn:microsoft.com/office/officeart/2005/8/layout/gear1#4"/>
    <dgm:cxn modelId="{C5CD7F30-6D45-4736-B9F0-4F4BBE0D07F9}" type="presParOf" srcId="{5ED88519-AC6C-4AA3-B76D-812B93A167E4}" destId="{B6B6B41B-120B-4968-AB6A-FC6E7C8EF3C0}" srcOrd="1" destOrd="0" presId="urn:microsoft.com/office/officeart/2005/8/layout/gear1#4"/>
    <dgm:cxn modelId="{6FC4BF47-CD4C-4970-BEA7-200A2F834F47}" type="presParOf" srcId="{5ED88519-AC6C-4AA3-B76D-812B93A167E4}" destId="{8BC64EA7-2794-42B6-96C9-F39A52CB985A}" srcOrd="2" destOrd="0" presId="urn:microsoft.com/office/officeart/2005/8/layout/gear1#4"/>
    <dgm:cxn modelId="{454D4536-798D-411A-8205-327FC6B608D6}" type="presParOf" srcId="{5ED88519-AC6C-4AA3-B76D-812B93A167E4}" destId="{93300324-D62F-4E58-B882-734182BDB462}" srcOrd="3" destOrd="0" presId="urn:microsoft.com/office/officeart/2005/8/layout/gear1#4"/>
    <dgm:cxn modelId="{93CFAD20-517D-4683-A063-CE048BC54429}" type="presParOf" srcId="{5ED88519-AC6C-4AA3-B76D-812B93A167E4}" destId="{B9330EE9-43E4-4FD4-8144-E92B1DD0FCDF}" srcOrd="4" destOrd="0" presId="urn:microsoft.com/office/officeart/2005/8/layout/gear1#4"/>
    <dgm:cxn modelId="{9047844E-5652-48B9-80E2-79089FBE630F}" type="presParOf" srcId="{5ED88519-AC6C-4AA3-B76D-812B93A167E4}" destId="{4822A78E-EAEC-401F-941A-3A84E13E2357}" srcOrd="5" destOrd="0" presId="urn:microsoft.com/office/officeart/2005/8/layout/gear1#4"/>
    <dgm:cxn modelId="{7503660B-C8BD-4A6E-9FC7-BC0BC4EDC9DA}" type="presParOf" srcId="{5ED88519-AC6C-4AA3-B76D-812B93A167E4}" destId="{59EDF28D-6C67-49D0-B5A1-DE5C3CBA2292}" srcOrd="6" destOrd="0" presId="urn:microsoft.com/office/officeart/2005/8/layout/gear1#4"/>
    <dgm:cxn modelId="{B5A766CE-302E-4E31-878F-3E0A34FD895B}" type="presParOf" srcId="{5ED88519-AC6C-4AA3-B76D-812B93A167E4}" destId="{23DC08E4-3725-4448-BFFF-1CCEA2F2987E}" srcOrd="7" destOrd="0" presId="urn:microsoft.com/office/officeart/2005/8/layout/gear1#4"/>
    <dgm:cxn modelId="{F0BC6F87-1060-4E66-A9B4-2374F32F25AF}" type="presParOf" srcId="{5ED88519-AC6C-4AA3-B76D-812B93A167E4}" destId="{7D3EFDB4-E5D1-439A-86D8-1FCF80D959BA}" srcOrd="8" destOrd="0" presId="urn:microsoft.com/office/officeart/2005/8/layout/gear1#4"/>
    <dgm:cxn modelId="{07DE065A-EC92-4C19-A543-1977EF598B36}" type="presParOf" srcId="{5ED88519-AC6C-4AA3-B76D-812B93A167E4}" destId="{9815588C-16D0-4475-B64C-847FC87C8C32}" srcOrd="9" destOrd="0" presId="urn:microsoft.com/office/officeart/2005/8/layout/gear1#4"/>
    <dgm:cxn modelId="{F9C97360-1013-4730-A7B7-5737EDF9F81E}" type="presParOf" srcId="{5ED88519-AC6C-4AA3-B76D-812B93A167E4}" destId="{398423B3-DD54-4226-99D7-017EFC1488DF}" srcOrd="10" destOrd="0" presId="urn:microsoft.com/office/officeart/2005/8/layout/gear1#4"/>
    <dgm:cxn modelId="{92E44D6A-76E9-4865-9D0E-3F3B1BC520E7}" type="presParOf" srcId="{5ED88519-AC6C-4AA3-B76D-812B93A167E4}" destId="{6DF3A3A0-5919-4E69-80DD-61760D6340A0}" srcOrd="11" destOrd="0" presId="urn:microsoft.com/office/officeart/2005/8/layout/gear1#4"/>
    <dgm:cxn modelId="{8F556FC8-E143-4D8F-86C6-B91C6832F4D9}" type="presParOf" srcId="{5ED88519-AC6C-4AA3-B76D-812B93A167E4}" destId="{A09CEA93-9338-4361-A5E6-CF85B6019F5A}" srcOrd="12" destOrd="0" presId="urn:microsoft.com/office/officeart/2005/8/layout/gear1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22A90-D0D8-4EA3-BC0D-D537801AF2B1}">
      <dsp:nvSpPr>
        <dsp:cNvPr id="0" name=""/>
        <dsp:cNvSpPr/>
      </dsp:nvSpPr>
      <dsp:spPr>
        <a:xfrm>
          <a:off x="1467355" y="2008233"/>
          <a:ext cx="1798270" cy="1798270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Arial Black" pitchFamily="34" charset="0"/>
            </a:rPr>
            <a:t>Wisdom</a:t>
          </a:r>
        </a:p>
      </dsp:txBody>
      <dsp:txXfrm>
        <a:off x="1828887" y="2429469"/>
        <a:ext cx="1075206" cy="924348"/>
      </dsp:txXfrm>
    </dsp:sp>
    <dsp:sp modelId="{93300324-D62F-4E58-B882-734182BDB462}">
      <dsp:nvSpPr>
        <dsp:cNvPr id="0" name=""/>
        <dsp:cNvSpPr/>
      </dsp:nvSpPr>
      <dsp:spPr>
        <a:xfrm>
          <a:off x="396312" y="1528749"/>
          <a:ext cx="1307832" cy="1307832"/>
        </a:xfrm>
        <a:prstGeom prst="gear6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 Black" pitchFamily="34" charset="0"/>
            </a:rPr>
            <a:t>Truth</a:t>
          </a:r>
          <a:r>
            <a:rPr lang="en-US" sz="1200" kern="1200" dirty="0"/>
            <a:t> </a:t>
          </a:r>
        </a:p>
      </dsp:txBody>
      <dsp:txXfrm>
        <a:off x="725563" y="1859990"/>
        <a:ext cx="649330" cy="645350"/>
      </dsp:txXfrm>
    </dsp:sp>
    <dsp:sp modelId="{59EDF28D-6C67-49D0-B5A1-DE5C3CBA2292}">
      <dsp:nvSpPr>
        <dsp:cNvPr id="0" name=""/>
        <dsp:cNvSpPr/>
      </dsp:nvSpPr>
      <dsp:spPr>
        <a:xfrm rot="20700000">
          <a:off x="1157565" y="684873"/>
          <a:ext cx="1281409" cy="1281409"/>
        </a:xfrm>
        <a:prstGeom prst="gear6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Arial Black" pitchFamily="34" charset="0"/>
            </a:rPr>
            <a:t>Servic</a:t>
          </a:r>
          <a:r>
            <a:rPr lang="en-US" sz="1200" kern="1200">
              <a:latin typeface="Arial Black" pitchFamily="34" charset="0"/>
            </a:rPr>
            <a:t>e</a:t>
          </a:r>
          <a:r>
            <a:rPr lang="en-US" sz="1200" kern="1200"/>
            <a:t> </a:t>
          </a:r>
        </a:p>
      </dsp:txBody>
      <dsp:txXfrm rot="-20700000">
        <a:off x="1438616" y="965923"/>
        <a:ext cx="719308" cy="719308"/>
      </dsp:txXfrm>
    </dsp:sp>
    <dsp:sp modelId="{398423B3-DD54-4226-99D7-017EFC1488DF}">
      <dsp:nvSpPr>
        <dsp:cNvPr id="0" name=""/>
        <dsp:cNvSpPr/>
      </dsp:nvSpPr>
      <dsp:spPr>
        <a:xfrm>
          <a:off x="1323153" y="1746409"/>
          <a:ext cx="2301785" cy="2301785"/>
        </a:xfrm>
        <a:prstGeom prst="circularArrow">
          <a:avLst>
            <a:gd name="adj1" fmla="val 4687"/>
            <a:gd name="adj2" fmla="val 299029"/>
            <a:gd name="adj3" fmla="val 2489219"/>
            <a:gd name="adj4" fmla="val 15920595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3A3A0-5919-4E69-80DD-61760D6340A0}">
      <dsp:nvSpPr>
        <dsp:cNvPr id="0" name=""/>
        <dsp:cNvSpPr/>
      </dsp:nvSpPr>
      <dsp:spPr>
        <a:xfrm>
          <a:off x="193430" y="1301738"/>
          <a:ext cx="1672391" cy="167239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CEA93-9338-4361-A5E6-CF85B6019F5A}">
      <dsp:nvSpPr>
        <dsp:cNvPr id="0" name=""/>
        <dsp:cNvSpPr/>
      </dsp:nvSpPr>
      <dsp:spPr>
        <a:xfrm>
          <a:off x="861162" y="408164"/>
          <a:ext cx="1803174" cy="180317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#4">
  <dgm:title val=""/>
  <dgm:desc val=""/>
  <dgm:catLst>
    <dgm:cat type="relationship" pri="109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830D8-62A4-407D-AB11-1592EF9A9D31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E803A-9B28-45B3-A89D-B0C58AF25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80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E803A-9B28-45B3-A89D-B0C58AF25D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37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E803A-9B28-45B3-A89D-B0C58AF25D9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66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D339B-1A0F-4DF1-B983-F5045D964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224E21-1EC0-4992-B383-396CA4E9DD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8A79A-0104-486C-BABB-AD47E2DC3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46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0FCE-1029-4286-A9B1-20E675F4F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BF1AE6-7E4A-4CD3-A931-0BEF3435F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2EB9E-C9D4-4E0C-BA38-5477167C79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6B317-1D1C-44EF-90B1-59D42369E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B2743-622B-4376-B1C3-B2D9707C3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59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1A579C-298E-4186-ADFB-353829272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ADD574-A4CB-4028-BBF8-DB26CE3E9A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0C697-2D1D-4BE7-ABA4-3FB39D5922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0E6CC-1F03-4B53-A837-1D71242BC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6AA1E-B6CE-4F81-AC77-6E80D1C5F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920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056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45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54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67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6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43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69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225CD-6B15-4481-A70D-B3C0A3108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2CBDD-376F-43C6-874C-C00330060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B4810-4233-4C9A-AF6C-0E698013A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445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4166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098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02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45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DD0DA-8C8D-40C3-81A3-0FD4F8CFA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1A3D6-B0C8-4101-AB7E-1F2FECA45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BF271-4C8C-4C92-BCD2-73128F817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962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79B71-8062-472A-AA84-60884DE28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A111F-522C-429F-AF9F-169041294A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4AE87-C088-45A9-9D1B-3CA5B3C13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C6B131-9884-4401-808D-E49137FA77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46E73-578E-44B4-870E-D34403BD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45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FB5F5-05A0-4725-9FFB-13C5E16F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1CF3A-E8B9-4FC3-A328-A4B5FECC9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29D43E-BF9B-4E08-B150-D61FC59A0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25A596-37FA-4645-8A28-53B1CBD917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5CF2DD-9A80-47BE-9AB6-394A6BBC0C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87CF0D-D006-4121-AF66-7EAA45D52A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B50719-FF02-4B5C-A2BD-6F9161E15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D81457-CF38-4BF3-A83E-A45422BF7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3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4E945-7B58-414B-A22A-D05207244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9620FB-AFD7-4A13-9FC6-5198B2499F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67C7BD-2012-4ED5-8E80-921690C2A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9FA745-F9CF-413F-9814-6983092EB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8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A5CFAB-1419-497B-BA4B-E1BAC92E8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EB8459-21C6-4B02-9448-E21C81562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F9980-1758-416C-9FEB-0777812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79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629F2-2149-49F4-B99E-AC437D621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26C35-FC01-4EF8-B9E0-3DA76744E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898421-F48E-481D-9A23-71AF93198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15F0F8-DEB3-44DE-9CA5-EC67F37FB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D38C0-112D-43DD-972B-048391374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F09AE-C087-49E2-A3A1-3D9916353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9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27CE3-34F6-4A34-AEAF-20A9AB8A3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467304-9ABF-4D55-8CB7-51A7D43CB8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51C563-435A-4272-A7E2-EB976B481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1702D-5572-4CF5-8A94-8866F636B1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B97477-8585-4545-84E9-3E52115A5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A439F-40D6-4F7E-A551-BDF2F1790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36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A53D72-BF5F-4B63-B9E1-FA50183EB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AEC91-12AC-400D-9E70-A85AEE372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081B8-CDAD-4D4B-80CD-FB6D99ACB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6248400"/>
            <a:ext cx="55245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5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EB4810-4233-4C9A-AF6C-0E698013A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1550" y="6324600"/>
            <a:ext cx="552450" cy="5334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7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jddonline.com/articles/biotin-or-pyridoxine-versus-combined-regimen-in-treatment-of-onychoschizia-S1545961625P7687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t="9305" r="16271"/>
          <a:stretch/>
        </p:blipFill>
        <p:spPr bwMode="auto">
          <a:xfrm>
            <a:off x="-152400" y="-239305"/>
            <a:ext cx="9296400" cy="80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677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7677150" cy="1325563"/>
          </a:xfrm>
        </p:spPr>
        <p:txBody>
          <a:bodyPr/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300" b="1" dirty="0"/>
              <a:t>Carbohydrate, Fat, and Protein Metabolism:</a:t>
            </a:r>
          </a:p>
          <a:p>
            <a:pPr algn="just"/>
            <a:r>
              <a:rPr lang="en-US" sz="2300" dirty="0"/>
              <a:t>Biotin is a coenzyme that plays a critical role in the enzymatic reactions responsible for the breakdown of carbohydrates, fats, and proteins.</a:t>
            </a:r>
          </a:p>
          <a:p>
            <a:pPr marL="0" indent="0">
              <a:buNone/>
            </a:pPr>
            <a:r>
              <a:rPr lang="en-US" sz="2300" b="1" dirty="0">
                <a:sym typeface="+mn-ea"/>
              </a:rPr>
              <a:t>Gluconeogenesis</a:t>
            </a:r>
            <a:r>
              <a:rPr lang="en-US" sz="2300" dirty="0">
                <a:sym typeface="+mn-ea"/>
              </a:rPr>
              <a:t>:</a:t>
            </a:r>
            <a:endParaRPr lang="en-US" sz="2300" dirty="0"/>
          </a:p>
          <a:p>
            <a:pPr lvl="1"/>
            <a:r>
              <a:rPr lang="en-US" sz="2300" dirty="0">
                <a:sym typeface="+mn-ea"/>
              </a:rPr>
              <a:t>Biotin is involved in the process of gluconeogenesis, where the body produces glucose from non-carbohydrate sources like amino acids and glycerol.</a:t>
            </a:r>
          </a:p>
          <a:p>
            <a:pPr marL="0" indent="0">
              <a:buNone/>
            </a:pPr>
            <a:r>
              <a:rPr lang="en-US" sz="2300" b="1" dirty="0">
                <a:sym typeface="+mn-ea"/>
              </a:rPr>
              <a:t>Fatty Acid Synthesis</a:t>
            </a:r>
            <a:r>
              <a:rPr lang="en-US" sz="2300" dirty="0">
                <a:sym typeface="+mn-ea"/>
              </a:rPr>
              <a:t>:</a:t>
            </a:r>
            <a:endParaRPr lang="en-US" sz="2300" dirty="0"/>
          </a:p>
          <a:p>
            <a:pPr lvl="1"/>
            <a:r>
              <a:rPr lang="en-US" sz="2300" dirty="0">
                <a:sym typeface="+mn-ea"/>
              </a:rPr>
              <a:t>Biotin is a coenzyme for the enzyme acetyl-CoA carboxylase, which is essential for the synthesis of fatty acids.</a:t>
            </a:r>
            <a:endParaRPr lang="en-US" sz="2300" dirty="0"/>
          </a:p>
          <a:p>
            <a:pPr lvl="1"/>
            <a:endParaRPr lang="en-US" sz="2300" dirty="0"/>
          </a:p>
          <a:p>
            <a:pPr algn="just"/>
            <a:endParaRPr lang="en-US" sz="2300" dirty="0"/>
          </a:p>
          <a:p>
            <a:pPr algn="just"/>
            <a:endParaRPr lang="en-US" sz="2300" dirty="0"/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2E10EE85-A22B-4BAC-8D4B-D989B38B1103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1987"/>
            <a:ext cx="7886700" cy="41590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ym typeface="+mn-ea"/>
              </a:rPr>
              <a:t>Amino Acid Metabolism</a:t>
            </a:r>
            <a:r>
              <a:rPr lang="en-US" sz="2400" dirty="0">
                <a:sym typeface="+mn-ea"/>
              </a:rPr>
              <a:t>: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ym typeface="+mn-ea"/>
              </a:rPr>
              <a:t>Biotin is involved in the catabolism (breakdown) of certain amino acids.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ym typeface="+mn-ea"/>
              </a:rPr>
              <a:t>It also plays a role in the conversion of amino acids into forms that can be used for energy or for the synthesis of other molecules.</a:t>
            </a: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Keratin Production: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Biotin is essential for the health of hair, skin, and nails because it is involved in the synthesis of keratin, a fibrous protein that provides structure and strength to these tissues.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Gene Expression: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Biotin is involved in the regulation of gene expression, particularly genes related to metabolism.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Round Same Side Corner Rectangle 4">
            <a:extLst>
              <a:ext uri="{FF2B5EF4-FFF2-40B4-BE49-F238E27FC236}">
                <a16:creationId xmlns:a16="http://schemas.microsoft.com/office/drawing/2014/main" id="{271F2831-91AE-423B-AF79-4504397A6D21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59"/>
            <a:ext cx="7886700" cy="43640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300" b="1" dirty="0">
                <a:sym typeface="+mn-ea"/>
              </a:rPr>
              <a:t>Cell Growth and Repair:</a:t>
            </a:r>
            <a:endParaRPr lang="en-US" sz="2300" b="1" dirty="0"/>
          </a:p>
          <a:p>
            <a:pPr marL="0" indent="0">
              <a:buNone/>
            </a:pPr>
            <a:r>
              <a:rPr lang="en-US" sz="2300" dirty="0">
                <a:sym typeface="+mn-ea"/>
              </a:rPr>
              <a:t>Biotin is required for the growth and repair of cells in various tissues throughout the body.</a:t>
            </a:r>
            <a:endParaRPr lang="en-US" sz="2300" dirty="0"/>
          </a:p>
          <a:p>
            <a:pPr marL="0" indent="0">
              <a:buNone/>
            </a:pPr>
            <a:r>
              <a:rPr lang="en-US" sz="2300" dirty="0">
                <a:sym typeface="+mn-ea"/>
              </a:rPr>
              <a:t>This includes maintaining healthy skin, nerve cells, and muscle tissues.</a:t>
            </a:r>
            <a:endParaRPr lang="en-US" sz="2300" dirty="0"/>
          </a:p>
          <a:p>
            <a:pPr marL="0" indent="0">
              <a:buNone/>
            </a:pPr>
            <a:r>
              <a:rPr lang="en-US" sz="2300" b="1" dirty="0"/>
              <a:t>Immune System Support</a:t>
            </a:r>
            <a:r>
              <a:rPr lang="en-US" sz="2300" dirty="0"/>
              <a:t>:</a:t>
            </a:r>
          </a:p>
          <a:p>
            <a:pPr lvl="1"/>
            <a:r>
              <a:rPr lang="en-US" sz="2300" dirty="0"/>
              <a:t>While the exact mechanisms are still under investigation, biotin is believed to play a role in supporting a healthy immune system.</a:t>
            </a:r>
          </a:p>
          <a:p>
            <a:pPr lvl="1"/>
            <a:r>
              <a:rPr lang="en-US" sz="2300" dirty="0"/>
              <a:t>It may contribute to immune function by participating in various metabolic processes that provide energy and building blocks for immune cells.</a:t>
            </a:r>
          </a:p>
          <a:p>
            <a:pPr marL="0" indent="0">
              <a:buNone/>
            </a:pPr>
            <a:endParaRPr lang="en-US" sz="2300" dirty="0"/>
          </a:p>
        </p:txBody>
      </p:sp>
      <p:sp>
        <p:nvSpPr>
          <p:cNvPr id="4" name="Round Same Side Corner Rectangle 4">
            <a:extLst>
              <a:ext uri="{FF2B5EF4-FFF2-40B4-BE49-F238E27FC236}">
                <a16:creationId xmlns:a16="http://schemas.microsoft.com/office/drawing/2014/main" id="{A67F1260-D54E-4E2A-8EA2-00B4E0F490DC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283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PYRIDOXINE (VITAMIN B6)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300"/>
              <a:t>Vitamin B6 is a collective term for pyridoxine, pyridoxal, and pyridoxamine, all derivatives of pyridine.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300"/>
              <a:t>They differ only in the nature of the functional group attached to the ring Pyridoxine occurs primarily in plants, whereas pyridoxal and pyridoxamine are found in foods obtained from animals.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300"/>
              <a:t>All three compounds can serve as precursors of the biologically active coenzyme, pyridoxal phosphate (PLP).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300"/>
              <a:t>PLP functions as a coenzyme for a large number of enzymes, particularly those that catalyze reactions involving amino acids, for example, in the transsulfuration of Hcy to cysteine and in the synthesis of dopamine and serotonin. (Note: PLP is also required by glycogen phosphorylase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13</a:t>
            </a:fld>
            <a:endParaRPr lang="en-US"/>
          </a:p>
        </p:txBody>
      </p:sp>
      <p:sp>
        <p:nvSpPr>
          <p:cNvPr id="7" name="Round Same Side Corner Rectangle 4">
            <a:extLst>
              <a:ext uri="{FF2B5EF4-FFF2-40B4-BE49-F238E27FC236}">
                <a16:creationId xmlns:a16="http://schemas.microsoft.com/office/drawing/2014/main" id="{947BF6E0-9655-4495-9A8B-52AFEEA97A26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47752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Structure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 descr="pyridox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935" y="1620520"/>
            <a:ext cx="6644640" cy="5031740"/>
          </a:xfrm>
          <a:prstGeom prst="rect">
            <a:avLst/>
          </a:prstGeom>
        </p:spPr>
      </p:pic>
      <p:sp>
        <p:nvSpPr>
          <p:cNvPr id="9" name="Round Same Side Corner Rectangle 4">
            <a:extLst>
              <a:ext uri="{FF2B5EF4-FFF2-40B4-BE49-F238E27FC236}">
                <a16:creationId xmlns:a16="http://schemas.microsoft.com/office/drawing/2014/main" id="{C7849C23-2CF8-4B10-8E03-C9C501BC67E3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 descr="pyr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" y="844550"/>
            <a:ext cx="9078595" cy="5333365"/>
          </a:xfrm>
          <a:prstGeom prst="rect">
            <a:avLst/>
          </a:prstGeom>
        </p:spPr>
      </p:pic>
      <p:sp>
        <p:nvSpPr>
          <p:cNvPr id="8" name="Round Same Side Corner Rectangle 4">
            <a:extLst>
              <a:ext uri="{FF2B5EF4-FFF2-40B4-BE49-F238E27FC236}">
                <a16:creationId xmlns:a16="http://schemas.microsoft.com/office/drawing/2014/main" id="{E06C6D3F-0D17-4AE6-8F54-CD05E552F17E}"/>
              </a:ext>
            </a:extLst>
          </p:cNvPr>
          <p:cNvSpPr/>
          <p:nvPr/>
        </p:nvSpPr>
        <p:spPr>
          <a:xfrm>
            <a:off x="21183" y="76607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1981200" y="1066800"/>
            <a:ext cx="4839891" cy="521827"/>
          </a:xfrm>
        </p:spPr>
        <p:txBody>
          <a:bodyPr>
            <a:noAutofit/>
          </a:bodyPr>
          <a:lstStyle/>
          <a:p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Horizontal Integration</a:t>
            </a:r>
            <a:b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100" b="1" dirty="0">
                <a:cs typeface="Andalus" pitchFamily="18" charset="-78"/>
              </a:rPr>
            </a:b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https://i.pinimg.com/originals/7b/56/96/7b5696debc59fe29ae4974e3b4885b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" y="1438910"/>
            <a:ext cx="7715885" cy="500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01980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z="1800" dirty="0">
                <a:solidFill>
                  <a:schemeClr val="accent4"/>
                </a:solidFill>
              </a:rPr>
              <a:t>Horizontal Integration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12111" y="685740"/>
            <a:ext cx="5039983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Vertical Integration</a:t>
            </a:r>
          </a:p>
          <a:p>
            <a:pPr algn="ctr"/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endParaRPr lang="en-US" sz="33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533400" y="1752600"/>
            <a:ext cx="8221980" cy="390525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sz="2400">
                <a:solidFill>
                  <a:srgbClr val="000000"/>
                </a:solidFill>
                <a:ea typeface="Arial" panose="020B0604020202020204"/>
                <a:cs typeface="+mn-lt"/>
              </a:rPr>
              <a:t>Isoniazid, a drug commonly used to treat tuberculosis, can</a:t>
            </a:r>
            <a:r>
              <a:rPr lang="en-US" sz="2400">
                <a:solidFill>
                  <a:srgbClr val="000000"/>
                </a:solidFill>
                <a:ea typeface="Arial" panose="020B0604020202020204"/>
                <a:cs typeface="+mn-lt"/>
              </a:rPr>
              <a:t> </a:t>
            </a:r>
            <a:r>
              <a:rPr sz="2400">
                <a:solidFill>
                  <a:srgbClr val="000000"/>
                </a:solidFill>
                <a:ea typeface="Arial" panose="020B0604020202020204"/>
                <a:cs typeface="+mn-lt"/>
              </a:rPr>
              <a:t>induce a </a:t>
            </a:r>
            <a:r>
              <a:rPr lang="en-US" sz="2400">
                <a:solidFill>
                  <a:srgbClr val="000000"/>
                </a:solidFill>
                <a:ea typeface="Arial" panose="020B0604020202020204"/>
                <a:cs typeface="+mn-lt"/>
              </a:rPr>
              <a:t> </a:t>
            </a:r>
            <a:r>
              <a:rPr sz="2400">
                <a:solidFill>
                  <a:srgbClr val="000000"/>
                </a:solidFill>
                <a:ea typeface="Arial" panose="020B0604020202020204"/>
                <a:cs typeface="+mn-lt"/>
              </a:rPr>
              <a:t>vitamin B6 deficiency by forming an inactive derivative with PLP.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sz="2400">
                <a:solidFill>
                  <a:srgbClr val="000000"/>
                </a:solidFill>
                <a:ea typeface="Arial" panose="020B0604020202020204"/>
                <a:cs typeface="+mn-lt"/>
              </a:rPr>
              <a:t>Thus, </a:t>
            </a:r>
            <a:r>
              <a:rPr lang="en-US" sz="2400">
                <a:solidFill>
                  <a:srgbClr val="000000"/>
                </a:solidFill>
                <a:ea typeface="Arial" panose="020B0604020202020204"/>
                <a:cs typeface="+mn-lt"/>
              </a:rPr>
              <a:t> </a:t>
            </a:r>
            <a:r>
              <a:rPr sz="2400">
                <a:solidFill>
                  <a:srgbClr val="000000"/>
                </a:solidFill>
                <a:ea typeface="Arial" panose="020B0604020202020204"/>
                <a:cs typeface="+mn-lt"/>
              </a:rPr>
              <a:t>B6 supplementation is essential for some patients to prevent the development of peripheral neuropathy. Otherwise, dietary deficiencies in </a:t>
            </a:r>
            <a:r>
              <a:rPr lang="en-US" sz="2400">
                <a:solidFill>
                  <a:srgbClr val="000000"/>
                </a:solidFill>
                <a:ea typeface="Arial" panose="020B0604020202020204"/>
                <a:cs typeface="+mn-lt"/>
              </a:rPr>
              <a:t> </a:t>
            </a:r>
            <a:r>
              <a:rPr sz="2400">
                <a:solidFill>
                  <a:srgbClr val="000000"/>
                </a:solidFill>
                <a:ea typeface="Arial" panose="020B0604020202020204"/>
                <a:cs typeface="+mn-lt"/>
              </a:rPr>
              <a:t>pyridoxine are rare but have been</a:t>
            </a:r>
            <a:r>
              <a:rPr lang="en-US" sz="2400">
                <a:solidFill>
                  <a:srgbClr val="000000"/>
                </a:solidFill>
                <a:ea typeface="Arial" panose="020B0604020202020204"/>
                <a:cs typeface="+mn-lt"/>
              </a:rPr>
              <a:t> </a:t>
            </a:r>
            <a:r>
              <a:rPr sz="2400">
                <a:solidFill>
                  <a:srgbClr val="000000"/>
                </a:solidFill>
                <a:ea typeface="Arial" panose="020B0604020202020204"/>
                <a:cs typeface="+mn-lt"/>
              </a:rPr>
              <a:t>observed in newborn infants fed </a:t>
            </a:r>
            <a:r>
              <a:rPr lang="en-US" sz="2400">
                <a:solidFill>
                  <a:srgbClr val="000000"/>
                </a:solidFill>
                <a:ea typeface="Arial" panose="020B0604020202020204"/>
                <a:cs typeface="+mn-lt"/>
              </a:rPr>
              <a:t> </a:t>
            </a:r>
            <a:r>
              <a:rPr sz="2400">
                <a:solidFill>
                  <a:srgbClr val="000000"/>
                </a:solidFill>
                <a:ea typeface="Arial" panose="020B0604020202020204"/>
                <a:cs typeface="+mn-lt"/>
              </a:rPr>
              <a:t>formulas low in B6 , in women taking oral contraceptives, and in those </a:t>
            </a:r>
            <a:r>
              <a:rPr lang="en-US" sz="2400">
                <a:solidFill>
                  <a:srgbClr val="000000"/>
                </a:solidFill>
                <a:ea typeface="Arial" panose="020B0604020202020204"/>
                <a:cs typeface="+mn-lt"/>
              </a:rPr>
              <a:t> </a:t>
            </a:r>
            <a:r>
              <a:rPr sz="2400">
                <a:solidFill>
                  <a:srgbClr val="000000"/>
                </a:solidFill>
                <a:ea typeface="Arial" panose="020B0604020202020204"/>
                <a:cs typeface="+mn-lt"/>
              </a:rPr>
              <a:t>with alcoholism.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08519" y="838070"/>
            <a:ext cx="6515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Vertical Integration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782955" y="1600200"/>
            <a:ext cx="7947660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>
                <a:sym typeface="+mn-ea"/>
              </a:rPr>
              <a:t>Dermatitis: Biotin deficiency can cause skin issues such as red, scaly rashes (dermatitis), often around the eyes, nose, mouth, and genitals.</a:t>
            </a:r>
            <a:endParaRPr lang="en-US" sz="2400" dirty="0"/>
          </a:p>
          <a:p>
            <a:r>
              <a:rPr lang="en-US" sz="2400" dirty="0">
                <a:sym typeface="+mn-ea"/>
              </a:rPr>
              <a:t>Alopecia (Hair Loss): Hair loss, or alopecia, is a common symptom of biotin deficiency. This can result in thinning hair or complete hair loss.</a:t>
            </a:r>
            <a:endParaRPr lang="en-US" sz="2400" dirty="0"/>
          </a:p>
          <a:p>
            <a:r>
              <a:rPr lang="en-US" sz="2400" dirty="0">
                <a:sym typeface="+mn-ea"/>
              </a:rPr>
              <a:t>Brittle Nails: Biotin deficiency can lead to weak and brittle nails, making them prone to breakage and splitting.</a:t>
            </a:r>
            <a:endParaRPr lang="en-US" sz="2400" dirty="0"/>
          </a:p>
          <a:p>
            <a:r>
              <a:rPr lang="en-US" sz="2400" dirty="0">
                <a:sym typeface="+mn-ea"/>
              </a:rPr>
              <a:t>Conjunctivitis: Inflammation of the conjunctiva, the clear tissue that covers the white part of the eye, can occur in cases of severe biotin deficiency.</a:t>
            </a:r>
            <a:endParaRPr lang="en-US" sz="2400" dirty="0"/>
          </a:p>
          <a:p>
            <a:endParaRPr lang="en-US" sz="2400" dirty="0">
              <a:sym typeface="+mn-e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Family Medicine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5211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Family Medicine plays important role in following manner:</a:t>
            </a:r>
          </a:p>
          <a:p>
            <a:r>
              <a:rPr lang="en-US" sz="2400" dirty="0"/>
              <a:t>Diagnosis</a:t>
            </a:r>
          </a:p>
          <a:p>
            <a:endParaRPr lang="en-US" sz="2400" dirty="0"/>
          </a:p>
          <a:p>
            <a:r>
              <a:rPr lang="en-US" sz="2400" dirty="0"/>
              <a:t>Education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r>
              <a:rPr lang="en-US" sz="2400" dirty="0"/>
              <a:t>Dietary Guidance</a:t>
            </a:r>
          </a:p>
          <a:p>
            <a:endParaRPr lang="en-US" sz="2400" dirty="0"/>
          </a:p>
          <a:p>
            <a:r>
              <a:rPr lang="en-US" sz="2400" dirty="0"/>
              <a:t>Monitoring</a:t>
            </a:r>
          </a:p>
          <a:p>
            <a:endParaRPr lang="en-US" sz="2400" dirty="0"/>
          </a:p>
          <a:p>
            <a:r>
              <a:rPr lang="en-US" sz="2400" dirty="0"/>
              <a:t>Refer to Specialists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Round Same Side Corner Rectangle 4">
            <a:extLst>
              <a:ext uri="{FF2B5EF4-FFF2-40B4-BE49-F238E27FC236}">
                <a16:creationId xmlns:a16="http://schemas.microsoft.com/office/drawing/2014/main" id="{ED4A8C2B-9DFF-4506-909B-8BD1CB22D92A}"/>
              </a:ext>
            </a:extLst>
          </p:cNvPr>
          <p:cNvSpPr/>
          <p:nvPr/>
        </p:nvSpPr>
        <p:spPr>
          <a:xfrm>
            <a:off x="21183" y="23448"/>
            <a:ext cx="29506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0" y="129043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cs typeface="Times New Roman" pitchFamily="18" charset="0"/>
              </a:rPr>
              <a:t>Respiratory Module</a:t>
            </a:r>
            <a:br>
              <a:rPr lang="en-US" sz="4000" u="sng" dirty="0">
                <a:cs typeface="Times New Roman" pitchFamily="18" charset="0"/>
              </a:rPr>
            </a:br>
            <a:r>
              <a:rPr lang="en-US" sz="3200" u="sng" dirty="0">
                <a:cs typeface="Times New Roman" pitchFamily="18" charset="0"/>
              </a:rPr>
              <a:t>1</a:t>
            </a:r>
            <a:r>
              <a:rPr lang="en-US" sz="3200" u="sng" baseline="30000" dirty="0">
                <a:cs typeface="Times New Roman" pitchFamily="18" charset="0"/>
              </a:rPr>
              <a:t>st</a:t>
            </a:r>
            <a:r>
              <a:rPr lang="en-US" sz="3200" dirty="0">
                <a:cs typeface="Times New Roman" pitchFamily="18" charset="0"/>
              </a:rPr>
              <a:t> Year MBBS(SGD)</a:t>
            </a:r>
            <a:br>
              <a:rPr lang="en-US" sz="4000" u="sng" dirty="0">
                <a:cs typeface="Times New Roman" pitchFamily="18" charset="0"/>
              </a:rPr>
            </a:br>
            <a:r>
              <a:rPr lang="en-US" sz="4000" b="1" u="sng" dirty="0">
                <a:cs typeface="Times New Roman" pitchFamily="18" charset="0"/>
              </a:rPr>
              <a:t>Biotin and </a:t>
            </a:r>
            <a:r>
              <a:rPr lang="en-US" sz="4000" b="1" u="sng" dirty="0" err="1">
                <a:cs typeface="Times New Roman" pitchFamily="18" charset="0"/>
              </a:rPr>
              <a:t>Pyroxidine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772629"/>
            <a:ext cx="8534400" cy="7620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7200" b="1" dirty="0">
                <a:cs typeface="Times New Roman" pitchFamily="18" charset="0"/>
              </a:rPr>
              <a:t>Presenter: Dr Uzma Zafar				Date: 01-02-25</a:t>
            </a:r>
          </a:p>
          <a:p>
            <a:pPr algn="l"/>
            <a:r>
              <a:rPr lang="en-US" sz="7200" b="1" dirty="0">
                <a:cs typeface="Times New Roman" pitchFamily="18" charset="0"/>
              </a:rPr>
              <a:t>    Dept of Biochemistry</a:t>
            </a:r>
          </a:p>
          <a:p>
            <a:pPr algn="l"/>
            <a:r>
              <a:rPr lang="en-US" sz="7200" b="1" dirty="0">
                <a:cs typeface="Times New Roman" pitchFamily="18" charset="0"/>
              </a:rPr>
              <a:t>               RMU                                         			</a:t>
            </a:r>
            <a:r>
              <a:rPr lang="en-US" sz="3300" b="1" dirty="0">
                <a:cs typeface="Times New Roman" pitchFamily="18" charset="0"/>
              </a:rPr>
              <a:t>			</a:t>
            </a:r>
            <a:r>
              <a:rPr lang="en-US" sz="2400" b="1" dirty="0">
                <a:cs typeface="Times New Roman" pitchFamily="18" charset="0"/>
              </a:rPr>
              <a:t>		</a:t>
            </a:r>
            <a:endParaRPr lang="en-US" sz="2400" b="1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3028"/>
            <a:ext cx="914400" cy="9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a skull and text&#10;&#10;Description automatically generated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3028"/>
            <a:ext cx="1204686" cy="1007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1392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69290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+mn-lt"/>
              </a:rPr>
              <a:t>Biotin or Pyridoxine Versus Combined Regimen in the Treatment of </a:t>
            </a:r>
            <a:r>
              <a:rPr lang="en-US" sz="3600" b="1" dirty="0" err="1">
                <a:latin typeface="+mn-lt"/>
              </a:rPr>
              <a:t>Onychoschizia</a:t>
            </a:r>
            <a:br>
              <a:rPr lang="en-US" b="1" dirty="0"/>
            </a:br>
            <a:endParaRPr lang="en-US" sz="3600" b="1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59807-4E02-4090-954C-8862AE38006D}" type="slidenum">
              <a:rPr lang="en-US" smtClean="0"/>
              <a:t>20</a:t>
            </a:fld>
            <a:endParaRPr lang="en-US"/>
          </a:p>
        </p:txBody>
      </p:sp>
      <p:sp>
        <p:nvSpPr>
          <p:cNvPr id="7" name="Round Same Side Corner Rectangle 4">
            <a:extLst>
              <a:ext uri="{FF2B5EF4-FFF2-40B4-BE49-F238E27FC236}">
                <a16:creationId xmlns:a16="http://schemas.microsoft.com/office/drawing/2014/main" id="{5C0AE568-92CF-449E-A040-C3711BC95345}"/>
              </a:ext>
            </a:extLst>
          </p:cNvPr>
          <p:cNvSpPr/>
          <p:nvPr/>
        </p:nvSpPr>
        <p:spPr>
          <a:xfrm>
            <a:off x="21183" y="23448"/>
            <a:ext cx="29506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10" name="Round Same Side Corner Rectangle 4">
            <a:extLst>
              <a:ext uri="{FF2B5EF4-FFF2-40B4-BE49-F238E27FC236}">
                <a16:creationId xmlns:a16="http://schemas.microsoft.com/office/drawing/2014/main" id="{3203F9E9-CB75-4F56-AEAC-D1103E4A68F5}"/>
              </a:ext>
            </a:extLst>
          </p:cNvPr>
          <p:cNvSpPr/>
          <p:nvPr/>
        </p:nvSpPr>
        <p:spPr>
          <a:xfrm>
            <a:off x="6324600" y="23448"/>
            <a:ext cx="29506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Research Article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3690CD-371D-46D0-BE21-D5D7E4267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24000"/>
            <a:ext cx="8763000" cy="489267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February 2025 | Volume 24 | Issue 2 | 174 | Copyright © February 2025</a:t>
            </a:r>
          </a:p>
          <a:p>
            <a:pPr marL="0" indent="0">
              <a:buNone/>
            </a:pPr>
            <a:r>
              <a:rPr lang="en-US" b="1" dirty="0">
                <a:hlinkClick r:id="rId3"/>
              </a:rPr>
              <a:t>doi:10.36849/JDD.7687R1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Avner </a:t>
            </a:r>
            <a:r>
              <a:rPr lang="en-US" b="1" dirty="0" err="1"/>
              <a:t>Shemer</a:t>
            </a:r>
            <a:r>
              <a:rPr lang="en-US" b="1" dirty="0"/>
              <a:t> </a:t>
            </a:r>
            <a:r>
              <a:rPr lang="en-US" b="1" dirty="0" err="1"/>
              <a:t>MD</a:t>
            </a:r>
            <a:r>
              <a:rPr lang="en-US" b="1" baseline="30000" dirty="0" err="1"/>
              <a:t>a,b</a:t>
            </a:r>
            <a:r>
              <a:rPr lang="en-US" b="1" baseline="30000" dirty="0"/>
              <a:t>*</a:t>
            </a:r>
            <a:r>
              <a:rPr lang="en-US" b="1" dirty="0"/>
              <a:t>, Anna </a:t>
            </a:r>
            <a:r>
              <a:rPr lang="en-US" b="1" dirty="0" err="1"/>
              <a:t>Lyakhovitsky</a:t>
            </a:r>
            <a:r>
              <a:rPr lang="en-US" b="1" dirty="0"/>
              <a:t> </a:t>
            </a:r>
            <a:r>
              <a:rPr lang="en-US" b="1" dirty="0" err="1"/>
              <a:t>MD</a:t>
            </a:r>
            <a:r>
              <a:rPr lang="en-US" b="1" baseline="30000" dirty="0" err="1"/>
              <a:t>a,b</a:t>
            </a:r>
            <a:r>
              <a:rPr lang="en-US" b="1" baseline="30000" dirty="0"/>
              <a:t>*</a:t>
            </a:r>
            <a:r>
              <a:rPr lang="en-US" b="1" dirty="0"/>
              <a:t>, </a:t>
            </a:r>
            <a:r>
              <a:rPr lang="en-US" b="1" dirty="0" err="1"/>
              <a:t>Vered</a:t>
            </a:r>
            <a:r>
              <a:rPr lang="en-US" b="1" dirty="0"/>
              <a:t> </a:t>
            </a:r>
            <a:r>
              <a:rPr lang="en-US" b="1" dirty="0" err="1"/>
              <a:t>Hermush</a:t>
            </a:r>
            <a:r>
              <a:rPr lang="en-US" b="1" dirty="0"/>
              <a:t> </a:t>
            </a:r>
            <a:r>
              <a:rPr lang="en-US" b="1" dirty="0" err="1"/>
              <a:t>MD</a:t>
            </a:r>
            <a:r>
              <a:rPr lang="en-US" b="1" baseline="30000" dirty="0" err="1"/>
              <a:t>c,d</a:t>
            </a:r>
            <a:r>
              <a:rPr lang="en-US" b="1" dirty="0"/>
              <a:t>, </a:t>
            </a:r>
            <a:r>
              <a:rPr lang="en-US" b="1" dirty="0" err="1"/>
              <a:t>Riad</a:t>
            </a:r>
            <a:r>
              <a:rPr lang="en-US" b="1" dirty="0"/>
              <a:t> Kassem </a:t>
            </a:r>
            <a:r>
              <a:rPr lang="en-US" b="1" dirty="0" err="1"/>
              <a:t>MD</a:t>
            </a:r>
            <a:r>
              <a:rPr lang="en-US" b="1" baseline="30000" dirty="0" err="1"/>
              <a:t>a,b</a:t>
            </a:r>
            <a:r>
              <a:rPr lang="en-US" b="1" dirty="0"/>
              <a:t>, Baruch Kaplan </a:t>
            </a:r>
            <a:r>
              <a:rPr lang="en-US" b="1" dirty="0" err="1"/>
              <a:t>MD</a:t>
            </a:r>
            <a:r>
              <a:rPr lang="en-US" b="1" baseline="30000" dirty="0" err="1"/>
              <a:t>e</a:t>
            </a:r>
            <a:r>
              <a:rPr lang="en-US" b="1" dirty="0"/>
              <a:t>, Eran </a:t>
            </a:r>
            <a:r>
              <a:rPr lang="en-US" b="1" dirty="0" err="1"/>
              <a:t>Galili</a:t>
            </a:r>
            <a:r>
              <a:rPr lang="en-US" b="1" dirty="0"/>
              <a:t> </a:t>
            </a:r>
            <a:r>
              <a:rPr lang="en-US" b="1" dirty="0" err="1"/>
              <a:t>MD</a:t>
            </a:r>
            <a:r>
              <a:rPr lang="en-US" b="1" baseline="30000" dirty="0" err="1"/>
              <a:t>a,b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fontAlgn="base"/>
            <a:r>
              <a:rPr lang="en-US" b="1" cap="all" dirty="0"/>
              <a:t>Abstract</a:t>
            </a:r>
          </a:p>
          <a:p>
            <a:pPr fontAlgn="base"/>
            <a:r>
              <a:rPr lang="en-US" b="1" dirty="0"/>
              <a:t>Background:</a:t>
            </a:r>
            <a:r>
              <a:rPr lang="en-US" dirty="0"/>
              <a:t> </a:t>
            </a:r>
            <a:r>
              <a:rPr lang="en-US" dirty="0" err="1"/>
              <a:t>Onychoschizia</a:t>
            </a:r>
            <a:r>
              <a:rPr lang="en-US" dirty="0"/>
              <a:t> is characterized by distal nail plate splitting. Several therapeutic approaches exist, most of which are based on case reports or small non-comparative case series.</a:t>
            </a:r>
          </a:p>
          <a:p>
            <a:pPr fontAlgn="base"/>
            <a:r>
              <a:rPr lang="en-US" b="1" dirty="0"/>
              <a:t>Objective:</a:t>
            </a:r>
            <a:r>
              <a:rPr lang="en-US" dirty="0"/>
              <a:t> To evaluate safety and efficacy of oral biotin and pyridoxine for treating </a:t>
            </a:r>
            <a:r>
              <a:rPr lang="en-US" dirty="0" err="1"/>
              <a:t>onychoschizia</a:t>
            </a:r>
            <a:r>
              <a:rPr lang="en-US" dirty="0"/>
              <a:t>.</a:t>
            </a:r>
          </a:p>
          <a:p>
            <a:pPr fontAlgn="base"/>
            <a:r>
              <a:rPr lang="en-US" b="1" dirty="0"/>
              <a:t>Patients and Methods: </a:t>
            </a:r>
            <a:r>
              <a:rPr lang="en-US" dirty="0"/>
              <a:t>A retrospective comparative study was conducted among patients with idiopathic fingernail </a:t>
            </a:r>
            <a:r>
              <a:rPr lang="en-US" dirty="0" err="1"/>
              <a:t>onychoschizia</a:t>
            </a:r>
            <a:r>
              <a:rPr lang="en-US" dirty="0"/>
              <a:t>. Patients were prescribed 1 mg/day biotin, or 100 mg/day pyridoxine or both, for 3 months. Complete response (improvement of more than 90%) and partial response (improvement of more than 50%) were assessed after 6 to 9 months.</a:t>
            </a:r>
          </a:p>
          <a:p>
            <a:pPr fontAlgn="base"/>
            <a:r>
              <a:rPr lang="en-US" b="1" dirty="0"/>
              <a:t>Results:</a:t>
            </a:r>
            <a:r>
              <a:rPr lang="en-US" dirty="0"/>
              <a:t> The study included 61 patients with fingernail </a:t>
            </a:r>
            <a:r>
              <a:rPr lang="en-US" dirty="0" err="1"/>
              <a:t>onychoschizia</a:t>
            </a:r>
            <a:r>
              <a:rPr lang="en-US" dirty="0"/>
              <a:t> (mean age 40.5 years [range 20-68 years]). The average number of affected fingernails was 7.0 (±2.0) per patient. The nail condition lasted 11.6 (±4.7) years on average. The combined treatment regimen achieved significantly higher rates of complete response compared to biotin or pyridoxine alone (69.6% vs 10%, 11.1%, respectively;</a:t>
            </a:r>
          </a:p>
          <a:p>
            <a:pPr fontAlgn="base"/>
            <a:r>
              <a:rPr lang="en-US" i="1" dirty="0"/>
              <a:t>P </a:t>
            </a:r>
            <a:r>
              <a:rPr lang="en-US" dirty="0"/>
              <a:t>values &lt; .001). Partial response (&gt;50% improvement) was achieved in an additional 30.4%, 45%, and 38.9% of patients treated with combined regimen vs biotin or pyridoxine alone, respectively. No adverse events were recorded.</a:t>
            </a:r>
          </a:p>
          <a:p>
            <a:pPr fontAlgn="base"/>
            <a:r>
              <a:rPr lang="en-US" b="1" dirty="0"/>
              <a:t>Conclusions:</a:t>
            </a:r>
            <a:r>
              <a:rPr lang="en-US" dirty="0"/>
              <a:t> This study demonstrates that the use of biotin and pyridoxine combination is an effective treatment for fingernail </a:t>
            </a:r>
            <a:r>
              <a:rPr lang="en-US" dirty="0" err="1"/>
              <a:t>onychoschizia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7492412" y="0"/>
            <a:ext cx="16552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Bioethics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228600" y="365127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Ethical Considerations</a:t>
            </a:r>
            <a:endParaRPr lang="en-US" sz="3600" b="1" dirty="0">
              <a:latin typeface="+mn-lt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762000" y="1400628"/>
            <a:ext cx="7986486" cy="5123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>
                <a:solidFill>
                  <a:srgbClr val="0D0D0D"/>
                </a:solidFill>
              </a:rPr>
              <a:t>From an ethical standpoint, the scenario raises considerations regarding </a:t>
            </a:r>
            <a:r>
              <a:rPr lang="en-US" sz="2800" b="1" dirty="0">
                <a:solidFill>
                  <a:srgbClr val="0D0D0D"/>
                </a:solidFill>
              </a:rPr>
              <a:t>patient autonomy</a:t>
            </a:r>
            <a:r>
              <a:rPr lang="en-US" sz="2800" dirty="0">
                <a:solidFill>
                  <a:srgbClr val="0D0D0D"/>
                </a:solidFill>
              </a:rPr>
              <a:t>, </a:t>
            </a:r>
            <a:r>
              <a:rPr lang="en-US" sz="2800" b="1" dirty="0">
                <a:solidFill>
                  <a:srgbClr val="0D0D0D"/>
                </a:solidFill>
              </a:rPr>
              <a:t>informed consent</a:t>
            </a:r>
            <a:r>
              <a:rPr lang="en-US" sz="2800" dirty="0">
                <a:solidFill>
                  <a:srgbClr val="0D0D0D"/>
                </a:solidFill>
              </a:rPr>
              <a:t>, and </a:t>
            </a:r>
            <a:r>
              <a:rPr lang="en-US" sz="2800" b="1" dirty="0">
                <a:solidFill>
                  <a:srgbClr val="0D0D0D"/>
                </a:solidFill>
              </a:rPr>
              <a:t>confidentiality</a:t>
            </a:r>
            <a:r>
              <a:rPr lang="en-US" sz="2800" dirty="0">
                <a:solidFill>
                  <a:srgbClr val="0D0D0D"/>
                </a:solidFill>
              </a:rPr>
              <a:t> </a:t>
            </a:r>
          </a:p>
          <a:p>
            <a:pPr algn="just"/>
            <a:r>
              <a:rPr lang="en-US" sz="2800" dirty="0">
                <a:solidFill>
                  <a:srgbClr val="0D0D0D"/>
                </a:solidFill>
              </a:rPr>
              <a:t>The physician must ensure that patient fully understands her diagnosis, treatment options, and potential implications </a:t>
            </a:r>
          </a:p>
          <a:p>
            <a:pPr algn="just"/>
            <a:r>
              <a:rPr lang="en-US" sz="2800" dirty="0">
                <a:solidFill>
                  <a:srgbClr val="0D0D0D"/>
                </a:solidFill>
              </a:rPr>
              <a:t>Discuss the necessity of a healthy lifestyle </a:t>
            </a:r>
            <a:r>
              <a:rPr lang="en-US" sz="3600" dirty="0">
                <a:solidFill>
                  <a:srgbClr val="0D0D0D"/>
                </a:solidFill>
              </a:rPr>
              <a:t> </a:t>
            </a:r>
            <a:r>
              <a:rPr lang="en-US" sz="2800" dirty="0"/>
              <a:t>&amp; treatment plan. This requires clear communication and understanding of risks and benefits.</a:t>
            </a:r>
            <a:endParaRPr lang="en-US" sz="3600" dirty="0">
              <a:solidFill>
                <a:srgbClr val="0D0D0D"/>
              </a:solidFill>
            </a:endParaRPr>
          </a:p>
          <a:p>
            <a:pPr algn="just"/>
            <a:r>
              <a:rPr lang="en-US" sz="2800" dirty="0">
                <a:solidFill>
                  <a:srgbClr val="0D0D0D"/>
                </a:solidFill>
              </a:rPr>
              <a:t>Additionally, the physician must respect patient’s privacy and confidentiality throughout the diagnostic and treatment process</a:t>
            </a:r>
            <a:endParaRPr lang="en-US" sz="2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Round Same Side Corner Rectangle 4"/>
          <p:cNvSpPr/>
          <p:nvPr/>
        </p:nvSpPr>
        <p:spPr>
          <a:xfrm>
            <a:off x="21183" y="23448"/>
            <a:ext cx="27220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3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4"/>
          <p:cNvSpPr/>
          <p:nvPr/>
        </p:nvSpPr>
        <p:spPr>
          <a:xfrm>
            <a:off x="6040983" y="46017"/>
            <a:ext cx="31030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Artificial Intelligence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228600" y="365127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Role of AI in  Management</a:t>
            </a:r>
            <a:endParaRPr lang="en-US" sz="3600" b="1" dirty="0">
              <a:latin typeface="+mn-lt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762000" y="1400628"/>
            <a:ext cx="7986486" cy="5123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sz="2800" dirty="0">
                <a:solidFill>
                  <a:srgbClr val="0D0D0D"/>
                </a:solidFill>
              </a:rPr>
              <a:t>AI can potentially aid in </a:t>
            </a:r>
            <a:r>
              <a:rPr lang="en-US" sz="2800" b="1" dirty="0">
                <a:solidFill>
                  <a:srgbClr val="0D0D0D"/>
                </a:solidFill>
              </a:rPr>
              <a:t>enhancing diagnostic accuracy and efficiency. </a:t>
            </a:r>
          </a:p>
          <a:p>
            <a:pPr fontAlgn="base"/>
            <a:r>
              <a:rPr lang="en-US" sz="2800" dirty="0">
                <a:solidFill>
                  <a:srgbClr val="0D0D0D"/>
                </a:solidFill>
              </a:rPr>
              <a:t>AI-powered decision support systems can also help clinicians in </a:t>
            </a:r>
            <a:r>
              <a:rPr lang="en-US" sz="2800" b="1" dirty="0">
                <a:solidFill>
                  <a:srgbClr val="0D0D0D"/>
                </a:solidFill>
              </a:rPr>
              <a:t>selecting appropriate treatment modalities</a:t>
            </a:r>
          </a:p>
          <a:p>
            <a:pPr fontAlgn="base"/>
            <a:r>
              <a:rPr lang="en-US" sz="2800" dirty="0">
                <a:solidFill>
                  <a:srgbClr val="0D0D0D"/>
                </a:solidFill>
              </a:rPr>
              <a:t>AI-driven predictive models may help </a:t>
            </a:r>
            <a:r>
              <a:rPr lang="en-US" sz="2800" b="1" dirty="0">
                <a:solidFill>
                  <a:srgbClr val="0D0D0D"/>
                </a:solidFill>
              </a:rPr>
              <a:t>anticipate the risk of complications of the Disease</a:t>
            </a:r>
            <a:r>
              <a:rPr lang="en-US" sz="2800" dirty="0">
                <a:solidFill>
                  <a:srgbClr val="0D0D0D"/>
                </a:solidFill>
              </a:rPr>
              <a:t> in susceptible populations</a:t>
            </a:r>
            <a:endParaRPr lang="en-US" sz="2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" name="Round Same Side Corner Rectangle 4"/>
          <p:cNvSpPr/>
          <p:nvPr/>
        </p:nvSpPr>
        <p:spPr>
          <a:xfrm>
            <a:off x="21183" y="23448"/>
            <a:ext cx="27220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83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228600" y="76200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How To Access Digital Library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762000" y="914400"/>
            <a:ext cx="7986486" cy="61431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rgbClr val="202124"/>
                </a:solidFill>
              </a:rPr>
              <a:t>Steps to Access HEC Digital Library</a:t>
            </a:r>
            <a:endParaRPr lang="en-US" sz="2800" dirty="0">
              <a:solidFill>
                <a:srgbClr val="202124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Go to the website of HEC National Digital Library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On Home Page, click on the INSTITUTES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A page will appear showing the universities from Public and Private Sector and other Institutes which have access to HEC National Digital Library HNDL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Select your desired Institute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A page will appear showing the resources of the institution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Journals and Researches will appear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You can find a Journal by clicking on JOURNALS AND DATABASE and enter a keyword to search for your desired journal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31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228600" y="365127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Learning Resources</a:t>
            </a:r>
            <a:endParaRPr lang="en-US" sz="3600" b="1" dirty="0">
              <a:latin typeface="+mn-lt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776514" y="1400628"/>
            <a:ext cx="7986486" cy="4466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Lippincott Illustrated Reviews 8</a:t>
            </a:r>
            <a:r>
              <a:rPr lang="en-US" sz="2800" baseline="30000" dirty="0"/>
              <a:t>th edition</a:t>
            </a:r>
            <a:r>
              <a:rPr lang="en-US" sz="2800" dirty="0"/>
              <a:t> </a:t>
            </a:r>
          </a:p>
          <a:p>
            <a:r>
              <a:rPr lang="en-US" sz="2800" dirty="0"/>
              <a:t>Harper’s Illustrated Biochemistry 32</a:t>
            </a:r>
            <a:r>
              <a:rPr lang="en-US" sz="2800" baseline="30000" dirty="0"/>
              <a:t>nd</a:t>
            </a:r>
            <a:r>
              <a:rPr lang="en-US" sz="2800" dirty="0"/>
              <a:t> Edition </a:t>
            </a:r>
          </a:p>
          <a:p>
            <a:r>
              <a:rPr lang="en-US" sz="2800" dirty="0"/>
              <a:t>Google images</a:t>
            </a:r>
          </a:p>
          <a:p>
            <a:pPr algn="just"/>
            <a:r>
              <a:rPr lang="en-US" sz="2800" dirty="0"/>
              <a:t>Use digital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958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7400" y="2514600"/>
            <a:ext cx="50292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+mn-lt"/>
              </a:rPr>
              <a:t>THANK YOU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827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Motto, Vision, Dream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267C48E-C722-45BA-ABA8-7A339C617C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326958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0" y="1295400"/>
            <a:ext cx="41147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impart evidence based research oriented medical education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provide best possible patient care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inculcate the values of mutual respect and ethical practice of medicine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51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4900"/>
            <a:ext cx="80010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304800"/>
            <a:ext cx="8686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n-lt"/>
              </a:rPr>
              <a:t>Professor Umar Model of Integrated Lecture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9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20762"/>
            <a:ext cx="8286750" cy="55324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>
                <a:latin typeface="Calibri" pitchFamily="34" charset="0"/>
              </a:rPr>
              <a:t>At the end of this session students should be able to</a:t>
            </a:r>
          </a:p>
          <a:p>
            <a:pPr marL="0" indent="0" algn="just">
              <a:buNone/>
            </a:pPr>
            <a:endParaRPr lang="en-US" sz="2800" dirty="0">
              <a:latin typeface="Calibri" pitchFamily="34" charset="0"/>
            </a:endParaRPr>
          </a:p>
          <a:p>
            <a:r>
              <a:rPr lang="en-US" sz="2800" dirty="0"/>
              <a:t>Describe the dietary sources of Pyridoxine and Biotin</a:t>
            </a:r>
          </a:p>
          <a:p>
            <a:endParaRPr lang="en-US" sz="2800" dirty="0"/>
          </a:p>
          <a:p>
            <a:r>
              <a:rPr lang="en-US" sz="2800" dirty="0"/>
              <a:t>Explain the role of Pantothenic Acid and Biotin in the body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304800"/>
            <a:ext cx="8686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Learning Objectives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31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457200"/>
            <a:ext cx="2334260" cy="99441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Biotin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65" dirty="0"/>
              <a:t>Biotin (also known as vitamin B7 or vitamin H) is one of the B vitamins.</a:t>
            </a:r>
          </a:p>
          <a:p>
            <a:r>
              <a:rPr lang="en-US" sz="2665" dirty="0"/>
              <a:t>It is involved in a wide range of metabolic processes, both in humans and in other organisms, primarily related to the utilization of fats, carbohydrates, and amino acids.</a:t>
            </a:r>
          </a:p>
          <a:p>
            <a:r>
              <a:rPr lang="en-US" sz="2665" dirty="0"/>
              <a:t>The name biotin, borrowed from the German Biotin, derives from the Ancient Greek word β</a:t>
            </a:r>
            <a:r>
              <a:rPr lang="en-US" sz="2665" dirty="0" err="1"/>
              <a:t>ίοτος</a:t>
            </a:r>
            <a:r>
              <a:rPr lang="en-US" sz="2665" dirty="0"/>
              <a:t> (</a:t>
            </a:r>
            <a:r>
              <a:rPr lang="en-US" sz="2665" dirty="0" err="1"/>
              <a:t>bíotos</a:t>
            </a:r>
            <a:r>
              <a:rPr lang="en-US" sz="2665" dirty="0"/>
              <a:t>; 'life') and the suffix "-in" (a suffix used in chemistry usually to indicate 'forming')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7B303C6-A841-4BCE-9982-C32AB584EAE4}"/>
              </a:ext>
            </a:extLst>
          </p:cNvPr>
          <p:cNvGrpSpPr/>
          <p:nvPr/>
        </p:nvGrpSpPr>
        <p:grpSpPr>
          <a:xfrm>
            <a:off x="0" y="0"/>
            <a:ext cx="2514600" cy="480241"/>
            <a:chOff x="0" y="34747"/>
            <a:chExt cx="2783536" cy="480241"/>
          </a:xfrm>
          <a:scene3d>
            <a:camera prst="orthographicFront"/>
            <a:lightRig rig="flat" dir="t"/>
          </a:scene3d>
        </p:grpSpPr>
        <p:sp>
          <p:nvSpPr>
            <p:cNvPr id="7" name="Round Same Side Corner Rectangle 4">
              <a:extLst>
                <a:ext uri="{FF2B5EF4-FFF2-40B4-BE49-F238E27FC236}">
                  <a16:creationId xmlns:a16="http://schemas.microsoft.com/office/drawing/2014/main" id="{8F890F14-1304-4AEF-B27F-F5B4D61EC920}"/>
                </a:ext>
              </a:extLst>
            </p:cNvPr>
            <p:cNvSpPr/>
            <p:nvPr/>
          </p:nvSpPr>
          <p:spPr>
            <a:xfrm>
              <a:off x="0" y="34747"/>
              <a:ext cx="2783536" cy="480241"/>
            </a:xfrm>
            <a:prstGeom prst="round2SameRect">
              <a:avLst>
                <a:gd name="adj1" fmla="val 16670"/>
                <a:gd name="adj2" fmla="val 0"/>
              </a:avLst>
            </a:prstGeom>
            <a:solidFill>
              <a:schemeClr val="bg1"/>
            </a:solidFill>
            <a:ln>
              <a:noFill/>
            </a:ln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 Same Side Corner Rectangle 4">
              <a:extLst>
                <a:ext uri="{FF2B5EF4-FFF2-40B4-BE49-F238E27FC236}">
                  <a16:creationId xmlns:a16="http://schemas.microsoft.com/office/drawing/2014/main" id="{D2768088-23AA-46A4-8E94-4F6C8AEBE8B0}"/>
                </a:ext>
              </a:extLst>
            </p:cNvPr>
            <p:cNvSpPr/>
            <p:nvPr/>
          </p:nvSpPr>
          <p:spPr>
            <a:xfrm>
              <a:off x="23448" y="58195"/>
              <a:ext cx="2736640" cy="456793"/>
            </a:xfrm>
            <a:prstGeom prst="rect">
              <a:avLst/>
            </a:prstGeom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815" tIns="43815" rIns="43815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300" b="1" kern="1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Core</a:t>
              </a:r>
              <a:r>
                <a:rPr lang="en-GB" sz="2300" b="1" kern="12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GB" sz="23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Knowledge</a:t>
              </a:r>
              <a:endParaRPr lang="en-GB" sz="2300" kern="12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10000"/>
          </a:bodyPr>
          <a:lstStyle/>
          <a:p>
            <a:r>
              <a:rPr lang="en-US" sz="3430" dirty="0"/>
              <a:t>Biotin is classified as a heterocyclic compound, with a sulfur-containing tetrahydrothiophene ring fused to a </a:t>
            </a:r>
            <a:r>
              <a:rPr lang="en-US" sz="3430" dirty="0" err="1"/>
              <a:t>ureido</a:t>
            </a:r>
            <a:r>
              <a:rPr lang="en-US" sz="3430" dirty="0"/>
              <a:t> group. </a:t>
            </a:r>
          </a:p>
          <a:p>
            <a:r>
              <a:rPr lang="en-US" sz="3430" dirty="0"/>
              <a:t>A C5-carboxylic acid side chain is appended to the former ring. The </a:t>
            </a:r>
            <a:r>
              <a:rPr lang="en-US" sz="3430" dirty="0" err="1"/>
              <a:t>ureido</a:t>
            </a:r>
            <a:r>
              <a:rPr lang="en-US" sz="3430" dirty="0"/>
              <a:t> ring, containing the −N−CO−N− group, serves as the carbon dioxide carrier in carboxylation reactions.</a:t>
            </a:r>
          </a:p>
          <a:p>
            <a:r>
              <a:rPr lang="en-US" sz="3430" dirty="0"/>
              <a:t>Biotin is a coenzyme for five carboxylase enzymes, which are involved in the catabolism of amino acids and fatty acids, synthesis of fatty acids, and gluconeogenesis.</a:t>
            </a:r>
          </a:p>
          <a:p>
            <a:r>
              <a:rPr lang="en-US" sz="3430" dirty="0" err="1"/>
              <a:t>Biotinylation</a:t>
            </a:r>
            <a:r>
              <a:rPr lang="en-US" sz="3430" dirty="0"/>
              <a:t> of histone proteins in nuclear chromatin plays a role in chromatin stability and gene expression.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33083"/>
            <a:ext cx="8229600" cy="1143000"/>
          </a:xfrm>
        </p:spPr>
        <p:txBody>
          <a:bodyPr/>
          <a:lstStyle/>
          <a:p>
            <a:r>
              <a:rPr lang="en-US" sz="4000" b="1" dirty="0">
                <a:latin typeface="+mn-lt"/>
              </a:rPr>
              <a:t>Chemical description</a:t>
            </a:r>
          </a:p>
        </p:txBody>
      </p:sp>
      <p:sp>
        <p:nvSpPr>
          <p:cNvPr id="7" name="Round Same Side Corner Rectangle 4">
            <a:extLst>
              <a:ext uri="{FF2B5EF4-FFF2-40B4-BE49-F238E27FC236}">
                <a16:creationId xmlns:a16="http://schemas.microsoft.com/office/drawing/2014/main" id="{77A69427-261D-45C4-99AE-0ACC747A43A2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keletal formula of biot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38400"/>
            <a:ext cx="4342130" cy="290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all-and-stick model of the Biotin molecu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65325"/>
            <a:ext cx="3818255" cy="385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DCA4D11-29F9-47A7-8C68-59FE36B58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8777" y="394442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Structure</a:t>
            </a:r>
          </a:p>
        </p:txBody>
      </p:sp>
      <p:sp>
        <p:nvSpPr>
          <p:cNvPr id="8" name="Round Same Side Corner Rectangle 4">
            <a:extLst>
              <a:ext uri="{FF2B5EF4-FFF2-40B4-BE49-F238E27FC236}">
                <a16:creationId xmlns:a16="http://schemas.microsoft.com/office/drawing/2014/main" id="{68D5F2BB-617C-4C5B-A879-410753A62CBE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741" y="838398"/>
            <a:ext cx="1817606" cy="994172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Sources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15" y="1924989"/>
            <a:ext cx="5765165" cy="45523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50" y="2002155"/>
            <a:ext cx="2336800" cy="4287520"/>
          </a:xfrm>
          <a:prstGeom prst="rect">
            <a:avLst/>
          </a:prstGeom>
        </p:spPr>
      </p:pic>
      <p:sp>
        <p:nvSpPr>
          <p:cNvPr id="7" name="Round Same Side Corner Rectangle 4">
            <a:extLst>
              <a:ext uri="{FF2B5EF4-FFF2-40B4-BE49-F238E27FC236}">
                <a16:creationId xmlns:a16="http://schemas.microsoft.com/office/drawing/2014/main" id="{003B6FEF-1BFD-49B6-817A-E70EBB6EBF52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GIS - (2025) Template" id="{648899B7-B6B2-4513-87B4-71CEA5E2221E}" vid="{75E70D07-80E2-404D-BEB2-5A3D1E348A2B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GIS - (2025) Template" id="{648899B7-B6B2-4513-87B4-71CEA5E2221E}" vid="{D6D3D166-50DC-44CB-9648-FE64210A09C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LGIS - (2025) Template</Template>
  <TotalTime>85</TotalTime>
  <Words>1519</Words>
  <Application>Microsoft Office PowerPoint</Application>
  <PresentationFormat>On-screen Show (4:3)</PresentationFormat>
  <Paragraphs>147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Andalus</vt:lpstr>
      <vt:lpstr>Arial</vt:lpstr>
      <vt:lpstr>Arial Black</vt:lpstr>
      <vt:lpstr>Calibri</vt:lpstr>
      <vt:lpstr>Calibri Light</vt:lpstr>
      <vt:lpstr>Segoe UI</vt:lpstr>
      <vt:lpstr>Times New Roman</vt:lpstr>
      <vt:lpstr>Office Theme</vt:lpstr>
      <vt:lpstr>1_Office Theme</vt:lpstr>
      <vt:lpstr>PowerPoint Presentation</vt:lpstr>
      <vt:lpstr>Respiratory Module 1st Year MBBS(SGD) Biotin and Pyroxidine</vt:lpstr>
      <vt:lpstr>Motto, Vision, Dream</vt:lpstr>
      <vt:lpstr>PowerPoint Presentation</vt:lpstr>
      <vt:lpstr>PowerPoint Presentation</vt:lpstr>
      <vt:lpstr>Biotin</vt:lpstr>
      <vt:lpstr>Chemical description</vt:lpstr>
      <vt:lpstr>Structure</vt:lpstr>
      <vt:lpstr>Sources</vt:lpstr>
      <vt:lpstr>Functions</vt:lpstr>
      <vt:lpstr>PowerPoint Presentation</vt:lpstr>
      <vt:lpstr>PowerPoint Presentation</vt:lpstr>
      <vt:lpstr>PYRIDOXINE (VITAMIN B6)</vt:lpstr>
      <vt:lpstr>Structure</vt:lpstr>
      <vt:lpstr>PowerPoint Presentation</vt:lpstr>
      <vt:lpstr>Horizontal Integration  </vt:lpstr>
      <vt:lpstr>PowerPoint Presentation</vt:lpstr>
      <vt:lpstr>PowerPoint Presentation</vt:lpstr>
      <vt:lpstr>Family Medicine</vt:lpstr>
      <vt:lpstr>Biotin or Pyridoxine Versus Combined Regimen in the Treatment of Onychoschizia 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Uzma Zafar</dc:creator>
  <cp:lastModifiedBy>Uzma Zafar</cp:lastModifiedBy>
  <cp:revision>9</cp:revision>
  <dcterms:created xsi:type="dcterms:W3CDTF">2025-03-04T03:42:47Z</dcterms:created>
  <dcterms:modified xsi:type="dcterms:W3CDTF">2025-03-04T05:48:27Z</dcterms:modified>
</cp:coreProperties>
</file>