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5"/>
  </p:notesMasterIdLst>
  <p:sldIdLst>
    <p:sldId id="318" r:id="rId3"/>
    <p:sldId id="317" r:id="rId4"/>
    <p:sldId id="297" r:id="rId5"/>
    <p:sldId id="296" r:id="rId6"/>
    <p:sldId id="258" r:id="rId7"/>
    <p:sldId id="531" r:id="rId8"/>
    <p:sldId id="561" r:id="rId9"/>
    <p:sldId id="495" r:id="rId10"/>
    <p:sldId id="562" r:id="rId11"/>
    <p:sldId id="563" r:id="rId12"/>
    <p:sldId id="564" r:id="rId13"/>
    <p:sldId id="595" r:id="rId14"/>
    <p:sldId id="579" r:id="rId15"/>
    <p:sldId id="493" r:id="rId16"/>
    <p:sldId id="568" r:id="rId17"/>
    <p:sldId id="569" r:id="rId18"/>
    <p:sldId id="581" r:id="rId19"/>
    <p:sldId id="565" r:id="rId20"/>
    <p:sldId id="566" r:id="rId21"/>
    <p:sldId id="596" r:id="rId22"/>
    <p:sldId id="570" r:id="rId23"/>
    <p:sldId id="582" r:id="rId24"/>
    <p:sldId id="567" r:id="rId25"/>
    <p:sldId id="590" r:id="rId26"/>
    <p:sldId id="274" r:id="rId27"/>
    <p:sldId id="308" r:id="rId28"/>
    <p:sldId id="288" r:id="rId29"/>
    <p:sldId id="289" r:id="rId30"/>
    <p:sldId id="319" r:id="rId31"/>
    <p:sldId id="314" r:id="rId32"/>
    <p:sldId id="315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07" autoAdjust="0"/>
  </p:normalViewPr>
  <p:slideViewPr>
    <p:cSldViewPr>
      <p:cViewPr varScale="1">
        <p:scale>
          <a:sx n="57" d="100"/>
          <a:sy n="57" d="100"/>
        </p:scale>
        <p:origin x="13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cience.org/doi/abs/10.1126/science.122879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737A7-B1BF-4080-846D-16999642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1"/>
            <a:ext cx="7886700" cy="5641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sz="2400" b="1" dirty="0"/>
              <a:t>B. Synthesis of orotic acid</a:t>
            </a:r>
          </a:p>
          <a:p>
            <a:pPr algn="just"/>
            <a:r>
              <a:rPr lang="en-GB" sz="2400" dirty="0"/>
              <a:t>The second step in pyrimidine synthesis is the formation of carbamoyl aspartate, catalysed by aspartate transcarbamoylase</a:t>
            </a:r>
          </a:p>
          <a:p>
            <a:pPr algn="just"/>
            <a:r>
              <a:rPr lang="en-GB" sz="2400" dirty="0"/>
              <a:t>The pyrimidine ring is then closed by dihydroorotase. The resulting dihydroorotate is oxidized to produce orotic acid (orotate) </a:t>
            </a:r>
          </a:p>
          <a:p>
            <a:pPr algn="just"/>
            <a:r>
              <a:rPr lang="en-GB" sz="2400" dirty="0"/>
              <a:t>The enzyme that produces orotate, dihydroorotate dehydrogenase, is a flavoprotein associated with the inner mitochondrial membrane</a:t>
            </a:r>
          </a:p>
          <a:p>
            <a:pPr algn="just"/>
            <a:r>
              <a:rPr lang="en-GB" sz="2400" dirty="0"/>
              <a:t>All other enzymes in pyrimidine biosynthesis are cytosolic </a:t>
            </a:r>
            <a:r>
              <a:rPr lang="en-GB" sz="2400" b="1" dirty="0">
                <a:solidFill>
                  <a:srgbClr val="FF0000"/>
                </a:solidFill>
              </a:rPr>
              <a:t>[Note: The first three enzymic activities in this pathway (CPS II, aspartate transcarbamoylase, and dihydroorotase) are actually three different catalytic domains of a single polypeptide, </a:t>
            </a:r>
            <a:r>
              <a:rPr lang="en-GB" sz="2400" dirty="0"/>
              <a:t>known as CAD from the first letter in the name of each domain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1BAD0-E7C4-B601-2AD7-38AF1A30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4A9B0386-B482-4770-8FAA-DD750F4134F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7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737A7-B1BF-4080-846D-16999642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" y="1245669"/>
            <a:ext cx="8410575" cy="511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400" b="1" dirty="0"/>
              <a:t>C. Formation of a pyrimidine nucleotide</a:t>
            </a:r>
          </a:p>
          <a:p>
            <a:pPr algn="just"/>
            <a:r>
              <a:rPr lang="en-US" sz="2400" dirty="0"/>
              <a:t>The completed pyrimidine ring is converted to the nucleotide orotidine monophosphate (OMP) in the second stage of pyrimidine nucleotide synthesis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PRPP is again the ribose 5-phosphate donor</a:t>
            </a:r>
          </a:p>
          <a:p>
            <a:pPr algn="just"/>
            <a:r>
              <a:rPr lang="en-US" sz="2400" dirty="0"/>
              <a:t>The enzyme orotate </a:t>
            </a:r>
            <a:r>
              <a:rPr lang="en-US" sz="2400" b="1" dirty="0">
                <a:solidFill>
                  <a:srgbClr val="FF0000"/>
                </a:solidFill>
              </a:rPr>
              <a:t>phosphoribosyl transferase produces OMP and releases pyrophosphate, thereby making the reaction biologically irreversible</a:t>
            </a:r>
          </a:p>
          <a:p>
            <a:pPr algn="just"/>
            <a:r>
              <a:rPr lang="en-US" sz="2400" dirty="0"/>
              <a:t>OMP, the parent pyrimidine mononucleotide, is converted to uridine monophosphate (UMP) by orotidylate decarboxylase, which removes the carboxyl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A0CCA-10BA-0FC6-B21E-22E4284A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7882CC97-B258-44E7-8987-46DAF4E8E4A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0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D3C2-2B62-4266-72FE-6B9AF15B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Orotate phosphoribosyl transferase and </a:t>
            </a:r>
            <a:r>
              <a:rPr lang="en-US" sz="2400" b="1" dirty="0" err="1">
                <a:solidFill>
                  <a:srgbClr val="FF0000"/>
                </a:solidFill>
              </a:rPr>
              <a:t>orotidylate</a:t>
            </a:r>
            <a:r>
              <a:rPr lang="en-US" sz="2400" b="1" dirty="0">
                <a:solidFill>
                  <a:srgbClr val="FF0000"/>
                </a:solidFill>
              </a:rPr>
              <a:t> decarboxylase are also catalytic domains of a single polypeptide chain called UMP synthase</a:t>
            </a:r>
          </a:p>
          <a:p>
            <a:pPr algn="just"/>
            <a:r>
              <a:rPr lang="en-US" sz="2400" dirty="0" err="1"/>
              <a:t>Orotic</a:t>
            </a:r>
            <a:r>
              <a:rPr lang="en-US" sz="2400" dirty="0"/>
              <a:t> aciduria (a very rare disorder) may be caused by a deficiency of one or both activities of this bifunctional enzyme, resulting in </a:t>
            </a:r>
            <a:r>
              <a:rPr lang="en-US" sz="2400" dirty="0" err="1"/>
              <a:t>orotic</a:t>
            </a:r>
            <a:r>
              <a:rPr lang="en-US" sz="2400" dirty="0"/>
              <a:t> acid in the urine </a:t>
            </a:r>
          </a:p>
          <a:p>
            <a:pPr algn="just"/>
            <a:r>
              <a:rPr lang="en-US" sz="2400" dirty="0"/>
              <a:t>UMP is sequentially phosphorylated to UDP and UTP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[Note: The UDP is a substrate for ribonucleotide reductase, which generates </a:t>
            </a:r>
            <a:r>
              <a:rPr lang="en-US" sz="2400" b="1" dirty="0" err="1">
                <a:solidFill>
                  <a:srgbClr val="FF0000"/>
                </a:solidFill>
              </a:rPr>
              <a:t>dUDP</a:t>
            </a:r>
            <a:r>
              <a:rPr lang="en-US" sz="2400" b="1" dirty="0">
                <a:solidFill>
                  <a:srgbClr val="FF0000"/>
                </a:solidFill>
              </a:rPr>
              <a:t>. The </a:t>
            </a:r>
            <a:r>
              <a:rPr lang="en-US" sz="2400" b="1" dirty="0" err="1">
                <a:solidFill>
                  <a:srgbClr val="FF0000"/>
                </a:solidFill>
              </a:rPr>
              <a:t>dUDP</a:t>
            </a:r>
            <a:r>
              <a:rPr lang="en-US" sz="2400" b="1" dirty="0">
                <a:solidFill>
                  <a:srgbClr val="FF0000"/>
                </a:solidFill>
              </a:rPr>
              <a:t> is phosphorylated to </a:t>
            </a:r>
            <a:r>
              <a:rPr lang="en-US" sz="2400" b="1" dirty="0" err="1">
                <a:solidFill>
                  <a:srgbClr val="FF0000"/>
                </a:solidFill>
              </a:rPr>
              <a:t>dUTP</a:t>
            </a:r>
            <a:r>
              <a:rPr lang="en-US" sz="2400" b="1" dirty="0">
                <a:solidFill>
                  <a:srgbClr val="FF0000"/>
                </a:solidFill>
              </a:rPr>
              <a:t>, which is rapidly hydrolyzed to </a:t>
            </a:r>
            <a:r>
              <a:rPr lang="en-US" sz="2400" b="1" dirty="0" err="1">
                <a:solidFill>
                  <a:srgbClr val="FF0000"/>
                </a:solidFill>
              </a:rPr>
              <a:t>dUMP</a:t>
            </a:r>
            <a:r>
              <a:rPr lang="en-US" sz="2400" b="1" dirty="0">
                <a:solidFill>
                  <a:srgbClr val="FF0000"/>
                </a:solidFill>
              </a:rPr>
              <a:t> by UTP diphosphatase (</a:t>
            </a:r>
            <a:r>
              <a:rPr lang="en-US" sz="2400" b="1" dirty="0" err="1">
                <a:solidFill>
                  <a:srgbClr val="FF0000"/>
                </a:solidFill>
              </a:rPr>
              <a:t>dUTPase</a:t>
            </a:r>
            <a:r>
              <a:rPr lang="en-US" sz="2400" b="1" dirty="0">
                <a:solidFill>
                  <a:srgbClr val="FF0000"/>
                </a:solidFill>
              </a:rPr>
              <a:t>), </a:t>
            </a:r>
            <a:r>
              <a:rPr lang="en-US" sz="2400" b="1" dirty="0" err="1">
                <a:solidFill>
                  <a:srgbClr val="FF0000"/>
                </a:solidFill>
              </a:rPr>
              <a:t>dUTPase</a:t>
            </a:r>
            <a:r>
              <a:rPr lang="en-US" sz="2400" b="1" dirty="0">
                <a:solidFill>
                  <a:srgbClr val="FF0000"/>
                </a:solidFill>
              </a:rPr>
              <a:t>, then, plays an important role in reducing availability of </a:t>
            </a:r>
            <a:r>
              <a:rPr lang="en-US" sz="2400" b="1" dirty="0" err="1">
                <a:solidFill>
                  <a:srgbClr val="FF0000"/>
                </a:solidFill>
              </a:rPr>
              <a:t>dUTP</a:t>
            </a:r>
            <a:r>
              <a:rPr lang="en-US" sz="2400" b="1" dirty="0">
                <a:solidFill>
                  <a:srgbClr val="FF0000"/>
                </a:solidFill>
              </a:rPr>
              <a:t> as a substrate for DNA synthesis, thereby preventing erroneous incorporation of uracil into DNA]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C1000-2D73-BD40-145F-F2DA2E58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25136B8-7714-43A6-92AB-9E4DBA0ADBB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5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CA16-9984-BABD-B112-52369900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1611"/>
            <a:ext cx="8305800" cy="742950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  <a:cs typeface="Times New Roman" panose="02020603050405020304" pitchFamily="18" charset="0"/>
              </a:rPr>
              <a:t>Synthesis of CTP from UTP</a:t>
            </a:r>
            <a:endParaRPr lang="en-US" sz="4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4201A4-BECD-49D2-9255-BCFF984633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1447801"/>
            <a:ext cx="8077200" cy="45651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597D6-1217-E12C-E039-7C2A1CE8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BE7C1D6C-D861-4FC5-84F4-ECACAE3A0AB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1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CA16-9984-BABD-B112-52369900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0076"/>
            <a:ext cx="6210300" cy="742950"/>
          </a:xfrm>
        </p:spPr>
        <p:txBody>
          <a:bodyPr>
            <a:noAutofit/>
          </a:bodyPr>
          <a:lstStyle/>
          <a:p>
            <a:r>
              <a:rPr lang="en-US" sz="4000" dirty="0"/>
              <a:t>      </a:t>
            </a:r>
            <a:r>
              <a:rPr lang="en-US" sz="4000" b="1" dirty="0">
                <a:latin typeface="+mn-lt"/>
                <a:cs typeface="Times New Roman" panose="02020603050405020304" pitchFamily="18" charset="0"/>
              </a:rPr>
              <a:t>Pyrimidine synthesis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E1DBA8-0FBE-47CF-8CEF-C2E70AB89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60" t="11544" r="6604" b="13977"/>
          <a:stretch/>
        </p:blipFill>
        <p:spPr>
          <a:xfrm>
            <a:off x="304800" y="1343027"/>
            <a:ext cx="8610600" cy="49148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8F1B3-BCA5-D036-0B71-B8902EE4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1033F3EA-3F46-4709-8269-657F4FDFEC64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5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CA16-9984-BABD-B112-52369900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0" y="621611"/>
            <a:ext cx="10439400" cy="7429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  <a:cs typeface="Times New Roman" panose="02020603050405020304" pitchFamily="18" charset="0"/>
              </a:rPr>
              <a:t>Differences between CPS I and II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E5026E-260B-4554-A1CE-C3BCC55F5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021" t="18107" r="23759" b="11111"/>
          <a:stretch/>
        </p:blipFill>
        <p:spPr>
          <a:xfrm>
            <a:off x="685799" y="1567071"/>
            <a:ext cx="8149509" cy="45289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EDB75-4BBA-3E6E-F635-06C0D345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D9CDC4FC-9E6E-4528-89BE-4D3132F42C2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7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CA16-9984-BABD-B112-52369900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1611"/>
            <a:ext cx="8305800" cy="742950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  <a:cs typeface="Times New Roman" panose="02020603050405020304" pitchFamily="18" charset="0"/>
              </a:rPr>
              <a:t>Synthesis of CTP from UTP</a:t>
            </a:r>
            <a:endParaRPr lang="en-US" sz="4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1A633C-F9F0-4565-A310-F9828AFE4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7600" y="1364562"/>
            <a:ext cx="5105400" cy="4871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DA19D-E229-4B46-9203-207532132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05"/>
          <a:stretch/>
        </p:blipFill>
        <p:spPr>
          <a:xfrm>
            <a:off x="1979749" y="3733800"/>
            <a:ext cx="1345258" cy="2238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CB20A-9ABD-45C1-9472-2014CAF3D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13"/>
          <a:stretch/>
        </p:blipFill>
        <p:spPr>
          <a:xfrm>
            <a:off x="401123" y="2033692"/>
            <a:ext cx="1808677" cy="2238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F46F4-5F7B-AD36-EB9D-16E8CBF4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6D37DB90-5B2A-4A16-8178-A5E703758FA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7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CA16-9984-BABD-B112-52369900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1611"/>
            <a:ext cx="8305800" cy="742950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  <a:cs typeface="Times New Roman" panose="02020603050405020304" pitchFamily="18" charset="0"/>
              </a:rPr>
              <a:t>Synthesis of CTP from UTP</a:t>
            </a:r>
            <a:endParaRPr lang="en-US" sz="4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4201A4-BECD-49D2-9255-BCFF984633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3831" b="9284"/>
          <a:stretch/>
        </p:blipFill>
        <p:spPr>
          <a:xfrm>
            <a:off x="457319" y="2133600"/>
            <a:ext cx="8229362" cy="3124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10B05E-EC3D-B3BD-BBAA-72A11C13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72E38ECA-414F-45E7-9EC0-15377FF5748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1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737A7-B1BF-4080-846D-16999642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9800"/>
            <a:ext cx="7886700" cy="511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/>
              <a:t>D. Synthesis of cytidine triphosphate</a:t>
            </a:r>
          </a:p>
          <a:p>
            <a:pPr algn="just"/>
            <a:r>
              <a:rPr lang="en-US" sz="2400" dirty="0"/>
              <a:t>Cytidine triphosphate (CTP) is produced by amination of UTP by CTP synthetase with glutamine providing the nitrogen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[Note: Some CTP is dephosphorylated to cytidine diphosphate (CDP), which is a substrate for ribonucleotide reductase. The dCDP product can be phosphorylated to dCTP for DNA synthesis or dephosphorylated to dCMP that is deaminated to dUMP]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4504D-7414-AFE0-8B89-6F27BB90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801DC88A-5C1A-449C-9190-10F016C397B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2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737A7-B1BF-4080-846D-16999642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9043"/>
            <a:ext cx="8210550" cy="511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   </a:t>
            </a:r>
            <a:r>
              <a:rPr lang="en-GB" sz="2400" b="1" dirty="0"/>
              <a:t>E. Synthesis of deoxythymidine monophosphate</a:t>
            </a:r>
          </a:p>
          <a:p>
            <a:pPr algn="just"/>
            <a:r>
              <a:rPr lang="en-GB" sz="2400" b="1" dirty="0">
                <a:solidFill>
                  <a:srgbClr val="FF0000"/>
                </a:solidFill>
              </a:rPr>
              <a:t>dUMP</a:t>
            </a:r>
            <a:r>
              <a:rPr lang="en-GB" sz="2400" dirty="0"/>
              <a:t> is converted to deoxythymidine monophosphate </a:t>
            </a:r>
            <a:r>
              <a:rPr lang="en-GB" sz="2400" b="1" dirty="0">
                <a:solidFill>
                  <a:srgbClr val="FF0000"/>
                </a:solidFill>
              </a:rPr>
              <a:t>(dTMP) </a:t>
            </a:r>
            <a:r>
              <a:rPr lang="en-GB" sz="2400" dirty="0"/>
              <a:t>by thymidylate synthase, which uses </a:t>
            </a:r>
            <a:r>
              <a:rPr lang="en-GB" sz="2400" b="1" dirty="0">
                <a:solidFill>
                  <a:srgbClr val="FF0000"/>
                </a:solidFill>
              </a:rPr>
              <a:t>N5,N10-methylene tetrahydrofolate as the source of the methyl group </a:t>
            </a:r>
          </a:p>
          <a:p>
            <a:pPr algn="just"/>
            <a:r>
              <a:rPr lang="en-GB" sz="2400" b="1" dirty="0">
                <a:solidFill>
                  <a:srgbClr val="FF0000"/>
                </a:solidFill>
              </a:rPr>
              <a:t>This is an unusual reaction in that tetrahydrofolate (THF) contributes not only a one-carbon unit but also two hydrogen atoms from the pteridine ring, resulting in the oxidation of THF to dihydrofolate (DHF) </a:t>
            </a:r>
          </a:p>
          <a:p>
            <a:pPr algn="just"/>
            <a:r>
              <a:rPr lang="en-GB" sz="2400" dirty="0"/>
              <a:t>Inhibitors of thymidylate synthase include thymine analogs such as </a:t>
            </a:r>
            <a:r>
              <a:rPr lang="en-GB" sz="2400" b="1" dirty="0">
                <a:solidFill>
                  <a:srgbClr val="FF0000"/>
                </a:solidFill>
              </a:rPr>
              <a:t>5-fluorouracil,</a:t>
            </a:r>
            <a:r>
              <a:rPr lang="en-GB" sz="2400" dirty="0"/>
              <a:t> which serve as antitumor agents, (5-Fluorouracil is metabolically converted to 5-fluorodeoxyuridine monophosphate (5-FdUMP), which becomes permanently bound to the inactivated thymidylate synthase, making the drug a “suicide” inhibitor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85A33B-9F92-07C3-6BB3-63A44805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1858F13C-620C-4C73-BB36-4A0F432C060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2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MBBS </a:t>
            </a:r>
            <a:br>
              <a:rPr lang="en-US" sz="4000" dirty="0"/>
            </a:br>
            <a:r>
              <a:rPr lang="en-US" dirty="0"/>
              <a:t>Reproduction Module</a:t>
            </a:r>
            <a:br>
              <a:rPr lang="en-GB" dirty="0"/>
            </a:br>
            <a:r>
              <a:rPr lang="en-GB" dirty="0"/>
              <a:t>Large Group Interactive Session (LGIS)</a:t>
            </a:r>
            <a:br>
              <a:rPr lang="en-GB" dirty="0"/>
            </a:br>
            <a:r>
              <a:rPr lang="en-GB" dirty="0"/>
              <a:t>Pyrimidine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</a:t>
            </a:r>
            <a:r>
              <a:rPr lang="en-US" sz="7200" b="1" dirty="0" err="1">
                <a:cs typeface="Times New Roman" pitchFamily="18" charset="0"/>
              </a:rPr>
              <a:t>Deptt</a:t>
            </a:r>
            <a:r>
              <a:rPr lang="en-US" sz="7200" b="1" dirty="0">
                <a:cs typeface="Times New Roman" pitchFamily="18" charset="0"/>
              </a:rPr>
              <a:t>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4566A-9DD3-492C-9AB3-666CE8C3E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3047999" cy="1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66FD8-2494-1519-B42B-3667655C1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400" dirty="0"/>
              <a:t>DHF can be reduced to THF by dihydrofolate reductase, an enzyme that is inhibited by folate </a:t>
            </a:r>
            <a:r>
              <a:rPr lang="en-GB" sz="2400" dirty="0" err="1"/>
              <a:t>analogs</a:t>
            </a:r>
            <a:r>
              <a:rPr lang="en-GB" sz="2400" dirty="0"/>
              <a:t> such as methotrexate</a:t>
            </a:r>
          </a:p>
          <a:p>
            <a:pPr algn="just"/>
            <a:r>
              <a:rPr lang="en-GB" sz="2400" b="1" dirty="0">
                <a:solidFill>
                  <a:srgbClr val="FF0000"/>
                </a:solidFill>
              </a:rPr>
              <a:t>By decreasing the supply of THF</a:t>
            </a:r>
            <a:r>
              <a:rPr lang="en-GB" sz="2400" dirty="0"/>
              <a:t>, these drugs not only inhibit purine synthesis, but, by preventing methylation of </a:t>
            </a:r>
            <a:r>
              <a:rPr lang="en-GB" sz="2400" dirty="0" err="1"/>
              <a:t>dUMP</a:t>
            </a:r>
            <a:r>
              <a:rPr lang="en-GB" sz="2400" dirty="0"/>
              <a:t> to dTMP, they also decrease the availability of this essential component of DNA</a:t>
            </a:r>
          </a:p>
          <a:p>
            <a:pPr algn="just"/>
            <a:r>
              <a:rPr lang="en-GB" sz="2400" dirty="0"/>
              <a:t>DNA synthesis is inhibited and cell growth slowed. Thus, these drugs are used to decrease the growth rate of cancer cells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664A1-BBA5-D8C6-AE01-86543557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4F464E4-6BFC-4477-B944-E70B3A56C7A5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0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CA16-9984-BABD-B112-52369900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1611"/>
            <a:ext cx="8305800" cy="74295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dTMP from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Deoxythymidine Monophosphate Synthesis">
            <a:extLst>
              <a:ext uri="{FF2B5EF4-FFF2-40B4-BE49-F238E27FC236}">
                <a16:creationId xmlns:a16="http://schemas.microsoft.com/office/drawing/2014/main" id="{C33987E1-3C5A-0EC2-30B7-C6300F21B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9B9F78D-362F-5D53-AA2F-24764F76FF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1752600"/>
            <a:ext cx="6858000" cy="4267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60D4F-786E-FB1C-D873-18D9BBF9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B59B3E06-FF9D-4975-9E91-E61F3D33D014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0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CA16-9984-BABD-B112-52369900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621611"/>
            <a:ext cx="10134600" cy="74295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+mn-lt"/>
                <a:cs typeface="Times New Roman" panose="02020603050405020304" pitchFamily="18" charset="0"/>
              </a:rPr>
              <a:t>Synthesis of dTMP from dUMP</a:t>
            </a:r>
            <a:endParaRPr lang="en-US" sz="4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37423F-2264-42CA-A58A-27CA32C8F9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726" r="6863"/>
          <a:stretch/>
        </p:blipFill>
        <p:spPr>
          <a:xfrm>
            <a:off x="381000" y="3442253"/>
            <a:ext cx="8305800" cy="2570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5BCEB-E74F-4F99-974B-0061A72D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20491"/>
            <a:ext cx="7162800" cy="18217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A9562-DA3B-4F0D-73B4-C5FA37FB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AA09323-235E-42C6-AA5C-2D79D3E327E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38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737A7-B1BF-4080-846D-16999642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73" y="1573523"/>
            <a:ext cx="7886700" cy="5110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 </a:t>
            </a:r>
            <a:endParaRPr lang="en-GB" b="1" dirty="0"/>
          </a:p>
          <a:p>
            <a:pPr algn="just"/>
            <a:endParaRPr lang="en-GB" dirty="0"/>
          </a:p>
          <a:p>
            <a:pPr algn="just"/>
            <a:r>
              <a:rPr lang="en-GB" sz="2400" dirty="0"/>
              <a:t>Unlike the purine ring, which is not cleaved in humans, the pyrimidine ring is opened and degraded to highly soluble products, </a:t>
            </a:r>
            <a:r>
              <a:rPr lang="en-GB" sz="2400" b="1" dirty="0">
                <a:solidFill>
                  <a:srgbClr val="FF0000"/>
                </a:solidFill>
              </a:rPr>
              <a:t>β-alanine</a:t>
            </a:r>
            <a:r>
              <a:rPr lang="en-GB" sz="2400" dirty="0"/>
              <a:t> (from the degradation of CMP and UMP) and </a:t>
            </a:r>
            <a:r>
              <a:rPr lang="en-GB" sz="2400" b="1" dirty="0">
                <a:solidFill>
                  <a:srgbClr val="FF0000"/>
                </a:solidFill>
              </a:rPr>
              <a:t>β-</a:t>
            </a:r>
            <a:r>
              <a:rPr lang="en-GB" sz="2400" b="1" dirty="0" err="1">
                <a:solidFill>
                  <a:srgbClr val="FF0000"/>
                </a:solidFill>
              </a:rPr>
              <a:t>aminoisobutyrate</a:t>
            </a:r>
            <a:r>
              <a:rPr lang="en-GB" sz="2400" dirty="0"/>
              <a:t> (from TMP degradation), with the production of </a:t>
            </a:r>
            <a:r>
              <a:rPr lang="en-GB" sz="2400" b="1" dirty="0">
                <a:solidFill>
                  <a:srgbClr val="FF0000"/>
                </a:solidFill>
              </a:rPr>
              <a:t>NH3 and CO2</a:t>
            </a:r>
          </a:p>
          <a:p>
            <a:pPr algn="just"/>
            <a:r>
              <a:rPr lang="en-GB" sz="2400" dirty="0"/>
              <a:t>Pyrimidine bases </a:t>
            </a:r>
            <a:r>
              <a:rPr lang="en-GB" sz="2400" b="1" dirty="0">
                <a:solidFill>
                  <a:srgbClr val="FF0000"/>
                </a:solidFill>
              </a:rPr>
              <a:t>can be salvaged to nucleosides</a:t>
            </a:r>
            <a:r>
              <a:rPr lang="en-GB" sz="2400" dirty="0"/>
              <a:t>, which are phosphorylated to nucleotides</a:t>
            </a:r>
          </a:p>
          <a:p>
            <a:pPr algn="just"/>
            <a:r>
              <a:rPr lang="en-GB" sz="2400" dirty="0"/>
              <a:t>However, their high solubility makes pyrimidine salvage less significant clinically than purine salvage</a:t>
            </a:r>
          </a:p>
          <a:p>
            <a:pPr algn="just"/>
            <a:r>
              <a:rPr lang="en-GB" sz="2400" dirty="0"/>
              <a:t>[</a:t>
            </a:r>
            <a:r>
              <a:rPr lang="en-GB" sz="2400" b="1" dirty="0">
                <a:solidFill>
                  <a:srgbClr val="FF0000"/>
                </a:solidFill>
              </a:rPr>
              <a:t>Note: The salvage of pyrimidine nucleosides is the basis for using uridine in the treatment of hereditary orotic aciduria]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283E8C-F9F8-4902-9C11-6A23FFA79547}"/>
              </a:ext>
            </a:extLst>
          </p:cNvPr>
          <p:cNvSpPr/>
          <p:nvPr/>
        </p:nvSpPr>
        <p:spPr>
          <a:xfrm>
            <a:off x="1464692" y="508794"/>
            <a:ext cx="57294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cs typeface="Times New Roman" panose="02020603050405020304" pitchFamily="18" charset="0"/>
              </a:rPr>
              <a:t>Degradation and salvage </a:t>
            </a:r>
          </a:p>
          <a:p>
            <a:pPr algn="ctr"/>
            <a:r>
              <a:rPr lang="en-GB" sz="4000" b="1" dirty="0">
                <a:cs typeface="Times New Roman" panose="02020603050405020304" pitchFamily="18" charset="0"/>
              </a:rPr>
              <a:t>of pyrimidines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C226C-27A2-1499-3F50-54ABBD34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B59E06E0-AEF4-4791-AE3F-9199070D2466}"/>
              </a:ext>
            </a:extLst>
          </p:cNvPr>
          <p:cNvSpPr/>
          <p:nvPr/>
        </p:nvSpPr>
        <p:spPr>
          <a:xfrm>
            <a:off x="0" y="0"/>
            <a:ext cx="2514600" cy="480241"/>
          </a:xfrm>
          <a:prstGeom prst="round2SameRect">
            <a:avLst>
              <a:gd name="adj1" fmla="val 16670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D90CBCD9-E29C-4C2C-8281-76FB65A84387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737A7-B1BF-4080-846D-16999642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73" y="1573523"/>
            <a:ext cx="7886700" cy="5110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  <a:endParaRPr lang="en-GB" b="1" dirty="0"/>
          </a:p>
          <a:p>
            <a:pPr algn="just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283E8C-F9F8-4902-9C11-6A23FFA79547}"/>
              </a:ext>
            </a:extLst>
          </p:cNvPr>
          <p:cNvSpPr/>
          <p:nvPr/>
        </p:nvSpPr>
        <p:spPr>
          <a:xfrm>
            <a:off x="701473" y="508794"/>
            <a:ext cx="7528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cs typeface="Times New Roman" panose="02020603050405020304" pitchFamily="18" charset="0"/>
              </a:rPr>
              <a:t>Degradation and salvage </a:t>
            </a:r>
          </a:p>
          <a:p>
            <a:pPr algn="ctr"/>
            <a:r>
              <a:rPr lang="en-GB" sz="4000" b="1" dirty="0">
                <a:cs typeface="Times New Roman" panose="02020603050405020304" pitchFamily="18" charset="0"/>
              </a:rPr>
              <a:t>of pyrimidines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850EA-057C-4DE0-BC2D-11A55D48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3" y="1828920"/>
            <a:ext cx="7886700" cy="44393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F6C4DE-F570-13FA-5B38-95CFEFE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524C197E-F09A-47D6-A300-3F7A46B9B56A}"/>
              </a:ext>
            </a:extLst>
          </p:cNvPr>
          <p:cNvSpPr/>
          <p:nvPr/>
        </p:nvSpPr>
        <p:spPr>
          <a:xfrm>
            <a:off x="0" y="0"/>
            <a:ext cx="2514600" cy="480241"/>
          </a:xfrm>
          <a:prstGeom prst="round2SameRect">
            <a:avLst>
              <a:gd name="adj1" fmla="val 16670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07788F9F-FC1C-479D-A38B-771018ACD774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4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Clinical Correlates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ADEC47-9EF6-4C34-A02C-1170E423B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586"/>
          <a:stretch/>
        </p:blipFill>
        <p:spPr>
          <a:xfrm>
            <a:off x="4191000" y="1371601"/>
            <a:ext cx="4856922" cy="51212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1F1FB8-C094-444D-B153-158DEFEF9F5E}"/>
              </a:ext>
            </a:extLst>
          </p:cNvPr>
          <p:cNvSpPr/>
          <p:nvPr/>
        </p:nvSpPr>
        <p:spPr>
          <a:xfrm>
            <a:off x="66261" y="2459504"/>
            <a:ext cx="4018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harmacological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pyrimidines</a:t>
            </a:r>
          </a:p>
        </p:txBody>
      </p:sp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Lifestyle:</a:t>
            </a:r>
            <a:r>
              <a:rPr lang="en-US" altLang="en-US" sz="3200" dirty="0"/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Maintain a low-salt diet, manage weight </a:t>
            </a:r>
            <a:r>
              <a:rPr lang="en-US" altLang="en-US" sz="3200" dirty="0"/>
              <a:t>and abstain from alcohol.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Medications: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Diuretics for ascites, beta-blockers for variceal</a:t>
            </a:r>
            <a:r>
              <a:rPr lang="en-US" altLang="en-US" sz="3200" dirty="0"/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bleeding, lactulose for hepatic encephalopathy.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Surveillance: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Regular screening for varices, liver function, and hepatocellular carcinoma.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Complications: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Manage ascites (paracentesis), SBP (antibiotics), and consider liver transplant.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Patient Education: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Inform about complication signs and the importance of adherence to treatment.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Family Medicine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</a:t>
            </a:r>
            <a:r>
              <a:rPr lang="en-US" sz="3600" b="1" dirty="0" err="1"/>
              <a:t>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27AFF-4BCF-4A45-A38B-C9A0F2D72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https://www.sciencedirect.com/science/article/pii/S0975761913000367</a:t>
            </a: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https://www.sciencedirect.com/science/article/pii/S0975761913000367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E58DD6-2135-4B65-9C2C-EEA1B4DC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52" y="1219200"/>
            <a:ext cx="3967163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C7D3-D27D-40BA-A3CE-DCD7283DD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645141"/>
            <a:ext cx="3836300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Lippincott  Illustrated  Review,  Biochemistry,  (Eighth edition,  chapter 22, pages 302-304)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Pyrimidine metabolism (Core concept)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Physiology (Horizontal Integration)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clinical/congenital abnormalities (Vertical integration)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article related to topic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rtificial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Intelligence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44958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71600"/>
            <a:ext cx="4114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3B7A38-2EFD-4326-90FD-E2B3FAA804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615" y="990600"/>
            <a:ext cx="7372350" cy="4800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858B6-66CB-0832-E6A5-22F20BA8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1CA2032D-E966-4FFF-9A29-C77252805892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9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44958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71600"/>
            <a:ext cx="4114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7C7CF-7166-490D-AF49-8CA313532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305800" cy="4652963"/>
          </a:xfrm>
        </p:spPr>
        <p:txBody>
          <a:bodyPr>
            <a:normAutofit/>
          </a:bodyPr>
          <a:lstStyle/>
          <a:p>
            <a:r>
              <a:rPr lang="en-GB" sz="2400" dirty="0"/>
              <a:t>Unlike the synthesis of the purine ring, which is constructed on a Pre-existing ribose 5-phosphate, the pyrimidine ring is synthesized before being attached to ribose 5-phosphate, which is donated by PRPP. </a:t>
            </a:r>
          </a:p>
          <a:p>
            <a:r>
              <a:rPr lang="en-GB" sz="2400" dirty="0"/>
              <a:t>The sources of the atoms in the pyrimidine ring are glutamine, CO2, and aspartate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4BAF4-AB2C-DE3A-3AA1-AC9957C71274}"/>
              </a:ext>
            </a:extLst>
          </p:cNvPr>
          <p:cNvSpPr txBox="1"/>
          <p:nvPr/>
        </p:nvSpPr>
        <p:spPr>
          <a:xfrm>
            <a:off x="1447800" y="766764"/>
            <a:ext cx="6329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cs typeface="Times New Roman" panose="02020603050405020304" pitchFamily="18" charset="0"/>
              </a:rPr>
              <a:t>Pyrimidine Synthesis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DCE0E-8703-9088-F6EE-BEFF1661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8FA47B83-7894-477B-9549-9127913EA4A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623F-02AD-122E-546C-9EC93EEE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09600"/>
            <a:ext cx="8077200" cy="1389719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+mn-lt"/>
                <a:cs typeface="Times New Roman" panose="02020603050405020304" pitchFamily="18" charset="0"/>
              </a:rPr>
              <a:t>Sources of the individual atoms in the pyrimidine ring</a:t>
            </a:r>
            <a:endParaRPr lang="en-US" sz="4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C3025-B1E3-4BEC-ABAE-A45B23927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927488"/>
            <a:ext cx="5715000" cy="27392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09E38-D271-93D2-F7B1-29F76E25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07357006-6AD4-4B4F-8D5D-E007B12B3D7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5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737A7-B1BF-4080-846D-16999642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8286750" cy="4977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A. Synthesis of carbamoyl phosphate</a:t>
            </a:r>
          </a:p>
          <a:p>
            <a:pPr algn="just"/>
            <a:r>
              <a:rPr lang="en-GB" sz="2400" dirty="0"/>
              <a:t>The regulated step of this pathway in mammalian cells is the synthesis of carbamoyl phosphate from glutamine and CO2, catalysed by carbamoyl phosphate synthetase (CPS) II</a:t>
            </a:r>
          </a:p>
          <a:p>
            <a:pPr algn="just"/>
            <a:r>
              <a:rPr lang="en-GB" sz="2400" b="1" dirty="0">
                <a:solidFill>
                  <a:srgbClr val="FF0000"/>
                </a:solidFill>
              </a:rPr>
              <a:t>CPS II is inhibited by uridine triphosphate </a:t>
            </a:r>
            <a:r>
              <a:rPr lang="en-GB" sz="2400" dirty="0"/>
              <a:t>(the end product of this pathway, which can be converted into the other pyrimidine nucleotides), and is </a:t>
            </a:r>
            <a:r>
              <a:rPr lang="en-GB" sz="2400" b="1" dirty="0">
                <a:solidFill>
                  <a:srgbClr val="FF0000"/>
                </a:solidFill>
              </a:rPr>
              <a:t>activated by ATP</a:t>
            </a:r>
          </a:p>
          <a:p>
            <a:pPr algn="just"/>
            <a:r>
              <a:rPr lang="en-GB" sz="2400" b="1" dirty="0">
                <a:solidFill>
                  <a:srgbClr val="FF0000"/>
                </a:solidFill>
              </a:rPr>
              <a:t>Defects in ornithine </a:t>
            </a:r>
            <a:r>
              <a:rPr lang="en-GB" sz="2400" b="1" dirty="0" err="1">
                <a:solidFill>
                  <a:srgbClr val="FF0000"/>
                </a:solidFill>
              </a:rPr>
              <a:t>transcarboxymylase</a:t>
            </a:r>
            <a:r>
              <a:rPr lang="en-GB" sz="2400" b="1" dirty="0">
                <a:solidFill>
                  <a:srgbClr val="FF0000"/>
                </a:solidFill>
              </a:rPr>
              <a:t> of the urea cycle promote pyrimidine synthesis due to increased availability of carbamoyl phosphate</a:t>
            </a: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319D2-C426-C212-B97F-24BDC2DE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E17270F8-E9ED-4E57-86F3-5F3980CD45C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5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17</TotalTime>
  <Words>1427</Words>
  <Application>Microsoft Office PowerPoint</Application>
  <PresentationFormat>On-screen Show (4:3)</PresentationFormat>
  <Paragraphs>177</Paragraphs>
  <Slides>32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Segoe UI</vt:lpstr>
      <vt:lpstr>Times New Roman</vt:lpstr>
      <vt:lpstr>Office Theme</vt:lpstr>
      <vt:lpstr>1_Office Theme</vt:lpstr>
      <vt:lpstr>PowerPoint Presentation</vt:lpstr>
      <vt:lpstr>2nd Year MBBS  Reproduction Module Large Group Interactive Session (LGIS) Pyrimidine Metabolism</vt:lpstr>
      <vt:lpstr>Motto, Vision, Dream</vt:lpstr>
      <vt:lpstr>PowerPoint Presentation</vt:lpstr>
      <vt:lpstr>PowerPoint Presentation</vt:lpstr>
      <vt:lpstr>  </vt:lpstr>
      <vt:lpstr>  </vt:lpstr>
      <vt:lpstr>Sources of the individual atoms in the pyrimidine ring</vt:lpstr>
      <vt:lpstr>PowerPoint Presentation</vt:lpstr>
      <vt:lpstr>PowerPoint Presentation</vt:lpstr>
      <vt:lpstr>PowerPoint Presentation</vt:lpstr>
      <vt:lpstr>PowerPoint Presentation</vt:lpstr>
      <vt:lpstr>Synthesis of CTP from UTP</vt:lpstr>
      <vt:lpstr>      Pyrimidine synthesis</vt:lpstr>
      <vt:lpstr>Differences between CPS I and II</vt:lpstr>
      <vt:lpstr>Synthesis of CTP from UTP</vt:lpstr>
      <vt:lpstr>Synthesis of CTP from UTP</vt:lpstr>
      <vt:lpstr>PowerPoint Presentation</vt:lpstr>
      <vt:lpstr>PowerPoint Presentation</vt:lpstr>
      <vt:lpstr>PowerPoint Presentation</vt:lpstr>
      <vt:lpstr>Synthesis of dTMP from dUMP</vt:lpstr>
      <vt:lpstr>Synthesis of dTMP from dUMP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3</cp:revision>
  <dcterms:created xsi:type="dcterms:W3CDTF">2025-02-23T12:30:07Z</dcterms:created>
  <dcterms:modified xsi:type="dcterms:W3CDTF">2025-03-20T05:56:02Z</dcterms:modified>
</cp:coreProperties>
</file>