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1"/>
  </p:notesMasterIdLst>
  <p:sldIdLst>
    <p:sldId id="318" r:id="rId3"/>
    <p:sldId id="317" r:id="rId4"/>
    <p:sldId id="297" r:id="rId5"/>
    <p:sldId id="296" r:id="rId6"/>
    <p:sldId id="258" r:id="rId7"/>
    <p:sldId id="260" r:id="rId8"/>
    <p:sldId id="261" r:id="rId9"/>
    <p:sldId id="598" r:id="rId10"/>
    <p:sldId id="375" r:id="rId11"/>
    <p:sldId id="377" r:id="rId12"/>
    <p:sldId id="378" r:id="rId13"/>
    <p:sldId id="379" r:id="rId14"/>
    <p:sldId id="380" r:id="rId15"/>
    <p:sldId id="381" r:id="rId16"/>
    <p:sldId id="382" r:id="rId17"/>
    <p:sldId id="383" r:id="rId18"/>
    <p:sldId id="388" r:id="rId19"/>
    <p:sldId id="389" r:id="rId20"/>
    <p:sldId id="385" r:id="rId21"/>
    <p:sldId id="386" r:id="rId22"/>
    <p:sldId id="267" r:id="rId23"/>
    <p:sldId id="599" r:id="rId24"/>
    <p:sldId id="288" r:id="rId25"/>
    <p:sldId id="289" r:id="rId26"/>
    <p:sldId id="319" r:id="rId27"/>
    <p:sldId id="314" r:id="rId28"/>
    <p:sldId id="315" r:id="rId29"/>
    <p:sldId id="27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007" autoAdjust="0"/>
  </p:normalViewPr>
  <p:slideViewPr>
    <p:cSldViewPr>
      <p:cViewPr varScale="1">
        <p:scale>
          <a:sx n="57" d="100"/>
          <a:sy n="57" d="100"/>
        </p:scale>
        <p:origin x="1372"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22</a:t>
            </a:fld>
            <a:endParaRPr lang="en-US"/>
          </a:p>
        </p:txBody>
      </p:sp>
    </p:spTree>
    <p:extLst>
      <p:ext uri="{BB962C8B-B14F-4D97-AF65-F5344CB8AC3E}">
        <p14:creationId xmlns:p14="http://schemas.microsoft.com/office/powerpoint/2010/main" val="253752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90834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4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www.researchgate.net/journal/Merit-Research-Journal-of-Medicine-and-Medical-Sciences-2354-323X?_tp=eyJjb250ZXh0Ijp7ImZpcnN0UGFnZSI6InB1YmxpY2F0aW9uIiwicGFnZSI6InB1YmxpY2F0aW9uIiwicG9zaXRpb24iOiJwYWdlSGVhZGVyIn19"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696200" y="640493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1996"/>
            <a:ext cx="9144001" cy="5188803"/>
          </a:xfrm>
          <a:prstGeom prst="rect">
            <a:avLst/>
          </a:prstGeom>
        </p:spPr>
      </p:pic>
      <p:sp>
        <p:nvSpPr>
          <p:cNvPr id="7" name="TextBox 6"/>
          <p:cNvSpPr txBox="1"/>
          <p:nvPr/>
        </p:nvSpPr>
        <p:spPr>
          <a:xfrm>
            <a:off x="1524000" y="447676"/>
            <a:ext cx="6248400" cy="7078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Structure of IMP and AMP</a:t>
            </a:r>
          </a:p>
        </p:txBody>
      </p:sp>
    </p:spTree>
    <p:extLst>
      <p:ext uri="{BB962C8B-B14F-4D97-AF65-F5344CB8AC3E}">
        <p14:creationId xmlns:p14="http://schemas.microsoft.com/office/powerpoint/2010/main" val="384626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540739" y="6324600"/>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1" y="1280490"/>
            <a:ext cx="9112189" cy="4967910"/>
          </a:xfrm>
          <a:prstGeom prst="rect">
            <a:avLst/>
          </a:prstGeom>
        </p:spPr>
      </p:pic>
      <p:sp>
        <p:nvSpPr>
          <p:cNvPr id="8" name="TextBox 7"/>
          <p:cNvSpPr txBox="1"/>
          <p:nvPr/>
        </p:nvSpPr>
        <p:spPr>
          <a:xfrm>
            <a:off x="2300968" y="457200"/>
            <a:ext cx="5638800"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Uric Acid Formation</a:t>
            </a:r>
          </a:p>
        </p:txBody>
      </p:sp>
    </p:spTree>
    <p:extLst>
      <p:ext uri="{BB962C8B-B14F-4D97-AF65-F5344CB8AC3E}">
        <p14:creationId xmlns:p14="http://schemas.microsoft.com/office/powerpoint/2010/main" val="1044711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8839200" cy="4876800"/>
          </a:xfrm>
          <a:prstGeom prst="rect">
            <a:avLst/>
          </a:prstGeom>
        </p:spPr>
      </p:pic>
      <p:sp>
        <p:nvSpPr>
          <p:cNvPr id="9" name="TextBox 8">
            <a:extLst>
              <a:ext uri="{FF2B5EF4-FFF2-40B4-BE49-F238E27FC236}">
                <a16:creationId xmlns:a16="http://schemas.microsoft.com/office/drawing/2014/main" id="{D3FC45BF-48F3-D930-38E4-630FDBDCA885}"/>
              </a:ext>
            </a:extLst>
          </p:cNvPr>
          <p:cNvSpPr txBox="1"/>
          <p:nvPr/>
        </p:nvSpPr>
        <p:spPr>
          <a:xfrm>
            <a:off x="2209800" y="665202"/>
            <a:ext cx="5729286" cy="707886"/>
          </a:xfrm>
          <a:prstGeom prst="rect">
            <a:avLst/>
          </a:prstGeom>
          <a:noFill/>
        </p:spPr>
        <p:txBody>
          <a:bodyPr wrap="square">
            <a:spAutoFit/>
          </a:bodyPr>
          <a:lstStyle/>
          <a:p>
            <a:r>
              <a:rPr lang="en-US" sz="4000" b="1" dirty="0">
                <a:latin typeface="Calibri" panose="020F0502020204030204" pitchFamily="34" charset="0"/>
                <a:cs typeface="Calibri" panose="020F0502020204030204" pitchFamily="34" charset="0"/>
              </a:rPr>
              <a:t>Uric Acid Formation</a:t>
            </a:r>
          </a:p>
        </p:txBody>
      </p:sp>
    </p:spTree>
    <p:extLst>
      <p:ext uri="{BB962C8B-B14F-4D97-AF65-F5344CB8AC3E}">
        <p14:creationId xmlns:p14="http://schemas.microsoft.com/office/powerpoint/2010/main" val="75684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9200" y="154896"/>
            <a:ext cx="6443931" cy="2308324"/>
          </a:xfrm>
          <a:prstGeom prst="rect">
            <a:avLst/>
          </a:prstGeom>
          <a:noFill/>
        </p:spPr>
        <p:txBody>
          <a:bodyPr wrap="square" rtlCol="0">
            <a:spAutoFit/>
          </a:bodyPr>
          <a:lstStyle/>
          <a:p>
            <a:pPr algn="ctr"/>
            <a:r>
              <a:rPr lang="en-US" sz="4000" b="1" u="sng" dirty="0">
                <a:solidFill>
                  <a:prstClr val="black"/>
                </a:solidFill>
                <a:effectLst>
                  <a:outerShdw blurRad="38100" dist="38100" dir="2700000" algn="tl">
                    <a:srgbClr val="000000">
                      <a:alpha val="43137"/>
                    </a:srgbClr>
                  </a:outerShdw>
                </a:effectLst>
                <a:latin typeface="Baskerville Old Face" panose="02020602080505020303" pitchFamily="18" charset="0"/>
              </a:rPr>
              <a:t> </a:t>
            </a:r>
          </a:p>
          <a:p>
            <a:pPr algn="ct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Diseases associated with purine degradation</a:t>
            </a:r>
          </a:p>
          <a:p>
            <a:pPr algn="ctr"/>
            <a:endParaRPr lang="en-US" sz="2400" b="1" u="sng" dirty="0">
              <a:solidFill>
                <a:prstClr val="black"/>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123715"/>
            <a:ext cx="8805413" cy="3785652"/>
          </a:xfrm>
          <a:prstGeom prst="rect">
            <a:avLst/>
          </a:prstGeom>
        </p:spPr>
        <p:txBody>
          <a:bodyPr wrap="square">
            <a:spAutoFit/>
          </a:bodyPr>
          <a:lstStyle/>
          <a:p>
            <a:pPr marL="385763" indent="-385763">
              <a:buAutoNum type="arabicPeriod"/>
            </a:pP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Gout:</a:t>
            </a:r>
          </a:p>
          <a:p>
            <a:pPr marL="342900" indent="-3429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Gout is a disorder initiated by high levels of uric acid (the end product of purine catabolism) in blood (hyperuricemia), as a result of either the overproduction or under excretion of uric acid.</a:t>
            </a:r>
          </a:p>
          <a:p>
            <a:pPr marL="342900" indent="-3429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hyperuricemia can lead to the deposition of monosodium urate (MSU) crystals in the joints and an inflammatory response to the crystals, causing first acute and then progressing to chronic gouty arthritis.</a:t>
            </a:r>
          </a:p>
          <a:p>
            <a:pPr marL="342900" indent="-3429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Nodular masses of MSU crystals (tophi) may be deposited in the soft tissues, resulting in chronic tophaceous gout.</a:t>
            </a:r>
          </a:p>
        </p:txBody>
      </p:sp>
    </p:spTree>
    <p:extLst>
      <p:ext uri="{BB962C8B-B14F-4D97-AF65-F5344CB8AC3E}">
        <p14:creationId xmlns:p14="http://schemas.microsoft.com/office/powerpoint/2010/main" val="901926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39240" y="498316"/>
            <a:ext cx="7121824" cy="1323439"/>
          </a:xfrm>
          <a:prstGeom prst="rect">
            <a:avLst/>
          </a:prstGeom>
          <a:noFill/>
        </p:spPr>
        <p:txBody>
          <a:bodyPr wrap="square" rtlCol="0">
            <a:spAutoFit/>
          </a:bodyPr>
          <a:lstStyle/>
          <a:p>
            <a:pPr algn="ctr"/>
            <a:r>
              <a:rPr lang="en-US" sz="40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Diseases associated with purine degradation</a:t>
            </a:r>
          </a:p>
        </p:txBody>
      </p:sp>
      <p:sp>
        <p:nvSpPr>
          <p:cNvPr id="3" name="Rectangle 2"/>
          <p:cNvSpPr/>
          <p:nvPr/>
        </p:nvSpPr>
        <p:spPr>
          <a:xfrm>
            <a:off x="155277" y="2123715"/>
            <a:ext cx="8805413" cy="2677656"/>
          </a:xfrm>
          <a:prstGeom prst="rect">
            <a:avLst/>
          </a:prstGeom>
        </p:spPr>
        <p:txBody>
          <a:bodyPr wrap="square">
            <a:spAutoFit/>
          </a:bodyPr>
          <a:lstStyle/>
          <a:p>
            <a:pPr marL="385763" indent="-385763">
              <a:buAutoNum type="arabicPeriod"/>
            </a:pP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Gout:</a:t>
            </a:r>
          </a:p>
          <a:p>
            <a:pPr marL="342900" indent="-3429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Formation of uric acid stones in the kidney (urolithiasis) may also be seen.</a:t>
            </a:r>
          </a:p>
          <a:p>
            <a:pPr marL="342900" indent="-3429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The definitive diagnosis of gout requires aspiration and examination of synovial fluid from an affected joint (or material from a tophus) using polarized light microscopy to confirm the presence of needle-shaped MSU crystals.</a:t>
            </a:r>
          </a:p>
        </p:txBody>
      </p:sp>
      <p:sp>
        <p:nvSpPr>
          <p:cNvPr id="5" name="Rounded Rectangle 4"/>
          <p:cNvSpPr/>
          <p:nvPr/>
        </p:nvSpPr>
        <p:spPr>
          <a:xfrm>
            <a:off x="7368268" y="6159659"/>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sp>
        <p:nvSpPr>
          <p:cNvPr id="6" name="TextBox 5">
            <a:extLst>
              <a:ext uri="{FF2B5EF4-FFF2-40B4-BE49-F238E27FC236}">
                <a16:creationId xmlns:a16="http://schemas.microsoft.com/office/drawing/2014/main" id="{466517F2-2CE7-42C4-B4B4-AE4BEE98FABC}"/>
              </a:ext>
            </a:extLst>
          </p:cNvPr>
          <p:cNvSpPr txBox="1"/>
          <p:nvPr/>
        </p:nvSpPr>
        <p:spPr>
          <a:xfrm>
            <a:off x="951341" y="498315"/>
            <a:ext cx="7121824"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Diseases associated with purine degradation</a:t>
            </a:r>
          </a:p>
        </p:txBody>
      </p:sp>
    </p:spTree>
    <p:extLst>
      <p:ext uri="{BB962C8B-B14F-4D97-AF65-F5344CB8AC3E}">
        <p14:creationId xmlns:p14="http://schemas.microsoft.com/office/powerpoint/2010/main" val="43870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277" y="2123715"/>
            <a:ext cx="8805413" cy="4154984"/>
          </a:xfrm>
          <a:prstGeom prst="rect">
            <a:avLst/>
          </a:prstGeom>
        </p:spPr>
        <p:txBody>
          <a:bodyPr wrap="square">
            <a:spAutoFit/>
          </a:bodyPr>
          <a:lstStyle/>
          <a:p>
            <a:pPr marL="385763" indent="-385763">
              <a:buAutoNum type="arabicPeriod"/>
            </a:pPr>
            <a:r>
              <a:rPr lang="en-US" sz="2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Gout:</a:t>
            </a:r>
          </a:p>
          <a:p>
            <a:pPr marL="385763" indent="-385763">
              <a:buAutoNum type="alphaLcPeriod"/>
            </a:pPr>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Uric acid underexcretion: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&gt;90% of individuals with hyperuricemia, the cause is underexcretion of uric acid.</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Underexcretion can be primary, because of as-yet unidentified inherent excretory defects, or secondary to known disease processes that affect how the kidney handles urate (e.g., in lactic acidosis, lactate increases renal urate reabsorption, thereby decreasing its excretion) and to environmental factors such as the use of drugs (e.g., thiazide diuretics) or exposure to lead (saturnine gout).</a:t>
            </a:r>
          </a:p>
        </p:txBody>
      </p:sp>
      <p:sp>
        <p:nvSpPr>
          <p:cNvPr id="5" name="Rounded Rectangle 4"/>
          <p:cNvSpPr/>
          <p:nvPr/>
        </p:nvSpPr>
        <p:spPr>
          <a:xfrm>
            <a:off x="7239000" y="6172200"/>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sp>
        <p:nvSpPr>
          <p:cNvPr id="6" name="TextBox 5">
            <a:extLst>
              <a:ext uri="{FF2B5EF4-FFF2-40B4-BE49-F238E27FC236}">
                <a16:creationId xmlns:a16="http://schemas.microsoft.com/office/drawing/2014/main" id="{27987D9D-6185-4850-3597-D30278E9D058}"/>
              </a:ext>
            </a:extLst>
          </p:cNvPr>
          <p:cNvSpPr txBox="1"/>
          <p:nvPr/>
        </p:nvSpPr>
        <p:spPr>
          <a:xfrm>
            <a:off x="1143000" y="870914"/>
            <a:ext cx="7086600" cy="1323439"/>
          </a:xfrm>
          <a:prstGeom prst="rect">
            <a:avLst/>
          </a:prstGeom>
          <a:noFill/>
        </p:spPr>
        <p:txBody>
          <a:bodyPr wrap="square">
            <a:spAutoFit/>
          </a:bodyPr>
          <a:lstStyle/>
          <a:p>
            <a:pPr algn="ctr"/>
            <a:r>
              <a:rPr lang="en-US" sz="4000" b="1" dirty="0">
                <a:solidFill>
                  <a:schemeClr val="accent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Diseases associated with purine degradation</a:t>
            </a:r>
          </a:p>
        </p:txBody>
      </p:sp>
      <p:sp>
        <p:nvSpPr>
          <p:cNvPr id="7" name="TextBox 6">
            <a:extLst>
              <a:ext uri="{FF2B5EF4-FFF2-40B4-BE49-F238E27FC236}">
                <a16:creationId xmlns:a16="http://schemas.microsoft.com/office/drawing/2014/main" id="{4390D67D-873C-4821-8176-846B9BC63DBF}"/>
              </a:ext>
            </a:extLst>
          </p:cNvPr>
          <p:cNvSpPr txBox="1"/>
          <p:nvPr/>
        </p:nvSpPr>
        <p:spPr>
          <a:xfrm>
            <a:off x="1135566" y="763105"/>
            <a:ext cx="7086600" cy="1323439"/>
          </a:xfrm>
          <a:prstGeom prst="rect">
            <a:avLst/>
          </a:prstGeom>
          <a:noFill/>
        </p:spPr>
        <p:txBody>
          <a:bodyPr wrap="square">
            <a:spAutoFit/>
          </a:bodyPr>
          <a:lstStyle/>
          <a:p>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Diseases associated with purine degradation</a:t>
            </a:r>
          </a:p>
        </p:txBody>
      </p:sp>
    </p:spTree>
    <p:extLst>
      <p:ext uri="{BB962C8B-B14F-4D97-AF65-F5344CB8AC3E}">
        <p14:creationId xmlns:p14="http://schemas.microsoft.com/office/powerpoint/2010/main" val="778520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893" y="1066800"/>
            <a:ext cx="8805413" cy="4893647"/>
          </a:xfrm>
          <a:prstGeom prst="rect">
            <a:avLst/>
          </a:prstGeom>
        </p:spPr>
        <p:txBody>
          <a:bodyPr wrap="square">
            <a:spAutoFit/>
          </a:bodyPr>
          <a:lstStyle/>
          <a:p>
            <a:pPr marL="385763" indent="-385763">
              <a:buAutoNum type="arabicPeriod"/>
            </a:pPr>
            <a:r>
              <a:rPr lang="en-US" sz="2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Gout:</a:t>
            </a:r>
          </a:p>
          <a:p>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  Uric acid overproduction:</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 less common cause of hyperuricemia is from the overproduction of uric acid.</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Primary hyperuricemia is, for the most part, idiopathic (having no known cause).</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However, several identified mutations in the gene for X-linked PRPP synthetase result in the enzyme having an increased maximal velocity for the production of PRPP, a lower Km for ribose 5-phosphate, or a decreased sensitivity to purine nucleotides, its allosteric inhibitors.</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In each case, increased availability of PRPP increases purine production, resulting in elevated levels of plasma uric acid.</a:t>
            </a:r>
          </a:p>
        </p:txBody>
      </p:sp>
    </p:spTree>
    <p:extLst>
      <p:ext uri="{BB962C8B-B14F-4D97-AF65-F5344CB8AC3E}">
        <p14:creationId xmlns:p14="http://schemas.microsoft.com/office/powerpoint/2010/main" val="231950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0050" y="1447800"/>
            <a:ext cx="8805413" cy="4154984"/>
          </a:xfrm>
          <a:prstGeom prst="rect">
            <a:avLst/>
          </a:prstGeom>
        </p:spPr>
        <p:txBody>
          <a:bodyPr wrap="square">
            <a:spAutoFit/>
          </a:bodyPr>
          <a:lstStyle/>
          <a:p>
            <a:pPr marL="385763" indent="-385763">
              <a:buAutoNum type="arabicPeriod"/>
            </a:pPr>
            <a:r>
              <a:rPr lang="en-US" sz="2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Gout:</a:t>
            </a:r>
          </a:p>
          <a:p>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 Treatment</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Acute attacks of gout are treated with anti-inflammatory agents. Colchicine, steroidal drugs such as prednisone, and nonsteroidal drugs such as indomethacin are used.</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Long-term therapeutic strategies for gout involve lowering the uric acid level below its saturation point (6.5 mg/dl), thereby preventing the deposition of MSU crystals.</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Uricosuric agents, such as probenecid or sulfinpyrazone, that increase renal excretion of uric acid, are used in patients who are underexcretors of uric acid.</a:t>
            </a:r>
          </a:p>
        </p:txBody>
      </p:sp>
      <p:sp>
        <p:nvSpPr>
          <p:cNvPr id="5" name="Rounded Rectangle 4"/>
          <p:cNvSpPr/>
          <p:nvPr/>
        </p:nvSpPr>
        <p:spPr>
          <a:xfrm>
            <a:off x="7543800" y="6019800"/>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spTree>
    <p:extLst>
      <p:ext uri="{BB962C8B-B14F-4D97-AF65-F5344CB8AC3E}">
        <p14:creationId xmlns:p14="http://schemas.microsoft.com/office/powerpoint/2010/main" val="1969477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277" y="2123715"/>
            <a:ext cx="8805413" cy="4154984"/>
          </a:xfrm>
          <a:prstGeom prst="rect">
            <a:avLst/>
          </a:prstGeom>
        </p:spPr>
        <p:txBody>
          <a:bodyPr wrap="square">
            <a:spAutoFit/>
          </a:bodyPr>
          <a:lstStyle/>
          <a:p>
            <a:pPr marL="385763" indent="-385763">
              <a:buAutoNum type="arabicPeriod"/>
            </a:pPr>
            <a:r>
              <a:rPr lang="en-US" sz="2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Gout:</a:t>
            </a:r>
          </a:p>
          <a:p>
            <a:r>
              <a:rPr lang="en-US"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 Treatment</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Allopurinol, a structural analog of hypoxanthine, inhibits uric acid synthesis and is used in patients who are overproducers of uric acid.</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Allopurinol is oxidized to oxypurinol, a long-lived inhibitor of XO.</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This results in an accumulation of hypoxanthine and xanthine, compounds more soluble than uric acid and, therefore, less likely to initiate an inflammatory response.</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In patients with normal levels of HGPRT, the hypoxanthine can be salvaged, reducing the levels of PRPP and, therefore, de novo purine synthesis.</a:t>
            </a:r>
          </a:p>
        </p:txBody>
      </p:sp>
      <p:sp>
        <p:nvSpPr>
          <p:cNvPr id="5" name="Rounded Rectangle 4"/>
          <p:cNvSpPr/>
          <p:nvPr/>
        </p:nvSpPr>
        <p:spPr>
          <a:xfrm>
            <a:off x="7368268" y="6248400"/>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spTree>
    <p:extLst>
      <p:ext uri="{BB962C8B-B14F-4D97-AF65-F5344CB8AC3E}">
        <p14:creationId xmlns:p14="http://schemas.microsoft.com/office/powerpoint/2010/main" val="843613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293" y="1446314"/>
            <a:ext cx="8805413" cy="3785652"/>
          </a:xfrm>
          <a:prstGeom prst="rect">
            <a:avLst/>
          </a:prstGeom>
        </p:spPr>
        <p:txBody>
          <a:bodyPr wrap="square">
            <a:spAutoFit/>
          </a:bodyPr>
          <a:lstStyle/>
          <a:p>
            <a:r>
              <a:rPr lang="en-US" sz="2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Adenosine deaminase deficiency:</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ADA is expressed in a variety of tissues, but, in humans, lymphocytes have the highest activity of this cytoplasmic enzyme.</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 deficiency of ADA results in an accumulation of adenosine, which is converted to its ribonucleotide or Deoxyribonucleotide forms by cellular kinases.</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As dATP levels rise, ribonucleotide reductase is inhibited, thereby preventing the production of all deoxyribose-containing nucleotides.</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Consequently, cells cannot make DNA and divide.</a:t>
            </a:r>
          </a:p>
        </p:txBody>
      </p:sp>
      <p:sp>
        <p:nvSpPr>
          <p:cNvPr id="5" name="Rounded Rectangle 4"/>
          <p:cNvSpPr/>
          <p:nvPr/>
        </p:nvSpPr>
        <p:spPr>
          <a:xfrm>
            <a:off x="7512164" y="6248400"/>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spTree>
    <p:extLst>
      <p:ext uri="{BB962C8B-B14F-4D97-AF65-F5344CB8AC3E}">
        <p14:creationId xmlns:p14="http://schemas.microsoft.com/office/powerpoint/2010/main" val="260749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Reproduction Module</a:t>
            </a:r>
            <a:br>
              <a:rPr lang="en-US" sz="4000" u="sng" dirty="0">
                <a:cs typeface="Times New Roman" pitchFamily="18" charset="0"/>
              </a:rPr>
            </a:br>
            <a:r>
              <a:rPr lang="en-US" sz="3200" u="sng" dirty="0">
                <a:cs typeface="Times New Roman" pitchFamily="18" charset="0"/>
              </a:rPr>
              <a:t>2nd</a:t>
            </a:r>
            <a:r>
              <a:rPr lang="en-US" sz="3200" dirty="0">
                <a:cs typeface="Times New Roman" pitchFamily="18" charset="0"/>
              </a:rPr>
              <a:t> Year MBBS(LGIS)</a:t>
            </a:r>
            <a:br>
              <a:rPr lang="en-US" sz="4000" u="sng" dirty="0">
                <a:cs typeface="Times New Roman" pitchFamily="18" charset="0"/>
              </a:rPr>
            </a:br>
            <a:r>
              <a:rPr lang="en-US" sz="4000" b="1" u="sng" dirty="0">
                <a:cs typeface="Times New Roman" pitchFamily="18" charset="0"/>
              </a:rPr>
              <a:t>Purine Degradation</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376898DD-702E-4B32-B190-C895703845B7}"/>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3621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293" y="1351508"/>
            <a:ext cx="8805413" cy="4154984"/>
          </a:xfrm>
          <a:prstGeom prst="rect">
            <a:avLst/>
          </a:prstGeom>
        </p:spPr>
        <p:txBody>
          <a:bodyPr wrap="square">
            <a:spAutoFit/>
          </a:bodyPr>
          <a:lstStyle/>
          <a:p>
            <a:r>
              <a:rPr lang="en-US" sz="2400" b="1" u="sng" dirty="0">
                <a:effectLst>
                  <a:outerShdw blurRad="38100" dist="38100" dir="2700000" algn="tl">
                    <a:srgbClr val="000000">
                      <a:alpha val="43137"/>
                    </a:srgbClr>
                  </a:outerShdw>
                </a:effectLst>
                <a:latin typeface="Baskerville Old Face" panose="02020602080505020303" pitchFamily="18" charset="0"/>
              </a:rPr>
              <a:t>2. </a:t>
            </a:r>
            <a:r>
              <a:rPr lang="en-US" sz="2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Adenosine deaminase deficiency:</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In its most severe form, this autosomal-recessive disorder causes a type of severe combined immunodeficiency disease (SCID), involving a decrease in T cells, B cells, and natural killer cells.</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ADA deficiency accounts for 14% of cases of SCID in the United States.</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Treatments include bone marrow transplantation, enzyme replacement therapy, and gene therapy.</a:t>
            </a:r>
          </a:p>
          <a:p>
            <a:pPr marL="214313" indent="-214313">
              <a:buFont typeface="Arial" panose="020B0604020202020204" pitchFamily="34" charset="0"/>
              <a:buChar char="•"/>
            </a:pPr>
            <a:r>
              <a:rPr lang="en-US" sz="2400" dirty="0">
                <a:latin typeface="Calibri" panose="020F0502020204030204" pitchFamily="34" charset="0"/>
                <a:cs typeface="Calibri" panose="020F0502020204030204" pitchFamily="34" charset="0"/>
              </a:rPr>
              <a:t>Without appropriate treatment, children with this disorder usually die from infection by age 2 years.</a:t>
            </a:r>
          </a:p>
          <a:p>
            <a:endParaRPr lang="en-US" sz="2400" b="1" u="sng" dirty="0">
              <a:latin typeface="Baskerville Old Face" panose="02020602080505020303" pitchFamily="18" charset="0"/>
            </a:endParaRPr>
          </a:p>
        </p:txBody>
      </p:sp>
      <p:sp>
        <p:nvSpPr>
          <p:cNvPr id="5" name="Rounded Rectangle 4"/>
          <p:cNvSpPr/>
          <p:nvPr/>
        </p:nvSpPr>
        <p:spPr>
          <a:xfrm>
            <a:off x="7368268" y="6217463"/>
            <a:ext cx="1200150" cy="400050"/>
          </a:xfrm>
          <a:prstGeom prst="round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350" dirty="0">
                <a:solidFill>
                  <a:prstClr val="black"/>
                </a:solidFill>
              </a:rPr>
              <a:t>Core Concept</a:t>
            </a:r>
          </a:p>
        </p:txBody>
      </p:sp>
    </p:spTree>
    <p:extLst>
      <p:ext uri="{BB962C8B-B14F-4D97-AF65-F5344CB8AC3E}">
        <p14:creationId xmlns:p14="http://schemas.microsoft.com/office/powerpoint/2010/main" val="1907754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452" y="790412"/>
            <a:ext cx="7773338" cy="1197133"/>
          </a:xfrm>
        </p:spPr>
        <p:txBody>
          <a:bodyPr>
            <a:normAutofit/>
          </a:bodyPr>
          <a:lstStyle/>
          <a:p>
            <a:r>
              <a:rPr lang="en-US" sz="4000" b="1" u="sng" dirty="0">
                <a:latin typeface="Calibri" panose="020F0502020204030204" pitchFamily="34" charset="0"/>
                <a:cs typeface="Calibri" panose="020F0502020204030204" pitchFamily="34" charset="0"/>
              </a:rPr>
              <a:t>Vertical Integration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84563"/>
            <a:ext cx="3167685" cy="319406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686" y="1884564"/>
            <a:ext cx="3167685" cy="3215201"/>
          </a:xfrm>
          <a:prstGeom prst="rect">
            <a:avLst/>
          </a:prstGeom>
        </p:spPr>
      </p:pic>
      <p:sp>
        <p:nvSpPr>
          <p:cNvPr id="8" name="TextBox 7"/>
          <p:cNvSpPr txBox="1"/>
          <p:nvPr/>
        </p:nvSpPr>
        <p:spPr>
          <a:xfrm>
            <a:off x="4751528" y="5274841"/>
            <a:ext cx="256251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Baskerville Old Face" panose="02020602080505020303" pitchFamily="18" charset="0"/>
              </a:rPr>
              <a:t>Gout in Foot &amp; Hand</a:t>
            </a:r>
          </a:p>
        </p:txBody>
      </p:sp>
      <p:sp>
        <p:nvSpPr>
          <p:cNvPr id="9" name="TextBox 8"/>
          <p:cNvSpPr txBox="1"/>
          <p:nvPr/>
        </p:nvSpPr>
        <p:spPr>
          <a:xfrm>
            <a:off x="711309" y="5078634"/>
            <a:ext cx="2148719" cy="1131079"/>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Baskerville Old Face" panose="02020602080505020303" pitchFamily="18" charset="0"/>
              </a:rPr>
              <a:t>Self-mutilation in the Lesch–Nyhan syndrome</a:t>
            </a:r>
          </a:p>
          <a:p>
            <a:endParaRPr lang="en-US" sz="1350" dirty="0"/>
          </a:p>
        </p:txBody>
      </p:sp>
      <p:pic>
        <p:nvPicPr>
          <p:cNvPr id="3" name="Picture 2">
            <a:extLst>
              <a:ext uri="{FF2B5EF4-FFF2-40B4-BE49-F238E27FC236}">
                <a16:creationId xmlns:a16="http://schemas.microsoft.com/office/drawing/2014/main" id="{E43C31A1-3412-E7E0-17A5-62713B7CF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344" y="1839480"/>
            <a:ext cx="2821655" cy="3260286"/>
          </a:xfrm>
          <a:prstGeom prst="rect">
            <a:avLst/>
          </a:prstGeom>
        </p:spPr>
      </p:pic>
    </p:spTree>
    <p:extLst>
      <p:ext uri="{BB962C8B-B14F-4D97-AF65-F5344CB8AC3E}">
        <p14:creationId xmlns:p14="http://schemas.microsoft.com/office/powerpoint/2010/main" val="181989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r>
              <a:rPr lang="en-US" sz="4000" b="1" dirty="0">
                <a:latin typeface="+mn-lt"/>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lnSpcReduction="10000"/>
          </a:bodyPr>
          <a:lstStyle/>
          <a:p>
            <a:pPr marL="0" indent="0">
              <a:buNone/>
            </a:pPr>
            <a:r>
              <a:rPr lang="en-US" sz="2400" dirty="0"/>
              <a:t>Family Medicine plays important role in following manner:</a:t>
            </a:r>
          </a:p>
          <a:p>
            <a:r>
              <a:rPr lang="en-US" sz="2400" dirty="0"/>
              <a:t>Diagnosis on the basis of History, physical examination &amp;lab investigations</a:t>
            </a:r>
          </a:p>
          <a:p>
            <a:endParaRPr lang="en-US" sz="2400" dirty="0"/>
          </a:p>
          <a:p>
            <a:r>
              <a:rPr lang="en-US" sz="2400" dirty="0"/>
              <a:t>Education &amp; Counselling of patients regarding life style modifications such healthy weight</a:t>
            </a:r>
          </a:p>
          <a:p>
            <a:pPr marL="0" indent="0">
              <a:buNone/>
            </a:pPr>
            <a:r>
              <a:rPr lang="en-US" sz="2400" dirty="0"/>
              <a:t> </a:t>
            </a:r>
          </a:p>
          <a:p>
            <a:r>
              <a:rPr lang="en-US" sz="2400" dirty="0"/>
              <a:t>Dietary Guidance (low in Purines)</a:t>
            </a:r>
          </a:p>
          <a:p>
            <a:endParaRPr lang="en-US" sz="2400" dirty="0"/>
          </a:p>
          <a:p>
            <a:r>
              <a:rPr lang="en-US" sz="2400" dirty="0"/>
              <a:t>Monitoring and Follow-up of patients to assess </a:t>
            </a:r>
            <a:r>
              <a:rPr lang="en-US" sz="2400" dirty="0" err="1"/>
              <a:t>effictiveness</a:t>
            </a:r>
            <a:r>
              <a:rPr lang="en-US" sz="2400" dirty="0"/>
              <a:t> of treatment</a:t>
            </a:r>
          </a:p>
          <a:p>
            <a:endParaRPr lang="en-US" sz="2400" dirty="0"/>
          </a:p>
          <a:p>
            <a:r>
              <a:rPr lang="en-US" sz="2400" dirty="0"/>
              <a:t>Refer to Specialists </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dirty="0"/>
          </a:p>
        </p:txBody>
      </p:sp>
    </p:spTree>
    <p:extLst>
      <p:ext uri="{BB962C8B-B14F-4D97-AF65-F5344CB8AC3E}">
        <p14:creationId xmlns:p14="http://schemas.microsoft.com/office/powerpoint/2010/main" val="1712322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23</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(The Disease)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24</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1F33-BE29-BDBC-63CE-13895C7B9D61}"/>
              </a:ext>
            </a:extLst>
          </p:cNvPr>
          <p:cNvSpPr>
            <a:spLocks noGrp="1"/>
          </p:cNvSpPr>
          <p:nvPr>
            <p:ph type="title"/>
          </p:nvPr>
        </p:nvSpPr>
        <p:spPr>
          <a:xfrm>
            <a:off x="457200" y="274638"/>
            <a:ext cx="8229600" cy="944562"/>
          </a:xfrm>
        </p:spPr>
        <p:txBody>
          <a:bodyPr>
            <a:normAutofit fontScale="90000"/>
          </a:bodyPr>
          <a:lstStyle/>
          <a:p>
            <a:r>
              <a:rPr lang="en-US" b="1" i="0" dirty="0">
                <a:solidFill>
                  <a:srgbClr val="131314"/>
                </a:solidFill>
                <a:effectLst/>
                <a:latin typeface="Manrope Var"/>
              </a:rPr>
              <a:t>Liver cirrhosis: An Overview</a:t>
            </a:r>
            <a:br>
              <a:rPr lang="en-US" b="1" i="0" dirty="0">
                <a:solidFill>
                  <a:srgbClr val="131314"/>
                </a:solidFill>
                <a:effectLst/>
                <a:latin typeface="Manrope Var"/>
              </a:rPr>
            </a:br>
            <a:r>
              <a:rPr lang="en-US" b="1" i="0" dirty="0">
                <a:solidFill>
                  <a:srgbClr val="0070C0"/>
                </a:solidFill>
                <a:effectLst/>
                <a:latin typeface="Manrope Var"/>
              </a:rPr>
              <a:t>(Make Changes)</a:t>
            </a:r>
            <a:endParaRPr lang="en-US" dirty="0">
              <a:solidFill>
                <a:srgbClr val="0070C0"/>
              </a:solidFill>
            </a:endParaRPr>
          </a:p>
        </p:txBody>
      </p:sp>
      <p:sp>
        <p:nvSpPr>
          <p:cNvPr id="3" name="Content Placeholder 2">
            <a:extLst>
              <a:ext uri="{FF2B5EF4-FFF2-40B4-BE49-F238E27FC236}">
                <a16:creationId xmlns:a16="http://schemas.microsoft.com/office/drawing/2014/main" id="{2F087DE6-805A-8CDD-99E3-6BC9318DC8CF}"/>
              </a:ext>
            </a:extLst>
          </p:cNvPr>
          <p:cNvSpPr>
            <a:spLocks noGrp="1"/>
          </p:cNvSpPr>
          <p:nvPr>
            <p:ph idx="1"/>
          </p:nvPr>
        </p:nvSpPr>
        <p:spPr>
          <a:xfrm>
            <a:off x="609600" y="1417638"/>
            <a:ext cx="8077200" cy="5211762"/>
          </a:xfrm>
        </p:spPr>
        <p:txBody>
          <a:bodyPr>
            <a:normAutofit fontScale="70000" lnSpcReduction="20000"/>
          </a:bodyPr>
          <a:lstStyle/>
          <a:p>
            <a:pPr marL="0" indent="0" algn="just" fontAlgn="base">
              <a:lnSpc>
                <a:spcPct val="80000"/>
              </a:lnSpc>
              <a:buNone/>
            </a:pPr>
            <a:r>
              <a:rPr lang="en-US" sz="2900" i="1" dirty="0"/>
              <a:t>Nadia Moustafa, Manal Abdul-Hamid Mohamed, Rasha Rashad Ahmed, Rehab Nady</a:t>
            </a:r>
          </a:p>
          <a:p>
            <a:pPr marL="0" indent="0" algn="just" fontAlgn="base">
              <a:lnSpc>
                <a:spcPct val="80000"/>
              </a:lnSpc>
              <a:buNone/>
            </a:pPr>
            <a:r>
              <a:rPr lang="en-US" sz="2900" i="1" dirty="0">
                <a:solidFill>
                  <a:srgbClr val="0070C0"/>
                </a:solidFill>
              </a:rPr>
              <a:t>July 2016 </a:t>
            </a:r>
            <a:r>
              <a:rPr lang="en-US" sz="2900" i="1" dirty="0">
                <a:solidFill>
                  <a:srgbClr val="0070C0"/>
                </a:solidFill>
                <a:hlinkClick r:id="rId2">
                  <a:extLst>
                    <a:ext uri="{A12FA001-AC4F-418D-AE19-62706E023703}">
                      <ahyp:hlinkClr xmlns:ahyp="http://schemas.microsoft.com/office/drawing/2018/hyperlinkcolor" val="tx"/>
                    </a:ext>
                  </a:extLst>
                </a:hlinkClick>
              </a:rPr>
              <a:t>Merit Research Journal of Medicine and Medical Sciences</a:t>
            </a:r>
            <a:r>
              <a:rPr lang="en-US" sz="2900" i="1" dirty="0">
                <a:solidFill>
                  <a:srgbClr val="0070C0"/>
                </a:solidFill>
              </a:rPr>
              <a:t> 4(7):329-343</a:t>
            </a:r>
          </a:p>
          <a:p>
            <a:pPr marL="0" indent="0">
              <a:buNone/>
            </a:pPr>
            <a:endParaRPr lang="en-US" dirty="0"/>
          </a:p>
          <a:p>
            <a:pPr marL="0" indent="0">
              <a:buNone/>
            </a:pPr>
            <a:r>
              <a:rPr lang="en-US" sz="3400" b="0" i="0" dirty="0">
                <a:solidFill>
                  <a:srgbClr val="131314"/>
                </a:solidFill>
                <a:effectLst/>
                <a:latin typeface="Inter Var"/>
              </a:rPr>
              <a:t>Identification and characterization of cell populations contributing to the </a:t>
            </a:r>
            <a:r>
              <a:rPr lang="en-US" sz="3400" b="0" i="0" dirty="0" err="1">
                <a:solidFill>
                  <a:srgbClr val="131314"/>
                </a:solidFill>
                <a:effectLst/>
                <a:latin typeface="Inter Var"/>
              </a:rPr>
              <a:t>myofibroblastic</a:t>
            </a:r>
            <a:r>
              <a:rPr lang="en-US" sz="3400" b="0" i="0" dirty="0">
                <a:solidFill>
                  <a:srgbClr val="131314"/>
                </a:solidFill>
                <a:effectLst/>
                <a:latin typeface="Inter Var"/>
              </a:rPr>
              <a:t> pool and production of extracellular matrix (ECM) in liver fibrosis, as well as the increasing knowledge about natural course, many of the intricate </a:t>
            </a:r>
            <a:r>
              <a:rPr lang="en-US" sz="3400" b="1" i="0" dirty="0">
                <a:solidFill>
                  <a:srgbClr val="131314"/>
                </a:solidFill>
                <a:effectLst/>
                <a:latin typeface="Inter Var"/>
              </a:rPr>
              <a:t>cellular and molecular mechanisms underlying liver fibrogenesis and its progression, and contributions of the genetic regulation, inflammatory and immuno-mediators, neuroendocrine factors, and oxidative stress</a:t>
            </a:r>
            <a:r>
              <a:rPr lang="en-US" sz="3400" b="0" i="0" dirty="0">
                <a:solidFill>
                  <a:srgbClr val="131314"/>
                </a:solidFill>
                <a:effectLst/>
                <a:latin typeface="Inter Var"/>
              </a:rPr>
              <a:t>, have provided </a:t>
            </a:r>
            <a:r>
              <a:rPr lang="en-US" sz="3400" i="0" dirty="0">
                <a:solidFill>
                  <a:srgbClr val="131314"/>
                </a:solidFill>
                <a:effectLst/>
                <a:latin typeface="Inter Var"/>
              </a:rPr>
              <a:t>important data upon which the design of </a:t>
            </a:r>
            <a:r>
              <a:rPr lang="en-US" sz="3400" b="1" i="0" dirty="0">
                <a:solidFill>
                  <a:srgbClr val="131314"/>
                </a:solidFill>
                <a:effectLst/>
                <a:latin typeface="Inter Var"/>
              </a:rPr>
              <a:t>effective and targeted antifibrotic pharmacological strategies, aiming at halting the progression to decompensated cirrhosis or even reversing the liver fibrogenesis, can be based. </a:t>
            </a:r>
            <a:endParaRPr lang="en-US" sz="3400" dirty="0"/>
          </a:p>
        </p:txBody>
      </p:sp>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25</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spTree>
    <p:extLst>
      <p:ext uri="{BB962C8B-B14F-4D97-AF65-F5344CB8AC3E}">
        <p14:creationId xmlns:p14="http://schemas.microsoft.com/office/powerpoint/2010/main" val="403311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77743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8</a:t>
            </a:r>
            <a:r>
              <a:rPr lang="en-US" sz="2800" baseline="30000" dirty="0"/>
              <a:t>th</a:t>
            </a:r>
            <a:r>
              <a:rPr lang="en-US" sz="2800" dirty="0"/>
              <a:t> Edition, Chap , pages  - </a:t>
            </a:r>
          </a:p>
          <a:p>
            <a:r>
              <a:rPr lang="en-US" sz="2800" dirty="0"/>
              <a:t>Harper’s Illustrated Biochemistry 32</a:t>
            </a:r>
            <a:r>
              <a:rPr lang="en-US" sz="2800" baseline="30000" dirty="0"/>
              <a:t>nd</a:t>
            </a:r>
            <a:r>
              <a:rPr lang="en-US" sz="2800" dirty="0"/>
              <a:t> Edition, Chap , pages  – </a:t>
            </a:r>
          </a:p>
          <a:p>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91569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lgn="just">
              <a:buNone/>
            </a:pPr>
            <a:r>
              <a:rPr lang="en-US" sz="2800" dirty="0">
                <a:latin typeface="Calibri" pitchFamily="34" charset="0"/>
              </a:rPr>
              <a:t>At the end of this session students should be able to</a:t>
            </a:r>
          </a:p>
          <a:p>
            <a:pPr marL="457200" indent="-457200" algn="just">
              <a:buFont typeface="+mj-lt"/>
              <a:buAutoNum type="arabicPeriod"/>
            </a:pPr>
            <a:endParaRPr lang="en-US" sz="2800" dirty="0">
              <a:latin typeface="Calibri" panose="020F0502020204030204" pitchFamily="34" charset="0"/>
              <a:cs typeface="Calibri" panose="020F0502020204030204" pitchFamily="34" charset="0"/>
            </a:endParaRPr>
          </a:p>
          <a:p>
            <a:pPr marL="457200" indent="-457200" algn="just">
              <a:buFont typeface="+mj-lt"/>
              <a:buAutoNum type="arabicPeriod"/>
            </a:pPr>
            <a:r>
              <a:rPr lang="en-US" sz="2800" dirty="0">
                <a:latin typeface="Calibri" panose="020F0502020204030204" pitchFamily="34" charset="0"/>
                <a:cs typeface="Calibri" panose="020F0502020204030204" pitchFamily="34" charset="0"/>
              </a:rPr>
              <a:t>Describe the degradation of purine nucleotides to uric acid illustrating some of the genetic diseases associated with this pathway like ADA deficiency, PNP deficiency and gout.</a:t>
            </a:r>
          </a:p>
          <a:p>
            <a:pPr marL="457200" indent="-457200" algn="just">
              <a:buFont typeface="+mj-lt"/>
              <a:buAutoNum type="arabicPeriod"/>
            </a:pPr>
            <a:r>
              <a:rPr lang="en-US" sz="2800" dirty="0">
                <a:latin typeface="Calibri" panose="020F0502020204030204" pitchFamily="34" charset="0"/>
                <a:cs typeface="Calibri" panose="020F0502020204030204" pitchFamily="34" charset="0"/>
              </a:rPr>
              <a:t>Explain the causes, diagnosis and treatment of these disorders</a:t>
            </a:r>
          </a:p>
          <a:p>
            <a:pPr marL="0" indent="0">
              <a:buNone/>
            </a:pPr>
            <a:endParaRPr lang="en-US" sz="2800"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183" y="365127"/>
            <a:ext cx="9037771" cy="1235074"/>
          </a:xfrm>
        </p:spPr>
        <p:txBody>
          <a:bodyPr>
            <a:noAutofit/>
          </a:bodyPr>
          <a:lstStyle/>
          <a:p>
            <a:pPr algn="ctr"/>
            <a:r>
              <a:rPr lang="en-US" sz="4000" b="1" dirty="0">
                <a:latin typeface="+mn-lt"/>
              </a:rPr>
              <a:t>Digestion of Dietary Nucleic ACIDS</a:t>
            </a:r>
          </a:p>
        </p:txBody>
      </p:sp>
      <p:grpSp>
        <p:nvGrpSpPr>
          <p:cNvPr id="4" name="Group 3"/>
          <p:cNvGrpSpPr/>
          <p:nvPr/>
        </p:nvGrpSpPr>
        <p:grpSpPr>
          <a:xfrm>
            <a:off x="0" y="0"/>
            <a:ext cx="2514600" cy="480241"/>
            <a:chOff x="0" y="34747"/>
            <a:chExt cx="2783536" cy="480241"/>
          </a:xfrm>
          <a:scene3d>
            <a:camera prst="orthographicFront"/>
            <a:lightRig rig="flat" dir="t"/>
          </a:scene3d>
        </p:grpSpPr>
        <p:sp>
          <p:nvSpPr>
            <p:cNvPr id="5" name="Round Same Side Corner Rectangle 4"/>
            <p:cNvSpPr/>
            <p:nvPr/>
          </p:nvSpPr>
          <p:spPr>
            <a:xfrm>
              <a:off x="0" y="34747"/>
              <a:ext cx="2783536" cy="480241"/>
            </a:xfrm>
            <a:prstGeom prst="round2SameRect">
              <a:avLst>
                <a:gd name="adj1" fmla="val 16670"/>
                <a:gd name="adj2" fmla="val 0"/>
              </a:avLst>
            </a:prstGeom>
            <a:solidFill>
              <a:schemeClr val="bg1"/>
            </a:solidFill>
            <a:ln>
              <a:noFill/>
            </a:ln>
            <a:sp3d prstMaterial="plastic">
              <a:bevelT w="120900" h="88900"/>
              <a:bevelB w="88900" h="31750" prst="angle"/>
            </a:sp3d>
          </p:spPr>
          <p:style>
            <a:lnRef idx="1">
              <a:schemeClr val="accent4">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 name="Round Same Side Corner Rectangle 4"/>
            <p:cNvSpPr/>
            <p:nvPr/>
          </p:nvSpPr>
          <p:spPr>
            <a:xfrm>
              <a:off x="23448" y="58195"/>
              <a:ext cx="2736640" cy="456793"/>
            </a:xfrm>
            <a:prstGeom prst="rect">
              <a:avLst/>
            </a:prstGeom>
            <a:ln>
              <a:noFill/>
            </a:ln>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pic>
        <p:nvPicPr>
          <p:cNvPr id="10" name="Picture 9">
            <a:extLst>
              <a:ext uri="{FF2B5EF4-FFF2-40B4-BE49-F238E27FC236}">
                <a16:creationId xmlns:a16="http://schemas.microsoft.com/office/drawing/2014/main" id="{5D837A82-B93A-4C4A-8DBF-75F846CA38EC}"/>
              </a:ext>
            </a:extLst>
          </p:cNvPr>
          <p:cNvPicPr>
            <a:picLocks noChangeAspect="1"/>
          </p:cNvPicPr>
          <p:nvPr/>
        </p:nvPicPr>
        <p:blipFill rotWithShape="1">
          <a:blip r:embed="rId2">
            <a:extLst>
              <a:ext uri="{28A0092B-C50C-407E-A947-70E740481C1C}">
                <a14:useLocalDpi xmlns:a14="http://schemas.microsoft.com/office/drawing/2010/main" val="0"/>
              </a:ext>
            </a:extLst>
          </a:blip>
          <a:srcRect l="22936" t="1431" r="23241" b="1254"/>
          <a:stretch/>
        </p:blipFill>
        <p:spPr>
          <a:xfrm>
            <a:off x="1981200" y="1726280"/>
            <a:ext cx="4724401" cy="4812632"/>
          </a:xfrm>
          <a:prstGeom prst="rect">
            <a:avLst/>
          </a:prstGeom>
        </p:spPr>
      </p:pic>
      <p:sp>
        <p:nvSpPr>
          <p:cNvPr id="2" name="Rectangle 1">
            <a:extLst>
              <a:ext uri="{FF2B5EF4-FFF2-40B4-BE49-F238E27FC236}">
                <a16:creationId xmlns:a16="http://schemas.microsoft.com/office/drawing/2014/main" id="{0718A9E3-CC2B-4E4B-837C-8DD4D5EE7CC9}"/>
              </a:ext>
            </a:extLst>
          </p:cNvPr>
          <p:cNvSpPr/>
          <p:nvPr/>
        </p:nvSpPr>
        <p:spPr>
          <a:xfrm>
            <a:off x="2876600" y="3244334"/>
            <a:ext cx="3536674" cy="369332"/>
          </a:xfrm>
          <a:prstGeom prst="rect">
            <a:avLst/>
          </a:prstGeom>
        </p:spPr>
        <p:txBody>
          <a:bodyPr wrap="none">
            <a:spAutoFit/>
          </a:bodyPr>
          <a:lstStyle/>
          <a:p>
            <a:r>
              <a:rPr lang="en-US" b="1" dirty="0">
                <a:solidFill>
                  <a:schemeClr val="accent4"/>
                </a:solidFill>
              </a:rPr>
              <a:t>Digestion of Dietary Nucleic </a:t>
            </a:r>
            <a:r>
              <a:rPr lang="en-US" b="1" dirty="0" err="1">
                <a:solidFill>
                  <a:schemeClr val="accent4"/>
                </a:solidFill>
              </a:rPr>
              <a:t>AcidsD</a:t>
            </a:r>
            <a:endParaRPr lang="en-US" dirty="0"/>
          </a:p>
        </p:txBody>
      </p:sp>
    </p:spTree>
    <p:extLst>
      <p:ext uri="{BB962C8B-B14F-4D97-AF65-F5344CB8AC3E}">
        <p14:creationId xmlns:p14="http://schemas.microsoft.com/office/powerpoint/2010/main" val="126138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Title 2"/>
          <p:cNvSpPr txBox="1">
            <a:spLocks/>
          </p:cNvSpPr>
          <p:nvPr/>
        </p:nvSpPr>
        <p:spPr>
          <a:xfrm>
            <a:off x="628650" y="365127"/>
            <a:ext cx="7886700" cy="8540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4400" b="1" dirty="0">
              <a:latin typeface="+mn-lt"/>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
        <p:nvSpPr>
          <p:cNvPr id="6" name="Content Placeholder 5">
            <a:extLst>
              <a:ext uri="{FF2B5EF4-FFF2-40B4-BE49-F238E27FC236}">
                <a16:creationId xmlns:a16="http://schemas.microsoft.com/office/drawing/2014/main" id="{4489C320-6C52-ED21-1D67-8E2D62092C2E}"/>
              </a:ext>
            </a:extLst>
          </p:cNvPr>
          <p:cNvSpPr>
            <a:spLocks noGrp="1"/>
          </p:cNvSpPr>
          <p:nvPr>
            <p:ph idx="1"/>
          </p:nvPr>
        </p:nvSpPr>
        <p:spPr/>
        <p:txBody>
          <a:bodyPr/>
          <a:lstStyle/>
          <a:p>
            <a:pPr marL="342900" indent="-342900"/>
            <a:r>
              <a:rPr lang="en-US" sz="2000" dirty="0">
                <a:solidFill>
                  <a:prstClr val="black"/>
                </a:solidFill>
                <a:latin typeface="Calibri" panose="020F0502020204030204" pitchFamily="34" charset="0"/>
                <a:cs typeface="Calibri" panose="020F0502020204030204" pitchFamily="34" charset="0"/>
              </a:rPr>
              <a:t>A summary of the steps in the production of uric acid and the genetic diseases associated with deficiencies of specific degradative enzyme.</a:t>
            </a:r>
          </a:p>
          <a:p>
            <a:endParaRPr lang="en-US" sz="2000" dirty="0">
              <a:solidFill>
                <a:prstClr val="black"/>
              </a:solidFill>
              <a:latin typeface="Calibri" panose="020F0502020204030204" pitchFamily="34" charset="0"/>
              <a:cs typeface="Calibri" panose="020F0502020204030204" pitchFamily="34" charset="0"/>
            </a:endParaRPr>
          </a:p>
          <a:p>
            <a:pPr marL="385763" indent="-385763">
              <a:buAutoNum type="arabicPeriod"/>
            </a:pPr>
            <a:r>
              <a:rPr lang="en-US" sz="2000" dirty="0">
                <a:solidFill>
                  <a:prstClr val="black"/>
                </a:solidFill>
                <a:latin typeface="Calibri" panose="020F0502020204030204" pitchFamily="34" charset="0"/>
                <a:cs typeface="Calibri" panose="020F0502020204030204" pitchFamily="34" charset="0"/>
              </a:rPr>
              <a:t>An amino group is removed from AMP to produce IMP by AMP (adenylate) deaminase or from adenosine to produce inosine (hypoxanthine-ribose) by ADA.</a:t>
            </a:r>
          </a:p>
          <a:p>
            <a:endParaRPr lang="en-US" sz="2000" dirty="0">
              <a:solidFill>
                <a:prstClr val="black"/>
              </a:solidFill>
              <a:latin typeface="Calibri" panose="020F0502020204030204" pitchFamily="34" charset="0"/>
              <a:cs typeface="Calibri" panose="020F0502020204030204" pitchFamily="34" charset="0"/>
            </a:endParaRPr>
          </a:p>
          <a:p>
            <a:r>
              <a:rPr lang="en-US" sz="2000" dirty="0">
                <a:solidFill>
                  <a:prstClr val="black"/>
                </a:solidFill>
                <a:latin typeface="Calibri" panose="020F0502020204030204" pitchFamily="34" charset="0"/>
                <a:cs typeface="Calibri" panose="020F0502020204030204" pitchFamily="34" charset="0"/>
              </a:rPr>
              <a:t>2. IMP and GMP are converted into their respective nucleoside forms, inosine and guanosine, by the action of 5′-nucleotidase</a:t>
            </a:r>
            <a:endParaRPr lang="en-US" dirty="0"/>
          </a:p>
        </p:txBody>
      </p:sp>
      <p:sp>
        <p:nvSpPr>
          <p:cNvPr id="2" name="Rectangle 1">
            <a:extLst>
              <a:ext uri="{FF2B5EF4-FFF2-40B4-BE49-F238E27FC236}">
                <a16:creationId xmlns:a16="http://schemas.microsoft.com/office/drawing/2014/main" id="{6A1A2C4C-38EB-4BF9-87F4-E4AEE666FA36}"/>
              </a:ext>
            </a:extLst>
          </p:cNvPr>
          <p:cNvSpPr/>
          <p:nvPr/>
        </p:nvSpPr>
        <p:spPr>
          <a:xfrm>
            <a:off x="2667000" y="759034"/>
            <a:ext cx="3135024" cy="1938992"/>
          </a:xfrm>
          <a:prstGeom prst="rect">
            <a:avLst/>
          </a:prstGeom>
        </p:spPr>
        <p:txBody>
          <a:bodyPr wrap="square">
            <a:spAutoFit/>
          </a:bodyPr>
          <a:lstStyle/>
          <a:p>
            <a:pPr algn="ct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Purine Nucleotide Degradation</a:t>
            </a:r>
          </a:p>
        </p:txBody>
      </p:sp>
    </p:spTree>
    <p:extLst>
      <p:ext uri="{BB962C8B-B14F-4D97-AF65-F5344CB8AC3E}">
        <p14:creationId xmlns:p14="http://schemas.microsoft.com/office/powerpoint/2010/main" val="236124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783664"/>
            <a:ext cx="8031193" cy="1077218"/>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Purine Nucleotide Degradation</a:t>
            </a:r>
          </a:p>
          <a:p>
            <a:pPr algn="ctr"/>
            <a:endParaRPr lang="en-US" sz="2400" b="1" u="sng" dirty="0">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123715"/>
            <a:ext cx="8805413"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prstClr val="black"/>
                </a:solidFill>
                <a:latin typeface="Calibri" panose="020F0502020204030204" pitchFamily="34" charset="0"/>
                <a:cs typeface="Calibri" panose="020F0502020204030204" pitchFamily="34" charset="0"/>
              </a:rPr>
              <a:t>A summary of the steps in the production of uric acid and the genetic diseases associated with deficiencies of specific degradative enzyme.</a:t>
            </a:r>
          </a:p>
          <a:p>
            <a:endParaRPr lang="en-US" sz="2400" dirty="0">
              <a:solidFill>
                <a:prstClr val="black"/>
              </a:solidFill>
              <a:latin typeface="Calibri" panose="020F0502020204030204" pitchFamily="34" charset="0"/>
              <a:cs typeface="Calibri" panose="020F0502020204030204" pitchFamily="34" charset="0"/>
            </a:endParaRPr>
          </a:p>
          <a:p>
            <a:pPr marL="385763" indent="-385763">
              <a:buAutoNum type="arabicPeriod"/>
            </a:pPr>
            <a:r>
              <a:rPr lang="en-US" sz="2400" dirty="0">
                <a:solidFill>
                  <a:prstClr val="black"/>
                </a:solidFill>
                <a:latin typeface="Calibri" panose="020F0502020204030204" pitchFamily="34" charset="0"/>
                <a:cs typeface="Calibri" panose="020F0502020204030204" pitchFamily="34" charset="0"/>
              </a:rPr>
              <a:t>An amino group is removed from AMP to produce IMP by AMP (adenylate) deaminase or from adenosine to produce inosine (hypoxanthine-ribose) by ADA.</a:t>
            </a:r>
          </a:p>
          <a:p>
            <a:endParaRPr lang="en-US" sz="2400" dirty="0">
              <a:solidFill>
                <a:prstClr val="black"/>
              </a:solidFill>
              <a:latin typeface="Calibri" panose="020F0502020204030204" pitchFamily="34" charset="0"/>
              <a:cs typeface="Calibri" panose="020F0502020204030204" pitchFamily="34" charset="0"/>
            </a:endParaRPr>
          </a:p>
          <a:p>
            <a:r>
              <a:rPr lang="en-US" sz="2400" dirty="0">
                <a:solidFill>
                  <a:prstClr val="black"/>
                </a:solidFill>
                <a:latin typeface="Calibri" panose="020F0502020204030204" pitchFamily="34" charset="0"/>
                <a:cs typeface="Calibri" panose="020F0502020204030204" pitchFamily="34" charset="0"/>
              </a:rPr>
              <a:t>2. IMP and GMP are converted into their respective nucleoside forms, inosine and guanosine, by the action of 5′-nucleotidase.</a:t>
            </a:r>
          </a:p>
        </p:txBody>
      </p:sp>
      <p:sp>
        <p:nvSpPr>
          <p:cNvPr id="2" name="Rectangle 1">
            <a:extLst>
              <a:ext uri="{FF2B5EF4-FFF2-40B4-BE49-F238E27FC236}">
                <a16:creationId xmlns:a16="http://schemas.microsoft.com/office/drawing/2014/main" id="{C65DC77E-6B7C-447F-A3C2-684411E1498E}"/>
              </a:ext>
            </a:extLst>
          </p:cNvPr>
          <p:cNvSpPr/>
          <p:nvPr/>
        </p:nvSpPr>
        <p:spPr>
          <a:xfrm>
            <a:off x="533400" y="17919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25681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0025" y="779356"/>
            <a:ext cx="7875916" cy="1077218"/>
          </a:xfrm>
          <a:prstGeom prst="rect">
            <a:avLst/>
          </a:prstGeom>
          <a:noFill/>
        </p:spPr>
        <p:txBody>
          <a:bodyPr wrap="square" rtlCol="0">
            <a:spAutoFit/>
          </a:bodyPr>
          <a:lstStyle/>
          <a:p>
            <a:pPr algn="ctr"/>
            <a:r>
              <a:rPr lang="en-US" sz="40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PURINE NUCLEOTIDE DEGRADATION</a:t>
            </a:r>
          </a:p>
          <a:p>
            <a:pPr algn="ctr"/>
            <a:endParaRPr lang="en-US" sz="2400" b="1" u="sng" dirty="0">
              <a:solidFill>
                <a:prstClr val="black"/>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Rectangle 2"/>
          <p:cNvSpPr/>
          <p:nvPr/>
        </p:nvSpPr>
        <p:spPr>
          <a:xfrm>
            <a:off x="155277" y="2123715"/>
            <a:ext cx="8805413" cy="3416320"/>
          </a:xfrm>
          <a:prstGeom prst="rect">
            <a:avLst/>
          </a:prstGeom>
        </p:spPr>
        <p:txBody>
          <a:bodyPr wrap="square">
            <a:spAutoFit/>
          </a:bodyPr>
          <a:lstStyle/>
          <a:p>
            <a:r>
              <a:rPr lang="en-US" sz="2400" dirty="0">
                <a:solidFill>
                  <a:prstClr val="black"/>
                </a:solidFill>
                <a:latin typeface="Calibri" panose="020F0502020204030204" pitchFamily="34" charset="0"/>
                <a:cs typeface="Calibri" panose="020F0502020204030204" pitchFamily="34" charset="0"/>
              </a:rPr>
              <a:t>3. Purine nucleoside phosphorylase converts inosine and guanosine into their respective purine bases, hypoxanthine and Guanosine.</a:t>
            </a:r>
          </a:p>
          <a:p>
            <a:endParaRPr lang="en-US" sz="2400" dirty="0">
              <a:solidFill>
                <a:prstClr val="black"/>
              </a:solidFill>
              <a:latin typeface="Calibri" panose="020F0502020204030204" pitchFamily="34" charset="0"/>
              <a:cs typeface="Calibri" panose="020F0502020204030204" pitchFamily="34" charset="0"/>
            </a:endParaRPr>
          </a:p>
          <a:p>
            <a:r>
              <a:rPr lang="en-US" sz="2400" dirty="0">
                <a:solidFill>
                  <a:prstClr val="black"/>
                </a:solidFill>
                <a:latin typeface="Calibri" panose="020F0502020204030204" pitchFamily="34" charset="0"/>
                <a:cs typeface="Calibri" panose="020F0502020204030204" pitchFamily="34" charset="0"/>
              </a:rPr>
              <a:t>4. Guanosine is deaminated to form xanthine.</a:t>
            </a:r>
          </a:p>
          <a:p>
            <a:endParaRPr lang="en-US" sz="2400" dirty="0">
              <a:solidFill>
                <a:prstClr val="black"/>
              </a:solidFill>
              <a:latin typeface="Calibri" panose="020F0502020204030204" pitchFamily="34" charset="0"/>
              <a:cs typeface="Calibri" panose="020F0502020204030204" pitchFamily="34" charset="0"/>
            </a:endParaRPr>
          </a:p>
          <a:p>
            <a:r>
              <a:rPr lang="en-US" sz="2400" dirty="0">
                <a:solidFill>
                  <a:prstClr val="black"/>
                </a:solidFill>
                <a:latin typeface="Calibri" panose="020F0502020204030204" pitchFamily="34" charset="0"/>
                <a:cs typeface="Calibri" panose="020F0502020204030204" pitchFamily="34" charset="0"/>
              </a:rPr>
              <a:t>5. Hypoxanthine is oxidized by molybdenum-containing xanthine oxidase (XO) to xanthine, which is further oxidized by XO to uric acid, the final product of human purine degradation. Uric acid is excreted primarily in the urine.</a:t>
            </a:r>
          </a:p>
        </p:txBody>
      </p:sp>
    </p:spTree>
    <p:extLst>
      <p:ext uri="{BB962C8B-B14F-4D97-AF65-F5344CB8AC3E}">
        <p14:creationId xmlns:p14="http://schemas.microsoft.com/office/powerpoint/2010/main" val="2303193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 </Template>
  <TotalTime>60</TotalTime>
  <Words>1609</Words>
  <Application>Microsoft Office PowerPoint</Application>
  <PresentationFormat>On-screen Show (4:3)</PresentationFormat>
  <Paragraphs>158</Paragraphs>
  <Slides>28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Arial</vt:lpstr>
      <vt:lpstr>Arial Black</vt:lpstr>
      <vt:lpstr>Baskerville Old Face</vt:lpstr>
      <vt:lpstr>Calibri</vt:lpstr>
      <vt:lpstr>Calibri Light</vt:lpstr>
      <vt:lpstr>Inter Var</vt:lpstr>
      <vt:lpstr>Manrope Var</vt:lpstr>
      <vt:lpstr>Segoe UI</vt:lpstr>
      <vt:lpstr>Times New Roman</vt:lpstr>
      <vt:lpstr>Office Theme</vt:lpstr>
      <vt:lpstr>1_Office Theme</vt:lpstr>
      <vt:lpstr>PowerPoint Presentation</vt:lpstr>
      <vt:lpstr>Reproduction Module 2nd Year MBBS(LGIS) Purine Degradation</vt:lpstr>
      <vt:lpstr>Motto, Vision, Dream</vt:lpstr>
      <vt:lpstr>PowerPoint Presentation</vt:lpstr>
      <vt:lpstr>PowerPoint Presentation</vt:lpstr>
      <vt:lpstr>Digestion of Dietary Nucleic ACIDS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Vertical Integration</vt:lpstr>
      <vt:lpstr>Family Medicine</vt:lpstr>
      <vt:lpstr>PowerPoint Presentation</vt:lpstr>
      <vt:lpstr>PowerPoint Presentation</vt:lpstr>
      <vt:lpstr>Liver cirrhosis: An Overview (Make Changes)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8</cp:revision>
  <dcterms:created xsi:type="dcterms:W3CDTF">2025-02-23T06:20:37Z</dcterms:created>
  <dcterms:modified xsi:type="dcterms:W3CDTF">2025-03-20T05:55:20Z</dcterms:modified>
</cp:coreProperties>
</file>