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 id="2147483737" r:id="rId2"/>
  </p:sldMasterIdLst>
  <p:notesMasterIdLst>
    <p:notesMasterId r:id="rId45"/>
  </p:notesMasterIdLst>
  <p:sldIdLst>
    <p:sldId id="318" r:id="rId3"/>
    <p:sldId id="317" r:id="rId4"/>
    <p:sldId id="297" r:id="rId5"/>
    <p:sldId id="296" r:id="rId6"/>
    <p:sldId id="258" r:id="rId7"/>
    <p:sldId id="593" r:id="rId8"/>
    <p:sldId id="595" r:id="rId9"/>
    <p:sldId id="596" r:id="rId10"/>
    <p:sldId id="603" r:id="rId11"/>
    <p:sldId id="598" r:id="rId12"/>
    <p:sldId id="604" r:id="rId13"/>
    <p:sldId id="605" r:id="rId14"/>
    <p:sldId id="608" r:id="rId15"/>
    <p:sldId id="606" r:id="rId16"/>
    <p:sldId id="616" r:id="rId17"/>
    <p:sldId id="359" r:id="rId18"/>
    <p:sldId id="343" r:id="rId19"/>
    <p:sldId id="358" r:id="rId20"/>
    <p:sldId id="344" r:id="rId21"/>
    <p:sldId id="360" r:id="rId22"/>
    <p:sldId id="363" r:id="rId23"/>
    <p:sldId id="364" r:id="rId24"/>
    <p:sldId id="345" r:id="rId25"/>
    <p:sldId id="361" r:id="rId26"/>
    <p:sldId id="346" r:id="rId27"/>
    <p:sldId id="347" r:id="rId28"/>
    <p:sldId id="365" r:id="rId29"/>
    <p:sldId id="348" r:id="rId30"/>
    <p:sldId id="349" r:id="rId31"/>
    <p:sldId id="366" r:id="rId32"/>
    <p:sldId id="350" r:id="rId33"/>
    <p:sldId id="353" r:id="rId34"/>
    <p:sldId id="497" r:id="rId35"/>
    <p:sldId id="591" r:id="rId36"/>
    <p:sldId id="267" r:id="rId37"/>
    <p:sldId id="580" r:id="rId38"/>
    <p:sldId id="288" r:id="rId39"/>
    <p:sldId id="289" r:id="rId40"/>
    <p:sldId id="319" r:id="rId41"/>
    <p:sldId id="314" r:id="rId42"/>
    <p:sldId id="617" r:id="rId43"/>
    <p:sldId id="275"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5007" autoAdjust="0"/>
  </p:normalViewPr>
  <p:slideViewPr>
    <p:cSldViewPr>
      <p:cViewPr varScale="1">
        <p:scale>
          <a:sx n="57" d="100"/>
          <a:sy n="57" d="100"/>
        </p:scale>
        <p:origin x="1372" y="48"/>
      </p:cViewPr>
      <p:guideLst>
        <p:guide orient="horz" pos="2160"/>
        <p:guide pos="2880"/>
      </p:guideLst>
    </p:cSldViewPr>
  </p:slideViewPr>
  <p:outlineViewPr>
    <p:cViewPr>
      <p:scale>
        <a:sx n="33" d="100"/>
        <a:sy n="33" d="100"/>
      </p:scale>
      <p:origin x="0" y="-13248"/>
    </p:cViewPr>
  </p:outlineViewPr>
  <p:notesTextViewPr>
    <p:cViewPr>
      <p:scale>
        <a:sx n="100" d="100"/>
        <a:sy n="100" d="100"/>
      </p:scale>
      <p:origin x="0" y="0"/>
    </p:cViewPr>
  </p:notesTextViewPr>
  <p:sorterViewPr>
    <p:cViewPr>
      <p:scale>
        <a:sx n="100" d="100"/>
        <a:sy n="100" d="100"/>
      </p:scale>
      <p:origin x="0" y="-80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1"/>
    <dgm:cxn modelId="{B329D811-2DC0-428C-93F9-EC295334CB59}" type="presOf" srcId="{663C1E13-76F9-4B70-A2F2-CA23180743CE}" destId="{4822A78E-EAEC-401F-941A-3A84E13E2357}" srcOrd="2" destOrd="0" presId="urn:microsoft.com/office/officeart/2005/8/layout/gear1#1"/>
    <dgm:cxn modelId="{2A55751B-D612-4B51-AEC3-36D2858B3260}" type="presOf" srcId="{DA82EADB-2721-42A0-95EA-F9B5521A38A6}" destId="{A09CEA93-9338-4361-A5E6-CF85B6019F5A}" srcOrd="0" destOrd="0" presId="urn:microsoft.com/office/officeart/2005/8/layout/gear1#1"/>
    <dgm:cxn modelId="{DFCB2425-075A-4C6C-929E-F6097E5A1C9D}" type="presOf" srcId="{663C1E13-76F9-4B70-A2F2-CA23180743CE}" destId="{B9330EE9-43E4-4FD4-8144-E92B1DD0FCDF}" srcOrd="1" destOrd="0" presId="urn:microsoft.com/office/officeart/2005/8/layout/gear1#1"/>
    <dgm:cxn modelId="{3BCD072C-25C9-4250-8652-87FBCF0DABA6}" type="presOf" srcId="{399ACE2F-90C5-48B1-9E65-700A32562848}" destId="{7D3EFDB4-E5D1-439A-86D8-1FCF80D959BA}"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1"/>
    <dgm:cxn modelId="{B964FB53-399D-4617-9215-CDB272640224}" type="presOf" srcId="{DACAB5BA-B8B4-4D66-8B11-1D02259E020B}" destId="{8BC64EA7-2794-42B6-96C9-F39A52CB985A}" srcOrd="2" destOrd="0" presId="urn:microsoft.com/office/officeart/2005/8/layout/gear1#1"/>
    <dgm:cxn modelId="{3110AE78-D6EA-4A38-86A7-AC99150FD766}" type="presOf" srcId="{188C389E-9423-41DE-9C5E-D4A7E95C7E62}" destId="{6DF3A3A0-5919-4E69-80DD-61760D6340A0}" srcOrd="0" destOrd="0" presId="urn:microsoft.com/office/officeart/2005/8/layout/gear1#1"/>
    <dgm:cxn modelId="{7D746359-E4F7-44A1-8BA0-EBB9D3BEF975}" type="presOf" srcId="{DACAB5BA-B8B4-4D66-8B11-1D02259E020B}" destId="{87622A90-D0D8-4EA3-BC0D-D537801AF2B1}" srcOrd="0" destOrd="0" presId="urn:microsoft.com/office/officeart/2005/8/layout/gear1#1"/>
    <dgm:cxn modelId="{94829459-B61C-404A-9C90-E05469EA5CE2}" type="presOf" srcId="{23718C41-0A1F-40BF-86BE-8A5476EC271E}" destId="{398423B3-DD54-4226-99D7-017EFC1488DF}" srcOrd="0" destOrd="0" presId="urn:microsoft.com/office/officeart/2005/8/layout/gear1#1"/>
    <dgm:cxn modelId="{3478D7B4-2DD6-40FE-BD2F-3917309833F2}" type="presOf" srcId="{F9CEBA05-2F10-437E-89B2-54F4D9FAF478}" destId="{5ED88519-AC6C-4AA3-B76D-812B93A167E4}"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1"/>
    <dgm:cxn modelId="{78EC88D6-53DA-4707-A7D4-048F9BCC3A61}" type="presOf" srcId="{399ACE2F-90C5-48B1-9E65-700A32562848}" destId="{59EDF28D-6C67-49D0-B5A1-DE5C3CBA2292}" srcOrd="0" destOrd="0" presId="urn:microsoft.com/office/officeart/2005/8/layout/gear1#1"/>
    <dgm:cxn modelId="{9B2D6BF4-A0B8-4492-A59C-6D2D11F48737}" type="presOf" srcId="{399ACE2F-90C5-48B1-9E65-700A32562848}" destId="{23DC08E4-3725-4448-BFFF-1CCEA2F2987E}" srcOrd="1" destOrd="0" presId="urn:microsoft.com/office/officeart/2005/8/layout/gear1#1"/>
    <dgm:cxn modelId="{97DE9217-CF77-49C2-B978-A30F014886D7}" type="presParOf" srcId="{5ED88519-AC6C-4AA3-B76D-812B93A167E4}" destId="{87622A90-D0D8-4EA3-BC0D-D537801AF2B1}" srcOrd="0" destOrd="0" presId="urn:microsoft.com/office/officeart/2005/8/layout/gear1#1"/>
    <dgm:cxn modelId="{C5CD7F30-6D45-4736-B9F0-4F4BBE0D07F9}" type="presParOf" srcId="{5ED88519-AC6C-4AA3-B76D-812B93A167E4}" destId="{B6B6B41B-120B-4968-AB6A-FC6E7C8EF3C0}" srcOrd="1" destOrd="0" presId="urn:microsoft.com/office/officeart/2005/8/layout/gear1#1"/>
    <dgm:cxn modelId="{6FC4BF47-CD4C-4970-BEA7-200A2F834F47}" type="presParOf" srcId="{5ED88519-AC6C-4AA3-B76D-812B93A167E4}" destId="{8BC64EA7-2794-42B6-96C9-F39A52CB985A}" srcOrd="2" destOrd="0" presId="urn:microsoft.com/office/officeart/2005/8/layout/gear1#1"/>
    <dgm:cxn modelId="{454D4536-798D-411A-8205-327FC6B608D6}" type="presParOf" srcId="{5ED88519-AC6C-4AA3-B76D-812B93A167E4}" destId="{93300324-D62F-4E58-B882-734182BDB462}" srcOrd="3" destOrd="0" presId="urn:microsoft.com/office/officeart/2005/8/layout/gear1#1"/>
    <dgm:cxn modelId="{93CFAD20-517D-4683-A063-CE048BC54429}" type="presParOf" srcId="{5ED88519-AC6C-4AA3-B76D-812B93A167E4}" destId="{B9330EE9-43E4-4FD4-8144-E92B1DD0FCDF}" srcOrd="4" destOrd="0" presId="urn:microsoft.com/office/officeart/2005/8/layout/gear1#1"/>
    <dgm:cxn modelId="{9047844E-5652-48B9-80E2-79089FBE630F}" type="presParOf" srcId="{5ED88519-AC6C-4AA3-B76D-812B93A167E4}" destId="{4822A78E-EAEC-401F-941A-3A84E13E2357}" srcOrd="5" destOrd="0" presId="urn:microsoft.com/office/officeart/2005/8/layout/gear1#1"/>
    <dgm:cxn modelId="{7503660B-C8BD-4A6E-9FC7-BC0BC4EDC9DA}" type="presParOf" srcId="{5ED88519-AC6C-4AA3-B76D-812B93A167E4}" destId="{59EDF28D-6C67-49D0-B5A1-DE5C3CBA2292}" srcOrd="6" destOrd="0" presId="urn:microsoft.com/office/officeart/2005/8/layout/gear1#1"/>
    <dgm:cxn modelId="{B5A766CE-302E-4E31-878F-3E0A34FD895B}" type="presParOf" srcId="{5ED88519-AC6C-4AA3-B76D-812B93A167E4}" destId="{23DC08E4-3725-4448-BFFF-1CCEA2F2987E}" srcOrd="7" destOrd="0" presId="urn:microsoft.com/office/officeart/2005/8/layout/gear1#1"/>
    <dgm:cxn modelId="{F0BC6F87-1060-4E66-A9B4-2374F32F25AF}" type="presParOf" srcId="{5ED88519-AC6C-4AA3-B76D-812B93A167E4}" destId="{7D3EFDB4-E5D1-439A-86D8-1FCF80D959BA}" srcOrd="8" destOrd="0" presId="urn:microsoft.com/office/officeart/2005/8/layout/gear1#1"/>
    <dgm:cxn modelId="{07DE065A-EC92-4C19-A543-1977EF598B36}" type="presParOf" srcId="{5ED88519-AC6C-4AA3-B76D-812B93A167E4}" destId="{9815588C-16D0-4475-B64C-847FC87C8C32}" srcOrd="9" destOrd="0" presId="urn:microsoft.com/office/officeart/2005/8/layout/gear1#1"/>
    <dgm:cxn modelId="{F9C97360-1013-4730-A7B7-5737EDF9F81E}" type="presParOf" srcId="{5ED88519-AC6C-4AA3-B76D-812B93A167E4}" destId="{398423B3-DD54-4226-99D7-017EFC1488DF}" srcOrd="10" destOrd="0" presId="urn:microsoft.com/office/officeart/2005/8/layout/gear1#1"/>
    <dgm:cxn modelId="{92E44D6A-76E9-4865-9D0E-3F3B1BC520E7}" type="presParOf" srcId="{5ED88519-AC6C-4AA3-B76D-812B93A167E4}" destId="{6DF3A3A0-5919-4E69-80DD-61760D6340A0}" srcOrd="11" destOrd="0" presId="urn:microsoft.com/office/officeart/2005/8/layout/gear1#1"/>
    <dgm:cxn modelId="{8F556FC8-E143-4D8F-86C6-B91C6832F4D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Servic</a:t>
          </a:r>
          <a:r>
            <a:rPr lang="en-US" sz="1200" kern="1200">
              <a:latin typeface="Arial Black"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30D8-62A4-407D-AB11-1592EF9A9D31}" type="datetimeFigureOut">
              <a:rPr lang="en-US" smtClean="0"/>
              <a:t>3/20/2025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803A-9B28-45B3-A89D-B0C58AF25D99}" type="slidenum">
              <a:rPr lang="en-US" smtClean="0"/>
              <a:t>‹#›</a:t>
            </a:fld>
            <a:endParaRPr lang="en-US"/>
          </a:p>
        </p:txBody>
      </p:sp>
    </p:spTree>
    <p:extLst>
      <p:ext uri="{BB962C8B-B14F-4D97-AF65-F5344CB8AC3E}">
        <p14:creationId xmlns:p14="http://schemas.microsoft.com/office/powerpoint/2010/main" val="342808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41</a:t>
            </a:fld>
            <a:endParaRPr lang="en-US"/>
          </a:p>
        </p:txBody>
      </p:sp>
    </p:spTree>
    <p:extLst>
      <p:ext uri="{BB962C8B-B14F-4D97-AF65-F5344CB8AC3E}">
        <p14:creationId xmlns:p14="http://schemas.microsoft.com/office/powerpoint/2010/main" val="196234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339B-1A0F-4DF1-B983-F5045D96488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9224E21-1EC0-4992-B383-396CA4E9DDA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0228A79A-0104-486C-BABB-AD47E2DC3D9C}"/>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3964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0FCE-1029-4286-A9B1-20E675F4F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BF1AE6-7E4A-4CD3-A931-0BEF3435F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2EB9E-C9D4-4E0C-BA38-5477167C79AB}"/>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326B317-1D1C-44EF-90B1-59D42369E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B2743-622B-4376-B1C3-B2D9707C32E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935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A579C-298E-4186-ADFB-35382927262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ADD574-A4CB-4028-BBF8-DB26CE3E9A1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0C697-2D1D-4BE7-ABA4-3FB39D5922B3}"/>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A10E6CC-1F03-4B53-A837-1D71242BC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6AA1E-B6CE-4F81-AC77-6E80D1C5FDE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25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1850175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29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53056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6445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3354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6667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77606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1343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25CD-6B15-4481-A70D-B3C0A3108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2CBDD-376F-43C6-874C-C003300609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EB4810-4233-4C9A-AF6C-0E698013A9B8}"/>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1732445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52698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88098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57026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614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D0DA-8C8D-40C3-81A3-0FD4F8CFABE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21A3D6-B0C8-4101-AB7E-1F2FECA4545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CFBF271-4C8C-4C92-BCD2-73128F817D07}"/>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24096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9B71-8062-472A-AA84-60884DE28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A111F-522C-429F-AF9F-169041294A9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A4AE87-C088-45A9-9D1B-3CA5B3C138F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C6B131-9884-4401-808D-E49137FA77A8}"/>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1446E73-578E-44B4-870E-D34403BD3E3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984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B5F5-05A0-4725-9FFB-13C5E16F00F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41CF3A-E8B9-4FC3-A328-A4B5FECC98D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E29D43E-BF9B-4E08-B150-D61FC59A0D6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5A596-37FA-4645-8A28-53B1CBD917A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55CF2DD-9A80-47BE-9AB6-394A6BBC0CD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7CF0D-D006-4121-AF66-7EAA45D52A08}"/>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9EB50719-FF02-4B5C-A2BD-6F9161E15F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D81457-CF38-4BF3-A83E-A45422BF75D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43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E945-7B58-414B-A22A-D05207244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620FB-AFD7-4A13-9FC6-5198B2499F70}"/>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3367C7BD-2012-4ED5-8E80-921690C2A5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9FA745-F9CF-413F-9814-6983092EB8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418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5CFAB-1419-497B-BA4B-E1BAC92E8976}"/>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CEB8459-21C6-4B02-9448-E21C815624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2F9980-1758-416C-9FEB-07778127234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197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29F2-2149-49F4-B99E-AC437D62172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2A26C35-FC01-4EF8-B9E0-3DA76744EB2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98421-F48E-481D-9A23-71AF931988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A15F0F8-DEB3-44DE-9CA5-EC67F37FBEB2}"/>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FBD38C0-112D-43DD-972B-048391374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0F09AE-C087-49E2-A3A1-3D9916353F5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459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7CE3-34F6-4A34-AEAF-20A9AB8A371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5467304-9ABF-4D55-8CB7-51A7D43CB8C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F851C563-435A-4272-A7E2-EB976B4814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591702D-5572-4CF5-8A94-8866F636B18D}"/>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8B97477-8585-4545-84E9-3E52115A5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CA439F-40D6-4F7E-A551-BDF2F1790F8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203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53D72-BF5F-4B63-B9E1-FA50183EBA7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7AEC91-12AC-400D-9E70-A85AEE3721D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2BC081B8-CDAD-4D4B-80CD-FB6D99ACB00E}"/>
              </a:ext>
            </a:extLst>
          </p:cNvPr>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9355153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49"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AFEB4810-4233-4C9A-AF6C-0E698013A9B8}"/>
              </a:ext>
            </a:extLst>
          </p:cNvPr>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567885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67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B336D-E6CA-27CB-EF81-1B3DCFE7E3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15A039-4821-C567-9D25-243AAA943040}"/>
              </a:ext>
            </a:extLst>
          </p:cNvPr>
          <p:cNvSpPr>
            <a:spLocks noGrp="1"/>
          </p:cNvSpPr>
          <p:nvPr>
            <p:ph type="title"/>
          </p:nvPr>
        </p:nvSpPr>
        <p:spPr/>
        <p:txBody>
          <a:bodyPr>
            <a:normAutofit/>
          </a:bodyPr>
          <a:lstStyle/>
          <a:p>
            <a:r>
              <a:rPr lang="en-US" sz="4000" b="1" u="sng" dirty="0">
                <a:effectLst>
                  <a:outerShdw blurRad="38100" dist="38100" dir="2700000" algn="tl">
                    <a:srgbClr val="000000">
                      <a:alpha val="43137"/>
                    </a:srgbClr>
                  </a:outerShdw>
                </a:effectLst>
                <a:latin typeface="Baskerville Old Face" panose="02020602080505020303" pitchFamily="18" charset="0"/>
              </a:rPr>
              <a:t>C. Nucleotides</a:t>
            </a:r>
            <a:endParaRPr lang="en-US" sz="4000" dirty="0"/>
          </a:p>
        </p:txBody>
      </p:sp>
      <p:sp>
        <p:nvSpPr>
          <p:cNvPr id="5" name="Slide Number Placeholder 4">
            <a:extLst>
              <a:ext uri="{FF2B5EF4-FFF2-40B4-BE49-F238E27FC236}">
                <a16:creationId xmlns:a16="http://schemas.microsoft.com/office/drawing/2014/main" id="{017E6532-9ACD-DF90-6BA7-054D80231D1B}"/>
              </a:ext>
            </a:extLst>
          </p:cNvPr>
          <p:cNvSpPr>
            <a:spLocks noGrp="1"/>
          </p:cNvSpPr>
          <p:nvPr>
            <p:ph type="sldNum" sz="quarter" idx="12"/>
          </p:nvPr>
        </p:nvSpPr>
        <p:spPr/>
        <p:txBody>
          <a:bodyPr/>
          <a:lstStyle/>
          <a:p>
            <a:pPr>
              <a:defRPr/>
            </a:pPr>
            <a:fld id="{BDA394D7-9785-4BE5-AFD5-4F918A689025}" type="slidenum">
              <a:rPr lang="en-US" smtClean="0"/>
              <a:pPr>
                <a:defRPr/>
              </a:pPr>
              <a:t>10</a:t>
            </a:fld>
            <a:endParaRPr lang="en-US"/>
          </a:p>
        </p:txBody>
      </p:sp>
      <p:sp>
        <p:nvSpPr>
          <p:cNvPr id="6" name="Content Placeholder 5">
            <a:extLst>
              <a:ext uri="{FF2B5EF4-FFF2-40B4-BE49-F238E27FC236}">
                <a16:creationId xmlns:a16="http://schemas.microsoft.com/office/drawing/2014/main" id="{8F48AA2B-8D7E-A747-D99E-092552DF67EB}"/>
              </a:ext>
            </a:extLst>
          </p:cNvPr>
          <p:cNvSpPr>
            <a:spLocks noGrp="1"/>
          </p:cNvSpPr>
          <p:nvPr>
            <p:ph idx="1"/>
          </p:nvPr>
        </p:nvSpPr>
        <p:spPr>
          <a:xfrm>
            <a:off x="-9525" y="1638300"/>
            <a:ext cx="3429000" cy="3581399"/>
          </a:xfrm>
        </p:spPr>
        <p:txBody>
          <a:bodyPr>
            <a:normAutofit/>
          </a:bodyPr>
          <a:lstStyle/>
          <a:p>
            <a:pPr marL="0" indent="0">
              <a:buNone/>
            </a:pPr>
            <a:r>
              <a:rPr lang="en-US" sz="2400" b="0" i="0" dirty="0">
                <a:solidFill>
                  <a:srgbClr val="000000"/>
                </a:solidFill>
                <a:effectLst/>
              </a:rPr>
              <a:t> </a:t>
            </a:r>
            <a:endParaRPr lang="en-PK" sz="2400" dirty="0"/>
          </a:p>
        </p:txBody>
      </p:sp>
      <p:sp>
        <p:nvSpPr>
          <p:cNvPr id="8" name="TextBox 7">
            <a:extLst>
              <a:ext uri="{FF2B5EF4-FFF2-40B4-BE49-F238E27FC236}">
                <a16:creationId xmlns:a16="http://schemas.microsoft.com/office/drawing/2014/main" id="{D08F3F40-5F22-02F7-72C9-A7660588BBF7}"/>
              </a:ext>
            </a:extLst>
          </p:cNvPr>
          <p:cNvSpPr txBox="1"/>
          <p:nvPr/>
        </p:nvSpPr>
        <p:spPr>
          <a:xfrm>
            <a:off x="1066800" y="1718271"/>
            <a:ext cx="7162800" cy="3046988"/>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If a second or third phosphate is added to the nucleoside, a nucleoside diphosphate (e.g., adenosine diphosphate [ADP] or triphosphate, e.g., ATP) results.</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The second and third phosphates are each connected to the nucleotide by a “high-energy bond” (a bond with a large, negative change in free energy of hydrolysis.</a:t>
            </a:r>
          </a:p>
        </p:txBody>
      </p:sp>
      <p:sp>
        <p:nvSpPr>
          <p:cNvPr id="7" name="Round Same Side Corner Rectangle 4">
            <a:extLst>
              <a:ext uri="{FF2B5EF4-FFF2-40B4-BE49-F238E27FC236}">
                <a16:creationId xmlns:a16="http://schemas.microsoft.com/office/drawing/2014/main" id="{D9D8C2F5-DE52-4EB0-AC89-E28C0D0ED388}"/>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3656328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9C449B-ABD6-49F1-444A-F73601BD80B8}"/>
              </a:ext>
            </a:extLst>
          </p:cNvPr>
          <p:cNvSpPr>
            <a:spLocks noGrp="1"/>
          </p:cNvSpPr>
          <p:nvPr>
            <p:ph idx="1"/>
          </p:nvPr>
        </p:nvSpPr>
        <p:spPr>
          <a:xfrm>
            <a:off x="457200" y="1600200"/>
            <a:ext cx="4267200" cy="4525963"/>
          </a:xfrm>
        </p:spPr>
        <p:txBody>
          <a:bodyPr>
            <a:normAutofit/>
          </a:bodyPr>
          <a:lstStyle/>
          <a:p>
            <a:r>
              <a:rPr lang="en-US" sz="2400" b="1" dirty="0">
                <a:latin typeface="Calibri" panose="020F0502020204030204" pitchFamily="34" charset="0"/>
                <a:cs typeface="Calibri" panose="020F0502020204030204" pitchFamily="34" charset="0"/>
              </a:rPr>
              <a:t>A: </a:t>
            </a:r>
            <a:r>
              <a:rPr lang="en-US" sz="2400" dirty="0">
                <a:latin typeface="Calibri" panose="020F0502020204030204" pitchFamily="34" charset="0"/>
                <a:cs typeface="Calibri" panose="020F0502020204030204" pitchFamily="34" charset="0"/>
              </a:rPr>
              <a:t>Pentoses found in nucleic acids.</a:t>
            </a:r>
          </a:p>
          <a:p>
            <a:r>
              <a:rPr lang="en-US" sz="2400" b="1" dirty="0">
                <a:latin typeface="Calibri" panose="020F0502020204030204" pitchFamily="34" charset="0"/>
                <a:cs typeface="Calibri" panose="020F0502020204030204" pitchFamily="34" charset="0"/>
              </a:rPr>
              <a:t>B</a:t>
            </a:r>
            <a:r>
              <a:rPr lang="en-US" sz="2400" dirty="0">
                <a:latin typeface="Calibri" panose="020F0502020204030204" pitchFamily="34" charset="0"/>
                <a:cs typeface="Calibri" panose="020F0502020204030204" pitchFamily="34" charset="0"/>
              </a:rPr>
              <a:t>: Examples of the numbering systems for purine- and pyrimidine-containing nucleosides. </a:t>
            </a:r>
          </a:p>
          <a:p>
            <a:endParaRPr lang="en-US" sz="2400" dirty="0">
              <a:cs typeface="Arial" pitchFamily="34" charset="0"/>
            </a:endParaRPr>
          </a:p>
        </p:txBody>
      </p:sp>
      <p:sp>
        <p:nvSpPr>
          <p:cNvPr id="5" name="Slide Number Placeholder 4">
            <a:extLst>
              <a:ext uri="{FF2B5EF4-FFF2-40B4-BE49-F238E27FC236}">
                <a16:creationId xmlns:a16="http://schemas.microsoft.com/office/drawing/2014/main" id="{3274B61F-826F-306A-7113-4F5A289737C4}"/>
              </a:ext>
            </a:extLst>
          </p:cNvPr>
          <p:cNvSpPr>
            <a:spLocks noGrp="1"/>
          </p:cNvSpPr>
          <p:nvPr>
            <p:ph type="sldNum" sz="quarter" idx="12"/>
          </p:nvPr>
        </p:nvSpPr>
        <p:spPr/>
        <p:txBody>
          <a:bodyPr/>
          <a:lstStyle/>
          <a:p>
            <a:pPr>
              <a:defRPr/>
            </a:pPr>
            <a:fld id="{BDA394D7-9785-4BE5-AFD5-4F918A689025}" type="slidenum">
              <a:rPr lang="en-US" smtClean="0"/>
              <a:pPr>
                <a:defRPr/>
              </a:pPr>
              <a:t>11</a:t>
            </a:fld>
            <a:endParaRPr lang="en-US"/>
          </a:p>
        </p:txBody>
      </p:sp>
      <p:pic>
        <p:nvPicPr>
          <p:cNvPr id="8" name="Picture 7">
            <a:extLst>
              <a:ext uri="{FF2B5EF4-FFF2-40B4-BE49-F238E27FC236}">
                <a16:creationId xmlns:a16="http://schemas.microsoft.com/office/drawing/2014/main" id="{10E0E750-EBB9-B363-F8BF-1A0332619DA2}"/>
              </a:ext>
            </a:extLst>
          </p:cNvPr>
          <p:cNvPicPr>
            <a:picLocks noChangeAspect="1"/>
          </p:cNvPicPr>
          <p:nvPr/>
        </p:nvPicPr>
        <p:blipFill>
          <a:blip r:embed="rId2"/>
          <a:stretch>
            <a:fillRect/>
          </a:stretch>
        </p:blipFill>
        <p:spPr>
          <a:xfrm>
            <a:off x="4674442" y="838200"/>
            <a:ext cx="4012358" cy="5410199"/>
          </a:xfrm>
          <a:prstGeom prst="rect">
            <a:avLst/>
          </a:prstGeom>
        </p:spPr>
      </p:pic>
      <p:sp>
        <p:nvSpPr>
          <p:cNvPr id="6" name="Round Same Side Corner Rectangle 4">
            <a:extLst>
              <a:ext uri="{FF2B5EF4-FFF2-40B4-BE49-F238E27FC236}">
                <a16:creationId xmlns:a16="http://schemas.microsoft.com/office/drawing/2014/main" id="{3F03EB41-9BEA-4B51-8D65-F094ED924CE7}"/>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1387534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D663A-F1B6-D97E-BEFC-AF5F9FE5B143}"/>
              </a:ext>
            </a:extLst>
          </p:cNvPr>
          <p:cNvSpPr>
            <a:spLocks noGrp="1"/>
          </p:cNvSpPr>
          <p:nvPr>
            <p:ph type="title"/>
          </p:nvPr>
        </p:nvSpPr>
        <p:spPr>
          <a:xfrm>
            <a:off x="457200" y="762000"/>
            <a:ext cx="8229600" cy="655638"/>
          </a:xfrm>
        </p:spPr>
        <p:txBody>
          <a:bodyPr>
            <a:normAutofit fontScale="90000"/>
          </a:bodyPr>
          <a:lstStyle/>
          <a:p>
            <a:r>
              <a:rPr lang="en-US" sz="4000" b="1" u="sng" dirty="0">
                <a:effectLst>
                  <a:outerShdw blurRad="38100" dist="38100" dir="2700000" algn="tl">
                    <a:srgbClr val="000000">
                      <a:alpha val="43137"/>
                    </a:srgbClr>
                  </a:outerShdw>
                </a:effectLst>
                <a:latin typeface="Baskerville Old Face" panose="02020602080505020303" pitchFamily="18" charset="0"/>
              </a:rPr>
              <a:t>PURINE NUCLEOTIDE SYNTHESIS </a:t>
            </a:r>
            <a:br>
              <a:rPr lang="en-US" sz="4000" b="1" u="sng" dirty="0">
                <a:effectLst>
                  <a:outerShdw blurRad="38100" dist="38100" dir="2700000" algn="tl">
                    <a:srgbClr val="000000">
                      <a:alpha val="43137"/>
                    </a:srgbClr>
                  </a:outerShdw>
                </a:effectLst>
                <a:latin typeface="Baskerville Old Face" panose="02020602080505020303" pitchFamily="18" charset="0"/>
              </a:rPr>
            </a:br>
            <a:r>
              <a:rPr lang="en-US" sz="4000" dirty="0">
                <a:solidFill>
                  <a:schemeClr val="accent4"/>
                </a:solidFill>
              </a:rPr>
              <a:t> </a:t>
            </a:r>
            <a:endParaRPr lang="en-PK" sz="4000" dirty="0"/>
          </a:p>
        </p:txBody>
      </p:sp>
      <p:sp>
        <p:nvSpPr>
          <p:cNvPr id="3" name="Content Placeholder 2">
            <a:extLst>
              <a:ext uri="{FF2B5EF4-FFF2-40B4-BE49-F238E27FC236}">
                <a16:creationId xmlns:a16="http://schemas.microsoft.com/office/drawing/2014/main" id="{2FADA8EA-37F6-2115-C283-3871FB5E3576}"/>
              </a:ext>
            </a:extLst>
          </p:cNvPr>
          <p:cNvSpPr>
            <a:spLocks noGrp="1"/>
          </p:cNvSpPr>
          <p:nvPr>
            <p:ph idx="1"/>
          </p:nvPr>
        </p:nvSpPr>
        <p:spPr>
          <a:xfrm>
            <a:off x="381000" y="1630363"/>
            <a:ext cx="8382000" cy="4525963"/>
          </a:xfrm>
        </p:spPr>
        <p:txBody>
          <a:bodyPr>
            <a:norm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The atoms of the purine ring are contributed by a number of compounds, including amino acids (aspartate, glycine, and glutamine), carbon dioxide(CO2), and N10 -formyltetrahydrofolate (N10 - formyl-THF).</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The purine ring is constructed primarily in the liver by a series of reactions that add the donated carbons and </a:t>
            </a:r>
            <a:r>
              <a:rPr lang="en-US" sz="2400" dirty="0" err="1">
                <a:latin typeface="Calibri" panose="020F0502020204030204" pitchFamily="34" charset="0"/>
                <a:cs typeface="Calibri" panose="020F0502020204030204" pitchFamily="34" charset="0"/>
              </a:rPr>
              <a:t>nitrogens</a:t>
            </a:r>
            <a:r>
              <a:rPr lang="en-US" sz="2400" dirty="0">
                <a:latin typeface="Calibri" panose="020F0502020204030204" pitchFamily="34" charset="0"/>
                <a:cs typeface="Calibri" panose="020F0502020204030204" pitchFamily="34" charset="0"/>
              </a:rPr>
              <a:t> to a preformed ribose 5- phosphate.</a:t>
            </a:r>
          </a:p>
          <a:p>
            <a:endParaRPr lang="en-US" sz="2400" dirty="0">
              <a:cs typeface="Arial" pitchFamily="34" charset="0"/>
            </a:endParaRPr>
          </a:p>
        </p:txBody>
      </p:sp>
      <p:sp>
        <p:nvSpPr>
          <p:cNvPr id="5" name="Slide Number Placeholder 4">
            <a:extLst>
              <a:ext uri="{FF2B5EF4-FFF2-40B4-BE49-F238E27FC236}">
                <a16:creationId xmlns:a16="http://schemas.microsoft.com/office/drawing/2014/main" id="{4808F11D-C3C1-14B7-7D08-202B1A092E1F}"/>
              </a:ext>
            </a:extLst>
          </p:cNvPr>
          <p:cNvSpPr>
            <a:spLocks noGrp="1"/>
          </p:cNvSpPr>
          <p:nvPr>
            <p:ph type="sldNum" sz="quarter" idx="12"/>
          </p:nvPr>
        </p:nvSpPr>
        <p:spPr/>
        <p:txBody>
          <a:bodyPr/>
          <a:lstStyle/>
          <a:p>
            <a:pPr>
              <a:defRPr/>
            </a:pPr>
            <a:fld id="{BDA394D7-9785-4BE5-AFD5-4F918A689025}" type="slidenum">
              <a:rPr lang="en-US" smtClean="0"/>
              <a:pPr>
                <a:defRPr/>
              </a:pPr>
              <a:t>12</a:t>
            </a:fld>
            <a:endParaRPr lang="en-US"/>
          </a:p>
        </p:txBody>
      </p:sp>
      <p:sp>
        <p:nvSpPr>
          <p:cNvPr id="6" name="Round Same Side Corner Rectangle 4">
            <a:extLst>
              <a:ext uri="{FF2B5EF4-FFF2-40B4-BE49-F238E27FC236}">
                <a16:creationId xmlns:a16="http://schemas.microsoft.com/office/drawing/2014/main" id="{12EA0905-8783-46DF-89C5-DF2BA63BF7BB}"/>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1760849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527E1-8C99-6B5C-7FA0-7B588A062CC7}"/>
              </a:ext>
            </a:extLst>
          </p:cNvPr>
          <p:cNvSpPr>
            <a:spLocks noGrp="1"/>
          </p:cNvSpPr>
          <p:nvPr>
            <p:ph type="title"/>
          </p:nvPr>
        </p:nvSpPr>
        <p:spPr>
          <a:xfrm>
            <a:off x="457200" y="990600"/>
            <a:ext cx="8229600" cy="457200"/>
          </a:xfrm>
        </p:spPr>
        <p:txBody>
          <a:bodyPr>
            <a:normAutofit fontScale="90000"/>
          </a:bodyPr>
          <a:lstStyle/>
          <a:p>
            <a:r>
              <a:rPr lang="en-US" sz="4000" b="1" dirty="0">
                <a:latin typeface="Baskerville Old Face" panose="02020602080505020303" pitchFamily="18" charset="0"/>
              </a:rPr>
              <a:t>A. 5-Phosphoribosyl-1-pyrophosphate synthesis </a:t>
            </a:r>
            <a:br>
              <a:rPr lang="en-US" sz="4000" b="1" u="sng" dirty="0">
                <a:effectLst>
                  <a:outerShdw blurRad="38100" dist="38100" dir="2700000" algn="tl">
                    <a:srgbClr val="000000">
                      <a:alpha val="43137"/>
                    </a:srgbClr>
                  </a:outerShdw>
                </a:effectLst>
                <a:latin typeface="Baskerville Old Face" panose="02020602080505020303" pitchFamily="18" charset="0"/>
              </a:rPr>
            </a:br>
            <a:endParaRPr lang="en-PK" sz="4000" dirty="0"/>
          </a:p>
        </p:txBody>
      </p:sp>
      <p:sp>
        <p:nvSpPr>
          <p:cNvPr id="3" name="Content Placeholder 2">
            <a:extLst>
              <a:ext uri="{FF2B5EF4-FFF2-40B4-BE49-F238E27FC236}">
                <a16:creationId xmlns:a16="http://schemas.microsoft.com/office/drawing/2014/main" id="{F175B1B8-8870-72ED-2402-E0D998E22458}"/>
              </a:ext>
            </a:extLst>
          </p:cNvPr>
          <p:cNvSpPr>
            <a:spLocks noGrp="1"/>
          </p:cNvSpPr>
          <p:nvPr>
            <p:ph idx="1"/>
          </p:nvPr>
        </p:nvSpPr>
        <p:spPr>
          <a:xfrm>
            <a:off x="152400" y="1447800"/>
            <a:ext cx="8839200" cy="2539207"/>
          </a:xfrm>
        </p:spPr>
        <p:txBody>
          <a:bodyPr>
            <a:normAutofit fontScale="25000" lnSpcReduction="20000"/>
          </a:bodyPr>
          <a:lstStyle/>
          <a:p>
            <a:pPr marL="342900" indent="-342900">
              <a:buFont typeface="Arial" panose="020B0604020202020204" pitchFamily="34" charset="0"/>
              <a:buChar char="•"/>
            </a:pPr>
            <a:r>
              <a:rPr lang="en-US" sz="9600" dirty="0">
                <a:latin typeface="Calibri" panose="020F0502020204030204" pitchFamily="34" charset="0"/>
                <a:cs typeface="Calibri" panose="020F0502020204030204" pitchFamily="34" charset="0"/>
              </a:rPr>
              <a:t>5-Phosphoribosyl-1-pyrophosphate (PRPP) is an activated pentose that participates in the synthesis and salvage of purines and pyrimidines.</a:t>
            </a:r>
          </a:p>
          <a:p>
            <a:pPr marL="342900" indent="-342900">
              <a:buFont typeface="Arial" panose="020B0604020202020204" pitchFamily="34" charset="0"/>
              <a:buChar char="•"/>
            </a:pPr>
            <a:r>
              <a:rPr lang="en-US" sz="9600" dirty="0">
                <a:latin typeface="Calibri" panose="020F0502020204030204" pitchFamily="34" charset="0"/>
                <a:cs typeface="Calibri" panose="020F0502020204030204" pitchFamily="34" charset="0"/>
              </a:rPr>
              <a:t>Synthesis of PRPP from ATP and ribose 5-phosphate is catalyzed by PRPP synthetase.</a:t>
            </a:r>
          </a:p>
          <a:p>
            <a:pPr marL="342900" indent="-342900">
              <a:buFont typeface="Arial" panose="020B0604020202020204" pitchFamily="34" charset="0"/>
              <a:buChar char="•"/>
            </a:pPr>
            <a:r>
              <a:rPr lang="en-US" sz="9600" dirty="0">
                <a:latin typeface="Calibri" panose="020F0502020204030204" pitchFamily="34" charset="0"/>
                <a:cs typeface="Calibri" panose="020F0502020204030204" pitchFamily="34" charset="0"/>
              </a:rPr>
              <a:t>This X-linked enzyme is activated by inorganic phosphate and inhibited by purine nucleotides (end product inhibition).</a:t>
            </a:r>
          </a:p>
          <a:p>
            <a:pPr marL="342900" indent="-342900">
              <a:buFont typeface="Arial" panose="020B0604020202020204" pitchFamily="34" charset="0"/>
              <a:buChar char="•"/>
            </a:pPr>
            <a:r>
              <a:rPr lang="en-US" sz="9600" dirty="0">
                <a:latin typeface="Calibri" panose="020F0502020204030204" pitchFamily="34" charset="0"/>
                <a:cs typeface="Calibri" panose="020F0502020204030204" pitchFamily="34" charset="0"/>
              </a:rPr>
              <a:t>Because the sugar moiety of PRPP is ribose, ribonucleotides are the end products of de novo purine synthesis.</a:t>
            </a:r>
          </a:p>
          <a:p>
            <a:pPr marL="342900" indent="-342900">
              <a:buFont typeface="Arial" panose="020B0604020202020204" pitchFamily="34" charset="0"/>
              <a:buChar char="•"/>
            </a:pPr>
            <a:r>
              <a:rPr lang="en-US" sz="9600" dirty="0">
                <a:latin typeface="Calibri" panose="020F0502020204030204" pitchFamily="34" charset="0"/>
                <a:cs typeface="Calibri" panose="020F0502020204030204" pitchFamily="34" charset="0"/>
              </a:rPr>
              <a:t>When deoxyribonucleotides are required for DNA synthesis, the ribose sugar moiety is reduced.</a:t>
            </a:r>
          </a:p>
          <a:p>
            <a:pPr marL="0" indent="0">
              <a:buNone/>
            </a:pPr>
            <a:endParaRPr lang="en-PK" sz="2400" dirty="0"/>
          </a:p>
        </p:txBody>
      </p:sp>
      <p:sp>
        <p:nvSpPr>
          <p:cNvPr id="5" name="Slide Number Placeholder 4">
            <a:extLst>
              <a:ext uri="{FF2B5EF4-FFF2-40B4-BE49-F238E27FC236}">
                <a16:creationId xmlns:a16="http://schemas.microsoft.com/office/drawing/2014/main" id="{DB23CA4A-48A3-A6FD-94D4-994D662E8AA2}"/>
              </a:ext>
            </a:extLst>
          </p:cNvPr>
          <p:cNvSpPr>
            <a:spLocks noGrp="1"/>
          </p:cNvSpPr>
          <p:nvPr>
            <p:ph type="sldNum" sz="quarter" idx="12"/>
          </p:nvPr>
        </p:nvSpPr>
        <p:spPr/>
        <p:txBody>
          <a:bodyPr/>
          <a:lstStyle/>
          <a:p>
            <a:pPr>
              <a:defRPr/>
            </a:pPr>
            <a:fld id="{BDA394D7-9785-4BE5-AFD5-4F918A689025}" type="slidenum">
              <a:rPr lang="en-US" smtClean="0"/>
              <a:pPr>
                <a:defRPr/>
              </a:pPr>
              <a:t>13</a:t>
            </a:fld>
            <a:endParaRPr lang="en-US"/>
          </a:p>
        </p:txBody>
      </p:sp>
      <p:sp>
        <p:nvSpPr>
          <p:cNvPr id="6" name="Round Same Side Corner Rectangle 4">
            <a:extLst>
              <a:ext uri="{FF2B5EF4-FFF2-40B4-BE49-F238E27FC236}">
                <a16:creationId xmlns:a16="http://schemas.microsoft.com/office/drawing/2014/main" id="{87F423B3-D415-40ED-AD35-928FAA0C9313}"/>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510610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71FE8-F352-8D6B-DC80-83427F904D3B}"/>
              </a:ext>
            </a:extLst>
          </p:cNvPr>
          <p:cNvSpPr>
            <a:spLocks noGrp="1"/>
          </p:cNvSpPr>
          <p:nvPr>
            <p:ph type="title"/>
          </p:nvPr>
        </p:nvSpPr>
        <p:spPr>
          <a:xfrm>
            <a:off x="457200" y="457200"/>
            <a:ext cx="8229600" cy="960438"/>
          </a:xfrm>
        </p:spPr>
        <p:txBody>
          <a:bodyPr>
            <a:normAutofit/>
          </a:bodyPr>
          <a:lstStyle/>
          <a:p>
            <a:r>
              <a:rPr lang="en-US" sz="4000" dirty="0">
                <a:solidFill>
                  <a:schemeClr val="accent4"/>
                </a:solidFill>
              </a:rPr>
              <a:t> </a:t>
            </a:r>
            <a:endParaRPr lang="en-PK" sz="4000" b="1" dirty="0"/>
          </a:p>
        </p:txBody>
      </p:sp>
      <p:sp>
        <p:nvSpPr>
          <p:cNvPr id="5" name="Slide Number Placeholder 4">
            <a:extLst>
              <a:ext uri="{FF2B5EF4-FFF2-40B4-BE49-F238E27FC236}">
                <a16:creationId xmlns:a16="http://schemas.microsoft.com/office/drawing/2014/main" id="{E384ABEF-F190-CAFD-6AF6-E83FF05596E9}"/>
              </a:ext>
            </a:extLst>
          </p:cNvPr>
          <p:cNvSpPr>
            <a:spLocks noGrp="1"/>
          </p:cNvSpPr>
          <p:nvPr>
            <p:ph type="sldNum" sz="quarter" idx="12"/>
          </p:nvPr>
        </p:nvSpPr>
        <p:spPr/>
        <p:txBody>
          <a:bodyPr/>
          <a:lstStyle/>
          <a:p>
            <a:pPr>
              <a:defRPr/>
            </a:pPr>
            <a:fld id="{BDA394D7-9785-4BE5-AFD5-4F918A689025}" type="slidenum">
              <a:rPr lang="en-US" smtClean="0"/>
              <a:pPr>
                <a:defRPr/>
              </a:pPr>
              <a:t>14</a:t>
            </a:fld>
            <a:endParaRPr lang="en-US"/>
          </a:p>
        </p:txBody>
      </p:sp>
      <p:sp>
        <p:nvSpPr>
          <p:cNvPr id="3" name="Content Placeholder 2">
            <a:extLst>
              <a:ext uri="{FF2B5EF4-FFF2-40B4-BE49-F238E27FC236}">
                <a16:creationId xmlns:a16="http://schemas.microsoft.com/office/drawing/2014/main" id="{6C47227E-CFA7-8B09-D65E-25F45ECDDB29}"/>
              </a:ext>
            </a:extLst>
          </p:cNvPr>
          <p:cNvSpPr>
            <a:spLocks noGrp="1"/>
          </p:cNvSpPr>
          <p:nvPr>
            <p:ph idx="1"/>
          </p:nvPr>
        </p:nvSpPr>
        <p:spPr>
          <a:xfrm>
            <a:off x="457200" y="1600201"/>
            <a:ext cx="3352800" cy="3657600"/>
          </a:xfrm>
        </p:spPr>
        <p:txBody>
          <a:bodyPr/>
          <a:lstStyle/>
          <a:p>
            <a:r>
              <a:rPr lang="en-US" sz="2400" dirty="0">
                <a:latin typeface="Calibri" panose="020F0502020204030204" pitchFamily="34" charset="0"/>
                <a:cs typeface="Calibri" panose="020F0502020204030204" pitchFamily="34" charset="0"/>
              </a:rPr>
              <a:t>Ribonucleoside monophosphate, diphosphate, and triphosphate. </a:t>
            </a:r>
          </a:p>
          <a:p>
            <a:endParaRPr lang="en-US" dirty="0"/>
          </a:p>
        </p:txBody>
      </p:sp>
      <p:pic>
        <p:nvPicPr>
          <p:cNvPr id="8" name="Picture 7">
            <a:extLst>
              <a:ext uri="{FF2B5EF4-FFF2-40B4-BE49-F238E27FC236}">
                <a16:creationId xmlns:a16="http://schemas.microsoft.com/office/drawing/2014/main" id="{AA77D649-E89D-A339-E008-6FBAE64AC3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685799"/>
            <a:ext cx="5029200" cy="5562601"/>
          </a:xfrm>
          <a:prstGeom prst="rect">
            <a:avLst/>
          </a:prstGeom>
        </p:spPr>
      </p:pic>
      <p:sp>
        <p:nvSpPr>
          <p:cNvPr id="7" name="Round Same Side Corner Rectangle 4">
            <a:extLst>
              <a:ext uri="{FF2B5EF4-FFF2-40B4-BE49-F238E27FC236}">
                <a16:creationId xmlns:a16="http://schemas.microsoft.com/office/drawing/2014/main" id="{D271BBC2-8A73-462B-93BD-EA05EB1009ED}"/>
              </a:ext>
            </a:extLst>
          </p:cNvPr>
          <p:cNvSpPr/>
          <p:nvPr/>
        </p:nvSpPr>
        <p:spPr>
          <a:xfrm>
            <a:off x="21183" y="152807"/>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2902734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12807" y="1257917"/>
            <a:ext cx="6515100" cy="830997"/>
          </a:xfrm>
          <a:prstGeom prst="rect">
            <a:avLst/>
          </a:prstGeom>
          <a:noFill/>
        </p:spPr>
        <p:txBody>
          <a:bodyPr wrap="square" rtlCol="0">
            <a:spAutoFit/>
          </a:bodyPr>
          <a:lstStyle/>
          <a:p>
            <a:pPr algn="ctr"/>
            <a:r>
              <a:rPr lang="en-US" sz="2400" b="1" u="sng" dirty="0">
                <a:effectLst>
                  <a:outerShdw blurRad="38100" dist="38100" dir="2700000" algn="tl">
                    <a:srgbClr val="000000">
                      <a:alpha val="43137"/>
                    </a:srgbClr>
                  </a:outerShdw>
                </a:effectLst>
                <a:latin typeface="Baskerville Old Face" panose="02020602080505020303" pitchFamily="18" charset="0"/>
              </a:rPr>
              <a:t>PURINE NUCLEOTIDE SYNTHESIS</a:t>
            </a:r>
          </a:p>
          <a:p>
            <a:r>
              <a:rPr lang="en-US" sz="2400" b="1" dirty="0">
                <a:latin typeface="Baskerville Old Face" panose="02020602080505020303" pitchFamily="18" charset="0"/>
              </a:rPr>
              <a:t>B. 5-Phosphoribosylamine synthesis</a:t>
            </a:r>
            <a:endParaRPr lang="en-US" sz="2400" b="1" u="sng" dirty="0">
              <a:effectLst>
                <a:outerShdw blurRad="38100" dist="38100" dir="2700000" algn="tl">
                  <a:srgbClr val="000000">
                    <a:alpha val="43137"/>
                  </a:srgbClr>
                </a:outerShdw>
              </a:effectLst>
              <a:latin typeface="Baskerville Old Face" panose="02020602080505020303" pitchFamily="18" charset="0"/>
            </a:endParaRPr>
          </a:p>
        </p:txBody>
      </p:sp>
      <p:sp>
        <p:nvSpPr>
          <p:cNvPr id="3" name="Rectangle 2"/>
          <p:cNvSpPr/>
          <p:nvPr/>
        </p:nvSpPr>
        <p:spPr>
          <a:xfrm>
            <a:off x="155277" y="2065830"/>
            <a:ext cx="8805413" cy="3416320"/>
          </a:xfrm>
          <a:prstGeom prst="rect">
            <a:avLst/>
          </a:prstGeom>
        </p:spPr>
        <p:txBody>
          <a:bodyPr wrap="square">
            <a:spAutoFit/>
          </a:bodyPr>
          <a:lstStyle/>
          <a:p>
            <a:pPr marL="257175" indent="-257175">
              <a:buFont typeface="Arial" panose="020B0604020202020204" pitchFamily="34" charset="0"/>
              <a:buChar char="•"/>
            </a:pPr>
            <a:r>
              <a:rPr lang="en-US" sz="2400" dirty="0">
                <a:latin typeface="Calibri" panose="020F0502020204030204" pitchFamily="34" charset="0"/>
                <a:cs typeface="Calibri" panose="020F0502020204030204" pitchFamily="34" charset="0"/>
              </a:rPr>
              <a:t>The amide group of glutamine replaces the pyrophosphate group attached to carbon 1 of PRPP.</a:t>
            </a:r>
          </a:p>
          <a:p>
            <a:pPr marL="257175" indent="-257175">
              <a:buFont typeface="Arial" panose="020B0604020202020204" pitchFamily="34" charset="0"/>
              <a:buChar char="•"/>
            </a:pPr>
            <a:r>
              <a:rPr lang="en-US" sz="2400" dirty="0">
                <a:latin typeface="Calibri" panose="020F0502020204030204" pitchFamily="34" charset="0"/>
                <a:cs typeface="Calibri" panose="020F0502020204030204" pitchFamily="34" charset="0"/>
              </a:rPr>
              <a:t>This is the committed step in purine nucleotide biosynthesis.</a:t>
            </a:r>
          </a:p>
          <a:p>
            <a:pPr marL="257175" indent="-257175">
              <a:buFont typeface="Arial" panose="020B0604020202020204" pitchFamily="34" charset="0"/>
              <a:buChar char="•"/>
            </a:pPr>
            <a:r>
              <a:rPr lang="en-US" sz="2400" dirty="0">
                <a:latin typeface="Calibri" panose="020F0502020204030204" pitchFamily="34" charset="0"/>
                <a:cs typeface="Calibri" panose="020F0502020204030204" pitchFamily="34" charset="0"/>
              </a:rPr>
              <a:t>The enzyme that catalyzes the reaction, glutamine: phosphoribosyl pyrophosphate amidotransferase (GPAT), is inhibited by the purine 5′-nucleotides AMP and guanosine monophosphate (GMP, or guanylate), the end products of the pathway.</a:t>
            </a:r>
          </a:p>
          <a:p>
            <a:pPr marL="257175" indent="-257175">
              <a:buFont typeface="Arial" panose="020B0604020202020204" pitchFamily="34" charset="0"/>
              <a:buChar char="•"/>
            </a:pPr>
            <a:r>
              <a:rPr lang="en-US" sz="2400" dirty="0">
                <a:latin typeface="Calibri" panose="020F0502020204030204" pitchFamily="34" charset="0"/>
                <a:cs typeface="Calibri" panose="020F0502020204030204" pitchFamily="34" charset="0"/>
              </a:rPr>
              <a:t>The rate of the reaction is also controlled by the intracellular concentration of PRPP.</a:t>
            </a:r>
          </a:p>
        </p:txBody>
      </p:sp>
      <p:sp>
        <p:nvSpPr>
          <p:cNvPr id="6" name="Round Same Side Corner Rectangle 4">
            <a:extLst>
              <a:ext uri="{FF2B5EF4-FFF2-40B4-BE49-F238E27FC236}">
                <a16:creationId xmlns:a16="http://schemas.microsoft.com/office/drawing/2014/main" id="{8990C202-689A-43CC-AA19-992AD9C75EA4}"/>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2760615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5595" y="3733800"/>
            <a:ext cx="8391582" cy="1938992"/>
          </a:xfrm>
          <a:prstGeom prst="rect">
            <a:avLst/>
          </a:prstGeom>
        </p:spPr>
        <p:txBody>
          <a:bodyPr wrap="square">
            <a:spAutoFit/>
          </a:bodyPr>
          <a:lstStyle/>
          <a:p>
            <a:r>
              <a:rPr lang="en-US" sz="2400" dirty="0">
                <a:latin typeface="Calibri" panose="020F0502020204030204" pitchFamily="34" charset="0"/>
                <a:cs typeface="Calibri" panose="020F0502020204030204" pitchFamily="34" charset="0"/>
              </a:rPr>
              <a:t>Synthesis of PRPP, showing the activator and inhibitors of the reaction. (Note: This is not the committed step of purine synthesis because PRPP is used in other pathways such as salvage.) = phosphate; Pi = inorganic phosphate; AMP = adenosine monophosphate; Mg = magnesium. </a:t>
            </a:r>
          </a:p>
        </p:txBody>
      </p:sp>
      <p:pic>
        <p:nvPicPr>
          <p:cNvPr id="2" name="Picture 1"/>
          <p:cNvPicPr>
            <a:picLocks noChangeAspect="1"/>
          </p:cNvPicPr>
          <p:nvPr/>
        </p:nvPicPr>
        <p:blipFill>
          <a:blip r:embed="rId2"/>
          <a:stretch>
            <a:fillRect/>
          </a:stretch>
        </p:blipFill>
        <p:spPr>
          <a:xfrm>
            <a:off x="320968" y="685800"/>
            <a:ext cx="8471743" cy="3047999"/>
          </a:xfrm>
          <a:prstGeom prst="rect">
            <a:avLst/>
          </a:prstGeom>
        </p:spPr>
      </p:pic>
      <p:sp>
        <p:nvSpPr>
          <p:cNvPr id="7" name="Round Same Side Corner Rectangle 4">
            <a:extLst>
              <a:ext uri="{FF2B5EF4-FFF2-40B4-BE49-F238E27FC236}">
                <a16:creationId xmlns:a16="http://schemas.microsoft.com/office/drawing/2014/main" id="{FD2E9055-259E-4493-B064-19C014CDF2DC}"/>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3529947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12807" y="1257917"/>
            <a:ext cx="6515100" cy="830997"/>
          </a:xfrm>
          <a:prstGeom prst="rect">
            <a:avLst/>
          </a:prstGeom>
          <a:noFill/>
        </p:spPr>
        <p:txBody>
          <a:bodyPr wrap="square" rtlCol="0">
            <a:spAutoFit/>
          </a:bodyPr>
          <a:lstStyle/>
          <a:p>
            <a:pPr algn="ctr"/>
            <a:r>
              <a:rPr lang="en-US" sz="2400" b="1" u="sng" dirty="0">
                <a:effectLst>
                  <a:outerShdw blurRad="38100" dist="38100" dir="2700000" algn="tl">
                    <a:srgbClr val="000000">
                      <a:alpha val="43137"/>
                    </a:srgbClr>
                  </a:outerShdw>
                </a:effectLst>
                <a:latin typeface="Baskerville Old Face" panose="02020602080505020303" pitchFamily="18" charset="0"/>
              </a:rPr>
              <a:t>PURINE NUCLEOTIDE SYNTHESIS</a:t>
            </a:r>
          </a:p>
          <a:p>
            <a:r>
              <a:rPr lang="en-US" sz="2400" b="1" dirty="0">
                <a:latin typeface="Baskerville Old Face" panose="02020602080505020303" pitchFamily="18" charset="0"/>
              </a:rPr>
              <a:t>C. Inosine monophosphate synthesis</a:t>
            </a:r>
            <a:endParaRPr lang="en-US" sz="2400" b="1" u="sng" dirty="0">
              <a:effectLst>
                <a:outerShdw blurRad="38100" dist="38100" dir="2700000" algn="tl">
                  <a:srgbClr val="000000">
                    <a:alpha val="43137"/>
                  </a:srgbClr>
                </a:outerShdw>
              </a:effectLst>
              <a:latin typeface="Baskerville Old Face" panose="02020602080505020303" pitchFamily="18" charset="0"/>
            </a:endParaRPr>
          </a:p>
        </p:txBody>
      </p:sp>
      <p:sp>
        <p:nvSpPr>
          <p:cNvPr id="3" name="Rectangle 2"/>
          <p:cNvSpPr/>
          <p:nvPr/>
        </p:nvSpPr>
        <p:spPr>
          <a:xfrm>
            <a:off x="155277" y="2065830"/>
            <a:ext cx="8805413" cy="3046988"/>
          </a:xfrm>
          <a:prstGeom prst="rect">
            <a:avLst/>
          </a:prstGeom>
        </p:spPr>
        <p:txBody>
          <a:bodyPr wrap="square">
            <a:spAutoFit/>
          </a:bodyPr>
          <a:lstStyle/>
          <a:p>
            <a:pPr marL="257175" indent="-257175">
              <a:buFont typeface="Arial" panose="020B0604020202020204" pitchFamily="34" charset="0"/>
              <a:buChar char="•"/>
            </a:pPr>
            <a:r>
              <a:rPr lang="en-US" sz="2400" dirty="0">
                <a:latin typeface="Calibri" panose="020F0502020204030204" pitchFamily="34" charset="0"/>
                <a:cs typeface="Calibri" panose="020F0502020204030204" pitchFamily="34" charset="0"/>
              </a:rPr>
              <a:t>The next nine steps in purine nucleotide biosynthesis leading to the synthesis of inosine monophosphate ([IMP] whose base is hypoxanthine).</a:t>
            </a:r>
          </a:p>
          <a:p>
            <a:pPr marL="257175" indent="-257175">
              <a:buFont typeface="Arial" panose="020B0604020202020204" pitchFamily="34" charset="0"/>
              <a:buChar char="•"/>
            </a:pPr>
            <a:r>
              <a:rPr lang="en-US" sz="2400" dirty="0">
                <a:latin typeface="Calibri" panose="020F0502020204030204" pitchFamily="34" charset="0"/>
                <a:cs typeface="Calibri" panose="020F0502020204030204" pitchFamily="34" charset="0"/>
              </a:rPr>
              <a:t>IMP is the parent purine nucleotide for AMP and GMP.</a:t>
            </a:r>
          </a:p>
          <a:p>
            <a:pPr marL="257175" indent="-257175">
              <a:buFont typeface="Arial" panose="020B0604020202020204" pitchFamily="34" charset="0"/>
              <a:buChar char="•"/>
            </a:pPr>
            <a:r>
              <a:rPr lang="en-US" sz="2400" dirty="0">
                <a:latin typeface="Calibri" panose="020F0502020204030204" pitchFamily="34" charset="0"/>
                <a:cs typeface="Calibri" panose="020F0502020204030204" pitchFamily="34" charset="0"/>
              </a:rPr>
              <a:t>Four steps in this pathway require ATP as an energy source, and two steps in the pathway require N10 -formyl-THF as a one-carbon donor.</a:t>
            </a:r>
          </a:p>
          <a:p>
            <a:pPr marL="257175" indent="-257175">
              <a:buFont typeface="Arial" panose="020B0604020202020204" pitchFamily="34" charset="0"/>
              <a:buChar char="•"/>
            </a:pPr>
            <a:r>
              <a:rPr lang="en-US" sz="2400" dirty="0">
                <a:latin typeface="Calibri" panose="020F0502020204030204" pitchFamily="34" charset="0"/>
                <a:cs typeface="Calibri" panose="020F0502020204030204" pitchFamily="34" charset="0"/>
              </a:rPr>
              <a:t>Hypoxanthine is found in tRNA</a:t>
            </a:r>
            <a:r>
              <a:rPr lang="en-US" sz="2100" dirty="0">
                <a:latin typeface="Baskerville Old Face" panose="02020602080505020303" pitchFamily="18" charset="0"/>
              </a:rPr>
              <a:t>.</a:t>
            </a:r>
          </a:p>
        </p:txBody>
      </p:sp>
      <p:sp>
        <p:nvSpPr>
          <p:cNvPr id="6" name="Round Same Side Corner Rectangle 4">
            <a:extLst>
              <a:ext uri="{FF2B5EF4-FFF2-40B4-BE49-F238E27FC236}">
                <a16:creationId xmlns:a16="http://schemas.microsoft.com/office/drawing/2014/main" id="{9668CDF9-D4C4-4003-A5C0-170492D73360}"/>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3784744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4524" y="2798194"/>
            <a:ext cx="4498569" cy="1569660"/>
          </a:xfrm>
          <a:prstGeom prst="rect">
            <a:avLst/>
          </a:prstGeom>
        </p:spPr>
        <p:txBody>
          <a:bodyPr wrap="square">
            <a:spAutoFit/>
          </a:bodyPr>
          <a:lstStyle/>
          <a:p>
            <a:r>
              <a:rPr lang="en-US" sz="2400" dirty="0">
                <a:latin typeface="Calibri" panose="020F0502020204030204" pitchFamily="34" charset="0"/>
                <a:cs typeface="Calibri" panose="020F0502020204030204" pitchFamily="34" charset="0"/>
              </a:rPr>
              <a:t>Sources of the individual atoms in the purine ring. The order in which the atoms are added is shown by the numbers in the black boxes.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8044" y="838200"/>
            <a:ext cx="4465957" cy="5029200"/>
          </a:xfrm>
          <a:prstGeom prst="rect">
            <a:avLst/>
          </a:prstGeom>
        </p:spPr>
      </p:pic>
      <p:sp>
        <p:nvSpPr>
          <p:cNvPr id="8" name="Round Same Side Corner Rectangle 4">
            <a:extLst>
              <a:ext uri="{FF2B5EF4-FFF2-40B4-BE49-F238E27FC236}">
                <a16:creationId xmlns:a16="http://schemas.microsoft.com/office/drawing/2014/main" id="{E47448C9-A080-4A32-8FC0-D1734E2937B8}"/>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1704513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12807" y="1257917"/>
            <a:ext cx="6515100" cy="830997"/>
          </a:xfrm>
          <a:prstGeom prst="rect">
            <a:avLst/>
          </a:prstGeom>
          <a:noFill/>
        </p:spPr>
        <p:txBody>
          <a:bodyPr wrap="square" rtlCol="0">
            <a:spAutoFit/>
          </a:bodyPr>
          <a:lstStyle/>
          <a:p>
            <a:pPr algn="ctr"/>
            <a:r>
              <a:rPr lang="en-US" sz="2400" b="1" u="sng" dirty="0">
                <a:effectLst>
                  <a:outerShdw blurRad="38100" dist="38100" dir="2700000" algn="tl">
                    <a:srgbClr val="000000">
                      <a:alpha val="43137"/>
                    </a:srgbClr>
                  </a:outerShdw>
                </a:effectLst>
                <a:latin typeface="Baskerville Old Face" panose="02020602080505020303" pitchFamily="18" charset="0"/>
              </a:rPr>
              <a:t>PURINE NUCLEOTIDE SYNTHESIS</a:t>
            </a:r>
          </a:p>
          <a:p>
            <a:r>
              <a:rPr lang="en-US" sz="2400" b="1" dirty="0">
                <a:latin typeface="Baskerville Old Face" panose="02020602080505020303" pitchFamily="18" charset="0"/>
              </a:rPr>
              <a:t>D. Synthetic inhibitors</a:t>
            </a:r>
            <a:endParaRPr lang="en-US" sz="2400" b="1" u="sng" dirty="0">
              <a:effectLst>
                <a:outerShdw blurRad="38100" dist="38100" dir="2700000" algn="tl">
                  <a:srgbClr val="000000">
                    <a:alpha val="43137"/>
                  </a:srgbClr>
                </a:outerShdw>
              </a:effectLst>
              <a:latin typeface="Baskerville Old Face" panose="02020602080505020303" pitchFamily="18" charset="0"/>
            </a:endParaRPr>
          </a:p>
        </p:txBody>
      </p:sp>
      <p:sp>
        <p:nvSpPr>
          <p:cNvPr id="3" name="Rectangle 2"/>
          <p:cNvSpPr/>
          <p:nvPr/>
        </p:nvSpPr>
        <p:spPr>
          <a:xfrm>
            <a:off x="155277" y="2065830"/>
            <a:ext cx="8805413" cy="2677656"/>
          </a:xfrm>
          <a:prstGeom prst="rect">
            <a:avLst/>
          </a:prstGeom>
        </p:spPr>
        <p:txBody>
          <a:bodyPr wrap="square">
            <a:spAutoFit/>
          </a:bodyPr>
          <a:lstStyle/>
          <a:p>
            <a:pPr marL="257175" indent="-257175">
              <a:buFont typeface="Arial" panose="020B0604020202020204" pitchFamily="34" charset="0"/>
              <a:buChar char="•"/>
            </a:pPr>
            <a:r>
              <a:rPr lang="en-US" sz="2400" dirty="0">
                <a:latin typeface="Calibri" panose="020F0502020204030204" pitchFamily="34" charset="0"/>
                <a:cs typeface="Calibri" panose="020F0502020204030204" pitchFamily="34" charset="0"/>
              </a:rPr>
              <a:t>Some synthetic inhibitors of purine synthesis (e.g., the sulfonamides) are designed to inhibit the growth of rapidly dividing microorganisms without interfering with human cell functions.</a:t>
            </a:r>
          </a:p>
          <a:p>
            <a:pPr marL="257175" indent="-257175">
              <a:buFont typeface="Arial" panose="020B0604020202020204" pitchFamily="34" charset="0"/>
              <a:buChar char="•"/>
            </a:pPr>
            <a:r>
              <a:rPr lang="en-US" sz="2400" dirty="0">
                <a:latin typeface="Calibri" panose="020F0502020204030204" pitchFamily="34" charset="0"/>
                <a:cs typeface="Calibri" panose="020F0502020204030204" pitchFamily="34" charset="0"/>
              </a:rPr>
              <a:t>Other purine synthesis inhibitors, such as structural analogs of folic acid (e.g., methotrexate), are used pharmacologically to control the spread of cancer by interfering with the synthesis of nucleotides and, therefore, of DNA and RNA. </a:t>
            </a:r>
          </a:p>
        </p:txBody>
      </p:sp>
      <p:sp>
        <p:nvSpPr>
          <p:cNvPr id="6" name="Round Same Side Corner Rectangle 4">
            <a:extLst>
              <a:ext uri="{FF2B5EF4-FFF2-40B4-BE49-F238E27FC236}">
                <a16:creationId xmlns:a16="http://schemas.microsoft.com/office/drawing/2014/main" id="{4CECF8D9-0A3D-4FE7-8ACA-46939B0B61ED}"/>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142750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1290433"/>
            <a:ext cx="7772400" cy="1470025"/>
          </a:xfrm>
        </p:spPr>
        <p:txBody>
          <a:bodyPr>
            <a:normAutofit fontScale="90000"/>
          </a:bodyPr>
          <a:lstStyle/>
          <a:p>
            <a:r>
              <a:rPr lang="en-US" sz="4000" b="1" dirty="0">
                <a:cs typeface="Times New Roman" pitchFamily="18" charset="0"/>
              </a:rPr>
              <a:t>Reproduction Module</a:t>
            </a:r>
            <a:br>
              <a:rPr lang="en-US" sz="4000" u="sng" dirty="0">
                <a:cs typeface="Times New Roman" pitchFamily="18" charset="0"/>
              </a:rPr>
            </a:br>
            <a:r>
              <a:rPr lang="en-US" sz="3200" u="sng" dirty="0">
                <a:cs typeface="Times New Roman" pitchFamily="18" charset="0"/>
              </a:rPr>
              <a:t>2nd</a:t>
            </a:r>
            <a:r>
              <a:rPr lang="en-US" sz="3200" dirty="0">
                <a:cs typeface="Times New Roman" pitchFamily="18" charset="0"/>
              </a:rPr>
              <a:t> Year MBBS(LGIS)</a:t>
            </a:r>
            <a:br>
              <a:rPr lang="en-US" sz="4000" u="sng" dirty="0">
                <a:cs typeface="Times New Roman" pitchFamily="18" charset="0"/>
              </a:rPr>
            </a:br>
            <a:r>
              <a:rPr lang="en-US" sz="4000" b="1" u="sng" dirty="0">
                <a:cs typeface="Times New Roman" pitchFamily="18" charset="0"/>
              </a:rPr>
              <a:t>Purine Nucleotide De novo Synthesis and Salvage Pathway</a:t>
            </a:r>
            <a:endParaRPr lang="en-US" dirty="0"/>
          </a:p>
        </p:txBody>
      </p:sp>
      <p:sp>
        <p:nvSpPr>
          <p:cNvPr id="3" name="Subtitle 2"/>
          <p:cNvSpPr>
            <a:spLocks noGrp="1"/>
          </p:cNvSpPr>
          <p:nvPr>
            <p:ph type="subTitle" idx="1"/>
          </p:nvPr>
        </p:nvSpPr>
        <p:spPr>
          <a:xfrm>
            <a:off x="609600" y="5772629"/>
            <a:ext cx="8534400" cy="762000"/>
          </a:xfrm>
        </p:spPr>
        <p:txBody>
          <a:bodyPr>
            <a:normAutofit fontScale="25000" lnSpcReduction="20000"/>
          </a:bodyPr>
          <a:lstStyle/>
          <a:p>
            <a:pPr algn="l"/>
            <a:r>
              <a:rPr lang="en-US" sz="7200" b="1" dirty="0">
                <a:cs typeface="Times New Roman" pitchFamily="18" charset="0"/>
              </a:rPr>
              <a:t>Presenter: Dr Uzma Zafar				Date: 01-02-25</a:t>
            </a:r>
          </a:p>
          <a:p>
            <a:pPr algn="l"/>
            <a:r>
              <a:rPr lang="en-US" sz="7200" b="1" dirty="0">
                <a:cs typeface="Times New Roman" pitchFamily="18" charset="0"/>
              </a:rPr>
              <a:t>    Dept of Biochemistry</a:t>
            </a:r>
          </a:p>
          <a:p>
            <a:pPr algn="l"/>
            <a:r>
              <a:rPr lang="en-US" sz="7200" b="1" dirty="0">
                <a:cs typeface="Times New Roman" pitchFamily="18" charset="0"/>
              </a:rPr>
              <a:t>               RMU                                         			</a:t>
            </a:r>
            <a:r>
              <a:rPr lang="en-US" sz="3300" b="1" dirty="0">
                <a:cs typeface="Times New Roman" pitchFamily="18" charset="0"/>
              </a:rPr>
              <a:t>			</a:t>
            </a:r>
            <a:r>
              <a:rPr lang="en-US" sz="2400" b="1" dirty="0">
                <a:cs typeface="Times New Roman"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a skull and text&#10;&#10;Description automatically generated"/>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934200" y="283028"/>
            <a:ext cx="1204686" cy="1007405"/>
          </a:xfrm>
          <a:prstGeom prst="rect">
            <a:avLst/>
          </a:prstGeom>
          <a:noFill/>
          <a:ln>
            <a:noFill/>
          </a:ln>
        </p:spPr>
      </p:pic>
      <p:pic>
        <p:nvPicPr>
          <p:cNvPr id="6" name="Picture 5">
            <a:extLst>
              <a:ext uri="{FF2B5EF4-FFF2-40B4-BE49-F238E27FC236}">
                <a16:creationId xmlns:a16="http://schemas.microsoft.com/office/drawing/2014/main" id="{C6ABB745-4DCC-408E-9083-CC2506E7936B}"/>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40000" contrast="-4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52401" y="3505200"/>
            <a:ext cx="2895599" cy="1871804"/>
          </a:xfrm>
          <a:prstGeom prst="rect">
            <a:avLst/>
          </a:prstGeom>
        </p:spPr>
      </p:pic>
    </p:spTree>
    <p:extLst>
      <p:ext uri="{BB962C8B-B14F-4D97-AF65-F5344CB8AC3E}">
        <p14:creationId xmlns:p14="http://schemas.microsoft.com/office/powerpoint/2010/main" val="377139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20" y="609600"/>
            <a:ext cx="9116480" cy="5562600"/>
          </a:xfrm>
          <a:prstGeom prst="rect">
            <a:avLst/>
          </a:prstGeom>
        </p:spPr>
      </p:pic>
      <p:sp>
        <p:nvSpPr>
          <p:cNvPr id="6" name="Round Same Side Corner Rectangle 4">
            <a:extLst>
              <a:ext uri="{FF2B5EF4-FFF2-40B4-BE49-F238E27FC236}">
                <a16:creationId xmlns:a16="http://schemas.microsoft.com/office/drawing/2014/main" id="{2F24274E-0A05-4D8C-B872-18047EC1B155}"/>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4287064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38" y="457200"/>
            <a:ext cx="9109662" cy="5562599"/>
          </a:xfrm>
          <a:prstGeom prst="rect">
            <a:avLst/>
          </a:prstGeom>
        </p:spPr>
      </p:pic>
      <p:sp>
        <p:nvSpPr>
          <p:cNvPr id="6" name="Round Same Side Corner Rectangle 4">
            <a:extLst>
              <a:ext uri="{FF2B5EF4-FFF2-40B4-BE49-F238E27FC236}">
                <a16:creationId xmlns:a16="http://schemas.microsoft.com/office/drawing/2014/main" id="{1EA01CAE-0BD9-41A1-92FB-F68BDB330132}"/>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3159743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66491" cy="4171949"/>
          </a:xfrm>
          <a:prstGeom prst="rect">
            <a:avLst/>
          </a:prstGeom>
        </p:spPr>
      </p:pic>
      <p:sp>
        <p:nvSpPr>
          <p:cNvPr id="4" name="Rectangle 3"/>
          <p:cNvSpPr/>
          <p:nvPr/>
        </p:nvSpPr>
        <p:spPr>
          <a:xfrm>
            <a:off x="355472" y="5105400"/>
            <a:ext cx="8788528" cy="1323439"/>
          </a:xfrm>
          <a:prstGeom prst="rect">
            <a:avLst/>
          </a:prstGeom>
        </p:spPr>
        <p:txBody>
          <a:bodyPr wrap="square">
            <a:spAutoFit/>
          </a:bodyPr>
          <a:lstStyle/>
          <a:p>
            <a:r>
              <a:rPr lang="en-US" sz="2000" dirty="0">
                <a:latin typeface="Calibri" panose="020F0502020204030204" pitchFamily="34" charset="0"/>
                <a:cs typeface="Calibri" panose="020F0502020204030204" pitchFamily="34" charset="0"/>
              </a:rPr>
              <a:t>De novo synthesis of purine nucleotides, showing the inhibitory effect of some structural analogs. AMP and ADP = adenosine mono- and diphosphates; GMP = guanosine monophosphate; PRPP = 5-phosphoribosyl-1- pyrophosphate; Pi = inorganic phosphate; PPi = pyrophosphate; CO2 = carbon dioxide.</a:t>
            </a:r>
          </a:p>
        </p:txBody>
      </p:sp>
      <p:sp>
        <p:nvSpPr>
          <p:cNvPr id="6" name="Rounded Rectangle 5"/>
          <p:cNvSpPr/>
          <p:nvPr/>
        </p:nvSpPr>
        <p:spPr>
          <a:xfrm>
            <a:off x="31811" y="880439"/>
            <a:ext cx="1200150" cy="400050"/>
          </a:xfrm>
          <a:prstGeom prst="round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350" dirty="0">
                <a:solidFill>
                  <a:schemeClr val="tx1"/>
                </a:solidFill>
              </a:rPr>
              <a:t>Core Concept</a:t>
            </a:r>
          </a:p>
        </p:txBody>
      </p:sp>
      <p:sp>
        <p:nvSpPr>
          <p:cNvPr id="5" name="Round Same Side Corner Rectangle 4">
            <a:extLst>
              <a:ext uri="{FF2B5EF4-FFF2-40B4-BE49-F238E27FC236}">
                <a16:creationId xmlns:a16="http://schemas.microsoft.com/office/drawing/2014/main" id="{D5F197D7-68D7-4E4E-9792-9A9CBFE7E87B}"/>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776971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12807" y="1257916"/>
            <a:ext cx="6515100" cy="784830"/>
          </a:xfrm>
          <a:prstGeom prst="rect">
            <a:avLst/>
          </a:prstGeom>
          <a:noFill/>
        </p:spPr>
        <p:txBody>
          <a:bodyPr wrap="square" rtlCol="0">
            <a:spAutoFit/>
          </a:bodyPr>
          <a:lstStyle/>
          <a:p>
            <a:pPr algn="ctr"/>
            <a:r>
              <a:rPr lang="en-US" sz="2400" b="1" u="sng" dirty="0">
                <a:effectLst>
                  <a:outerShdw blurRad="38100" dist="38100" dir="2700000" algn="tl">
                    <a:srgbClr val="000000">
                      <a:alpha val="43137"/>
                    </a:srgbClr>
                  </a:outerShdw>
                </a:effectLst>
                <a:latin typeface="Baskerville Old Face" panose="02020602080505020303" pitchFamily="18" charset="0"/>
              </a:rPr>
              <a:t>PURINE NUCLEOTIDE SYNTHESIS</a:t>
            </a:r>
          </a:p>
          <a:p>
            <a:r>
              <a:rPr lang="en-US" sz="2100" b="1" dirty="0">
                <a:latin typeface="Baskerville Old Face" panose="02020602080505020303" pitchFamily="18" charset="0"/>
              </a:rPr>
              <a:t>E. Adenosine and guanosine monophosphate synthesis</a:t>
            </a:r>
            <a:endParaRPr lang="en-US" sz="2100" b="1" u="sng" dirty="0">
              <a:effectLst>
                <a:outerShdw blurRad="38100" dist="38100" dir="2700000" algn="tl">
                  <a:srgbClr val="000000">
                    <a:alpha val="43137"/>
                  </a:srgbClr>
                </a:outerShdw>
              </a:effectLst>
              <a:latin typeface="Baskerville Old Face" panose="02020602080505020303" pitchFamily="18" charset="0"/>
            </a:endParaRPr>
          </a:p>
        </p:txBody>
      </p:sp>
      <p:sp>
        <p:nvSpPr>
          <p:cNvPr id="3" name="Rectangle 2"/>
          <p:cNvSpPr/>
          <p:nvPr/>
        </p:nvSpPr>
        <p:spPr>
          <a:xfrm>
            <a:off x="155277" y="2065831"/>
            <a:ext cx="8805413" cy="4524315"/>
          </a:xfrm>
          <a:prstGeom prst="rect">
            <a:avLst/>
          </a:prstGeom>
        </p:spPr>
        <p:txBody>
          <a:bodyPr wrap="square">
            <a:spAutoFit/>
          </a:bodyPr>
          <a:lstStyle/>
          <a:p>
            <a:pPr marL="257175" indent="-257175">
              <a:buFont typeface="Arial" panose="020B0604020202020204" pitchFamily="34" charset="0"/>
              <a:buChar char="•"/>
            </a:pPr>
            <a:r>
              <a:rPr lang="en-US" sz="2400" dirty="0">
                <a:latin typeface="Calibri" panose="020F0502020204030204" pitchFamily="34" charset="0"/>
                <a:cs typeface="Calibri" panose="020F0502020204030204" pitchFamily="34" charset="0"/>
              </a:rPr>
              <a:t>The conversion of IMP to either AMP or GMP uses a two-step, energy- and nitrogen requiring pathway.</a:t>
            </a:r>
          </a:p>
          <a:p>
            <a:pPr marL="257175" indent="-257175">
              <a:buFont typeface="Arial" panose="020B0604020202020204" pitchFamily="34" charset="0"/>
              <a:buChar char="•"/>
            </a:pPr>
            <a:r>
              <a:rPr lang="en-US" sz="2400" dirty="0">
                <a:latin typeface="Calibri" panose="020F0502020204030204" pitchFamily="34" charset="0"/>
                <a:cs typeface="Calibri" panose="020F0502020204030204" pitchFamily="34" charset="0"/>
              </a:rPr>
              <a:t>(Note: AMP synthesis requires guanosine triphosphate [GTP] as an energy source and aspartate as a nitrogen source, whereas GMP synthesis requires ATP and glutamine.)</a:t>
            </a:r>
          </a:p>
          <a:p>
            <a:pPr marL="257175" indent="-257175">
              <a:buFont typeface="Arial" panose="020B0604020202020204" pitchFamily="34" charset="0"/>
              <a:buChar char="•"/>
            </a:pPr>
            <a:r>
              <a:rPr lang="en-US" sz="2400" dirty="0">
                <a:latin typeface="Calibri" panose="020F0502020204030204" pitchFamily="34" charset="0"/>
                <a:cs typeface="Calibri" panose="020F0502020204030204" pitchFamily="34" charset="0"/>
              </a:rPr>
              <a:t>Also, the first reaction in each pathway is inhibited by the end product of that pathway.</a:t>
            </a:r>
          </a:p>
          <a:p>
            <a:pPr marL="257175" indent="-257175">
              <a:buFont typeface="Arial" panose="020B0604020202020204" pitchFamily="34" charset="0"/>
              <a:buChar char="•"/>
            </a:pPr>
            <a:r>
              <a:rPr lang="en-US" sz="2400" dirty="0">
                <a:latin typeface="Calibri" panose="020F0502020204030204" pitchFamily="34" charset="0"/>
                <a:cs typeface="Calibri" panose="020F0502020204030204" pitchFamily="34" charset="0"/>
              </a:rPr>
              <a:t>This provides a mechanism for diverting IMP to the synthesis of the purine present in lesser amounts.</a:t>
            </a:r>
          </a:p>
          <a:p>
            <a:pPr marL="257175" indent="-257175">
              <a:buFont typeface="Arial" panose="020B0604020202020204" pitchFamily="34" charset="0"/>
              <a:buChar char="•"/>
            </a:pPr>
            <a:r>
              <a:rPr lang="en-US" sz="2400" dirty="0">
                <a:latin typeface="Calibri" panose="020F0502020204030204" pitchFamily="34" charset="0"/>
                <a:cs typeface="Calibri" panose="020F0502020204030204" pitchFamily="34" charset="0"/>
              </a:rPr>
              <a:t>If both AMP and GMP are present in adequate amounts, the de novo pathway of purine nucleotide synthesis is inhibited at the GPAT step.</a:t>
            </a:r>
          </a:p>
        </p:txBody>
      </p:sp>
      <p:sp>
        <p:nvSpPr>
          <p:cNvPr id="6" name="Round Same Side Corner Rectangle 4">
            <a:extLst>
              <a:ext uri="{FF2B5EF4-FFF2-40B4-BE49-F238E27FC236}">
                <a16:creationId xmlns:a16="http://schemas.microsoft.com/office/drawing/2014/main" id="{8AD90A40-1F85-488E-A925-7D3F0D4BECA0}"/>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3273347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857250"/>
            <a:ext cx="8763000" cy="4024223"/>
          </a:xfrm>
          <a:prstGeom prst="rect">
            <a:avLst/>
          </a:prstGeom>
        </p:spPr>
      </p:pic>
      <p:sp>
        <p:nvSpPr>
          <p:cNvPr id="3" name="Rectangle 2"/>
          <p:cNvSpPr/>
          <p:nvPr/>
        </p:nvSpPr>
        <p:spPr>
          <a:xfrm>
            <a:off x="854016" y="4952641"/>
            <a:ext cx="6663435" cy="1631216"/>
          </a:xfrm>
          <a:prstGeom prst="rect">
            <a:avLst/>
          </a:prstGeom>
        </p:spPr>
        <p:txBody>
          <a:bodyPr wrap="square">
            <a:spAutoFit/>
          </a:bodyPr>
          <a:lstStyle/>
          <a:p>
            <a:r>
              <a:rPr lang="en-US" sz="2000" dirty="0">
                <a:latin typeface="Calibri" panose="020F0502020204030204" pitchFamily="34" charset="0"/>
                <a:cs typeface="Calibri" panose="020F0502020204030204" pitchFamily="34" charset="0"/>
              </a:rPr>
              <a:t>Conversion of IMP to AMP (or, adenylate) and GMP (or, guanylate) showing feedback inhibition. NAD(H) = nicotinamide adenine dinucleotide; GDP and GTP = guanosine di- and triphosphates; Pi = inorganic phosphate; PPi = pyrophosphate</a:t>
            </a:r>
          </a:p>
        </p:txBody>
      </p:sp>
      <p:sp>
        <p:nvSpPr>
          <p:cNvPr id="6" name="Round Same Side Corner Rectangle 4">
            <a:extLst>
              <a:ext uri="{FF2B5EF4-FFF2-40B4-BE49-F238E27FC236}">
                <a16:creationId xmlns:a16="http://schemas.microsoft.com/office/drawing/2014/main" id="{60BF980C-2A30-4519-B36F-4330BBC54460}"/>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3790424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12807" y="1257917"/>
            <a:ext cx="6515100" cy="830997"/>
          </a:xfrm>
          <a:prstGeom prst="rect">
            <a:avLst/>
          </a:prstGeom>
          <a:noFill/>
        </p:spPr>
        <p:txBody>
          <a:bodyPr wrap="square" rtlCol="0">
            <a:spAutoFit/>
          </a:bodyPr>
          <a:lstStyle/>
          <a:p>
            <a:pPr algn="ctr"/>
            <a:r>
              <a:rPr lang="en-US" sz="2400" b="1" u="sng" dirty="0">
                <a:effectLst>
                  <a:outerShdw blurRad="38100" dist="38100" dir="2700000" algn="tl">
                    <a:srgbClr val="000000">
                      <a:alpha val="43137"/>
                    </a:srgbClr>
                  </a:outerShdw>
                </a:effectLst>
                <a:latin typeface="Baskerville Old Face" panose="02020602080505020303" pitchFamily="18" charset="0"/>
              </a:rPr>
              <a:t>PURINE NUCLEOTIDE SYNTHESIS</a:t>
            </a:r>
            <a:endParaRPr lang="en-US" sz="2400" dirty="0"/>
          </a:p>
          <a:p>
            <a:pPr algn="ctr"/>
            <a:r>
              <a:rPr lang="en-US" sz="2400" b="1" dirty="0">
                <a:latin typeface="Baskerville Old Face" panose="02020602080505020303" pitchFamily="18" charset="0"/>
              </a:rPr>
              <a:t>F. Nucleoside di- and triphosphate synthesis</a:t>
            </a:r>
            <a:endParaRPr lang="en-US" sz="2400" b="1" u="sng" dirty="0">
              <a:effectLst>
                <a:outerShdw blurRad="38100" dist="38100" dir="2700000" algn="tl">
                  <a:srgbClr val="000000">
                    <a:alpha val="43137"/>
                  </a:srgbClr>
                </a:outerShdw>
              </a:effectLst>
              <a:latin typeface="Baskerville Old Face" panose="02020602080505020303" pitchFamily="18" charset="0"/>
            </a:endParaRPr>
          </a:p>
        </p:txBody>
      </p:sp>
      <p:sp>
        <p:nvSpPr>
          <p:cNvPr id="3" name="Rectangle 2"/>
          <p:cNvSpPr/>
          <p:nvPr/>
        </p:nvSpPr>
        <p:spPr>
          <a:xfrm>
            <a:off x="155277" y="2065830"/>
            <a:ext cx="8805413" cy="3046988"/>
          </a:xfrm>
          <a:prstGeom prst="rect">
            <a:avLst/>
          </a:prstGeom>
        </p:spPr>
        <p:txBody>
          <a:bodyPr wrap="square">
            <a:spAutoFit/>
          </a:bodyPr>
          <a:lstStyle/>
          <a:p>
            <a:pPr marL="257175" indent="-257175">
              <a:buFont typeface="Arial" panose="020B0604020202020204" pitchFamily="34" charset="0"/>
              <a:buChar char="•"/>
            </a:pPr>
            <a:r>
              <a:rPr lang="en-US" sz="2400" dirty="0">
                <a:latin typeface="Calibri" panose="020F0502020204030204" pitchFamily="34" charset="0"/>
                <a:cs typeface="Calibri" panose="020F0502020204030204" pitchFamily="34" charset="0"/>
              </a:rPr>
              <a:t>Nucleoside diphosphates are synthesized from the corresponding nucleoside monophosphates by base-specific nucleoside monophosphate kinases.</a:t>
            </a:r>
          </a:p>
          <a:p>
            <a:pPr marL="257175" indent="-257175">
              <a:buFont typeface="Arial" panose="020B0604020202020204" pitchFamily="34" charset="0"/>
              <a:buChar char="•"/>
            </a:pPr>
            <a:r>
              <a:rPr lang="en-US" sz="2400" dirty="0">
                <a:latin typeface="Calibri" panose="020F0502020204030204" pitchFamily="34" charset="0"/>
                <a:cs typeface="Calibri" panose="020F0502020204030204" pitchFamily="34" charset="0"/>
              </a:rPr>
              <a:t>These kinases do not discriminate between ribose and deoxyribose in the substrate.</a:t>
            </a:r>
          </a:p>
          <a:p>
            <a:pPr marL="257175" indent="-257175">
              <a:buFont typeface="Arial" panose="020B0604020202020204" pitchFamily="34" charset="0"/>
              <a:buChar char="•"/>
            </a:pPr>
            <a:r>
              <a:rPr lang="en-US" sz="2400" dirty="0">
                <a:latin typeface="Calibri" panose="020F0502020204030204" pitchFamily="34" charset="0"/>
                <a:cs typeface="Calibri" panose="020F0502020204030204" pitchFamily="34" charset="0"/>
              </a:rPr>
              <a:t>ATP is generally the source of the transferred phosphate because it is present in higher concentrations than the other nucleoside triphosphates.</a:t>
            </a:r>
          </a:p>
        </p:txBody>
      </p:sp>
      <p:sp>
        <p:nvSpPr>
          <p:cNvPr id="6" name="Round Same Side Corner Rectangle 4">
            <a:extLst>
              <a:ext uri="{FF2B5EF4-FFF2-40B4-BE49-F238E27FC236}">
                <a16:creationId xmlns:a16="http://schemas.microsoft.com/office/drawing/2014/main" id="{DF8DDA27-2709-40A1-94ED-2CD6BFEC13F5}"/>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3069087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12807" y="1257917"/>
            <a:ext cx="6515100" cy="830997"/>
          </a:xfrm>
          <a:prstGeom prst="rect">
            <a:avLst/>
          </a:prstGeom>
          <a:noFill/>
        </p:spPr>
        <p:txBody>
          <a:bodyPr wrap="square" rtlCol="0">
            <a:spAutoFit/>
          </a:bodyPr>
          <a:lstStyle/>
          <a:p>
            <a:pPr algn="ctr"/>
            <a:r>
              <a:rPr lang="en-US" sz="2400" b="1" u="sng" dirty="0">
                <a:effectLst>
                  <a:outerShdw blurRad="38100" dist="38100" dir="2700000" algn="tl">
                    <a:srgbClr val="000000">
                      <a:alpha val="43137"/>
                    </a:srgbClr>
                  </a:outerShdw>
                </a:effectLst>
                <a:latin typeface="Baskerville Old Face" panose="02020602080505020303" pitchFamily="18" charset="0"/>
              </a:rPr>
              <a:t>PURINE NUCLEOTIDE SYNTHESIS</a:t>
            </a:r>
            <a:endParaRPr lang="en-US" sz="2400" dirty="0"/>
          </a:p>
          <a:p>
            <a:pPr algn="ctr"/>
            <a:r>
              <a:rPr lang="en-US" sz="2400" b="1" dirty="0">
                <a:latin typeface="Baskerville Old Face" panose="02020602080505020303" pitchFamily="18" charset="0"/>
              </a:rPr>
              <a:t>F. Nucleoside di- and triphosphate synthesis</a:t>
            </a:r>
            <a:endParaRPr lang="en-US" sz="2400" b="1" u="sng" dirty="0">
              <a:effectLst>
                <a:outerShdw blurRad="38100" dist="38100" dir="2700000" algn="tl">
                  <a:srgbClr val="000000">
                    <a:alpha val="43137"/>
                  </a:srgbClr>
                </a:outerShdw>
              </a:effectLst>
              <a:latin typeface="Baskerville Old Face" panose="02020602080505020303" pitchFamily="18" charset="0"/>
            </a:endParaRPr>
          </a:p>
        </p:txBody>
      </p:sp>
      <p:sp>
        <p:nvSpPr>
          <p:cNvPr id="3" name="Rectangle 2"/>
          <p:cNvSpPr/>
          <p:nvPr/>
        </p:nvSpPr>
        <p:spPr>
          <a:xfrm>
            <a:off x="155277" y="2065830"/>
            <a:ext cx="8805413" cy="2677656"/>
          </a:xfrm>
          <a:prstGeom prst="rect">
            <a:avLst/>
          </a:prstGeom>
        </p:spPr>
        <p:txBody>
          <a:bodyPr wrap="square">
            <a:spAutoFit/>
          </a:bodyPr>
          <a:lstStyle/>
          <a:p>
            <a:pPr marL="257175" indent="-257175">
              <a:buFont typeface="Arial" panose="020B0604020202020204" pitchFamily="34" charset="0"/>
              <a:buChar char="•"/>
            </a:pPr>
            <a:r>
              <a:rPr lang="en-US" sz="2400" dirty="0">
                <a:latin typeface="Calibri" panose="020F0502020204030204" pitchFamily="34" charset="0"/>
                <a:cs typeface="Calibri" panose="020F0502020204030204" pitchFamily="34" charset="0"/>
              </a:rPr>
              <a:t>Adenylate kinase is particularly active in the liver and in muscle, where the turnover of energy from ATP is high.</a:t>
            </a:r>
          </a:p>
          <a:p>
            <a:pPr marL="257175" indent="-257175">
              <a:buFont typeface="Arial" panose="020B0604020202020204" pitchFamily="34" charset="0"/>
              <a:buChar char="•"/>
            </a:pPr>
            <a:r>
              <a:rPr lang="en-US" sz="2400" dirty="0">
                <a:latin typeface="Calibri" panose="020F0502020204030204" pitchFamily="34" charset="0"/>
                <a:cs typeface="Calibri" panose="020F0502020204030204" pitchFamily="34" charset="0"/>
              </a:rPr>
              <a:t>Its function is to maintain equilibrium among the adenine nucleotides (AMP, ADP, and ATP).</a:t>
            </a:r>
          </a:p>
          <a:p>
            <a:pPr marL="257175" indent="-257175">
              <a:buFont typeface="Arial" panose="020B0604020202020204" pitchFamily="34" charset="0"/>
              <a:buChar char="•"/>
            </a:pPr>
            <a:r>
              <a:rPr lang="en-US" sz="2400" dirty="0">
                <a:latin typeface="Calibri" panose="020F0502020204030204" pitchFamily="34" charset="0"/>
                <a:cs typeface="Calibri" panose="020F0502020204030204" pitchFamily="34" charset="0"/>
              </a:rPr>
              <a:t>Nucleoside diphosphates and triphosphates are interconverted by nucleoside diphosphate kinase, an enzyme that, unlike the monophosphate kinases, has broad substrate specificity</a:t>
            </a:r>
          </a:p>
        </p:txBody>
      </p:sp>
      <p:sp>
        <p:nvSpPr>
          <p:cNvPr id="6" name="Round Same Side Corner Rectangle 4">
            <a:extLst>
              <a:ext uri="{FF2B5EF4-FFF2-40B4-BE49-F238E27FC236}">
                <a16:creationId xmlns:a16="http://schemas.microsoft.com/office/drawing/2014/main" id="{03305B0E-4FA1-4592-A920-E167BC1BA0D2}"/>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1427755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034" y="2391327"/>
            <a:ext cx="4703553" cy="3046988"/>
          </a:xfrm>
          <a:prstGeom prst="rect">
            <a:avLst/>
          </a:prstGeom>
        </p:spPr>
        <p:txBody>
          <a:bodyPr wrap="square">
            <a:spAutoFit/>
          </a:bodyPr>
          <a:lstStyle/>
          <a:p>
            <a:r>
              <a:rPr lang="en-US" sz="2400" dirty="0">
                <a:latin typeface="Calibri" panose="020F0502020204030204" pitchFamily="34" charset="0"/>
                <a:cs typeface="Calibri" panose="020F0502020204030204" pitchFamily="34" charset="0"/>
              </a:rPr>
              <a:t>Conversion of nucleoside monophosphates to di- and triphosphates. AMP and ADP = adenosine mono- and diphosphates; GMP, GDP, and GTP = guanosine mono-, di-, and triphosphates; CDP and CTP = cytidine diand triphosphates.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1001" y="914400"/>
            <a:ext cx="4243000" cy="5029200"/>
          </a:xfrm>
          <a:prstGeom prst="rect">
            <a:avLst/>
          </a:prstGeom>
        </p:spPr>
      </p:pic>
      <p:sp>
        <p:nvSpPr>
          <p:cNvPr id="5" name="Round Same Side Corner Rectangle 4">
            <a:extLst>
              <a:ext uri="{FF2B5EF4-FFF2-40B4-BE49-F238E27FC236}">
                <a16:creationId xmlns:a16="http://schemas.microsoft.com/office/drawing/2014/main" id="{65E13A51-6CCA-4C71-A100-0B5316842110}"/>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968152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12807" y="1257917"/>
            <a:ext cx="6515100" cy="830997"/>
          </a:xfrm>
          <a:prstGeom prst="rect">
            <a:avLst/>
          </a:prstGeom>
          <a:noFill/>
        </p:spPr>
        <p:txBody>
          <a:bodyPr wrap="square" rtlCol="0">
            <a:spAutoFit/>
          </a:bodyPr>
          <a:lstStyle/>
          <a:p>
            <a:pPr algn="ctr"/>
            <a:r>
              <a:rPr lang="en-US" sz="2400" b="1" u="sng" dirty="0">
                <a:effectLst>
                  <a:outerShdw blurRad="38100" dist="38100" dir="2700000" algn="tl">
                    <a:srgbClr val="000000">
                      <a:alpha val="43137"/>
                    </a:srgbClr>
                  </a:outerShdw>
                </a:effectLst>
                <a:latin typeface="Baskerville Old Face" panose="02020602080505020303" pitchFamily="18" charset="0"/>
              </a:rPr>
              <a:t>PURINE NUCLEOTIDE SYNTHESIS</a:t>
            </a:r>
            <a:endParaRPr lang="en-US" sz="2400" dirty="0"/>
          </a:p>
          <a:p>
            <a:pPr algn="ctr"/>
            <a:r>
              <a:rPr lang="en-US" sz="2400" b="1" dirty="0">
                <a:latin typeface="Baskerville Old Face" panose="02020602080505020303" pitchFamily="18" charset="0"/>
              </a:rPr>
              <a:t>G. Purine salvage pathway</a:t>
            </a:r>
            <a:endParaRPr lang="en-US" sz="2400" b="1" u="sng" dirty="0">
              <a:effectLst>
                <a:outerShdw blurRad="38100" dist="38100" dir="2700000" algn="tl">
                  <a:srgbClr val="000000">
                    <a:alpha val="43137"/>
                  </a:srgbClr>
                </a:outerShdw>
              </a:effectLst>
              <a:latin typeface="Baskerville Old Face" panose="02020602080505020303" pitchFamily="18" charset="0"/>
            </a:endParaRPr>
          </a:p>
        </p:txBody>
      </p:sp>
      <p:sp>
        <p:nvSpPr>
          <p:cNvPr id="3" name="Rectangle 2"/>
          <p:cNvSpPr/>
          <p:nvPr/>
        </p:nvSpPr>
        <p:spPr>
          <a:xfrm>
            <a:off x="155277" y="2065831"/>
            <a:ext cx="8805413" cy="2308324"/>
          </a:xfrm>
          <a:prstGeom prst="rect">
            <a:avLst/>
          </a:prstGeom>
        </p:spPr>
        <p:txBody>
          <a:bodyPr wrap="square">
            <a:spAutoFit/>
          </a:bodyPr>
          <a:lstStyle/>
          <a:p>
            <a:pPr marL="257175" indent="-257175">
              <a:buFont typeface="Arial" panose="020B0604020202020204" pitchFamily="34" charset="0"/>
              <a:buChar char="•"/>
            </a:pPr>
            <a:r>
              <a:rPr lang="en-US" sz="2400" dirty="0">
                <a:latin typeface="Calibri" panose="020F0502020204030204" pitchFamily="34" charset="0"/>
                <a:cs typeface="Calibri" panose="020F0502020204030204" pitchFamily="34" charset="0"/>
              </a:rPr>
              <a:t>Purines that result from the normal turnover of cellular nucleic acids, or the small amount that is obtained from the diet and not degraded, can be converted to nucleoside triphosphates and used by the body.</a:t>
            </a:r>
          </a:p>
          <a:p>
            <a:pPr marL="257175" indent="-257175">
              <a:buFont typeface="Arial" panose="020B0604020202020204" pitchFamily="34" charset="0"/>
              <a:buChar char="•"/>
            </a:pPr>
            <a:r>
              <a:rPr lang="en-US" sz="2400" dirty="0">
                <a:latin typeface="Calibri" panose="020F0502020204030204" pitchFamily="34" charset="0"/>
                <a:cs typeface="Calibri" panose="020F0502020204030204" pitchFamily="34" charset="0"/>
              </a:rPr>
              <a:t>This is referred to as the salvage pathway for purines.</a:t>
            </a:r>
          </a:p>
          <a:p>
            <a:pPr marL="257175" indent="-257175">
              <a:buFont typeface="Arial" panose="020B0604020202020204" pitchFamily="34" charset="0"/>
              <a:buChar char="•"/>
            </a:pPr>
            <a:r>
              <a:rPr lang="en-US" sz="2400" dirty="0">
                <a:latin typeface="Calibri" panose="020F0502020204030204" pitchFamily="34" charset="0"/>
                <a:cs typeface="Calibri" panose="020F0502020204030204" pitchFamily="34" charset="0"/>
              </a:rPr>
              <a:t>(Note: Salvage is particularly important in the brain.)</a:t>
            </a:r>
          </a:p>
        </p:txBody>
      </p:sp>
      <p:sp>
        <p:nvSpPr>
          <p:cNvPr id="6" name="Round Same Side Corner Rectangle 4">
            <a:extLst>
              <a:ext uri="{FF2B5EF4-FFF2-40B4-BE49-F238E27FC236}">
                <a16:creationId xmlns:a16="http://schemas.microsoft.com/office/drawing/2014/main" id="{C6CF89B7-9D56-4F36-ACA2-5A49F247D812}"/>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2465816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12807" y="1257917"/>
            <a:ext cx="6515100" cy="830997"/>
          </a:xfrm>
          <a:prstGeom prst="rect">
            <a:avLst/>
          </a:prstGeom>
          <a:noFill/>
        </p:spPr>
        <p:txBody>
          <a:bodyPr wrap="square" rtlCol="0">
            <a:spAutoFit/>
          </a:bodyPr>
          <a:lstStyle/>
          <a:p>
            <a:pPr algn="ctr"/>
            <a:r>
              <a:rPr lang="en-US" sz="2400" b="1" u="sng" dirty="0">
                <a:effectLst>
                  <a:outerShdw blurRad="38100" dist="38100" dir="2700000" algn="tl">
                    <a:srgbClr val="000000">
                      <a:alpha val="43137"/>
                    </a:srgbClr>
                  </a:outerShdw>
                </a:effectLst>
                <a:latin typeface="Baskerville Old Face" panose="02020602080505020303" pitchFamily="18" charset="0"/>
              </a:rPr>
              <a:t>PURINE NUCLEOTIDE SYNTHESIS</a:t>
            </a:r>
            <a:endParaRPr lang="en-US" sz="2400" dirty="0"/>
          </a:p>
          <a:p>
            <a:pPr algn="ctr"/>
            <a:r>
              <a:rPr lang="en-US" sz="2400" b="1" dirty="0">
                <a:latin typeface="Baskerville Old Face" panose="02020602080505020303" pitchFamily="18" charset="0"/>
              </a:rPr>
              <a:t>G. Purine salvage pathway</a:t>
            </a:r>
            <a:endParaRPr lang="en-US" sz="2400" b="1" u="sng" dirty="0">
              <a:effectLst>
                <a:outerShdw blurRad="38100" dist="38100" dir="2700000" algn="tl">
                  <a:srgbClr val="000000">
                    <a:alpha val="43137"/>
                  </a:srgbClr>
                </a:outerShdw>
              </a:effectLst>
              <a:latin typeface="Baskerville Old Face" panose="02020602080505020303" pitchFamily="18" charset="0"/>
            </a:endParaRPr>
          </a:p>
        </p:txBody>
      </p:sp>
      <p:sp>
        <p:nvSpPr>
          <p:cNvPr id="3" name="Rectangle 2"/>
          <p:cNvSpPr/>
          <p:nvPr/>
        </p:nvSpPr>
        <p:spPr>
          <a:xfrm>
            <a:off x="155277" y="2065830"/>
            <a:ext cx="8805413" cy="3046988"/>
          </a:xfrm>
          <a:prstGeom prst="rect">
            <a:avLst/>
          </a:prstGeom>
        </p:spPr>
        <p:txBody>
          <a:bodyPr wrap="square">
            <a:spAutoFit/>
          </a:bodyPr>
          <a:lstStyle/>
          <a:p>
            <a:r>
              <a:rPr lang="en-US" sz="2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Purine base salvage to nucleotides: </a:t>
            </a:r>
            <a:r>
              <a:rPr lang="en-US" sz="2400" dirty="0">
                <a:latin typeface="Calibri" panose="020F0502020204030204" pitchFamily="34" charset="0"/>
                <a:cs typeface="Calibri" panose="020F0502020204030204" pitchFamily="34" charset="0"/>
              </a:rPr>
              <a:t>Two enzymes are involved: adenine phosphoribosyl transferase (APRT) and X-linked hypoxanthine–guanine phosphoribosyl transferase (HGPRT).</a:t>
            </a:r>
          </a:p>
          <a:p>
            <a:pPr marL="257175" indent="-257175">
              <a:buFont typeface="Arial" panose="020B0604020202020204" pitchFamily="34" charset="0"/>
              <a:buChar char="•"/>
            </a:pPr>
            <a:r>
              <a:rPr lang="en-US" sz="2400" dirty="0">
                <a:latin typeface="Calibri" panose="020F0502020204030204" pitchFamily="34" charset="0"/>
                <a:cs typeface="Calibri" panose="020F0502020204030204" pitchFamily="34" charset="0"/>
              </a:rPr>
              <a:t>Both use PRPP as the source of the ribose 5- phosphate group.</a:t>
            </a:r>
          </a:p>
          <a:p>
            <a:pPr marL="257175" indent="-257175">
              <a:buFont typeface="Arial" panose="020B0604020202020204" pitchFamily="34" charset="0"/>
              <a:buChar char="•"/>
            </a:pPr>
            <a:r>
              <a:rPr lang="en-US" sz="2400" dirty="0">
                <a:latin typeface="Calibri" panose="020F0502020204030204" pitchFamily="34" charset="0"/>
                <a:cs typeface="Calibri" panose="020F0502020204030204" pitchFamily="34" charset="0"/>
              </a:rPr>
              <a:t>The release of pyrophosphate and its subsequent hydrolysis by pyrophosphatase makes these reactions irreversible. (Note: Adenosine is the only purine nucleoside to be salvaged. It is phosphorylated to AMP by adenosine kinase.)</a:t>
            </a:r>
          </a:p>
        </p:txBody>
      </p:sp>
      <p:sp>
        <p:nvSpPr>
          <p:cNvPr id="6" name="Round Same Side Corner Rectangle 4">
            <a:extLst>
              <a:ext uri="{FF2B5EF4-FFF2-40B4-BE49-F238E27FC236}">
                <a16:creationId xmlns:a16="http://schemas.microsoft.com/office/drawing/2014/main" id="{ADBD24E4-E540-485F-A109-216836A2882C}"/>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1079659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 name="Content Placeholder 3">
            <a:extLst>
              <a:ext uri="{FF2B5EF4-FFF2-40B4-BE49-F238E27FC236}">
                <a16:creationId xmlns:a16="http://schemas.microsoft.com/office/drawing/2014/main" id="{A267C48E-C722-45BA-ABA8-7A339C617CBD}"/>
              </a:ext>
            </a:extLst>
          </p:cNvPr>
          <p:cNvGraphicFramePr>
            <a:graphicFrameLocks noGrp="1"/>
          </p:cNvGraphicFramePr>
          <p:nvPr>
            <p:ph idx="1"/>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12954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886851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465131"/>
            <a:ext cx="4703553" cy="4893647"/>
          </a:xfrm>
          <a:prstGeom prst="rect">
            <a:avLst/>
          </a:prstGeom>
        </p:spPr>
        <p:txBody>
          <a:bodyPr wrap="square">
            <a:spAutoFit/>
          </a:bodyPr>
          <a:lstStyle/>
          <a:p>
            <a:r>
              <a:rPr lang="en-US" sz="2400" dirty="0">
                <a:latin typeface="Calibri" panose="020F0502020204030204" pitchFamily="34" charset="0"/>
                <a:cs typeface="Calibri" panose="020F0502020204030204" pitchFamily="34" charset="0"/>
              </a:rPr>
              <a:t>Salvage pathways of purine nucleotide synthesis. (Note: Virtually complete deficiency of HGPRT results in Lesch–Nyhan syndrome. Partial deficiencies of HGPRT are known. As the amount of functional enzyme increases, the severity of the symptoms decreases.) IMP, GMP, and AMP = inosine, guanosine, and adenosine monophosphates; PRPP = 5-phosphoribosyl-1- pyrophosphate; PPi = pyrophosphate.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5744" y="762000"/>
            <a:ext cx="4108256" cy="5333999"/>
          </a:xfrm>
          <a:prstGeom prst="rect">
            <a:avLst/>
          </a:prstGeom>
        </p:spPr>
      </p:pic>
      <p:sp>
        <p:nvSpPr>
          <p:cNvPr id="6" name="Round Same Side Corner Rectangle 4">
            <a:extLst>
              <a:ext uri="{FF2B5EF4-FFF2-40B4-BE49-F238E27FC236}">
                <a16:creationId xmlns:a16="http://schemas.microsoft.com/office/drawing/2014/main" id="{FB73ABA0-0D4E-4AB6-A2A6-F2A1D66351F6}"/>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1685943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12807" y="1257917"/>
            <a:ext cx="6515100" cy="830997"/>
          </a:xfrm>
          <a:prstGeom prst="rect">
            <a:avLst/>
          </a:prstGeom>
          <a:noFill/>
        </p:spPr>
        <p:txBody>
          <a:bodyPr wrap="square" rtlCol="0">
            <a:spAutoFit/>
          </a:bodyPr>
          <a:lstStyle/>
          <a:p>
            <a:pPr algn="ctr"/>
            <a:r>
              <a:rPr lang="en-US" sz="2400" b="1" u="sng" dirty="0">
                <a:effectLst>
                  <a:outerShdw blurRad="38100" dist="38100" dir="2700000" algn="tl">
                    <a:srgbClr val="000000">
                      <a:alpha val="43137"/>
                    </a:srgbClr>
                  </a:outerShdw>
                </a:effectLst>
                <a:latin typeface="Baskerville Old Face" panose="02020602080505020303" pitchFamily="18" charset="0"/>
              </a:rPr>
              <a:t>PURINE NUCLEOTIDE SYNTHESIS</a:t>
            </a:r>
            <a:endParaRPr lang="en-US" sz="2400" dirty="0"/>
          </a:p>
          <a:p>
            <a:pPr algn="ctr"/>
            <a:r>
              <a:rPr lang="en-US" sz="2400" b="1" dirty="0">
                <a:latin typeface="Baskerville Old Face" panose="02020602080505020303" pitchFamily="18" charset="0"/>
              </a:rPr>
              <a:t>G. Purine salvage pathway</a:t>
            </a:r>
            <a:endParaRPr lang="en-US" sz="2400" b="1" u="sng" dirty="0">
              <a:effectLst>
                <a:outerShdw blurRad="38100" dist="38100" dir="2700000" algn="tl">
                  <a:srgbClr val="000000">
                    <a:alpha val="43137"/>
                  </a:srgbClr>
                </a:outerShdw>
              </a:effectLst>
              <a:latin typeface="Baskerville Old Face" panose="02020602080505020303" pitchFamily="18" charset="0"/>
            </a:endParaRPr>
          </a:p>
        </p:txBody>
      </p:sp>
      <p:sp>
        <p:nvSpPr>
          <p:cNvPr id="3" name="Rectangle 2"/>
          <p:cNvSpPr/>
          <p:nvPr/>
        </p:nvSpPr>
        <p:spPr>
          <a:xfrm>
            <a:off x="155277" y="2065830"/>
            <a:ext cx="8805413" cy="4154984"/>
          </a:xfrm>
          <a:prstGeom prst="rect">
            <a:avLst/>
          </a:prstGeom>
        </p:spPr>
        <p:txBody>
          <a:bodyPr wrap="square">
            <a:spAutoFit/>
          </a:bodyPr>
          <a:lstStyle/>
          <a:p>
            <a:r>
              <a:rPr lang="en-US" sz="2100" b="1" dirty="0">
                <a:effectLst>
                  <a:outerShdw blurRad="38100" dist="38100" dir="2700000" algn="tl">
                    <a:srgbClr val="000000">
                      <a:alpha val="43137"/>
                    </a:srgbClr>
                  </a:outerShdw>
                </a:effectLst>
                <a:latin typeface="Baskerville Old Face" panose="02020602080505020303" pitchFamily="18" charset="0"/>
              </a:rPr>
              <a:t>2. </a:t>
            </a:r>
            <a:r>
              <a:rPr lang="en-US" sz="2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Lesch–Nyhan syndrome:</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This is a rare, X-linked recessive disorder associated with a virtually complete deficiency of HGPRT.</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The deficiency results in an inability to salvage hypoxanthine or G, from which excessive amounts of uric acid, the end product of purine degradation, are then produced.</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In addition, the lack of this salvage pathway causes increased PRPP levels and decreased IMP and GMP levels.</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As a result, GPAT (the regulated step in purine synthesis) has excess substrate and decreased inhibitors available, and de novo purine synthesis is increased.</a:t>
            </a:r>
          </a:p>
        </p:txBody>
      </p:sp>
      <p:sp>
        <p:nvSpPr>
          <p:cNvPr id="6" name="Round Same Side Corner Rectangle 4">
            <a:extLst>
              <a:ext uri="{FF2B5EF4-FFF2-40B4-BE49-F238E27FC236}">
                <a16:creationId xmlns:a16="http://schemas.microsoft.com/office/drawing/2014/main" id="{56F0C933-2A29-4EFE-B453-A4EB502D3410}"/>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3167707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12807" y="1257917"/>
            <a:ext cx="6515100" cy="830997"/>
          </a:xfrm>
          <a:prstGeom prst="rect">
            <a:avLst/>
          </a:prstGeom>
          <a:noFill/>
        </p:spPr>
        <p:txBody>
          <a:bodyPr wrap="square" rtlCol="0">
            <a:spAutoFit/>
          </a:bodyPr>
          <a:lstStyle/>
          <a:p>
            <a:pPr algn="ctr"/>
            <a:r>
              <a:rPr lang="en-US" sz="2400" b="1" u="sng" dirty="0">
                <a:effectLst>
                  <a:outerShdw blurRad="38100" dist="38100" dir="2700000" algn="tl">
                    <a:srgbClr val="000000">
                      <a:alpha val="43137"/>
                    </a:srgbClr>
                  </a:outerShdw>
                </a:effectLst>
                <a:latin typeface="Baskerville Old Face" panose="02020602080505020303" pitchFamily="18" charset="0"/>
              </a:rPr>
              <a:t>PURINE NUCLEOTIDE SYNTHESIS</a:t>
            </a:r>
            <a:endParaRPr lang="en-US" sz="2400" dirty="0"/>
          </a:p>
          <a:p>
            <a:pPr algn="ctr"/>
            <a:r>
              <a:rPr lang="en-US" sz="2400" b="1" dirty="0">
                <a:latin typeface="Baskerville Old Face" panose="02020602080505020303" pitchFamily="18" charset="0"/>
              </a:rPr>
              <a:t>G. Purine salvage pathway</a:t>
            </a:r>
            <a:endParaRPr lang="en-US" sz="2400" b="1" u="sng" dirty="0">
              <a:effectLst>
                <a:outerShdw blurRad="38100" dist="38100" dir="2700000" algn="tl">
                  <a:srgbClr val="000000">
                    <a:alpha val="43137"/>
                  </a:srgbClr>
                </a:outerShdw>
              </a:effectLst>
              <a:latin typeface="Baskerville Old Face" panose="02020602080505020303" pitchFamily="18" charset="0"/>
            </a:endParaRPr>
          </a:p>
        </p:txBody>
      </p:sp>
      <p:sp>
        <p:nvSpPr>
          <p:cNvPr id="3" name="Rectangle 2"/>
          <p:cNvSpPr/>
          <p:nvPr/>
        </p:nvSpPr>
        <p:spPr>
          <a:xfrm>
            <a:off x="155277" y="2065830"/>
            <a:ext cx="8805413" cy="4524315"/>
          </a:xfrm>
          <a:prstGeom prst="rect">
            <a:avLst/>
          </a:prstGeom>
        </p:spPr>
        <p:txBody>
          <a:bodyPr wrap="square">
            <a:spAutoFit/>
          </a:bodyPr>
          <a:lstStyle/>
          <a:p>
            <a:r>
              <a:rPr lang="en-US" sz="2100" b="1" dirty="0">
                <a:effectLst>
                  <a:outerShdw blurRad="38100" dist="38100" dir="2700000" algn="tl">
                    <a:srgbClr val="000000">
                      <a:alpha val="43137"/>
                    </a:srgbClr>
                  </a:outerShdw>
                </a:effectLst>
                <a:latin typeface="Baskerville Old Face" panose="02020602080505020303" pitchFamily="18" charset="0"/>
              </a:rPr>
              <a:t>2. </a:t>
            </a:r>
            <a:r>
              <a:rPr lang="en-US" sz="2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Lesch–Nyhan syndrome:</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The combination of decreased purine reutilization and increased purine synthesis results in increased degradation of purines and the production of large amounts of uric acid, making HGPRT deficiency an inherited cause of hyperuricemia.</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In patients with Lesch– Nyhan syndrome, the hyperuricemia frequently results in the formation of uric acid stones in the kidneys (urolithiasis) and the deposition of urate crystals in the joints (gouty arthritis) and soft tissues.</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In addition, the syndrome is characterized by motor dysfunction, cognitive deficits, and behavioral disturbances that include self-mutilation (e.g., biting of lips and fingers).</a:t>
            </a:r>
          </a:p>
        </p:txBody>
      </p:sp>
      <p:sp>
        <p:nvSpPr>
          <p:cNvPr id="6" name="Round Same Side Corner Rectangle 4">
            <a:extLst>
              <a:ext uri="{FF2B5EF4-FFF2-40B4-BE49-F238E27FC236}">
                <a16:creationId xmlns:a16="http://schemas.microsoft.com/office/drawing/2014/main" id="{D01B0C3A-235C-4B27-A1D6-6BC48CA9EA69}"/>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34580745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a:extLst>
              <a:ext uri="{FF2B5EF4-FFF2-40B4-BE49-F238E27FC236}">
                <a16:creationId xmlns:a16="http://schemas.microsoft.com/office/drawing/2014/main" id="{171C14F2-E827-23B8-2D63-10870E75BFA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Footer Placeholder 1">
            <a:extLst>
              <a:ext uri="{FF2B5EF4-FFF2-40B4-BE49-F238E27FC236}">
                <a16:creationId xmlns:a16="http://schemas.microsoft.com/office/drawing/2014/main" id="{818AA836-5D74-877C-C0BA-7843088A1964}"/>
              </a:ext>
            </a:extLst>
          </p:cNvPr>
          <p:cNvSpPr>
            <a:spLocks noGrp="1"/>
          </p:cNvSpPr>
          <p:nvPr>
            <p:ph type="ftr" sz="quarter" idx="11"/>
          </p:nvPr>
        </p:nvSpPr>
        <p:spPr>
          <a:xfrm>
            <a:off x="6019800" y="6492875"/>
            <a:ext cx="2895600" cy="365125"/>
          </a:xfrm>
        </p:spPr>
        <p:txBody>
          <a:bodyPr/>
          <a:lstStyle/>
          <a:p>
            <a:pPr>
              <a:defRPr/>
            </a:pPr>
            <a:r>
              <a:rPr lang="en-US" sz="1800" dirty="0">
                <a:solidFill>
                  <a:schemeClr val="accent4"/>
                </a:solidFill>
              </a:rPr>
              <a:t>Horizontal Integration</a:t>
            </a:r>
          </a:p>
        </p:txBody>
      </p:sp>
      <p:sp>
        <p:nvSpPr>
          <p:cNvPr id="6" name="Slide Number Placeholder 5">
            <a:extLst>
              <a:ext uri="{FF2B5EF4-FFF2-40B4-BE49-F238E27FC236}">
                <a16:creationId xmlns:a16="http://schemas.microsoft.com/office/drawing/2014/main" id="{91B600A7-6B65-F382-CDAA-492D2885354C}"/>
              </a:ext>
            </a:extLst>
          </p:cNvPr>
          <p:cNvSpPr>
            <a:spLocks noGrp="1"/>
          </p:cNvSpPr>
          <p:nvPr>
            <p:ph type="sldNum" sz="quarter" idx="12"/>
          </p:nvPr>
        </p:nvSpPr>
        <p:spPr>
          <a:xfrm>
            <a:off x="6858000" y="6356350"/>
            <a:ext cx="2133600" cy="501650"/>
          </a:xfrm>
        </p:spPr>
        <p:txBody>
          <a:bodyPr/>
          <a:lstStyle/>
          <a:p>
            <a:pPr>
              <a:defRPr/>
            </a:pPr>
            <a:fld id="{BDA394D7-9785-4BE5-AFD5-4F918A689025}" type="slidenum">
              <a:rPr lang="en-US" smtClean="0"/>
              <a:pPr>
                <a:defRPr/>
              </a:pPr>
              <a:t>33</a:t>
            </a:fld>
            <a:endParaRPr lang="en-US" dirty="0"/>
          </a:p>
        </p:txBody>
      </p:sp>
      <p:sp>
        <p:nvSpPr>
          <p:cNvPr id="7" name="Content Placeholder 6">
            <a:extLst>
              <a:ext uri="{FF2B5EF4-FFF2-40B4-BE49-F238E27FC236}">
                <a16:creationId xmlns:a16="http://schemas.microsoft.com/office/drawing/2014/main" id="{C6C1E8DF-2E9B-6D85-B8DC-83F4523CF479}"/>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022DB130-8866-191C-D47C-7D56301841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81036"/>
            <a:ext cx="4800599" cy="6176963"/>
          </a:xfrm>
          <a:prstGeom prst="rect">
            <a:avLst/>
          </a:prstGeom>
        </p:spPr>
      </p:pic>
      <p:pic>
        <p:nvPicPr>
          <p:cNvPr id="9" name="Picture 8">
            <a:extLst>
              <a:ext uri="{FF2B5EF4-FFF2-40B4-BE49-F238E27FC236}">
                <a16:creationId xmlns:a16="http://schemas.microsoft.com/office/drawing/2014/main" id="{CBD00706-9885-FA83-AF04-2D78B02AC4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681035"/>
            <a:ext cx="4419600" cy="6176965"/>
          </a:xfrm>
          <a:prstGeom prst="rect">
            <a:avLst/>
          </a:prstGeom>
        </p:spPr>
      </p:pic>
      <p:sp>
        <p:nvSpPr>
          <p:cNvPr id="10" name="Round Same Side Corner Rectangle 4">
            <a:extLst>
              <a:ext uri="{FF2B5EF4-FFF2-40B4-BE49-F238E27FC236}">
                <a16:creationId xmlns:a16="http://schemas.microsoft.com/office/drawing/2014/main" id="{6FAB6CB4-1DE8-47D3-B6FD-6E2FE1C2F101}"/>
              </a:ext>
            </a:extLst>
          </p:cNvPr>
          <p:cNvSpPr/>
          <p:nvPr/>
        </p:nvSpPr>
        <p:spPr>
          <a:xfrm>
            <a:off x="21183" y="23448"/>
            <a:ext cx="32554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Horizontal Integration</a:t>
            </a:r>
            <a:endParaRPr lang="en-GB" sz="2300" kern="1200" dirty="0">
              <a:solidFill>
                <a:schemeClr val="tx1"/>
              </a:solidFill>
            </a:endParaRPr>
          </a:p>
        </p:txBody>
      </p:sp>
    </p:spTree>
    <p:extLst>
      <p:ext uri="{BB962C8B-B14F-4D97-AF65-F5344CB8AC3E}">
        <p14:creationId xmlns:p14="http://schemas.microsoft.com/office/powerpoint/2010/main" val="10702615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52400" y="274638"/>
            <a:ext cx="8763000" cy="868362"/>
          </a:xfrm>
        </p:spPr>
        <p:txBody>
          <a:bodyPr>
            <a:normAutofit fontScale="90000"/>
          </a:bodyPr>
          <a:lstStyle/>
          <a:p>
            <a:pPr algn="ctr">
              <a:defRPr/>
            </a:pPr>
            <a:br>
              <a:rPr lang="en-US" sz="3200" b="1" dirty="0">
                <a:solidFill>
                  <a:schemeClr val="accent4">
                    <a:lumMod val="75000"/>
                  </a:schemeClr>
                </a:solidFill>
              </a:rPr>
            </a:br>
            <a:r>
              <a:rPr lang="en-US" sz="4400" b="1" dirty="0"/>
              <a:t>Functions of Nucleotides</a:t>
            </a:r>
          </a:p>
        </p:txBody>
      </p:sp>
      <p:sp>
        <p:nvSpPr>
          <p:cNvPr id="4" name="AutoShape 2">
            <a:extLst>
              <a:ext uri="{FF2B5EF4-FFF2-40B4-BE49-F238E27FC236}">
                <a16:creationId xmlns:a16="http://schemas.microsoft.com/office/drawing/2014/main" id="{171C14F2-E827-23B8-2D63-10870E75BFA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Content Placeholder 4">
            <a:extLst>
              <a:ext uri="{FF2B5EF4-FFF2-40B4-BE49-F238E27FC236}">
                <a16:creationId xmlns:a16="http://schemas.microsoft.com/office/drawing/2014/main" id="{5BF68CDA-FC20-0A73-37E5-ACB9FB5555CD}"/>
              </a:ext>
            </a:extLst>
          </p:cNvPr>
          <p:cNvSpPr>
            <a:spLocks noGrp="1"/>
          </p:cNvSpPr>
          <p:nvPr>
            <p:ph idx="1"/>
          </p:nvPr>
        </p:nvSpPr>
        <p:spPr/>
        <p:txBody>
          <a:bodyPr>
            <a:norm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Without Ribonucleoside and deoxyribonucleoside phosphates (nucleotides) neither ribonucleic acid (RNA) nor deoxyribonucleic acid (DNA) can be produced</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Nucleotides play an important role as energy sources in the cell</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Nucleotides are important regulatory compounds for many of the pathways of intermediary metabolism, inhibiting or activating key enzymes</a:t>
            </a:r>
          </a:p>
          <a:p>
            <a:endParaRPr lang="en-US" sz="2400" dirty="0"/>
          </a:p>
        </p:txBody>
      </p:sp>
      <p:sp>
        <p:nvSpPr>
          <p:cNvPr id="7" name="Round Same Side Corner Rectangle 4">
            <a:extLst>
              <a:ext uri="{FF2B5EF4-FFF2-40B4-BE49-F238E27FC236}">
                <a16:creationId xmlns:a16="http://schemas.microsoft.com/office/drawing/2014/main" id="{7AE48BD3-18E7-42C6-BA27-A2DA64990A67}"/>
              </a:ext>
            </a:extLst>
          </p:cNvPr>
          <p:cNvSpPr/>
          <p:nvPr/>
        </p:nvSpPr>
        <p:spPr>
          <a:xfrm>
            <a:off x="21183" y="23448"/>
            <a:ext cx="32554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Horizontal Integration</a:t>
            </a:r>
            <a:endParaRPr lang="en-GB" sz="2300" kern="1200" dirty="0">
              <a:solidFill>
                <a:schemeClr val="tx1"/>
              </a:solidFill>
            </a:endParaRPr>
          </a:p>
        </p:txBody>
      </p:sp>
    </p:spTree>
    <p:extLst>
      <p:ext uri="{BB962C8B-B14F-4D97-AF65-F5344CB8AC3E}">
        <p14:creationId xmlns:p14="http://schemas.microsoft.com/office/powerpoint/2010/main" val="10448340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strVal val="#ppt_w*0.70"/>
                                          </p:val>
                                        </p:tav>
                                        <p:tav tm="100000">
                                          <p:val>
                                            <p:strVal val="#ppt_w"/>
                                          </p:val>
                                        </p:tav>
                                      </p:tavLst>
                                    </p:anim>
                                    <p:anim calcmode="lin" valueType="num">
                                      <p:cBhvr>
                                        <p:cTn id="8" dur="1000" fill="hold"/>
                                        <p:tgtEl>
                                          <p:spTgt spid="13314"/>
                                        </p:tgtEl>
                                        <p:attrNameLst>
                                          <p:attrName>ppt_h</p:attrName>
                                        </p:attrNameLst>
                                      </p:cBhvr>
                                      <p:tavLst>
                                        <p:tav tm="0">
                                          <p:val>
                                            <p:strVal val="#ppt_h"/>
                                          </p:val>
                                        </p:tav>
                                        <p:tav tm="100000">
                                          <p:val>
                                            <p:strVal val="#ppt_h"/>
                                          </p:val>
                                        </p:tav>
                                      </p:tavLst>
                                    </p:anim>
                                    <p:animEffect transition="in" filter="fade">
                                      <p:cBhvr>
                                        <p:cTn id="9"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452" y="790412"/>
            <a:ext cx="7773338" cy="1197133"/>
          </a:xfrm>
        </p:spPr>
        <p:txBody>
          <a:bodyPr/>
          <a:lstStyle/>
          <a:p>
            <a:r>
              <a:rPr lang="en-US" b="1" u="sng" dirty="0">
                <a:latin typeface="Baskerville Old Face" panose="02020602080505020303" pitchFamily="18" charset="0"/>
              </a:rPr>
              <a:t>Vertical Integration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201624"/>
            <a:ext cx="3739551" cy="280105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2856" y="1884564"/>
            <a:ext cx="3167685" cy="3215201"/>
          </a:xfrm>
          <a:prstGeom prst="rect">
            <a:avLst/>
          </a:prstGeom>
        </p:spPr>
      </p:pic>
      <p:sp>
        <p:nvSpPr>
          <p:cNvPr id="8" name="TextBox 7"/>
          <p:cNvSpPr txBox="1"/>
          <p:nvPr/>
        </p:nvSpPr>
        <p:spPr>
          <a:xfrm>
            <a:off x="6534040" y="5291409"/>
            <a:ext cx="2562515"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latin typeface="Baskerville Old Face" panose="02020602080505020303" pitchFamily="18" charset="0"/>
              </a:rPr>
              <a:t>Gout in Foot</a:t>
            </a:r>
          </a:p>
        </p:txBody>
      </p:sp>
      <p:sp>
        <p:nvSpPr>
          <p:cNvPr id="9" name="TextBox 8"/>
          <p:cNvSpPr txBox="1"/>
          <p:nvPr/>
        </p:nvSpPr>
        <p:spPr>
          <a:xfrm>
            <a:off x="711309" y="5078634"/>
            <a:ext cx="2148719" cy="1131079"/>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latin typeface="Baskerville Old Face" panose="02020602080505020303" pitchFamily="18" charset="0"/>
              </a:rPr>
              <a:t>Self-mutilation in the Lesch–Nyhan syndrome</a:t>
            </a:r>
          </a:p>
          <a:p>
            <a:endParaRPr lang="en-US" sz="1350" dirty="0"/>
          </a:p>
        </p:txBody>
      </p:sp>
    </p:spTree>
    <p:extLst>
      <p:ext uri="{BB962C8B-B14F-4D97-AF65-F5344CB8AC3E}">
        <p14:creationId xmlns:p14="http://schemas.microsoft.com/office/powerpoint/2010/main" val="18198907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8DBD-DA22-D9BA-473A-4CAB46821F96}"/>
              </a:ext>
            </a:extLst>
          </p:cNvPr>
          <p:cNvSpPr>
            <a:spLocks noGrp="1"/>
          </p:cNvSpPr>
          <p:nvPr>
            <p:ph type="title"/>
          </p:nvPr>
        </p:nvSpPr>
        <p:spPr>
          <a:xfrm>
            <a:off x="685800" y="365126"/>
            <a:ext cx="7829550" cy="1325563"/>
          </a:xfrm>
        </p:spPr>
        <p:txBody>
          <a:bodyPr>
            <a:normAutofit/>
          </a:bodyPr>
          <a:lstStyle/>
          <a:p>
            <a:pPr algn="ctr"/>
            <a:r>
              <a:rPr lang="en-US" sz="4000" b="1" dirty="0">
                <a:latin typeface="+mn-lt"/>
              </a:rPr>
              <a:t>Family Medicine</a:t>
            </a:r>
          </a:p>
        </p:txBody>
      </p:sp>
      <p:sp>
        <p:nvSpPr>
          <p:cNvPr id="3" name="Content Placeholder 2">
            <a:extLst>
              <a:ext uri="{FF2B5EF4-FFF2-40B4-BE49-F238E27FC236}">
                <a16:creationId xmlns:a16="http://schemas.microsoft.com/office/drawing/2014/main" id="{06EEB396-A9CF-337D-6776-1C6637101734}"/>
              </a:ext>
            </a:extLst>
          </p:cNvPr>
          <p:cNvSpPr>
            <a:spLocks noGrp="1"/>
          </p:cNvSpPr>
          <p:nvPr>
            <p:ph idx="1"/>
          </p:nvPr>
        </p:nvSpPr>
        <p:spPr>
          <a:xfrm>
            <a:off x="457200" y="1371600"/>
            <a:ext cx="8001000" cy="5211762"/>
          </a:xfrm>
        </p:spPr>
        <p:txBody>
          <a:bodyPr>
            <a:normAutofit/>
          </a:bodyPr>
          <a:lstStyle/>
          <a:p>
            <a:pPr marL="0" indent="0">
              <a:buNone/>
            </a:pPr>
            <a:r>
              <a:rPr lang="en-US" sz="2400" dirty="0"/>
              <a:t>Family Physician helps the patients in the following manner:  </a:t>
            </a:r>
          </a:p>
          <a:p>
            <a:pPr marL="0" indent="0">
              <a:buNone/>
            </a:pPr>
            <a:endParaRPr lang="en-US" sz="2400" dirty="0"/>
          </a:p>
          <a:p>
            <a:pPr marL="0" indent="0">
              <a:buNone/>
            </a:pPr>
            <a:r>
              <a:rPr lang="en-US" sz="2400" dirty="0"/>
              <a:t>1) After diagnosing, he educates the patient and the family</a:t>
            </a:r>
          </a:p>
          <a:p>
            <a:pPr marL="457200" indent="-457200">
              <a:buAutoNum type="arabicParenR"/>
            </a:pPr>
            <a:endParaRPr lang="en-US" sz="2400" dirty="0"/>
          </a:p>
          <a:p>
            <a:pPr marL="0" indent="0">
              <a:buNone/>
            </a:pPr>
            <a:r>
              <a:rPr lang="en-US" sz="2400" dirty="0"/>
              <a:t>2) Gives the dietary guidance </a:t>
            </a:r>
          </a:p>
          <a:p>
            <a:pPr marL="0" indent="0">
              <a:buNone/>
            </a:pPr>
            <a:endParaRPr lang="en-US" sz="2400" dirty="0"/>
          </a:p>
          <a:p>
            <a:pPr marL="0" indent="0">
              <a:buNone/>
            </a:pPr>
            <a:r>
              <a:rPr lang="en-US" sz="2400" dirty="0"/>
              <a:t>3) Monitors the patient’s general health and symptoms</a:t>
            </a:r>
          </a:p>
          <a:p>
            <a:pPr marL="0" indent="0">
              <a:buNone/>
            </a:pPr>
            <a:endParaRPr lang="en-US" sz="2400" dirty="0"/>
          </a:p>
          <a:p>
            <a:pPr marL="0" indent="0">
              <a:buNone/>
            </a:pPr>
            <a:r>
              <a:rPr lang="en-US" sz="2400" dirty="0"/>
              <a:t>4) Refers to specialists</a:t>
            </a:r>
          </a:p>
        </p:txBody>
      </p:sp>
      <p:sp>
        <p:nvSpPr>
          <p:cNvPr id="8" name="Slide Number Placeholder 7">
            <a:extLst>
              <a:ext uri="{FF2B5EF4-FFF2-40B4-BE49-F238E27FC236}">
                <a16:creationId xmlns:a16="http://schemas.microsoft.com/office/drawing/2014/main" id="{FB205C1A-1D56-2179-22DA-E4F3399F8D4A}"/>
              </a:ext>
            </a:extLst>
          </p:cNvPr>
          <p:cNvSpPr>
            <a:spLocks noGrp="1"/>
          </p:cNvSpPr>
          <p:nvPr>
            <p:ph type="sldNum" sz="quarter" idx="12"/>
          </p:nvPr>
        </p:nvSpPr>
        <p:spPr/>
        <p:txBody>
          <a:bodyPr/>
          <a:lstStyle/>
          <a:p>
            <a:pPr>
              <a:defRPr/>
            </a:pPr>
            <a:fld id="{BDA394D7-9785-4BE5-AFD5-4F918A689025}" type="slidenum">
              <a:rPr lang="en-US" smtClean="0"/>
              <a:pPr>
                <a:defRPr/>
              </a:pPr>
              <a:t>36</a:t>
            </a:fld>
            <a:endParaRPr lang="en-US" dirty="0"/>
          </a:p>
        </p:txBody>
      </p:sp>
      <p:sp>
        <p:nvSpPr>
          <p:cNvPr id="5" name="Round Same Side Corner Rectangle 4">
            <a:extLst>
              <a:ext uri="{FF2B5EF4-FFF2-40B4-BE49-F238E27FC236}">
                <a16:creationId xmlns:a16="http://schemas.microsoft.com/office/drawing/2014/main" id="{9EE85057-E848-4F19-8FE6-98222836FCD7}"/>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Tree>
    <p:extLst>
      <p:ext uri="{BB962C8B-B14F-4D97-AF65-F5344CB8AC3E}">
        <p14:creationId xmlns:p14="http://schemas.microsoft.com/office/powerpoint/2010/main" val="39011792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7492412" y="0"/>
            <a:ext cx="16552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Bioethics</a:t>
            </a:r>
            <a:endParaRPr lang="en-GB" sz="2300" kern="1200" dirty="0">
              <a:solidFill>
                <a:schemeClr val="tx1"/>
              </a:solidFill>
            </a:endParaRPr>
          </a:p>
        </p:txBody>
      </p:sp>
      <p:sp>
        <p:nvSpPr>
          <p:cNvPr id="7"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Ethical Considerations</a:t>
            </a:r>
            <a:endParaRPr lang="en-US" sz="3600" b="1" dirty="0">
              <a:latin typeface="+mn-lt"/>
            </a:endParaRPr>
          </a:p>
        </p:txBody>
      </p:sp>
      <p:sp>
        <p:nvSpPr>
          <p:cNvPr id="8" name="Content Placeholder 5"/>
          <p:cNvSpPr txBox="1">
            <a:spLocks/>
          </p:cNvSpPr>
          <p:nvPr/>
        </p:nvSpPr>
        <p:spPr>
          <a:xfrm>
            <a:off x="762000" y="1400628"/>
            <a:ext cx="7986486" cy="512354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en-US" sz="2800" dirty="0">
                <a:solidFill>
                  <a:srgbClr val="0D0D0D"/>
                </a:solidFill>
              </a:rPr>
              <a:t>From an ethical standpoint, the scenario raises considerations regarding </a:t>
            </a:r>
            <a:r>
              <a:rPr lang="en-US" sz="2800" b="1" dirty="0">
                <a:solidFill>
                  <a:srgbClr val="0D0D0D"/>
                </a:solidFill>
              </a:rPr>
              <a:t>patient autonomy</a:t>
            </a:r>
            <a:r>
              <a:rPr lang="en-US" sz="2800" dirty="0">
                <a:solidFill>
                  <a:srgbClr val="0D0D0D"/>
                </a:solidFill>
              </a:rPr>
              <a:t>, </a:t>
            </a:r>
            <a:r>
              <a:rPr lang="en-US" sz="2800" b="1" dirty="0">
                <a:solidFill>
                  <a:srgbClr val="0D0D0D"/>
                </a:solidFill>
              </a:rPr>
              <a:t>informed consent</a:t>
            </a:r>
            <a:r>
              <a:rPr lang="en-US" sz="2800" dirty="0">
                <a:solidFill>
                  <a:srgbClr val="0D0D0D"/>
                </a:solidFill>
              </a:rPr>
              <a:t>, and </a:t>
            </a:r>
            <a:r>
              <a:rPr lang="en-US" sz="2800" b="1" dirty="0">
                <a:solidFill>
                  <a:srgbClr val="0D0D0D"/>
                </a:solidFill>
              </a:rPr>
              <a:t>confidentiality</a:t>
            </a:r>
            <a:r>
              <a:rPr lang="en-US" sz="2800" dirty="0">
                <a:solidFill>
                  <a:srgbClr val="0D0D0D"/>
                </a:solidFill>
              </a:rPr>
              <a:t> </a:t>
            </a:r>
          </a:p>
          <a:p>
            <a:pPr algn="just"/>
            <a:r>
              <a:rPr lang="en-US" sz="2800" dirty="0">
                <a:solidFill>
                  <a:srgbClr val="0D0D0D"/>
                </a:solidFill>
              </a:rPr>
              <a:t>The physician must ensure that patient fully understands her diagnosis, treatment options, and potential implications </a:t>
            </a:r>
          </a:p>
          <a:p>
            <a:pPr algn="just"/>
            <a:r>
              <a:rPr lang="en-US" sz="2800" dirty="0">
                <a:solidFill>
                  <a:srgbClr val="0D0D0D"/>
                </a:solidFill>
              </a:rPr>
              <a:t>Discuss the necessity of a healthy lifestyle </a:t>
            </a:r>
            <a:r>
              <a:rPr lang="en-US" sz="3600" dirty="0">
                <a:solidFill>
                  <a:srgbClr val="0D0D0D"/>
                </a:solidFill>
              </a:rPr>
              <a:t> </a:t>
            </a:r>
            <a:r>
              <a:rPr lang="en-US" sz="2800" dirty="0"/>
              <a:t>&amp; treatment plan. This requires clear communication and understanding of risks and benefits.</a:t>
            </a:r>
            <a:endParaRPr lang="en-US" sz="3600" dirty="0">
              <a:solidFill>
                <a:srgbClr val="0D0D0D"/>
              </a:solidFill>
            </a:endParaRPr>
          </a:p>
          <a:p>
            <a:pPr algn="just"/>
            <a:r>
              <a:rPr lang="en-US" sz="2800" dirty="0">
                <a:solidFill>
                  <a:srgbClr val="0D0D0D"/>
                </a:solidFill>
              </a:rPr>
              <a:t>Additionally, the physician must respect patient’s privacy and confidentiality throughout the diagnostic and treatment process</a:t>
            </a:r>
            <a:endParaRPr lang="en-US" sz="2800" dirty="0"/>
          </a:p>
        </p:txBody>
      </p:sp>
      <p:sp>
        <p:nvSpPr>
          <p:cNvPr id="11" name="Slide Number Placeholder 10"/>
          <p:cNvSpPr>
            <a:spLocks noGrp="1"/>
          </p:cNvSpPr>
          <p:nvPr>
            <p:ph type="sldNum" sz="quarter" idx="12"/>
          </p:nvPr>
        </p:nvSpPr>
        <p:spPr/>
        <p:txBody>
          <a:bodyPr/>
          <a:lstStyle/>
          <a:p>
            <a:fld id="{B6F15528-21DE-4FAA-801E-634DDDAF4B2B}" type="slidenum">
              <a:rPr lang="en-US" smtClean="0"/>
              <a:pPr/>
              <a:t>37</a:t>
            </a:fld>
            <a:endParaRPr lang="en-US"/>
          </a:p>
        </p:txBody>
      </p:sp>
      <p:sp>
        <p:nvSpPr>
          <p:cNvPr id="6" name="Round Same Side Corner Rectangle 4"/>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Tree>
    <p:extLst>
      <p:ext uri="{BB962C8B-B14F-4D97-AF65-F5344CB8AC3E}">
        <p14:creationId xmlns:p14="http://schemas.microsoft.com/office/powerpoint/2010/main" val="385737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ame Side Corner Rectangle 4"/>
          <p:cNvSpPr/>
          <p:nvPr/>
        </p:nvSpPr>
        <p:spPr>
          <a:xfrm>
            <a:off x="6040983" y="46017"/>
            <a:ext cx="3103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Artificial Intelligence</a:t>
            </a:r>
            <a:endParaRPr lang="en-GB" sz="2300" kern="1200" dirty="0">
              <a:solidFill>
                <a:schemeClr val="tx1"/>
              </a:solidFill>
            </a:endParaRPr>
          </a:p>
        </p:txBody>
      </p:sp>
      <p:sp>
        <p:nvSpPr>
          <p:cNvPr id="7"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Role of AI in Management</a:t>
            </a:r>
            <a:endParaRPr lang="en-US" sz="3600" b="1" dirty="0">
              <a:latin typeface="+mn-lt"/>
            </a:endParaRPr>
          </a:p>
        </p:txBody>
      </p:sp>
      <p:sp>
        <p:nvSpPr>
          <p:cNvPr id="8" name="Content Placeholder 5"/>
          <p:cNvSpPr txBox="1">
            <a:spLocks/>
          </p:cNvSpPr>
          <p:nvPr/>
        </p:nvSpPr>
        <p:spPr>
          <a:xfrm>
            <a:off x="762000" y="1400628"/>
            <a:ext cx="7986486" cy="512354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r>
              <a:rPr lang="en-US" sz="2800" dirty="0">
                <a:solidFill>
                  <a:srgbClr val="0D0D0D"/>
                </a:solidFill>
              </a:rPr>
              <a:t>AI can potentially aid in </a:t>
            </a:r>
            <a:r>
              <a:rPr lang="en-US" sz="2800" b="1" dirty="0">
                <a:solidFill>
                  <a:srgbClr val="0D0D0D"/>
                </a:solidFill>
              </a:rPr>
              <a:t>enhancing diagnostic accuracy and efficiency. </a:t>
            </a:r>
          </a:p>
          <a:p>
            <a:pPr fontAlgn="base"/>
            <a:r>
              <a:rPr lang="en-US" sz="2800" dirty="0">
                <a:solidFill>
                  <a:srgbClr val="0D0D0D"/>
                </a:solidFill>
              </a:rPr>
              <a:t>AI-powered decision support systems can also help clinicians in </a:t>
            </a:r>
            <a:r>
              <a:rPr lang="en-US" sz="2800" b="1" dirty="0">
                <a:solidFill>
                  <a:srgbClr val="0D0D0D"/>
                </a:solidFill>
              </a:rPr>
              <a:t>selecting appropriate treatment modalities</a:t>
            </a:r>
          </a:p>
          <a:p>
            <a:pPr fontAlgn="base"/>
            <a:r>
              <a:rPr lang="en-US" sz="2800" dirty="0">
                <a:solidFill>
                  <a:srgbClr val="0D0D0D"/>
                </a:solidFill>
              </a:rPr>
              <a:t>AI-driven predictive models may help </a:t>
            </a:r>
            <a:r>
              <a:rPr lang="en-US" sz="2800" b="1" dirty="0">
                <a:solidFill>
                  <a:srgbClr val="0D0D0D"/>
                </a:solidFill>
              </a:rPr>
              <a:t>anticipate the risk of complications of the Disease</a:t>
            </a:r>
            <a:r>
              <a:rPr lang="en-US" sz="2800" dirty="0">
                <a:solidFill>
                  <a:srgbClr val="0D0D0D"/>
                </a:solidFill>
              </a:rPr>
              <a:t> in susceptible populations</a:t>
            </a:r>
            <a:endParaRPr lang="en-US" sz="2800" dirty="0"/>
          </a:p>
        </p:txBody>
      </p:sp>
      <p:sp>
        <p:nvSpPr>
          <p:cNvPr id="10" name="Slide Number Placeholder 9"/>
          <p:cNvSpPr>
            <a:spLocks noGrp="1"/>
          </p:cNvSpPr>
          <p:nvPr>
            <p:ph type="sldNum" sz="quarter" idx="12"/>
          </p:nvPr>
        </p:nvSpPr>
        <p:spPr/>
        <p:txBody>
          <a:bodyPr/>
          <a:lstStyle/>
          <a:p>
            <a:fld id="{B6F15528-21DE-4FAA-801E-634DDDAF4B2B}" type="slidenum">
              <a:rPr lang="en-US" smtClean="0"/>
              <a:pPr/>
              <a:t>38</a:t>
            </a:fld>
            <a:endParaRPr lang="en-US"/>
          </a:p>
        </p:txBody>
      </p:sp>
      <p:sp>
        <p:nvSpPr>
          <p:cNvPr id="9" name="Round Same Side Corner Rectangle 4"/>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Tree>
    <p:extLst>
      <p:ext uri="{BB962C8B-B14F-4D97-AF65-F5344CB8AC3E}">
        <p14:creationId xmlns:p14="http://schemas.microsoft.com/office/powerpoint/2010/main" val="4420838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A1F33-BE29-BDBC-63CE-13895C7B9D61}"/>
              </a:ext>
            </a:extLst>
          </p:cNvPr>
          <p:cNvSpPr>
            <a:spLocks noGrp="1"/>
          </p:cNvSpPr>
          <p:nvPr>
            <p:ph type="title"/>
          </p:nvPr>
        </p:nvSpPr>
        <p:spPr>
          <a:xfrm>
            <a:off x="457200" y="1755568"/>
            <a:ext cx="3358897" cy="4373562"/>
          </a:xfrm>
        </p:spPr>
        <p:txBody>
          <a:bodyPr>
            <a:normAutofit/>
          </a:bodyPr>
          <a:lstStyle/>
          <a:p>
            <a:pPr marL="342900" indent="-342900">
              <a:lnSpc>
                <a:spcPct val="90000"/>
              </a:lnSpc>
              <a:spcBef>
                <a:spcPct val="20000"/>
              </a:spcBef>
              <a:buFont typeface="Arial" pitchFamily="34" charset="0"/>
              <a:buChar char="•"/>
            </a:pPr>
            <a:r>
              <a:rPr lang="en-US" sz="2400" dirty="0"/>
              <a:t>https://www.ncbi.nlm.nih.gov/pmc/articles/PMC2596281/#:~:text=Purine%20biosynthesis%20requires%20ten%20enzyma</a:t>
            </a:r>
            <a:br>
              <a:rPr lang="en-US" sz="2400" dirty="0"/>
            </a:br>
            <a:endParaRPr lang="en-US" sz="2400" dirty="0">
              <a:solidFill>
                <a:srgbClr val="0070C0"/>
              </a:solidFill>
            </a:endParaRPr>
          </a:p>
        </p:txBody>
      </p:sp>
      <p:sp>
        <p:nvSpPr>
          <p:cNvPr id="3" name="Content Placeholder 2">
            <a:extLst>
              <a:ext uri="{FF2B5EF4-FFF2-40B4-BE49-F238E27FC236}">
                <a16:creationId xmlns:a16="http://schemas.microsoft.com/office/drawing/2014/main" id="{2F087DE6-805A-8CDD-99E3-6BC9318DC8CF}"/>
              </a:ext>
            </a:extLst>
          </p:cNvPr>
          <p:cNvSpPr>
            <a:spLocks noGrp="1"/>
          </p:cNvSpPr>
          <p:nvPr>
            <p:ph idx="1"/>
          </p:nvPr>
        </p:nvSpPr>
        <p:spPr>
          <a:xfrm>
            <a:off x="609600" y="1417638"/>
            <a:ext cx="8077200" cy="5211762"/>
          </a:xfrm>
        </p:spPr>
        <p:txBody>
          <a:bodyPr>
            <a:normAutofit/>
          </a:bodyPr>
          <a:lstStyle/>
          <a:p>
            <a:pPr marL="0" indent="0" algn="just" fontAlgn="base">
              <a:lnSpc>
                <a:spcPct val="80000"/>
              </a:lnSpc>
              <a:buNone/>
            </a:pPr>
            <a:r>
              <a:rPr lang="en-US" sz="3400" b="1" i="0" dirty="0">
                <a:solidFill>
                  <a:srgbClr val="131314"/>
                </a:solidFill>
                <a:effectLst/>
                <a:latin typeface="Inter Var"/>
              </a:rPr>
              <a:t> </a:t>
            </a:r>
            <a:endParaRPr lang="en-US" sz="3400" dirty="0"/>
          </a:p>
        </p:txBody>
      </p:sp>
      <p:sp>
        <p:nvSpPr>
          <p:cNvPr id="4" name="Slide Number Placeholder 3">
            <a:extLst>
              <a:ext uri="{FF2B5EF4-FFF2-40B4-BE49-F238E27FC236}">
                <a16:creationId xmlns:a16="http://schemas.microsoft.com/office/drawing/2014/main" id="{FDBE0D25-ADB4-8987-C4D3-95F837C0DB38}"/>
              </a:ext>
            </a:extLst>
          </p:cNvPr>
          <p:cNvSpPr>
            <a:spLocks noGrp="1"/>
          </p:cNvSpPr>
          <p:nvPr>
            <p:ph type="sldNum" sz="quarter" idx="12"/>
          </p:nvPr>
        </p:nvSpPr>
        <p:spPr/>
        <p:txBody>
          <a:bodyPr/>
          <a:lstStyle/>
          <a:p>
            <a:fld id="{B6F15528-21DE-4FAA-801E-634DDDAF4B2B}" type="slidenum">
              <a:rPr lang="en-US" smtClean="0"/>
              <a:pPr/>
              <a:t>39</a:t>
            </a:fld>
            <a:endParaRPr lang="en-US" dirty="0"/>
          </a:p>
        </p:txBody>
      </p:sp>
      <p:sp>
        <p:nvSpPr>
          <p:cNvPr id="7" name="TextBox 6">
            <a:extLst>
              <a:ext uri="{FF2B5EF4-FFF2-40B4-BE49-F238E27FC236}">
                <a16:creationId xmlns:a16="http://schemas.microsoft.com/office/drawing/2014/main" id="{F4649901-8A76-AFFC-D104-178155CDB328}"/>
              </a:ext>
            </a:extLst>
          </p:cNvPr>
          <p:cNvSpPr txBox="1"/>
          <p:nvPr/>
        </p:nvSpPr>
        <p:spPr>
          <a:xfrm>
            <a:off x="-838200" y="115568"/>
            <a:ext cx="4495800" cy="369332"/>
          </a:xfrm>
          <a:prstGeom prst="rect">
            <a:avLst/>
          </a:prstGeom>
          <a:noFill/>
        </p:spPr>
        <p:txBody>
          <a:bodyPr wrap="square">
            <a:spAutoFit/>
          </a:bodyPr>
          <a:lstStyle/>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Spiral Integration</a:t>
            </a:r>
            <a:endParaRPr lang="en-GB" sz="2000" kern="1200" dirty="0">
              <a:solidFill>
                <a:schemeClr val="tx1"/>
              </a:solidFill>
            </a:endParaRPr>
          </a:p>
        </p:txBody>
      </p:sp>
      <p:sp>
        <p:nvSpPr>
          <p:cNvPr id="9" name="TextBox 8">
            <a:extLst>
              <a:ext uri="{FF2B5EF4-FFF2-40B4-BE49-F238E27FC236}">
                <a16:creationId xmlns:a16="http://schemas.microsoft.com/office/drawing/2014/main" id="{FBE09D10-BBEE-691E-43CC-70B3D6DF4A52}"/>
              </a:ext>
            </a:extLst>
          </p:cNvPr>
          <p:cNvSpPr txBox="1"/>
          <p:nvPr/>
        </p:nvSpPr>
        <p:spPr>
          <a:xfrm>
            <a:off x="5327904" y="76200"/>
            <a:ext cx="4578096" cy="369332"/>
          </a:xfrm>
          <a:prstGeom prst="rect">
            <a:avLst/>
          </a:prstGeom>
          <a:noFill/>
        </p:spPr>
        <p:txBody>
          <a:bodyPr wrap="square">
            <a:spAutoFit/>
          </a:bodyPr>
          <a:lstStyle/>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Research Article</a:t>
            </a:r>
            <a:endParaRPr lang="en-GB" sz="2000" kern="1200" dirty="0">
              <a:solidFill>
                <a:schemeClr val="tx1"/>
              </a:solidFill>
            </a:endParaRPr>
          </a:p>
        </p:txBody>
      </p:sp>
      <p:pic>
        <p:nvPicPr>
          <p:cNvPr id="8" name="Content Placeholder 8">
            <a:extLst>
              <a:ext uri="{FF2B5EF4-FFF2-40B4-BE49-F238E27FC236}">
                <a16:creationId xmlns:a16="http://schemas.microsoft.com/office/drawing/2014/main" id="{7132FF5F-0121-4507-8A3A-F78D8557D6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728870"/>
            <a:ext cx="4876800" cy="5627481"/>
          </a:xfrm>
          <a:prstGeom prst="rect">
            <a:avLst/>
          </a:prstGeom>
        </p:spPr>
      </p:pic>
    </p:spTree>
    <p:extLst>
      <p:ext uri="{BB962C8B-B14F-4D97-AF65-F5344CB8AC3E}">
        <p14:creationId xmlns:p14="http://schemas.microsoft.com/office/powerpoint/2010/main" val="403311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660792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76200"/>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How To Access Digital Library</a:t>
            </a:r>
          </a:p>
        </p:txBody>
      </p:sp>
      <p:sp>
        <p:nvSpPr>
          <p:cNvPr id="7" name="Content Placeholder 5"/>
          <p:cNvSpPr txBox="1">
            <a:spLocks/>
          </p:cNvSpPr>
          <p:nvPr/>
        </p:nvSpPr>
        <p:spPr>
          <a:xfrm>
            <a:off x="762000" y="914400"/>
            <a:ext cx="7986486" cy="6143172"/>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b="1" dirty="0">
                <a:solidFill>
                  <a:srgbClr val="202124"/>
                </a:solidFill>
              </a:rPr>
              <a:t>Steps to Access HEC Digital Library</a:t>
            </a:r>
            <a:endParaRPr lang="en-US" sz="2800" dirty="0">
              <a:solidFill>
                <a:srgbClr val="202124"/>
              </a:solidFill>
            </a:endParaRPr>
          </a:p>
          <a:p>
            <a:pPr marL="514350" indent="-514350">
              <a:buFont typeface="+mj-lt"/>
              <a:buAutoNum type="alphaLcParenR"/>
            </a:pPr>
            <a:r>
              <a:rPr lang="en-US" sz="2800" dirty="0">
                <a:solidFill>
                  <a:srgbClr val="202124"/>
                </a:solidFill>
              </a:rPr>
              <a:t>Go to the website of HEC National Digital Library</a:t>
            </a:r>
          </a:p>
          <a:p>
            <a:pPr marL="514350" indent="-514350">
              <a:buFont typeface="+mj-lt"/>
              <a:buAutoNum type="alphaLcParenR"/>
            </a:pPr>
            <a:r>
              <a:rPr lang="en-US" sz="2800" dirty="0">
                <a:solidFill>
                  <a:srgbClr val="202124"/>
                </a:solidFill>
              </a:rPr>
              <a:t>On Home Page, click on the INSTITUTES</a:t>
            </a:r>
          </a:p>
          <a:p>
            <a:pPr marL="514350" indent="-514350">
              <a:buFont typeface="+mj-lt"/>
              <a:buAutoNum type="alphaLcParenR"/>
            </a:pPr>
            <a:r>
              <a:rPr lang="en-US" sz="2800" dirty="0">
                <a:solidFill>
                  <a:srgbClr val="202124"/>
                </a:solidFill>
              </a:rPr>
              <a:t>A page will appear showing the universities from Public and Private Sector and other Institutes which have access to HEC National Digital Library HNDL</a:t>
            </a:r>
          </a:p>
          <a:p>
            <a:pPr marL="514350" indent="-514350">
              <a:buFont typeface="+mj-lt"/>
              <a:buAutoNum type="alphaLcParenR"/>
            </a:pPr>
            <a:r>
              <a:rPr lang="en-US" sz="2800" dirty="0">
                <a:solidFill>
                  <a:srgbClr val="202124"/>
                </a:solidFill>
              </a:rPr>
              <a:t>Select your desired Institute</a:t>
            </a:r>
          </a:p>
          <a:p>
            <a:pPr marL="514350" indent="-514350">
              <a:buFont typeface="+mj-lt"/>
              <a:buAutoNum type="alphaLcParenR"/>
            </a:pPr>
            <a:r>
              <a:rPr lang="en-US" sz="2800" dirty="0">
                <a:solidFill>
                  <a:srgbClr val="000000"/>
                </a:solidFill>
              </a:rPr>
              <a:t>A page will appear showing the resources of the institution</a:t>
            </a:r>
          </a:p>
          <a:p>
            <a:pPr marL="514350" indent="-514350">
              <a:buFont typeface="+mj-lt"/>
              <a:buAutoNum type="alphaLcParenR"/>
            </a:pPr>
            <a:r>
              <a:rPr lang="en-US" sz="2800" dirty="0">
                <a:solidFill>
                  <a:srgbClr val="000000"/>
                </a:solidFill>
              </a:rPr>
              <a:t>Journals and Researches will appear</a:t>
            </a:r>
          </a:p>
          <a:p>
            <a:pPr marL="514350" indent="-514350">
              <a:buFont typeface="+mj-lt"/>
              <a:buAutoNum type="alphaLcParenR"/>
            </a:pPr>
            <a:r>
              <a:rPr lang="en-US" sz="2800" dirty="0">
                <a:solidFill>
                  <a:srgbClr val="000000"/>
                </a:solidFill>
              </a:rPr>
              <a:t>You can find a Journal by clicking on JOURNALS AND DATABASE and enter a keyword to search for your desired journal</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a:p>
        </p:txBody>
      </p:sp>
    </p:spTree>
    <p:extLst>
      <p:ext uri="{BB962C8B-B14F-4D97-AF65-F5344CB8AC3E}">
        <p14:creationId xmlns:p14="http://schemas.microsoft.com/office/powerpoint/2010/main" val="7774317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BE6C0-B620-46AA-A398-E17360C4B379}"/>
              </a:ext>
            </a:extLst>
          </p:cNvPr>
          <p:cNvSpPr>
            <a:spLocks noGrp="1"/>
          </p:cNvSpPr>
          <p:nvPr>
            <p:ph type="title"/>
          </p:nvPr>
        </p:nvSpPr>
        <p:spPr/>
        <p:txBody>
          <a:bodyPr>
            <a:normAutofit/>
          </a:bodyPr>
          <a:lstStyle/>
          <a:p>
            <a:pPr algn="ctr"/>
            <a:r>
              <a:rPr lang="en-US" sz="4000" b="1" dirty="0">
                <a:latin typeface="+mn-lt"/>
              </a:rPr>
              <a:t>Learning Resources</a:t>
            </a:r>
          </a:p>
        </p:txBody>
      </p:sp>
      <p:sp>
        <p:nvSpPr>
          <p:cNvPr id="3" name="Content Placeholder 2">
            <a:extLst>
              <a:ext uri="{FF2B5EF4-FFF2-40B4-BE49-F238E27FC236}">
                <a16:creationId xmlns:a16="http://schemas.microsoft.com/office/drawing/2014/main" id="{D88E9373-1EFA-4569-86B9-0B13A09D2969}"/>
              </a:ext>
            </a:extLst>
          </p:cNvPr>
          <p:cNvSpPr>
            <a:spLocks noGrp="1"/>
          </p:cNvSpPr>
          <p:nvPr>
            <p:ph idx="1"/>
          </p:nvPr>
        </p:nvSpPr>
        <p:spPr/>
        <p:txBody>
          <a:bodyPr/>
          <a:lstStyle/>
          <a:p>
            <a:r>
              <a:rPr lang="en-US" sz="2400" dirty="0"/>
              <a:t>Lippincott Illustrated Reviews: Biochemistry Chapter#22</a:t>
            </a:r>
          </a:p>
          <a:p>
            <a:r>
              <a:rPr lang="en-US" sz="2400"/>
              <a:t>Google Images</a:t>
            </a:r>
            <a:endParaRPr lang="en-US" sz="2400" dirty="0"/>
          </a:p>
          <a:p>
            <a:endParaRPr lang="en-US" sz="2000" dirty="0"/>
          </a:p>
          <a:p>
            <a:endParaRPr lang="en-US" dirty="0"/>
          </a:p>
        </p:txBody>
      </p:sp>
      <p:sp>
        <p:nvSpPr>
          <p:cNvPr id="4" name="Slide Number Placeholder 3">
            <a:extLst>
              <a:ext uri="{FF2B5EF4-FFF2-40B4-BE49-F238E27FC236}">
                <a16:creationId xmlns:a16="http://schemas.microsoft.com/office/drawing/2014/main" id="{3D189E8B-594C-423B-A060-35696D6187BD}"/>
              </a:ext>
            </a:extLst>
          </p:cNvPr>
          <p:cNvSpPr>
            <a:spLocks noGrp="1"/>
          </p:cNvSpPr>
          <p:nvPr>
            <p:ph type="sldNum" sz="quarter" idx="12"/>
          </p:nvPr>
        </p:nvSpPr>
        <p:spPr/>
        <p:txBody>
          <a:bodyPr/>
          <a:lstStyle/>
          <a:p>
            <a:fld id="{B6F15528-21DE-4FAA-801E-634DDDAF4B2B}" type="slidenum">
              <a:rPr lang="en-US" smtClean="0"/>
              <a:pPr/>
              <a:t>41</a:t>
            </a:fld>
            <a:endParaRPr lang="en-US"/>
          </a:p>
        </p:txBody>
      </p:sp>
    </p:spTree>
    <p:extLst>
      <p:ext uri="{BB962C8B-B14F-4D97-AF65-F5344CB8AC3E}">
        <p14:creationId xmlns:p14="http://schemas.microsoft.com/office/powerpoint/2010/main" val="35455382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7400" y="2514600"/>
            <a:ext cx="5029200" cy="1143000"/>
          </a:xfrm>
        </p:spPr>
        <p:txBody>
          <a:bodyPr>
            <a:normAutofit/>
          </a:bodyPr>
          <a:lstStyle/>
          <a:p>
            <a:pPr algn="ctr"/>
            <a:r>
              <a:rPr lang="en-US" sz="5400" b="1" dirty="0">
                <a:latin typeface="+mn-lt"/>
              </a:rPr>
              <a:t>THANK YOU</a:t>
            </a:r>
          </a:p>
        </p:txBody>
      </p:sp>
      <p:sp>
        <p:nvSpPr>
          <p:cNvPr id="6" name="Slide Number Placeholder 5"/>
          <p:cNvSpPr>
            <a:spLocks noGrp="1"/>
          </p:cNvSpPr>
          <p:nvPr>
            <p:ph type="sldNum" sz="quarter" idx="12"/>
          </p:nvPr>
        </p:nvSpPr>
        <p:spPr/>
        <p:txBody>
          <a:bodyPr/>
          <a:lstStyle/>
          <a:p>
            <a:fld id="{B6F15528-21DE-4FAA-801E-634DDDAF4B2B}" type="slidenum">
              <a:rPr lang="en-US" smtClean="0"/>
              <a:pPr/>
              <a:t>42</a:t>
            </a:fld>
            <a:endParaRPr lang="en-US"/>
          </a:p>
        </p:txBody>
      </p:sp>
    </p:spTree>
    <p:extLst>
      <p:ext uri="{BB962C8B-B14F-4D97-AF65-F5344CB8AC3E}">
        <p14:creationId xmlns:p14="http://schemas.microsoft.com/office/powerpoint/2010/main" val="1354827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20762"/>
            <a:ext cx="8286750" cy="5532438"/>
          </a:xfrm>
        </p:spPr>
        <p:txBody>
          <a:bodyPr>
            <a:normAutofit/>
          </a:bodyPr>
          <a:lstStyle/>
          <a:p>
            <a:pPr marL="0" indent="0">
              <a:buNone/>
            </a:pPr>
            <a:r>
              <a:rPr lang="en-US" sz="2800" dirty="0">
                <a:latin typeface="Calibri" panose="020F0502020204030204" pitchFamily="34" charset="0"/>
                <a:cs typeface="Calibri" panose="020F0502020204030204" pitchFamily="34" charset="0"/>
              </a:rPr>
              <a:t>At the end of this session, students will be able to:</a:t>
            </a:r>
          </a:p>
          <a:p>
            <a:pPr marL="457200" indent="-457200">
              <a:buFont typeface="+mj-lt"/>
              <a:buAutoNum type="arabicPeriod"/>
            </a:pPr>
            <a:r>
              <a:rPr lang="en-US" sz="2800" dirty="0">
                <a:latin typeface="Calibri" panose="020F0502020204030204" pitchFamily="34" charset="0"/>
                <a:cs typeface="Calibri" panose="020F0502020204030204" pitchFamily="34" charset="0"/>
              </a:rPr>
              <a:t>Learn about the structure of purine and pyrimidine bases, nucleosides and nucleotides.</a:t>
            </a:r>
          </a:p>
          <a:p>
            <a:pPr marL="457200" indent="-457200">
              <a:buFont typeface="+mj-lt"/>
              <a:buAutoNum type="arabicPeriod"/>
            </a:pPr>
            <a:r>
              <a:rPr lang="en-US" sz="2800" dirty="0">
                <a:latin typeface="Calibri" panose="020F0502020204030204" pitchFamily="34" charset="0"/>
                <a:cs typeface="Calibri" panose="020F0502020204030204" pitchFamily="34" charset="0"/>
              </a:rPr>
              <a:t>Describe the de novo synthesis of purine nucleotides.</a:t>
            </a:r>
          </a:p>
          <a:p>
            <a:pPr marL="457200" indent="-457200">
              <a:buFont typeface="+mj-lt"/>
              <a:buAutoNum type="arabicPeriod"/>
            </a:pPr>
            <a:r>
              <a:rPr lang="en-US" sz="2800" dirty="0">
                <a:latin typeface="Calibri" panose="020F0502020204030204" pitchFamily="34" charset="0"/>
                <a:cs typeface="Calibri" panose="020F0502020204030204" pitchFamily="34" charset="0"/>
              </a:rPr>
              <a:t>Explain the salvage pathway for purines and rare X-linked recessive disorder </a:t>
            </a:r>
            <a:r>
              <a:rPr lang="en-US" sz="2800" dirty="0" err="1">
                <a:latin typeface="Calibri" panose="020F0502020204030204" pitchFamily="34" charset="0"/>
                <a:cs typeface="Calibri" panose="020F0502020204030204" pitchFamily="34" charset="0"/>
              </a:rPr>
              <a:t>Lesch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Nyhan</a:t>
            </a:r>
            <a:r>
              <a:rPr lang="en-US" sz="2800" dirty="0">
                <a:latin typeface="Calibri" panose="020F0502020204030204" pitchFamily="34" charset="0"/>
                <a:cs typeface="Calibri" panose="020F0502020204030204" pitchFamily="34" charset="0"/>
              </a:rPr>
              <a:t> syndrome.</a:t>
            </a:r>
          </a:p>
          <a:p>
            <a:pPr marL="0" indent="0" algn="just">
              <a:buNone/>
            </a:pPr>
            <a:endParaRPr lang="en-US" sz="2800" dirty="0">
              <a:latin typeface="Calibri" pitchFamily="34" charset="0"/>
            </a:endParaRPr>
          </a:p>
        </p:txBody>
      </p:sp>
      <p:sp>
        <p:nvSpPr>
          <p:cNvPr id="4"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Learning Objectives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704231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F8E22-5E33-7BBA-EEDE-46BD7CE98B30}"/>
              </a:ext>
            </a:extLst>
          </p:cNvPr>
          <p:cNvSpPr>
            <a:spLocks noGrp="1"/>
          </p:cNvSpPr>
          <p:nvPr>
            <p:ph type="title"/>
          </p:nvPr>
        </p:nvSpPr>
        <p:spPr/>
        <p:txBody>
          <a:bodyPr>
            <a:normAutofit/>
          </a:bodyPr>
          <a:lstStyle/>
          <a:p>
            <a:pPr algn="ctr"/>
            <a:r>
              <a:rPr lang="en-US" sz="4000" b="1" dirty="0"/>
              <a:t>Structure of Nucleotide</a:t>
            </a:r>
          </a:p>
        </p:txBody>
      </p:sp>
      <p:sp>
        <p:nvSpPr>
          <p:cNvPr id="5" name="Slide Number Placeholder 4">
            <a:extLst>
              <a:ext uri="{FF2B5EF4-FFF2-40B4-BE49-F238E27FC236}">
                <a16:creationId xmlns:a16="http://schemas.microsoft.com/office/drawing/2014/main" id="{06D41AE4-8F02-6A8E-82D5-2FA50154A7F0}"/>
              </a:ext>
            </a:extLst>
          </p:cNvPr>
          <p:cNvSpPr>
            <a:spLocks noGrp="1"/>
          </p:cNvSpPr>
          <p:nvPr>
            <p:ph type="sldNum" sz="quarter" idx="12"/>
          </p:nvPr>
        </p:nvSpPr>
        <p:spPr/>
        <p:txBody>
          <a:bodyPr/>
          <a:lstStyle/>
          <a:p>
            <a:pPr>
              <a:defRPr/>
            </a:pPr>
            <a:fld id="{BDA394D7-9785-4BE5-AFD5-4F918A689025}" type="slidenum">
              <a:rPr lang="en-US" smtClean="0"/>
              <a:pPr>
                <a:defRPr/>
              </a:pPr>
              <a:t>6</a:t>
            </a:fld>
            <a:endParaRPr lang="en-US"/>
          </a:p>
        </p:txBody>
      </p:sp>
      <p:sp>
        <p:nvSpPr>
          <p:cNvPr id="6" name="Title 1"/>
          <p:cNvSpPr txBox="1">
            <a:spLocks/>
          </p:cNvSpPr>
          <p:nvPr/>
        </p:nvSpPr>
        <p:spPr>
          <a:xfrm>
            <a:off x="76200" y="2286000"/>
            <a:ext cx="3048001" cy="2133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100" b="1" i="1" dirty="0"/>
          </a:p>
        </p:txBody>
      </p:sp>
      <p:sp>
        <p:nvSpPr>
          <p:cNvPr id="3" name="Content Placeholder 2">
            <a:extLst>
              <a:ext uri="{FF2B5EF4-FFF2-40B4-BE49-F238E27FC236}">
                <a16:creationId xmlns:a16="http://schemas.microsoft.com/office/drawing/2014/main" id="{B7B279F9-7A42-AD0C-235A-CD575EE39EAD}"/>
              </a:ext>
            </a:extLst>
          </p:cNvPr>
          <p:cNvSpPr>
            <a:spLocks noGrp="1"/>
          </p:cNvSpPr>
          <p:nvPr>
            <p:ph idx="1"/>
          </p:nvPr>
        </p:nvSpPr>
        <p:spPr/>
        <p:txBody>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Nucleotides are composed of a nitrogenous base</a:t>
            </a:r>
          </a:p>
          <a:p>
            <a:pPr marL="457200" indent="-457200">
              <a:buFont typeface="+mj-lt"/>
              <a:buAutoNum type="arabicPeriod"/>
            </a:pPr>
            <a:r>
              <a:rPr lang="en-US" sz="2400" dirty="0">
                <a:latin typeface="Calibri" panose="020F0502020204030204" pitchFamily="34" charset="0"/>
                <a:cs typeface="Calibri" panose="020F0502020204030204" pitchFamily="34" charset="0"/>
              </a:rPr>
              <a:t>a pentose monosaccharide</a:t>
            </a:r>
          </a:p>
          <a:p>
            <a:pPr marL="457200" indent="-457200">
              <a:buFont typeface="+mj-lt"/>
              <a:buAutoNum type="arabicPeriod"/>
            </a:pPr>
            <a:r>
              <a:rPr lang="en-US" sz="2400" dirty="0">
                <a:latin typeface="Calibri" panose="020F0502020204030204" pitchFamily="34" charset="0"/>
                <a:cs typeface="Calibri" panose="020F0502020204030204" pitchFamily="34" charset="0"/>
              </a:rPr>
              <a:t>one, two, or three phosphate groups</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The nitrogen-containing bases belong to two families of compounds: the purines and the pyrimidines.</a:t>
            </a:r>
          </a:p>
          <a:p>
            <a:endParaRPr lang="en-US" dirty="0"/>
          </a:p>
        </p:txBody>
      </p:sp>
      <p:sp>
        <p:nvSpPr>
          <p:cNvPr id="7" name="Round Same Side Corner Rectangle 4">
            <a:extLst>
              <a:ext uri="{FF2B5EF4-FFF2-40B4-BE49-F238E27FC236}">
                <a16:creationId xmlns:a16="http://schemas.microsoft.com/office/drawing/2014/main" id="{3FEB2CE5-9F9A-4FCB-873B-021AFF02372E}"/>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2394635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96321-AFF4-8459-839D-9A5FF6F1BD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EDB4B1-D3C0-9680-D511-E66608403B80}"/>
              </a:ext>
            </a:extLst>
          </p:cNvPr>
          <p:cNvSpPr>
            <a:spLocks noGrp="1"/>
          </p:cNvSpPr>
          <p:nvPr>
            <p:ph type="title"/>
          </p:nvPr>
        </p:nvSpPr>
        <p:spPr/>
        <p:txBody>
          <a:bodyPr>
            <a:normAutofit/>
          </a:bodyPr>
          <a:lstStyle/>
          <a:p>
            <a:r>
              <a:rPr lang="en-US" sz="4000" b="1" u="sng" dirty="0">
                <a:effectLst>
                  <a:outerShdw blurRad="38100" dist="38100" dir="2700000" algn="tl">
                    <a:srgbClr val="000000">
                      <a:alpha val="43137"/>
                    </a:srgbClr>
                  </a:outerShdw>
                </a:effectLst>
                <a:latin typeface="Baskerville Old Face" panose="02020602080505020303" pitchFamily="18" charset="0"/>
              </a:rPr>
              <a:t>A. Purine and pyrimidine bases</a:t>
            </a:r>
            <a:endParaRPr lang="en-US" sz="4000" dirty="0"/>
          </a:p>
        </p:txBody>
      </p:sp>
      <p:sp>
        <p:nvSpPr>
          <p:cNvPr id="5" name="Slide Number Placeholder 4">
            <a:extLst>
              <a:ext uri="{FF2B5EF4-FFF2-40B4-BE49-F238E27FC236}">
                <a16:creationId xmlns:a16="http://schemas.microsoft.com/office/drawing/2014/main" id="{B4879F67-F016-2E92-E981-DB0B406582C9}"/>
              </a:ext>
            </a:extLst>
          </p:cNvPr>
          <p:cNvSpPr>
            <a:spLocks noGrp="1"/>
          </p:cNvSpPr>
          <p:nvPr>
            <p:ph type="sldNum" sz="quarter" idx="12"/>
          </p:nvPr>
        </p:nvSpPr>
        <p:spPr/>
        <p:txBody>
          <a:bodyPr/>
          <a:lstStyle/>
          <a:p>
            <a:pPr>
              <a:defRPr/>
            </a:pPr>
            <a:fld id="{BDA394D7-9785-4BE5-AFD5-4F918A689025}" type="slidenum">
              <a:rPr lang="en-US" smtClean="0"/>
              <a:pPr>
                <a:defRPr/>
              </a:pPr>
              <a:t>7</a:t>
            </a:fld>
            <a:endParaRPr lang="en-US"/>
          </a:p>
        </p:txBody>
      </p:sp>
      <p:sp>
        <p:nvSpPr>
          <p:cNvPr id="3" name="Content Placeholder 2">
            <a:extLst>
              <a:ext uri="{FF2B5EF4-FFF2-40B4-BE49-F238E27FC236}">
                <a16:creationId xmlns:a16="http://schemas.microsoft.com/office/drawing/2014/main" id="{836DBA11-645B-74CA-CEF4-B285B3B60A01}"/>
              </a:ext>
            </a:extLst>
          </p:cNvPr>
          <p:cNvSpPr>
            <a:spLocks noGrp="1"/>
          </p:cNvSpPr>
          <p:nvPr>
            <p:ph idx="1"/>
          </p:nvPr>
        </p:nvSpPr>
        <p:spPr>
          <a:xfrm>
            <a:off x="304800" y="1400514"/>
            <a:ext cx="6324600" cy="4007251"/>
          </a:xfrm>
          <a:prstGeom prst="rect">
            <a:avLst/>
          </a:prstGeom>
        </p:spPr>
        <p:txBody>
          <a:bodyPr wrap="square">
            <a:spAutoFit/>
          </a:bodyPr>
          <a:lstStyle/>
          <a:p>
            <a:pPr marL="457200" indent="-457200">
              <a:buFont typeface="Arial" panose="020B0604020202020204" pitchFamily="34" charset="0"/>
              <a:buChar char="•"/>
            </a:pPr>
            <a:r>
              <a:rPr lang="en-US" sz="2400" dirty="0">
                <a:latin typeface="Calibri" panose="020F0502020204030204" pitchFamily="34" charset="0"/>
                <a:cs typeface="Calibri" panose="020F0502020204030204" pitchFamily="34" charset="0"/>
              </a:rPr>
              <a:t>Purines are double-ringed structures, whereas pyrimidines have a single ring.</a:t>
            </a:r>
          </a:p>
          <a:p>
            <a:pPr marL="457200" indent="-457200">
              <a:buFont typeface="Arial" panose="020B0604020202020204" pitchFamily="34" charset="0"/>
              <a:buChar char="•"/>
            </a:pPr>
            <a:r>
              <a:rPr lang="en-US" sz="2400" dirty="0">
                <a:latin typeface="Calibri" panose="020F0502020204030204" pitchFamily="34" charset="0"/>
                <a:cs typeface="Calibri" panose="020F0502020204030204" pitchFamily="34" charset="0"/>
              </a:rPr>
              <a:t>Both DNA and RNA contain the same purine bases: adenine (A) and guanine (G).</a:t>
            </a:r>
          </a:p>
          <a:p>
            <a:pPr marL="457200" indent="-457200">
              <a:buFont typeface="Arial" panose="020B0604020202020204" pitchFamily="34" charset="0"/>
              <a:buChar char="•"/>
            </a:pPr>
            <a:r>
              <a:rPr lang="en-US" sz="2400" dirty="0">
                <a:latin typeface="Calibri" panose="020F0502020204030204" pitchFamily="34" charset="0"/>
                <a:cs typeface="Calibri" panose="020F0502020204030204" pitchFamily="34" charset="0"/>
              </a:rPr>
              <a:t>Both DNA and RNA contain the pyrimidine cytosine (C), but they differ in their second pyrimidine base: DNA contains thymine (T), whereas RNA contains uracil (U).</a:t>
            </a:r>
          </a:p>
          <a:p>
            <a:pPr marL="457200" indent="-457200">
              <a:buFont typeface="Arial" panose="020B0604020202020204" pitchFamily="34" charset="0"/>
              <a:buChar char="•"/>
            </a:pPr>
            <a:r>
              <a:rPr lang="en-US" sz="2400" dirty="0">
                <a:latin typeface="Calibri" panose="020F0502020204030204" pitchFamily="34" charset="0"/>
                <a:cs typeface="Calibri" panose="020F0502020204030204" pitchFamily="34" charset="0"/>
              </a:rPr>
              <a:t>T and U differ in that only T has a methyl group</a:t>
            </a:r>
          </a:p>
        </p:txBody>
      </p:sp>
      <p:pic>
        <p:nvPicPr>
          <p:cNvPr id="6" name="Picture 5">
            <a:extLst>
              <a:ext uri="{FF2B5EF4-FFF2-40B4-BE49-F238E27FC236}">
                <a16:creationId xmlns:a16="http://schemas.microsoft.com/office/drawing/2014/main" id="{969911C1-CDE0-4657-3050-0C87E55C81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1" y="1400514"/>
            <a:ext cx="2590800" cy="4819311"/>
          </a:xfrm>
          <a:prstGeom prst="rect">
            <a:avLst/>
          </a:prstGeom>
        </p:spPr>
      </p:pic>
      <p:sp>
        <p:nvSpPr>
          <p:cNvPr id="7" name="Round Same Side Corner Rectangle 4">
            <a:extLst>
              <a:ext uri="{FF2B5EF4-FFF2-40B4-BE49-F238E27FC236}">
                <a16:creationId xmlns:a16="http://schemas.microsoft.com/office/drawing/2014/main" id="{A7B29410-DD18-4720-AF8F-A825878F54B2}"/>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2253643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598DB-5BC1-8BE7-1AB2-1AAE28F425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7F89AB-17D3-5C0D-8763-A1317C7DE324}"/>
              </a:ext>
            </a:extLst>
          </p:cNvPr>
          <p:cNvSpPr>
            <a:spLocks noGrp="1"/>
          </p:cNvSpPr>
          <p:nvPr>
            <p:ph type="title"/>
          </p:nvPr>
        </p:nvSpPr>
        <p:spPr>
          <a:xfrm>
            <a:off x="647700" y="609600"/>
            <a:ext cx="7848600" cy="1066800"/>
          </a:xfrm>
        </p:spPr>
        <p:txBody>
          <a:bodyPr>
            <a:normAutofit fontScale="90000"/>
          </a:bodyPr>
          <a:lstStyle/>
          <a:p>
            <a:r>
              <a:rPr lang="en-US" sz="4000" b="1" u="sng" dirty="0">
                <a:effectLst>
                  <a:outerShdw blurRad="38100" dist="38100" dir="2700000" algn="tl">
                    <a:srgbClr val="000000">
                      <a:alpha val="43137"/>
                    </a:srgbClr>
                  </a:outerShdw>
                </a:effectLst>
                <a:latin typeface="Baskerville Old Face" panose="02020602080505020303" pitchFamily="18" charset="0"/>
              </a:rPr>
              <a:t>B. Nucleosides</a:t>
            </a:r>
            <a:br>
              <a:rPr lang="en-US" sz="3600" b="1" u="sng" dirty="0">
                <a:effectLst>
                  <a:outerShdw blurRad="38100" dist="38100" dir="2700000" algn="tl">
                    <a:srgbClr val="000000">
                      <a:alpha val="43137"/>
                    </a:srgbClr>
                  </a:outerShdw>
                </a:effectLst>
                <a:latin typeface="Baskerville Old Face" panose="02020602080505020303" pitchFamily="18" charset="0"/>
              </a:rPr>
            </a:br>
            <a:endParaRPr lang="en-US" sz="4000" dirty="0"/>
          </a:p>
        </p:txBody>
      </p:sp>
      <p:sp>
        <p:nvSpPr>
          <p:cNvPr id="5" name="Slide Number Placeholder 4">
            <a:extLst>
              <a:ext uri="{FF2B5EF4-FFF2-40B4-BE49-F238E27FC236}">
                <a16:creationId xmlns:a16="http://schemas.microsoft.com/office/drawing/2014/main" id="{B96072AA-EE56-65AC-474F-AECCA0C90419}"/>
              </a:ext>
            </a:extLst>
          </p:cNvPr>
          <p:cNvSpPr>
            <a:spLocks noGrp="1"/>
          </p:cNvSpPr>
          <p:nvPr>
            <p:ph type="sldNum" sz="quarter" idx="12"/>
          </p:nvPr>
        </p:nvSpPr>
        <p:spPr/>
        <p:txBody>
          <a:bodyPr/>
          <a:lstStyle/>
          <a:p>
            <a:pPr>
              <a:defRPr/>
            </a:pPr>
            <a:fld id="{BDA394D7-9785-4BE5-AFD5-4F918A689025}" type="slidenum">
              <a:rPr lang="en-US" smtClean="0"/>
              <a:pPr>
                <a:defRPr/>
              </a:pPr>
              <a:t>8</a:t>
            </a:fld>
            <a:endParaRPr lang="en-US" dirty="0"/>
          </a:p>
        </p:txBody>
      </p:sp>
      <p:sp>
        <p:nvSpPr>
          <p:cNvPr id="6" name="Content Placeholder 5">
            <a:extLst>
              <a:ext uri="{FF2B5EF4-FFF2-40B4-BE49-F238E27FC236}">
                <a16:creationId xmlns:a16="http://schemas.microsoft.com/office/drawing/2014/main" id="{6B734EA3-2E3C-968B-DAB1-A91ECF29DFEC}"/>
              </a:ext>
            </a:extLst>
          </p:cNvPr>
          <p:cNvSpPr>
            <a:spLocks noGrp="1"/>
          </p:cNvSpPr>
          <p:nvPr>
            <p:ph idx="1"/>
          </p:nvPr>
        </p:nvSpPr>
        <p:spPr/>
        <p:txBody>
          <a:bodyPr>
            <a:normAutofit fontScale="85000" lnSpcReduction="20000"/>
          </a:bodyPr>
          <a:lstStyle/>
          <a:p>
            <a:pPr marL="342900" indent="-342900">
              <a:buFont typeface="Arial" panose="020B0604020202020204" pitchFamily="34" charset="0"/>
              <a:buChar char="•"/>
            </a:pPr>
            <a:r>
              <a:rPr lang="en-US" sz="3100" dirty="0">
                <a:latin typeface="Calibri" panose="020F0502020204030204" pitchFamily="34" charset="0"/>
                <a:cs typeface="Calibri" panose="020F0502020204030204" pitchFamily="34" charset="0"/>
              </a:rPr>
              <a:t>The addition of a pentose sugar to a base through an N-glycosidic bond produces a nucleoside.</a:t>
            </a:r>
          </a:p>
          <a:p>
            <a:pPr marL="342900" indent="-342900">
              <a:buFont typeface="Arial" panose="020B0604020202020204" pitchFamily="34" charset="0"/>
              <a:buChar char="•"/>
            </a:pPr>
            <a:r>
              <a:rPr lang="en-US" sz="3100" dirty="0">
                <a:latin typeface="Calibri" panose="020F0502020204030204" pitchFamily="34" charset="0"/>
                <a:cs typeface="Calibri" panose="020F0502020204030204" pitchFamily="34" charset="0"/>
              </a:rPr>
              <a:t>If the sugar is ribose, a ribonucleoside is produced, and if the sugar is 2-deoxyribose, a deoxyribonucleoside is produced.</a:t>
            </a:r>
          </a:p>
          <a:p>
            <a:pPr marL="342900" indent="-342900">
              <a:buFont typeface="Arial" panose="020B0604020202020204" pitchFamily="34" charset="0"/>
              <a:buChar char="•"/>
            </a:pPr>
            <a:r>
              <a:rPr lang="en-US" sz="3100" dirty="0">
                <a:latin typeface="Calibri" panose="020F0502020204030204" pitchFamily="34" charset="0"/>
                <a:cs typeface="Calibri" panose="020F0502020204030204" pitchFamily="34" charset="0"/>
              </a:rPr>
              <a:t>The ribonucleosides of A, G, C, and U are named adenosine, guanosine, cytidine, and uridine, respectively.</a:t>
            </a:r>
          </a:p>
          <a:p>
            <a:pPr marL="342900" indent="-342900">
              <a:buFont typeface="Arial" panose="020B0604020202020204" pitchFamily="34" charset="0"/>
              <a:buChar char="•"/>
            </a:pPr>
            <a:r>
              <a:rPr lang="en-US" sz="3100" dirty="0">
                <a:latin typeface="Calibri" panose="020F0502020204030204" pitchFamily="34" charset="0"/>
                <a:cs typeface="Calibri" panose="020F0502020204030204" pitchFamily="34" charset="0"/>
              </a:rPr>
              <a:t>The deoxyribonucleosides of A, G, C, and T have the added prefix deoxy- (e.g., deoxyadenosine).</a:t>
            </a:r>
          </a:p>
          <a:p>
            <a:pPr marL="342900" indent="-342900">
              <a:buFont typeface="Arial" panose="020B0604020202020204" pitchFamily="34" charset="0"/>
              <a:buChar char="•"/>
            </a:pPr>
            <a:r>
              <a:rPr lang="en-US" sz="3100" dirty="0">
                <a:latin typeface="Calibri" panose="020F0502020204030204" pitchFamily="34" charset="0"/>
                <a:cs typeface="Calibri" panose="020F0502020204030204" pitchFamily="34" charset="0"/>
              </a:rPr>
              <a:t>The carbon and nitrogen atoms in the rings of the base and the sugar are numbered separately.</a:t>
            </a:r>
          </a:p>
          <a:p>
            <a:pPr marL="342900" indent="-342900">
              <a:buFont typeface="Arial" panose="020B0604020202020204" pitchFamily="34" charset="0"/>
              <a:buChar char="•"/>
            </a:pPr>
            <a:r>
              <a:rPr lang="en-US" sz="3100" dirty="0">
                <a:latin typeface="Calibri" panose="020F0502020204030204" pitchFamily="34" charset="0"/>
                <a:cs typeface="Calibri" panose="020F0502020204030204" pitchFamily="34" charset="0"/>
              </a:rPr>
              <a:t>Carbons in the pentose are numbered 1′ to 5′. </a:t>
            </a:r>
          </a:p>
          <a:p>
            <a:endParaRPr lang="en-US" dirty="0"/>
          </a:p>
        </p:txBody>
      </p:sp>
      <p:sp>
        <p:nvSpPr>
          <p:cNvPr id="7" name="Round Same Side Corner Rectangle 4">
            <a:extLst>
              <a:ext uri="{FF2B5EF4-FFF2-40B4-BE49-F238E27FC236}">
                <a16:creationId xmlns:a16="http://schemas.microsoft.com/office/drawing/2014/main" id="{0AEA03DB-FAE4-4F27-8B4C-59B6C894EF7C}"/>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4266166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A48FC-A784-D7DC-793A-EB852BD12157}"/>
              </a:ext>
            </a:extLst>
          </p:cNvPr>
          <p:cNvSpPr>
            <a:spLocks noGrp="1"/>
          </p:cNvSpPr>
          <p:nvPr>
            <p:ph type="title"/>
          </p:nvPr>
        </p:nvSpPr>
        <p:spPr>
          <a:xfrm>
            <a:off x="457200" y="533400"/>
            <a:ext cx="8229600" cy="884238"/>
          </a:xfrm>
        </p:spPr>
        <p:txBody>
          <a:bodyPr>
            <a:normAutofit fontScale="90000"/>
          </a:bodyPr>
          <a:lstStyle/>
          <a:p>
            <a:r>
              <a:rPr lang="en-US" sz="4400" b="1" u="sng" dirty="0">
                <a:effectLst>
                  <a:outerShdw blurRad="38100" dist="38100" dir="2700000" algn="tl">
                    <a:srgbClr val="000000">
                      <a:alpha val="43137"/>
                    </a:srgbClr>
                  </a:outerShdw>
                </a:effectLst>
                <a:latin typeface="Baskerville Old Face" panose="02020602080505020303" pitchFamily="18" charset="0"/>
              </a:rPr>
              <a:t>C. Nucleotides</a:t>
            </a:r>
            <a:br>
              <a:rPr lang="en-US" sz="4000" b="1" u="sng" dirty="0">
                <a:effectLst>
                  <a:outerShdw blurRad="38100" dist="38100" dir="2700000" algn="tl">
                    <a:srgbClr val="000000">
                      <a:alpha val="43137"/>
                    </a:srgbClr>
                  </a:outerShdw>
                </a:effectLst>
                <a:latin typeface="Baskerville Old Face" panose="02020602080505020303" pitchFamily="18" charset="0"/>
              </a:rPr>
            </a:br>
            <a:r>
              <a:rPr lang="en-US" sz="4400" dirty="0">
                <a:solidFill>
                  <a:schemeClr val="accent4"/>
                </a:solidFill>
              </a:rPr>
              <a:t> </a:t>
            </a:r>
            <a:endParaRPr lang="en-PK" dirty="0"/>
          </a:p>
        </p:txBody>
      </p:sp>
      <p:sp>
        <p:nvSpPr>
          <p:cNvPr id="3" name="Content Placeholder 2">
            <a:extLst>
              <a:ext uri="{FF2B5EF4-FFF2-40B4-BE49-F238E27FC236}">
                <a16:creationId xmlns:a16="http://schemas.microsoft.com/office/drawing/2014/main" id="{46536FCA-E700-1011-4582-A6450D18AE19}"/>
              </a:ext>
            </a:extLst>
          </p:cNvPr>
          <p:cNvSpPr>
            <a:spLocks noGrp="1"/>
          </p:cNvSpPr>
          <p:nvPr>
            <p:ph idx="1"/>
          </p:nvPr>
        </p:nvSpPr>
        <p:spPr>
          <a:xfrm>
            <a:off x="457200" y="1066800"/>
            <a:ext cx="8001000" cy="5333999"/>
          </a:xfrm>
        </p:spPr>
        <p:txBody>
          <a:bodyPr>
            <a:norm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The addition of one or more phosphate groups to a nucleoside produces a nucleotide.</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The first phosphate group is attached by an ester linkage to the 5′-OH of the pentose, forming a nucleoside 5′-phosphate or a 5′-nucleotide.</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The type of pentose is denoted by the prefix in the names 5′-ribonucleotide and 5′-deoxyribonucleotide.</a:t>
            </a:r>
          </a:p>
          <a:p>
            <a:r>
              <a:rPr lang="en-US" sz="2400" dirty="0">
                <a:latin typeface="Calibri" panose="020F0502020204030204" pitchFamily="34" charset="0"/>
                <a:cs typeface="Calibri" panose="020F0502020204030204" pitchFamily="34" charset="0"/>
              </a:rPr>
              <a:t>If one phosphate group is attached to the 5′-carbon of the pentose, the structure is a nucleoside monophosphate, like adenosine monophosphate (AMP, or adenylate).</a:t>
            </a:r>
          </a:p>
          <a:p>
            <a:pPr marL="342900" indent="-342900">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endParaRPr lang="en-PK" sz="2400" dirty="0"/>
          </a:p>
        </p:txBody>
      </p:sp>
      <p:sp>
        <p:nvSpPr>
          <p:cNvPr id="5" name="Slide Number Placeholder 4">
            <a:extLst>
              <a:ext uri="{FF2B5EF4-FFF2-40B4-BE49-F238E27FC236}">
                <a16:creationId xmlns:a16="http://schemas.microsoft.com/office/drawing/2014/main" id="{682FE35B-568B-B2E7-3154-0851A61D228F}"/>
              </a:ext>
            </a:extLst>
          </p:cNvPr>
          <p:cNvSpPr>
            <a:spLocks noGrp="1"/>
          </p:cNvSpPr>
          <p:nvPr>
            <p:ph type="sldNum" sz="quarter" idx="12"/>
          </p:nvPr>
        </p:nvSpPr>
        <p:spPr/>
        <p:txBody>
          <a:bodyPr/>
          <a:lstStyle/>
          <a:p>
            <a:pPr>
              <a:defRPr/>
            </a:pPr>
            <a:fld id="{BDA394D7-9785-4BE5-AFD5-4F918A689025}" type="slidenum">
              <a:rPr lang="en-US" smtClean="0"/>
              <a:pPr>
                <a:defRPr/>
              </a:pPr>
              <a:t>9</a:t>
            </a:fld>
            <a:endParaRPr lang="en-US"/>
          </a:p>
        </p:txBody>
      </p:sp>
      <p:sp>
        <p:nvSpPr>
          <p:cNvPr id="6" name="Round Same Side Corner Rectangle 4">
            <a:extLst>
              <a:ext uri="{FF2B5EF4-FFF2-40B4-BE49-F238E27FC236}">
                <a16:creationId xmlns:a16="http://schemas.microsoft.com/office/drawing/2014/main" id="{D427E982-24F1-40C6-99AB-57C9AC49464D}"/>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36224099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GIS - (2025) Template" id="{648899B7-B6B2-4513-87B4-71CEA5E2221E}" vid="{75E70D07-80E2-404D-BEB2-5A3D1E348A2B}"/>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GIS - (2025) Template" id="{648899B7-B6B2-4513-87B4-71CEA5E2221E}" vid="{D6D3D166-50DC-44CB-9648-FE64210A09C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LGIS - (2025) Template </Template>
  <TotalTime>50</TotalTime>
  <Words>2386</Words>
  <Application>Microsoft Office PowerPoint</Application>
  <PresentationFormat>On-screen Show (4:3)</PresentationFormat>
  <Paragraphs>220</Paragraphs>
  <Slides>42</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42</vt:i4>
      </vt:variant>
    </vt:vector>
  </HeadingPairs>
  <TitlesOfParts>
    <vt:vector size="52" baseType="lpstr">
      <vt:lpstr>Arial</vt:lpstr>
      <vt:lpstr>Arial Black</vt:lpstr>
      <vt:lpstr>Baskerville Old Face</vt:lpstr>
      <vt:lpstr>Calibri</vt:lpstr>
      <vt:lpstr>Calibri Light</vt:lpstr>
      <vt:lpstr>Inter Var</vt:lpstr>
      <vt:lpstr>Segoe UI</vt:lpstr>
      <vt:lpstr>Times New Roman</vt:lpstr>
      <vt:lpstr>Office Theme</vt:lpstr>
      <vt:lpstr>1_Office Theme</vt:lpstr>
      <vt:lpstr>PowerPoint Presentation</vt:lpstr>
      <vt:lpstr>Reproduction Module 2nd Year MBBS(LGIS) Purine Nucleotide De novo Synthesis and Salvage Pathway</vt:lpstr>
      <vt:lpstr>Motto, Vision, Dream</vt:lpstr>
      <vt:lpstr>PowerPoint Presentation</vt:lpstr>
      <vt:lpstr>PowerPoint Presentation</vt:lpstr>
      <vt:lpstr>Structure of Nucleotide</vt:lpstr>
      <vt:lpstr>A. Purine and pyrimidine bases</vt:lpstr>
      <vt:lpstr>B. Nucleosides </vt:lpstr>
      <vt:lpstr>C. Nucleotides  </vt:lpstr>
      <vt:lpstr>C. Nucleotides</vt:lpstr>
      <vt:lpstr>PowerPoint Presentation</vt:lpstr>
      <vt:lpstr>PURINE NUCLEOTIDE SYNTHESIS   </vt:lpstr>
      <vt:lpstr>A. 5-Phosphoribosyl-1-pyrophosphate synthesis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Functions of Nucleotides</vt:lpstr>
      <vt:lpstr>Vertical Integration</vt:lpstr>
      <vt:lpstr>Family Medicine</vt:lpstr>
      <vt:lpstr>PowerPoint Presentation</vt:lpstr>
      <vt:lpstr>PowerPoint Presentation</vt:lpstr>
      <vt:lpstr>https://www.ncbi.nlm.nih.gov/pmc/articles/PMC2596281/#:~:text=Purine%20biosynthesis%20requires%20ten%20enzyma </vt:lpstr>
      <vt:lpstr>PowerPoint Presentation</vt:lpstr>
      <vt:lpstr>Learning 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Uzma Zafar</dc:creator>
  <cp:lastModifiedBy>Uzma Zafar</cp:lastModifiedBy>
  <cp:revision>8</cp:revision>
  <dcterms:created xsi:type="dcterms:W3CDTF">2025-02-23T11:04:44Z</dcterms:created>
  <dcterms:modified xsi:type="dcterms:W3CDTF">2025-03-20T05:55:48Z</dcterms:modified>
</cp:coreProperties>
</file>