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85" r:id="rId2"/>
    <p:sldId id="257" r:id="rId3"/>
    <p:sldId id="258" r:id="rId4"/>
    <p:sldId id="259" r:id="rId5"/>
    <p:sldId id="260" r:id="rId6"/>
    <p:sldId id="287"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6" r:id="rId30"/>
    <p:sldId id="283" r:id="rId31"/>
    <p:sldId id="284" r:id="rId32"/>
  </p:sldIdLst>
  <p:sldSz cx="9144000" cy="6858000" type="screen4x3"/>
  <p:notesSz cx="9144000" cy="6858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marfatima93@gmail.com" userId="d44883e3c0456043" providerId="LiveId" clId="{42608653-9B34-4A48-B3BD-3377F43D4C21}"/>
    <pc:docChg chg="modSld">
      <pc:chgData name="sammarfatima93@gmail.com" userId="d44883e3c0456043" providerId="LiveId" clId="{42608653-9B34-4A48-B3BD-3377F43D4C21}" dt="2025-02-24T14:56:49.254" v="1" actId="207"/>
      <pc:docMkLst>
        <pc:docMk/>
      </pc:docMkLst>
      <pc:sldChg chg="modSp mod">
        <pc:chgData name="sammarfatima93@gmail.com" userId="d44883e3c0456043" providerId="LiveId" clId="{42608653-9B34-4A48-B3BD-3377F43D4C21}" dt="2025-02-24T14:56:49.254" v="1" actId="207"/>
        <pc:sldMkLst>
          <pc:docMk/>
          <pc:sldMk cId="2227098371" sldId="285"/>
        </pc:sldMkLst>
        <pc:spChg chg="mod">
          <ac:chgData name="sammarfatima93@gmail.com" userId="d44883e3c0456043" providerId="LiveId" clId="{42608653-9B34-4A48-B3BD-3377F43D4C21}" dt="2025-02-24T14:56:44.911" v="0" actId="207"/>
          <ac:spMkLst>
            <pc:docMk/>
            <pc:sldMk cId="2227098371" sldId="285"/>
            <ac:spMk id="2" creationId="{00000000-0000-0000-0000-000000000000}"/>
          </ac:spMkLst>
        </pc:spChg>
        <pc:spChg chg="mod">
          <ac:chgData name="sammarfatima93@gmail.com" userId="d44883e3c0456043" providerId="LiveId" clId="{42608653-9B34-4A48-B3BD-3377F43D4C21}" dt="2025-02-24T14:56:49.254" v="1" actId="207"/>
          <ac:spMkLst>
            <pc:docMk/>
            <pc:sldMk cId="2227098371" sldId="28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42A5D-2C58-D93C-DF8D-134477EFA5C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PK"/>
          </a:p>
        </p:txBody>
      </p:sp>
      <p:sp>
        <p:nvSpPr>
          <p:cNvPr id="3" name="Subtitle 2">
            <a:extLst>
              <a:ext uri="{FF2B5EF4-FFF2-40B4-BE49-F238E27FC236}">
                <a16:creationId xmlns:a16="http://schemas.microsoft.com/office/drawing/2014/main" id="{656CC09A-3B7F-F7F6-DA22-3743F88415D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3DD9F790-A02E-F916-BBFA-4E94FC80B7A6}"/>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5" name="Footer Placeholder 4">
            <a:extLst>
              <a:ext uri="{FF2B5EF4-FFF2-40B4-BE49-F238E27FC236}">
                <a16:creationId xmlns:a16="http://schemas.microsoft.com/office/drawing/2014/main" id="{1C9E87DF-61E0-2C1D-A1C2-04412AEBD1CA}"/>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9FD959AE-A51B-F530-0FF1-315E3081BCC8}"/>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89218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C1BC-E5E0-9097-D8BB-CD8402670DC8}"/>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9B428FF2-8D7C-865E-E25A-B1999427E2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B0B0D5C2-C51C-AB6F-2163-BCF3861BE443}"/>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5" name="Footer Placeholder 4">
            <a:extLst>
              <a:ext uri="{FF2B5EF4-FFF2-40B4-BE49-F238E27FC236}">
                <a16:creationId xmlns:a16="http://schemas.microsoft.com/office/drawing/2014/main" id="{B3FD920E-182A-E297-806E-92ACB162353D}"/>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D36ED14D-25F3-E22E-5A94-7E764363F352}"/>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95347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03C08A-F5E5-97C7-9FDE-94C577F1E2CC}"/>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9A546DD4-FBDD-BCA6-C831-887E82AFBBA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B6331AE7-4152-596C-FEFE-7B21F3CA6FF9}"/>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5" name="Footer Placeholder 4">
            <a:extLst>
              <a:ext uri="{FF2B5EF4-FFF2-40B4-BE49-F238E27FC236}">
                <a16:creationId xmlns:a16="http://schemas.microsoft.com/office/drawing/2014/main" id="{3A23486E-8DDB-BA7B-85EB-2778EE3D999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D812BAFF-064E-F7F7-686D-895985D570C1}"/>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871933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5940" y="1204340"/>
            <a:ext cx="1356360" cy="513714"/>
          </a:xfrm>
          <a:prstGeom prst="rect">
            <a:avLst/>
          </a:prstGeom>
        </p:spPr>
        <p:txBody>
          <a:bodyPr wrap="square" lIns="0" tIns="0" rIns="0" bIns="0">
            <a:spAutoFit/>
          </a:bodyPr>
          <a:lstStyle>
            <a:lvl1pPr>
              <a:defRPr sz="4400" b="0"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3200" b="1" i="0" u="sng">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366026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2828-7DFA-D329-3B70-DFAB18F99F70}"/>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6F8AE983-BBBF-9AD6-F501-D3429B154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506EAD0A-E2D5-F9A9-7AE0-A3A37945A0BD}"/>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5" name="Footer Placeholder 4">
            <a:extLst>
              <a:ext uri="{FF2B5EF4-FFF2-40B4-BE49-F238E27FC236}">
                <a16:creationId xmlns:a16="http://schemas.microsoft.com/office/drawing/2014/main" id="{2142EE53-5FA8-B33A-ECCB-BB85A5460E5D}"/>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8D294F34-F082-4086-956D-064A9641F18F}"/>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3243668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E1A79-A736-924B-9477-D96104FDA2D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7AF40E2C-222A-A08B-0B87-6334F7027B2B}"/>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439FC6-080E-281A-FBFE-B27F395FA9DB}"/>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5" name="Footer Placeholder 4">
            <a:extLst>
              <a:ext uri="{FF2B5EF4-FFF2-40B4-BE49-F238E27FC236}">
                <a16:creationId xmlns:a16="http://schemas.microsoft.com/office/drawing/2014/main" id="{B16A7443-5895-E177-0803-067938523CD9}"/>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7985B4E9-0D50-966E-E581-06D158BEE0F1}"/>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1912123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75EAA-06E8-1309-03E3-234C0165C6C4}"/>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A7737FA6-1278-70FB-D577-02B5656D259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86281034-7E32-4C2E-7F51-0585931BA20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5E112B71-499B-C8BE-05C9-C291C48EBBE5}"/>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6" name="Footer Placeholder 5">
            <a:extLst>
              <a:ext uri="{FF2B5EF4-FFF2-40B4-BE49-F238E27FC236}">
                <a16:creationId xmlns:a16="http://schemas.microsoft.com/office/drawing/2014/main" id="{EED5908B-8C28-7129-0329-CC0A747E31F2}"/>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F4496D91-F493-54F3-FBC6-DAAF0906D85B}"/>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180453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326F6-CBEE-0AAB-2CFF-6BA3B3DCE32A}"/>
              </a:ext>
            </a:extLst>
          </p:cNvPr>
          <p:cNvSpPr>
            <a:spLocks noGrp="1"/>
          </p:cNvSpPr>
          <p:nvPr>
            <p:ph type="title"/>
          </p:nvPr>
        </p:nvSpPr>
        <p:spPr>
          <a:xfrm>
            <a:off x="629841" y="365126"/>
            <a:ext cx="78867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218EF0D5-2803-11B2-2F62-7F99495A0FC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3EAE578-4980-69F9-42EB-1D69F44470F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1110BB61-BD59-D1D3-6E46-DF18282E448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43EA665-6669-A44A-2571-4A6787AC9DB9}"/>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045D004E-1891-6E67-C60D-5680AF231384}"/>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8" name="Footer Placeholder 7">
            <a:extLst>
              <a:ext uri="{FF2B5EF4-FFF2-40B4-BE49-F238E27FC236}">
                <a16:creationId xmlns:a16="http://schemas.microsoft.com/office/drawing/2014/main" id="{8075E767-755C-9517-94CB-B2BF8CFC12D2}"/>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FAC40D2F-6B08-3D54-50EB-B66AF5BB6EA1}"/>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812107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25DAC-40B5-295A-3683-47789454D210}"/>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441E2DBE-B92D-5E8D-D8A3-3AB2220100AF}"/>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4" name="Footer Placeholder 3">
            <a:extLst>
              <a:ext uri="{FF2B5EF4-FFF2-40B4-BE49-F238E27FC236}">
                <a16:creationId xmlns:a16="http://schemas.microsoft.com/office/drawing/2014/main" id="{03C43CF2-63D0-8837-87F5-13BFEA32537E}"/>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74788CC9-8544-56DC-0B8C-9D98BEF0BC17}"/>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94196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1CB041-636F-27D0-822F-E15C10EED9C5}"/>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3" name="Footer Placeholder 2">
            <a:extLst>
              <a:ext uri="{FF2B5EF4-FFF2-40B4-BE49-F238E27FC236}">
                <a16:creationId xmlns:a16="http://schemas.microsoft.com/office/drawing/2014/main" id="{B47CA754-CD19-4554-16DA-1A73F4C1CC1C}"/>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92DF8C7E-EF9D-BAFA-3EBC-81C02C5FF23C}"/>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426959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5FD5-9A6D-17CC-C24D-4B4811BD946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A9A5D3ED-FB79-45D5-87C1-35BD30D3643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FC925257-CE15-2BCC-1791-CCE7EE9D4D7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0830556-D9BB-72B1-4BC0-515297A825AD}"/>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6" name="Footer Placeholder 5">
            <a:extLst>
              <a:ext uri="{FF2B5EF4-FFF2-40B4-BE49-F238E27FC236}">
                <a16:creationId xmlns:a16="http://schemas.microsoft.com/office/drawing/2014/main" id="{CDED1B69-104E-2825-7FAF-45D76844B814}"/>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33E604CB-EDBB-819A-F695-66687983CD1F}"/>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3200027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E3CEC-1DBB-3E20-F7D8-8729DFA595E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B4247481-7B06-3981-6DFD-B916D4E3D04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PK"/>
          </a:p>
        </p:txBody>
      </p:sp>
      <p:sp>
        <p:nvSpPr>
          <p:cNvPr id="4" name="Text Placeholder 3">
            <a:extLst>
              <a:ext uri="{FF2B5EF4-FFF2-40B4-BE49-F238E27FC236}">
                <a16:creationId xmlns:a16="http://schemas.microsoft.com/office/drawing/2014/main" id="{34AF7F0D-3F64-3FED-40AE-65C5273840B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DD7356F-16E2-D08B-7038-4B9BAF3C06B8}"/>
              </a:ext>
            </a:extLst>
          </p:cNvPr>
          <p:cNvSpPr>
            <a:spLocks noGrp="1"/>
          </p:cNvSpPr>
          <p:nvPr>
            <p:ph type="dt" sz="half" idx="10"/>
          </p:nvPr>
        </p:nvSpPr>
        <p:spPr/>
        <p:txBody>
          <a:bodyPr/>
          <a:lstStyle/>
          <a:p>
            <a:fld id="{1D8BD707-D9CF-40AE-B4C6-C98DA3205C09}" type="datetimeFigureOut">
              <a:rPr lang="en-US" smtClean="0"/>
              <a:t>2/24/2025</a:t>
            </a:fld>
            <a:endParaRPr lang="en-US"/>
          </a:p>
        </p:txBody>
      </p:sp>
      <p:sp>
        <p:nvSpPr>
          <p:cNvPr id="6" name="Footer Placeholder 5">
            <a:extLst>
              <a:ext uri="{FF2B5EF4-FFF2-40B4-BE49-F238E27FC236}">
                <a16:creationId xmlns:a16="http://schemas.microsoft.com/office/drawing/2014/main" id="{3942BED2-F213-CE1A-F9C7-2BD3DCCE38B5}"/>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4EF56A8D-A177-D902-854C-167092105635}"/>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421874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B2060A-52C4-5CEE-BB39-AF2DD4BA001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6C86D09D-AE97-F6AE-A396-2D2BC818064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41C02D67-C0DE-70C3-3A0D-8E5F6E55133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1D8BD707-D9CF-40AE-B4C6-C98DA3205C09}" type="datetimeFigureOut">
              <a:rPr lang="en-US" smtClean="0"/>
              <a:t>2/24/2025</a:t>
            </a:fld>
            <a:endParaRPr lang="en-US"/>
          </a:p>
        </p:txBody>
      </p:sp>
      <p:sp>
        <p:nvSpPr>
          <p:cNvPr id="5" name="Footer Placeholder 4">
            <a:extLst>
              <a:ext uri="{FF2B5EF4-FFF2-40B4-BE49-F238E27FC236}">
                <a16:creationId xmlns:a16="http://schemas.microsoft.com/office/drawing/2014/main" id="{B7E155BC-A8E2-00F3-4CB4-13A7FDC16A9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PK"/>
          </a:p>
        </p:txBody>
      </p:sp>
      <p:sp>
        <p:nvSpPr>
          <p:cNvPr id="6" name="Slide Number Placeholder 5">
            <a:extLst>
              <a:ext uri="{FF2B5EF4-FFF2-40B4-BE49-F238E27FC236}">
                <a16:creationId xmlns:a16="http://schemas.microsoft.com/office/drawing/2014/main" id="{55D9360A-6C53-0F91-6437-601B3F0DA39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B6F15528-21DE-4FAA-801E-634DDDAF4B2B}" type="slidenum">
              <a:rPr lang="en-PK" smtClean="0"/>
              <a:t>‹#›</a:t>
            </a:fld>
            <a:endParaRPr lang="en-PK"/>
          </a:p>
        </p:txBody>
      </p:sp>
    </p:spTree>
    <p:extLst>
      <p:ext uri="{BB962C8B-B14F-4D97-AF65-F5344CB8AC3E}">
        <p14:creationId xmlns:p14="http://schemas.microsoft.com/office/powerpoint/2010/main" val="141127211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P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0.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638300"/>
            <a:ext cx="6858000" cy="1790700"/>
          </a:xfrm>
        </p:spPr>
        <p:txBody>
          <a:bodyPr>
            <a:normAutofit/>
          </a:bodyPr>
          <a:lstStyle/>
          <a:p>
            <a:r>
              <a:rPr lang="en-US" sz="3525" b="1" dirty="0"/>
              <a:t>Renal Cell Tumors</a:t>
            </a:r>
            <a:br>
              <a:rPr lang="en-US" b="1" dirty="0">
                <a:ea typeface="ＭＳ Ｐゴシック" pitchFamily="-111" charset="-128"/>
                <a:cs typeface="ＭＳ Ｐゴシック" pitchFamily="-111" charset="-128"/>
              </a:rPr>
            </a:br>
            <a:r>
              <a:rPr lang="en-US" sz="3300" b="1" dirty="0">
                <a:ea typeface="ＭＳ Ｐゴシック" pitchFamily="-111" charset="-128"/>
                <a:cs typeface="ＭＳ Ｐゴシック" pitchFamily="-111" charset="-128"/>
              </a:rPr>
              <a:t>Renal Module</a:t>
            </a:r>
            <a:br>
              <a:rPr lang="en-US" b="1" dirty="0">
                <a:ea typeface="ＭＳ Ｐゴシック" pitchFamily="-111" charset="-128"/>
                <a:cs typeface="ＭＳ Ｐゴシック" pitchFamily="-111" charset="-128"/>
              </a:rPr>
            </a:br>
            <a:r>
              <a:rPr lang="en-US" sz="3300" b="1" dirty="0">
                <a:ea typeface="ＭＳ Ｐゴシック" pitchFamily="-111" charset="-128"/>
                <a:cs typeface="ＭＳ Ｐゴシック" pitchFamily="-111" charset="-128"/>
              </a:rPr>
              <a:t>4</a:t>
            </a:r>
            <a:r>
              <a:rPr lang="en-US" sz="3300" b="1" baseline="30000" dirty="0">
                <a:ea typeface="ＭＳ Ｐゴシック" pitchFamily="-111" charset="-128"/>
                <a:cs typeface="ＭＳ Ｐゴシック" pitchFamily="-111" charset="-128"/>
              </a:rPr>
              <a:t>th</a:t>
            </a:r>
            <a:r>
              <a:rPr lang="en-US" sz="3300" b="1" dirty="0">
                <a:ea typeface="ＭＳ Ｐゴシック" pitchFamily="-111" charset="-128"/>
                <a:cs typeface="ＭＳ Ｐゴシック" pitchFamily="-111" charset="-128"/>
              </a:rPr>
              <a:t> Year MBBS</a:t>
            </a:r>
            <a:endParaRPr lang="en-US" sz="3300" dirty="0"/>
          </a:p>
        </p:txBody>
      </p:sp>
      <p:sp>
        <p:nvSpPr>
          <p:cNvPr id="3" name="Subtitle 2"/>
          <p:cNvSpPr>
            <a:spLocks noGrp="1"/>
          </p:cNvSpPr>
          <p:nvPr>
            <p:ph type="subTitle" idx="1"/>
          </p:nvPr>
        </p:nvSpPr>
        <p:spPr/>
        <p:txBody>
          <a:bodyPr/>
          <a:lstStyle/>
          <a:p>
            <a:r>
              <a:rPr lang="en-US" dirty="0"/>
              <a:t>Dr Kiran Fatima</a:t>
            </a:r>
          </a:p>
          <a:p>
            <a:r>
              <a:rPr lang="en-US" dirty="0"/>
              <a:t>Pathology Department</a:t>
            </a:r>
          </a:p>
          <a:p>
            <a:r>
              <a:rPr lang="en-US" dirty="0"/>
              <a:t>Rawalpindi Medical University</a:t>
            </a:r>
          </a:p>
        </p:txBody>
      </p:sp>
    </p:spTree>
    <p:extLst>
      <p:ext uri="{BB962C8B-B14F-4D97-AF65-F5344CB8AC3E}">
        <p14:creationId xmlns:p14="http://schemas.microsoft.com/office/powerpoint/2010/main" val="2227098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94352" y="221010"/>
            <a:ext cx="2730247" cy="689932"/>
          </a:xfrm>
          <a:prstGeom prst="rect">
            <a:avLst/>
          </a:prstGeom>
        </p:spPr>
        <p:txBody>
          <a:bodyPr vert="horz" wrap="square" lIns="0" tIns="12700" rIns="0" bIns="0" rtlCol="0">
            <a:spAutoFit/>
          </a:bodyPr>
          <a:lstStyle/>
          <a:p>
            <a:pPr marL="12700">
              <a:lnSpc>
                <a:spcPct val="100000"/>
              </a:lnSpc>
              <a:spcBef>
                <a:spcPts val="100"/>
              </a:spcBef>
            </a:pPr>
            <a:r>
              <a:rPr sz="4400" b="1" dirty="0">
                <a:latin typeface="Calibri"/>
                <a:cs typeface="Calibri"/>
              </a:rPr>
              <a:t>Risk</a:t>
            </a:r>
            <a:r>
              <a:rPr sz="4400" b="1" spc="-15" dirty="0">
                <a:latin typeface="Calibri"/>
                <a:cs typeface="Calibri"/>
              </a:rPr>
              <a:t> </a:t>
            </a:r>
            <a:r>
              <a:rPr sz="4400" b="1" spc="-10" dirty="0">
                <a:latin typeface="Calibri"/>
                <a:cs typeface="Calibri"/>
              </a:rPr>
              <a:t>factors</a:t>
            </a:r>
            <a:endParaRPr sz="4400" dirty="0">
              <a:latin typeface="Calibri"/>
              <a:cs typeface="Calibri"/>
            </a:endParaRPr>
          </a:p>
        </p:txBody>
      </p:sp>
      <p:sp>
        <p:nvSpPr>
          <p:cNvPr id="3" name="object 3"/>
          <p:cNvSpPr txBox="1"/>
          <p:nvPr/>
        </p:nvSpPr>
        <p:spPr>
          <a:xfrm>
            <a:off x="329590" y="1169130"/>
            <a:ext cx="8423910" cy="5319983"/>
          </a:xfrm>
          <a:prstGeom prst="rect">
            <a:avLst/>
          </a:prstGeom>
        </p:spPr>
        <p:txBody>
          <a:bodyPr vert="horz" wrap="square" lIns="0" tIns="12065" rIns="0" bIns="0" rtlCol="0">
            <a:spAutoFit/>
          </a:bodyPr>
          <a:lstStyle/>
          <a:p>
            <a:pPr marL="355600" marR="46990" indent="-342900">
              <a:lnSpc>
                <a:spcPct val="140100"/>
              </a:lnSpc>
              <a:spcBef>
                <a:spcPts val="95"/>
              </a:spcBef>
              <a:buFont typeface="Arial MT"/>
              <a:buChar char="•"/>
              <a:tabLst>
                <a:tab pos="355600" algn="l"/>
              </a:tabLst>
            </a:pPr>
            <a:r>
              <a:rPr sz="2400" spc="-25" dirty="0">
                <a:latin typeface="Calibri"/>
                <a:cs typeface="Calibri"/>
              </a:rPr>
              <a:t>Tobacco</a:t>
            </a:r>
            <a:r>
              <a:rPr sz="2400" spc="-45" dirty="0">
                <a:latin typeface="Calibri"/>
                <a:cs typeface="Calibri"/>
              </a:rPr>
              <a:t> </a:t>
            </a:r>
            <a:r>
              <a:rPr sz="2400" dirty="0">
                <a:latin typeface="Calibri"/>
                <a:cs typeface="Calibri"/>
              </a:rPr>
              <a:t>,</a:t>
            </a:r>
            <a:r>
              <a:rPr sz="2400" spc="-50" dirty="0">
                <a:latin typeface="Calibri"/>
                <a:cs typeface="Calibri"/>
              </a:rPr>
              <a:t> </a:t>
            </a:r>
            <a:r>
              <a:rPr sz="2400" dirty="0">
                <a:latin typeface="Calibri"/>
                <a:cs typeface="Calibri"/>
              </a:rPr>
              <a:t>urban</a:t>
            </a:r>
            <a:r>
              <a:rPr sz="2400" spc="-70" dirty="0">
                <a:latin typeface="Calibri"/>
                <a:cs typeface="Calibri"/>
              </a:rPr>
              <a:t> </a:t>
            </a:r>
            <a:r>
              <a:rPr sz="2400" spc="-20" dirty="0">
                <a:latin typeface="Calibri"/>
                <a:cs typeface="Calibri"/>
              </a:rPr>
              <a:t>environmental</a:t>
            </a:r>
            <a:r>
              <a:rPr sz="2400" spc="-45" dirty="0">
                <a:latin typeface="Calibri"/>
                <a:cs typeface="Calibri"/>
              </a:rPr>
              <a:t> </a:t>
            </a:r>
            <a:r>
              <a:rPr sz="2400" dirty="0">
                <a:latin typeface="Calibri"/>
                <a:cs typeface="Calibri"/>
              </a:rPr>
              <a:t>toxins</a:t>
            </a:r>
            <a:r>
              <a:rPr sz="2400" spc="-45" dirty="0">
                <a:latin typeface="Calibri"/>
                <a:cs typeface="Calibri"/>
              </a:rPr>
              <a:t> </a:t>
            </a:r>
            <a:r>
              <a:rPr sz="2400" spc="-10" dirty="0">
                <a:latin typeface="Calibri"/>
                <a:cs typeface="Calibri"/>
              </a:rPr>
              <a:t>(cadmium/</a:t>
            </a:r>
            <a:r>
              <a:rPr sz="2400" spc="-35" dirty="0">
                <a:latin typeface="Calibri"/>
                <a:cs typeface="Calibri"/>
              </a:rPr>
              <a:t> </a:t>
            </a:r>
            <a:r>
              <a:rPr sz="2400" spc="-10" dirty="0">
                <a:latin typeface="Calibri"/>
                <a:cs typeface="Calibri"/>
              </a:rPr>
              <a:t>asbestos/</a:t>
            </a:r>
            <a:r>
              <a:rPr sz="2400" spc="-45" dirty="0">
                <a:latin typeface="Calibri"/>
                <a:cs typeface="Calibri"/>
              </a:rPr>
              <a:t> </a:t>
            </a:r>
            <a:r>
              <a:rPr sz="2400" spc="-10" dirty="0">
                <a:latin typeface="Calibri"/>
                <a:cs typeface="Calibri"/>
              </a:rPr>
              <a:t>petrols), </a:t>
            </a:r>
            <a:r>
              <a:rPr sz="2400" spc="-20" dirty="0">
                <a:latin typeface="Calibri"/>
                <a:cs typeface="Calibri"/>
              </a:rPr>
              <a:t>obesity,</a:t>
            </a:r>
            <a:r>
              <a:rPr sz="2400" spc="-60" dirty="0">
                <a:latin typeface="Calibri"/>
                <a:cs typeface="Calibri"/>
              </a:rPr>
              <a:t> </a:t>
            </a:r>
            <a:r>
              <a:rPr sz="2400" dirty="0">
                <a:latin typeface="Calibri"/>
                <a:cs typeface="Calibri"/>
              </a:rPr>
              <a:t>high</a:t>
            </a:r>
            <a:r>
              <a:rPr sz="2400" spc="-70" dirty="0">
                <a:latin typeface="Calibri"/>
                <a:cs typeface="Calibri"/>
              </a:rPr>
              <a:t> </a:t>
            </a:r>
            <a:r>
              <a:rPr sz="2400" dirty="0">
                <a:latin typeface="Calibri"/>
                <a:cs typeface="Calibri"/>
              </a:rPr>
              <a:t>dietary</a:t>
            </a:r>
            <a:r>
              <a:rPr sz="2400" spc="-65" dirty="0">
                <a:latin typeface="Calibri"/>
                <a:cs typeface="Calibri"/>
              </a:rPr>
              <a:t> </a:t>
            </a:r>
            <a:r>
              <a:rPr sz="2400" dirty="0">
                <a:latin typeface="Calibri"/>
                <a:cs typeface="Calibri"/>
              </a:rPr>
              <a:t>fat</a:t>
            </a:r>
            <a:r>
              <a:rPr sz="2400" spc="-70" dirty="0">
                <a:latin typeface="Calibri"/>
                <a:cs typeface="Calibri"/>
              </a:rPr>
              <a:t> </a:t>
            </a:r>
            <a:r>
              <a:rPr sz="2400" spc="-10" dirty="0">
                <a:latin typeface="Calibri"/>
                <a:cs typeface="Calibri"/>
              </a:rPr>
              <a:t>intake,</a:t>
            </a:r>
            <a:r>
              <a:rPr sz="2400" spc="-50" dirty="0">
                <a:latin typeface="Calibri"/>
                <a:cs typeface="Calibri"/>
              </a:rPr>
              <a:t> </a:t>
            </a:r>
            <a:r>
              <a:rPr sz="2400" dirty="0">
                <a:latin typeface="Calibri"/>
                <a:cs typeface="Calibri"/>
              </a:rPr>
              <a:t>acquired</a:t>
            </a:r>
            <a:r>
              <a:rPr sz="2400" spc="-85" dirty="0">
                <a:latin typeface="Calibri"/>
                <a:cs typeface="Calibri"/>
              </a:rPr>
              <a:t> </a:t>
            </a:r>
            <a:r>
              <a:rPr sz="2400" dirty="0">
                <a:latin typeface="Calibri"/>
                <a:cs typeface="Calibri"/>
              </a:rPr>
              <a:t>cystic</a:t>
            </a:r>
            <a:r>
              <a:rPr sz="2400" spc="-75" dirty="0">
                <a:latin typeface="Calibri"/>
                <a:cs typeface="Calibri"/>
              </a:rPr>
              <a:t> </a:t>
            </a:r>
            <a:r>
              <a:rPr sz="2400" dirty="0">
                <a:latin typeface="Calibri"/>
                <a:cs typeface="Calibri"/>
              </a:rPr>
              <a:t>renal</a:t>
            </a:r>
            <a:r>
              <a:rPr sz="2400" spc="-75" dirty="0">
                <a:latin typeface="Calibri"/>
                <a:cs typeface="Calibri"/>
              </a:rPr>
              <a:t> </a:t>
            </a:r>
            <a:r>
              <a:rPr sz="2400" dirty="0">
                <a:latin typeface="Calibri"/>
                <a:cs typeface="Calibri"/>
              </a:rPr>
              <a:t>disease</a:t>
            </a:r>
            <a:r>
              <a:rPr sz="2400" spc="-60" dirty="0">
                <a:latin typeface="Calibri"/>
                <a:cs typeface="Calibri"/>
              </a:rPr>
              <a:t> </a:t>
            </a:r>
            <a:r>
              <a:rPr sz="2400" dirty="0">
                <a:latin typeface="Calibri"/>
                <a:cs typeface="Calibri"/>
              </a:rPr>
              <a:t>from</a:t>
            </a:r>
            <a:r>
              <a:rPr sz="2400" spc="-55" dirty="0">
                <a:latin typeface="Calibri"/>
                <a:cs typeface="Calibri"/>
              </a:rPr>
              <a:t> </a:t>
            </a:r>
            <a:r>
              <a:rPr sz="2400" spc="-10" dirty="0">
                <a:latin typeface="Calibri"/>
                <a:cs typeface="Calibri"/>
              </a:rPr>
              <a:t>renal failure</a:t>
            </a:r>
            <a:endParaRPr sz="2400" dirty="0">
              <a:latin typeface="Calibri"/>
              <a:cs typeface="Calibri"/>
            </a:endParaRPr>
          </a:p>
          <a:p>
            <a:pPr marL="354965" indent="-342265">
              <a:lnSpc>
                <a:spcPct val="100000"/>
              </a:lnSpc>
              <a:spcBef>
                <a:spcPts val="1580"/>
              </a:spcBef>
              <a:buFont typeface="Arial MT"/>
              <a:buChar char="•"/>
              <a:tabLst>
                <a:tab pos="354965" algn="l"/>
              </a:tabLst>
            </a:pPr>
            <a:r>
              <a:rPr sz="2400" dirty="0">
                <a:latin typeface="Calibri"/>
                <a:cs typeface="Calibri"/>
              </a:rPr>
              <a:t>Association</a:t>
            </a:r>
            <a:r>
              <a:rPr sz="2400" spc="-35" dirty="0">
                <a:latin typeface="Calibri"/>
                <a:cs typeface="Calibri"/>
              </a:rPr>
              <a:t> </a:t>
            </a:r>
            <a:r>
              <a:rPr sz="2400" dirty="0">
                <a:latin typeface="Calibri"/>
                <a:cs typeface="Calibri"/>
              </a:rPr>
              <a:t>with</a:t>
            </a:r>
            <a:r>
              <a:rPr sz="2400" spc="-30" dirty="0">
                <a:latin typeface="Calibri"/>
                <a:cs typeface="Calibri"/>
              </a:rPr>
              <a:t> </a:t>
            </a:r>
            <a:r>
              <a:rPr sz="2400" dirty="0">
                <a:latin typeface="Calibri"/>
                <a:cs typeface="Calibri"/>
              </a:rPr>
              <a:t>von</a:t>
            </a:r>
            <a:r>
              <a:rPr sz="2400" spc="-35" dirty="0">
                <a:latin typeface="Calibri"/>
                <a:cs typeface="Calibri"/>
              </a:rPr>
              <a:t> </a:t>
            </a:r>
            <a:r>
              <a:rPr sz="2400" spc="-10" dirty="0">
                <a:latin typeface="Calibri"/>
                <a:cs typeface="Calibri"/>
              </a:rPr>
              <a:t>Hippel-</a:t>
            </a:r>
            <a:r>
              <a:rPr sz="2400" dirty="0">
                <a:latin typeface="Calibri"/>
                <a:cs typeface="Calibri"/>
              </a:rPr>
              <a:t>Lindau</a:t>
            </a:r>
            <a:r>
              <a:rPr sz="2400" spc="-30" dirty="0">
                <a:latin typeface="Calibri"/>
                <a:cs typeface="Calibri"/>
              </a:rPr>
              <a:t> </a:t>
            </a:r>
            <a:r>
              <a:rPr sz="2400" spc="-10" dirty="0">
                <a:latin typeface="Calibri"/>
                <a:cs typeface="Calibri"/>
              </a:rPr>
              <a:t>disease:</a:t>
            </a:r>
            <a:endParaRPr sz="2400" dirty="0">
              <a:latin typeface="Calibri"/>
              <a:cs typeface="Calibri"/>
            </a:endParaRPr>
          </a:p>
          <a:p>
            <a:pPr marL="809625" lvl="1" indent="-339725">
              <a:lnSpc>
                <a:spcPct val="100000"/>
              </a:lnSpc>
              <a:spcBef>
                <a:spcPts val="1440"/>
              </a:spcBef>
              <a:buFont typeface="Arial MT"/>
              <a:buChar char="–"/>
              <a:tabLst>
                <a:tab pos="809625" algn="l"/>
              </a:tabLst>
            </a:pPr>
            <a:r>
              <a:rPr sz="2400" dirty="0">
                <a:latin typeface="Calibri"/>
                <a:cs typeface="Calibri"/>
              </a:rPr>
              <a:t>autosomal</a:t>
            </a:r>
            <a:r>
              <a:rPr sz="2400" spc="-95" dirty="0">
                <a:latin typeface="Calibri"/>
                <a:cs typeface="Calibri"/>
              </a:rPr>
              <a:t> </a:t>
            </a:r>
            <a:r>
              <a:rPr sz="2400" spc="-10" dirty="0">
                <a:latin typeface="Calibri"/>
                <a:cs typeface="Calibri"/>
              </a:rPr>
              <a:t>dominant</a:t>
            </a:r>
            <a:endParaRPr sz="2400" dirty="0">
              <a:latin typeface="Calibri"/>
              <a:cs typeface="Calibri"/>
            </a:endParaRPr>
          </a:p>
          <a:p>
            <a:pPr marL="756285" lvl="1" indent="-286385">
              <a:lnSpc>
                <a:spcPct val="100000"/>
              </a:lnSpc>
              <a:spcBef>
                <a:spcPts val="1370"/>
              </a:spcBef>
              <a:buFont typeface="Arial MT"/>
              <a:buChar char="–"/>
              <a:tabLst>
                <a:tab pos="756285" algn="l"/>
              </a:tabLst>
            </a:pPr>
            <a:r>
              <a:rPr sz="2400" dirty="0">
                <a:latin typeface="Calibri"/>
                <a:cs typeface="Calibri"/>
              </a:rPr>
              <a:t>loss</a:t>
            </a:r>
            <a:r>
              <a:rPr sz="2400" spc="-15" dirty="0">
                <a:latin typeface="Calibri"/>
                <a:cs typeface="Calibri"/>
              </a:rPr>
              <a:t> </a:t>
            </a:r>
            <a:r>
              <a:rPr sz="2400" dirty="0">
                <a:latin typeface="Calibri"/>
                <a:cs typeface="Calibri"/>
              </a:rPr>
              <a:t>of</a:t>
            </a:r>
            <a:r>
              <a:rPr sz="2400" spc="-15" dirty="0">
                <a:latin typeface="Calibri"/>
                <a:cs typeface="Calibri"/>
              </a:rPr>
              <a:t> </a:t>
            </a:r>
            <a:r>
              <a:rPr sz="2400" spc="-35" dirty="0">
                <a:latin typeface="Calibri"/>
                <a:cs typeface="Calibri"/>
              </a:rPr>
              <a:t>3p</a:t>
            </a:r>
            <a:endParaRPr sz="2400" dirty="0">
              <a:latin typeface="Calibri"/>
              <a:cs typeface="Calibri"/>
            </a:endParaRPr>
          </a:p>
          <a:p>
            <a:pPr marL="756285" marR="5080" lvl="1" indent="-287020">
              <a:lnSpc>
                <a:spcPct val="140000"/>
              </a:lnSpc>
              <a:spcBef>
                <a:spcPts val="459"/>
              </a:spcBef>
              <a:buFont typeface="Arial MT"/>
              <a:buChar char="–"/>
              <a:tabLst>
                <a:tab pos="756285" algn="l"/>
              </a:tabLst>
            </a:pPr>
            <a:r>
              <a:rPr sz="2400" dirty="0">
                <a:latin typeface="Calibri"/>
                <a:cs typeface="Calibri"/>
              </a:rPr>
              <a:t>&gt;70%</a:t>
            </a:r>
            <a:r>
              <a:rPr sz="2400" spc="-35" dirty="0">
                <a:latin typeface="Calibri"/>
                <a:cs typeface="Calibri"/>
              </a:rPr>
              <a:t> </a:t>
            </a:r>
            <a:r>
              <a:rPr sz="2400" dirty="0">
                <a:latin typeface="Calibri"/>
                <a:cs typeface="Calibri"/>
              </a:rPr>
              <a:t>chance</a:t>
            </a:r>
            <a:r>
              <a:rPr sz="2400" spc="-55" dirty="0">
                <a:latin typeface="Calibri"/>
                <a:cs typeface="Calibri"/>
              </a:rPr>
              <a:t> </a:t>
            </a:r>
            <a:r>
              <a:rPr sz="2400" dirty="0">
                <a:latin typeface="Calibri"/>
                <a:cs typeface="Calibri"/>
              </a:rPr>
              <a:t>developing</a:t>
            </a:r>
            <a:r>
              <a:rPr sz="2400" spc="10" dirty="0">
                <a:latin typeface="Calibri"/>
                <a:cs typeface="Calibri"/>
              </a:rPr>
              <a:t> </a:t>
            </a:r>
            <a:r>
              <a:rPr sz="2400" dirty="0">
                <a:latin typeface="Calibri"/>
                <a:cs typeface="Calibri"/>
              </a:rPr>
              <a:t>RCC</a:t>
            </a:r>
            <a:r>
              <a:rPr sz="2400" spc="-55" dirty="0">
                <a:latin typeface="Calibri"/>
                <a:cs typeface="Calibri"/>
              </a:rPr>
              <a:t> </a:t>
            </a:r>
            <a:r>
              <a:rPr sz="2400" dirty="0">
                <a:latin typeface="Calibri"/>
                <a:cs typeface="Calibri"/>
              </a:rPr>
              <a:t>(almost</a:t>
            </a:r>
            <a:r>
              <a:rPr sz="2400" spc="-45" dirty="0">
                <a:latin typeface="Calibri"/>
                <a:cs typeface="Calibri"/>
              </a:rPr>
              <a:t> </a:t>
            </a:r>
            <a:r>
              <a:rPr sz="2400" dirty="0">
                <a:latin typeface="Calibri"/>
                <a:cs typeface="Calibri"/>
              </a:rPr>
              <a:t>all</a:t>
            </a:r>
            <a:r>
              <a:rPr sz="2400" spc="-55" dirty="0">
                <a:latin typeface="Calibri"/>
                <a:cs typeface="Calibri"/>
              </a:rPr>
              <a:t> </a:t>
            </a:r>
            <a:r>
              <a:rPr sz="2400" dirty="0">
                <a:latin typeface="Calibri"/>
                <a:cs typeface="Calibri"/>
              </a:rPr>
              <a:t>clear</a:t>
            </a:r>
            <a:r>
              <a:rPr sz="2400" spc="-55" dirty="0">
                <a:latin typeface="Calibri"/>
                <a:cs typeface="Calibri"/>
              </a:rPr>
              <a:t> </a:t>
            </a:r>
            <a:r>
              <a:rPr sz="2400" dirty="0">
                <a:latin typeface="Calibri"/>
                <a:cs typeface="Calibri"/>
              </a:rPr>
              <a:t>cell</a:t>
            </a:r>
            <a:r>
              <a:rPr sz="2400" spc="-55" dirty="0">
                <a:latin typeface="Calibri"/>
                <a:cs typeface="Calibri"/>
              </a:rPr>
              <a:t> </a:t>
            </a:r>
            <a:r>
              <a:rPr sz="2400" dirty="0">
                <a:latin typeface="Calibri"/>
                <a:cs typeface="Calibri"/>
              </a:rPr>
              <a:t>histology)</a:t>
            </a:r>
            <a:r>
              <a:rPr sz="2400" spc="-10" dirty="0">
                <a:latin typeface="Calibri"/>
                <a:cs typeface="Calibri"/>
              </a:rPr>
              <a:t> </a:t>
            </a:r>
            <a:r>
              <a:rPr sz="2400" dirty="0">
                <a:latin typeface="Calibri"/>
                <a:cs typeface="Calibri"/>
              </a:rPr>
              <a:t>risk</a:t>
            </a:r>
            <a:r>
              <a:rPr sz="2400" spc="-50" dirty="0">
                <a:latin typeface="Calibri"/>
                <a:cs typeface="Calibri"/>
              </a:rPr>
              <a:t> </a:t>
            </a:r>
            <a:r>
              <a:rPr sz="2400" dirty="0">
                <a:latin typeface="Calibri"/>
                <a:cs typeface="Calibri"/>
              </a:rPr>
              <a:t>of</a:t>
            </a:r>
            <a:r>
              <a:rPr sz="2400" spc="-55" dirty="0">
                <a:latin typeface="Calibri"/>
                <a:cs typeface="Calibri"/>
              </a:rPr>
              <a:t> </a:t>
            </a:r>
            <a:r>
              <a:rPr sz="2400" spc="-10" dirty="0">
                <a:latin typeface="Calibri"/>
                <a:cs typeface="Calibri"/>
              </a:rPr>
              <a:t>developing </a:t>
            </a:r>
            <a:r>
              <a:rPr sz="2400" dirty="0">
                <a:latin typeface="Calibri"/>
                <a:cs typeface="Calibri"/>
              </a:rPr>
              <a:t>multiple</a:t>
            </a:r>
            <a:r>
              <a:rPr sz="2400" spc="-50" dirty="0">
                <a:latin typeface="Calibri"/>
                <a:cs typeface="Calibri"/>
              </a:rPr>
              <a:t> </a:t>
            </a:r>
            <a:r>
              <a:rPr sz="2400" dirty="0">
                <a:latin typeface="Calibri"/>
                <a:cs typeface="Calibri"/>
              </a:rPr>
              <a:t>other</a:t>
            </a:r>
            <a:r>
              <a:rPr sz="2400" spc="-70" dirty="0">
                <a:latin typeface="Calibri"/>
                <a:cs typeface="Calibri"/>
              </a:rPr>
              <a:t> </a:t>
            </a:r>
            <a:r>
              <a:rPr sz="2400" dirty="0">
                <a:latin typeface="Calibri"/>
                <a:cs typeface="Calibri"/>
              </a:rPr>
              <a:t>benign</a:t>
            </a:r>
            <a:r>
              <a:rPr sz="2400" spc="-50" dirty="0">
                <a:latin typeface="Calibri"/>
                <a:cs typeface="Calibri"/>
              </a:rPr>
              <a:t> </a:t>
            </a:r>
            <a:r>
              <a:rPr sz="2400" dirty="0">
                <a:latin typeface="Calibri"/>
                <a:cs typeface="Calibri"/>
              </a:rPr>
              <a:t>and</a:t>
            </a:r>
            <a:r>
              <a:rPr sz="2400" spc="-50" dirty="0">
                <a:latin typeface="Calibri"/>
                <a:cs typeface="Calibri"/>
              </a:rPr>
              <a:t> </a:t>
            </a:r>
            <a:r>
              <a:rPr sz="2400" dirty="0">
                <a:latin typeface="Calibri"/>
                <a:cs typeface="Calibri"/>
              </a:rPr>
              <a:t>malignant</a:t>
            </a:r>
            <a:r>
              <a:rPr sz="2400" spc="-55" dirty="0">
                <a:latin typeface="Calibri"/>
                <a:cs typeface="Calibri"/>
              </a:rPr>
              <a:t> </a:t>
            </a:r>
            <a:r>
              <a:rPr sz="2400" dirty="0">
                <a:latin typeface="Calibri"/>
                <a:cs typeface="Calibri"/>
              </a:rPr>
              <a:t>tumors</a:t>
            </a:r>
            <a:r>
              <a:rPr sz="2400" spc="-55" dirty="0">
                <a:latin typeface="Calibri"/>
                <a:cs typeface="Calibri"/>
              </a:rPr>
              <a:t> </a:t>
            </a:r>
            <a:r>
              <a:rPr sz="2400" dirty="0">
                <a:latin typeface="Calibri"/>
                <a:cs typeface="Calibri"/>
              </a:rPr>
              <a:t>(retinal</a:t>
            </a:r>
            <a:r>
              <a:rPr sz="2400" spc="-65" dirty="0">
                <a:latin typeface="Calibri"/>
                <a:cs typeface="Calibri"/>
              </a:rPr>
              <a:t> </a:t>
            </a:r>
            <a:r>
              <a:rPr sz="2400" dirty="0">
                <a:latin typeface="Calibri"/>
                <a:cs typeface="Calibri"/>
              </a:rPr>
              <a:t>angiomas,</a:t>
            </a:r>
            <a:r>
              <a:rPr sz="2400" spc="-60" dirty="0">
                <a:latin typeface="Calibri"/>
                <a:cs typeface="Calibri"/>
              </a:rPr>
              <a:t> </a:t>
            </a:r>
            <a:r>
              <a:rPr sz="2400" spc="-25" dirty="0">
                <a:latin typeface="Calibri"/>
                <a:cs typeface="Calibri"/>
              </a:rPr>
              <a:t>CNS </a:t>
            </a:r>
            <a:r>
              <a:rPr sz="2400" dirty="0">
                <a:latin typeface="Calibri"/>
                <a:cs typeface="Calibri"/>
              </a:rPr>
              <a:t>hemangioblastomas,</a:t>
            </a:r>
            <a:r>
              <a:rPr sz="2400" spc="340" dirty="0">
                <a:latin typeface="Calibri"/>
                <a:cs typeface="Calibri"/>
              </a:rPr>
              <a:t> </a:t>
            </a:r>
            <a:r>
              <a:rPr sz="2400" spc="-10" dirty="0">
                <a:latin typeface="Calibri"/>
                <a:cs typeface="Calibri"/>
              </a:rPr>
              <a:t>pheochromocytoma</a:t>
            </a:r>
            <a:r>
              <a:rPr sz="2400" spc="-30" dirty="0">
                <a:latin typeface="Calibri"/>
                <a:cs typeface="Calibri"/>
              </a:rPr>
              <a:t> </a:t>
            </a:r>
            <a:r>
              <a:rPr sz="2400" dirty="0">
                <a:latin typeface="Calibri"/>
                <a:cs typeface="Calibri"/>
              </a:rPr>
              <a:t>,</a:t>
            </a:r>
            <a:r>
              <a:rPr sz="2400" spc="-65" dirty="0">
                <a:latin typeface="Calibri"/>
                <a:cs typeface="Calibri"/>
              </a:rPr>
              <a:t> </a:t>
            </a:r>
            <a:r>
              <a:rPr sz="2400" spc="-10" dirty="0">
                <a:latin typeface="Calibri"/>
                <a:cs typeface="Calibri"/>
              </a:rPr>
              <a:t>pancreatic</a:t>
            </a:r>
            <a:r>
              <a:rPr sz="2400" spc="-55" dirty="0">
                <a:latin typeface="Calibri"/>
                <a:cs typeface="Calibri"/>
              </a:rPr>
              <a:t> </a:t>
            </a:r>
            <a:r>
              <a:rPr sz="2400" spc="-10" dirty="0">
                <a:latin typeface="Calibri"/>
                <a:cs typeface="Calibri"/>
              </a:rPr>
              <a:t>cancer)</a:t>
            </a:r>
            <a:endParaRPr sz="2400" dirty="0">
              <a:latin typeface="Calibri"/>
              <a:cs typeface="Calibri"/>
            </a:endParaRPr>
          </a:p>
        </p:txBody>
      </p:sp>
      <p:sp>
        <p:nvSpPr>
          <p:cNvPr id="4" name="TextBox 3">
            <a:extLst>
              <a:ext uri="{FF2B5EF4-FFF2-40B4-BE49-F238E27FC236}">
                <a16:creationId xmlns:a16="http://schemas.microsoft.com/office/drawing/2014/main" id="{F8FE63B5-055E-8953-C7D5-F378675D337D}"/>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344387"/>
            <a:ext cx="7886700" cy="1367041"/>
          </a:xfrm>
          <a:prstGeom prst="rect">
            <a:avLst/>
          </a:prstGeom>
        </p:spPr>
        <p:txBody>
          <a:bodyPr vert="horz" wrap="square" lIns="0" tIns="12700" rIns="0" bIns="0" rtlCol="0">
            <a:spAutoFit/>
          </a:bodyPr>
          <a:lstStyle/>
          <a:p>
            <a:pPr marL="2830195" marR="5080" indent="-2176780">
              <a:lnSpc>
                <a:spcPct val="100000"/>
              </a:lnSpc>
              <a:spcBef>
                <a:spcPts val="100"/>
              </a:spcBef>
            </a:pPr>
            <a:r>
              <a:rPr sz="4400" spc="-20" dirty="0">
                <a:latin typeface="Calibri" panose="020F0502020204030204" pitchFamily="34" charset="0"/>
                <a:cs typeface="Calibri" panose="020F0502020204030204" pitchFamily="34" charset="0"/>
              </a:rPr>
              <a:t>Histopathological</a:t>
            </a:r>
            <a:r>
              <a:rPr sz="4400" spc="-55" dirty="0">
                <a:latin typeface="Calibri" panose="020F0502020204030204" pitchFamily="34" charset="0"/>
                <a:cs typeface="Calibri" panose="020F0502020204030204" pitchFamily="34" charset="0"/>
              </a:rPr>
              <a:t> </a:t>
            </a:r>
            <a:r>
              <a:rPr sz="4400" dirty="0">
                <a:latin typeface="Calibri" panose="020F0502020204030204" pitchFamily="34" charset="0"/>
                <a:cs typeface="Calibri" panose="020F0502020204030204" pitchFamily="34" charset="0"/>
              </a:rPr>
              <a:t>types</a:t>
            </a:r>
            <a:r>
              <a:rPr sz="4400" spc="-40" dirty="0">
                <a:latin typeface="Calibri" panose="020F0502020204030204" pitchFamily="34" charset="0"/>
                <a:cs typeface="Calibri" panose="020F0502020204030204" pitchFamily="34" charset="0"/>
              </a:rPr>
              <a:t> </a:t>
            </a:r>
            <a:r>
              <a:rPr sz="4400" dirty="0">
                <a:latin typeface="Calibri" panose="020F0502020204030204" pitchFamily="34" charset="0"/>
                <a:cs typeface="Calibri" panose="020F0502020204030204" pitchFamily="34" charset="0"/>
              </a:rPr>
              <a:t>of</a:t>
            </a:r>
            <a:r>
              <a:rPr sz="4400" spc="-45" dirty="0">
                <a:latin typeface="Calibri" panose="020F0502020204030204" pitchFamily="34" charset="0"/>
                <a:cs typeface="Calibri" panose="020F0502020204030204" pitchFamily="34" charset="0"/>
              </a:rPr>
              <a:t> </a:t>
            </a:r>
            <a:r>
              <a:rPr sz="4400" spc="-10" dirty="0">
                <a:latin typeface="Calibri" panose="020F0502020204030204" pitchFamily="34" charset="0"/>
                <a:cs typeface="Calibri" panose="020F0502020204030204" pitchFamily="34" charset="0"/>
              </a:rPr>
              <a:t>renal </a:t>
            </a:r>
            <a:r>
              <a:rPr sz="4400" dirty="0">
                <a:latin typeface="Calibri" panose="020F0502020204030204" pitchFamily="34" charset="0"/>
                <a:cs typeface="Calibri" panose="020F0502020204030204" pitchFamily="34" charset="0"/>
              </a:rPr>
              <a:t>cell</a:t>
            </a:r>
            <a:r>
              <a:rPr sz="4400" spc="-10" dirty="0">
                <a:latin typeface="Calibri" panose="020F0502020204030204" pitchFamily="34" charset="0"/>
                <a:cs typeface="Calibri" panose="020F0502020204030204" pitchFamily="34" charset="0"/>
              </a:rPr>
              <a:t> tumours</a:t>
            </a:r>
          </a:p>
        </p:txBody>
      </p:sp>
      <p:sp>
        <p:nvSpPr>
          <p:cNvPr id="3" name="object 3"/>
          <p:cNvSpPr txBox="1"/>
          <p:nvPr/>
        </p:nvSpPr>
        <p:spPr>
          <a:xfrm>
            <a:off x="535940" y="2471369"/>
            <a:ext cx="5941695" cy="2597506"/>
          </a:xfrm>
          <a:prstGeom prst="rect">
            <a:avLst/>
          </a:prstGeom>
        </p:spPr>
        <p:txBody>
          <a:bodyPr vert="horz" wrap="square" lIns="0" tIns="12065" rIns="0" bIns="0" rtlCol="0">
            <a:spAutoFit/>
          </a:bodyPr>
          <a:lstStyle/>
          <a:p>
            <a:pPr marL="190500" indent="-184150">
              <a:lnSpc>
                <a:spcPct val="100000"/>
              </a:lnSpc>
              <a:spcBef>
                <a:spcPts val="95"/>
              </a:spcBef>
              <a:buSzPct val="96428"/>
              <a:buChar char="•"/>
              <a:tabLst>
                <a:tab pos="190500" algn="l"/>
              </a:tabLst>
            </a:pPr>
            <a:r>
              <a:rPr sz="2400" dirty="0">
                <a:latin typeface="Calibri"/>
                <a:cs typeface="Calibri"/>
              </a:rPr>
              <a:t>Clear</a:t>
            </a:r>
            <a:r>
              <a:rPr sz="2400" spc="-15" dirty="0">
                <a:latin typeface="Calibri"/>
                <a:cs typeface="Calibri"/>
              </a:rPr>
              <a:t> </a:t>
            </a:r>
            <a:r>
              <a:rPr sz="2400" dirty="0">
                <a:latin typeface="Calibri"/>
                <a:cs typeface="Calibri"/>
              </a:rPr>
              <a:t>Cell</a:t>
            </a:r>
            <a:r>
              <a:rPr sz="2400" spc="-25"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spcBef>
                <a:spcPts val="5"/>
              </a:spcBef>
              <a:buSzPct val="96428"/>
              <a:buChar char="•"/>
              <a:tabLst>
                <a:tab pos="190500" algn="l"/>
              </a:tabLst>
            </a:pPr>
            <a:r>
              <a:rPr sz="2400" dirty="0">
                <a:latin typeface="Calibri"/>
                <a:cs typeface="Calibri"/>
              </a:rPr>
              <a:t>Papillary</a:t>
            </a:r>
            <a:r>
              <a:rPr sz="2400" spc="-85" dirty="0">
                <a:latin typeface="Calibri"/>
                <a:cs typeface="Calibri"/>
              </a:rPr>
              <a:t> </a:t>
            </a:r>
            <a:r>
              <a:rPr sz="2400" dirty="0">
                <a:latin typeface="Calibri"/>
                <a:cs typeface="Calibri"/>
              </a:rPr>
              <a:t>Carcinoma</a:t>
            </a:r>
            <a:r>
              <a:rPr sz="2400" spc="-105" dirty="0">
                <a:latin typeface="Calibri"/>
                <a:cs typeface="Calibri"/>
              </a:rPr>
              <a:t> </a:t>
            </a:r>
            <a:r>
              <a:rPr sz="2400" dirty="0">
                <a:latin typeface="Calibri"/>
                <a:cs typeface="Calibri"/>
              </a:rPr>
              <a:t>(Type</a:t>
            </a:r>
            <a:r>
              <a:rPr sz="2400" spc="-90" dirty="0">
                <a:latin typeface="Calibri"/>
                <a:cs typeface="Calibri"/>
              </a:rPr>
              <a:t> </a:t>
            </a:r>
            <a:r>
              <a:rPr sz="2400" dirty="0">
                <a:latin typeface="Calibri"/>
                <a:cs typeface="Calibri"/>
              </a:rPr>
              <a:t>1</a:t>
            </a:r>
            <a:r>
              <a:rPr sz="2400" spc="-95" dirty="0">
                <a:latin typeface="Calibri"/>
                <a:cs typeface="Calibri"/>
              </a:rPr>
              <a:t> </a:t>
            </a:r>
            <a:r>
              <a:rPr sz="2400" dirty="0">
                <a:latin typeface="Calibri"/>
                <a:cs typeface="Calibri"/>
              </a:rPr>
              <a:t>and</a:t>
            </a:r>
            <a:r>
              <a:rPr sz="2400" spc="-95" dirty="0">
                <a:latin typeface="Calibri"/>
                <a:cs typeface="Calibri"/>
              </a:rPr>
              <a:t> </a:t>
            </a:r>
            <a:r>
              <a:rPr sz="2400" dirty="0">
                <a:latin typeface="Calibri"/>
                <a:cs typeface="Calibri"/>
              </a:rPr>
              <a:t>Type</a:t>
            </a:r>
            <a:r>
              <a:rPr sz="2400" spc="-95" dirty="0">
                <a:latin typeface="Calibri"/>
                <a:cs typeface="Calibri"/>
              </a:rPr>
              <a:t> </a:t>
            </a:r>
            <a:r>
              <a:rPr sz="2400" spc="-25" dirty="0">
                <a:latin typeface="Calibri"/>
                <a:cs typeface="Calibri"/>
              </a:rPr>
              <a:t>2)</a:t>
            </a:r>
            <a:endParaRPr sz="2400" dirty="0">
              <a:latin typeface="Calibri"/>
              <a:cs typeface="Calibri"/>
            </a:endParaRPr>
          </a:p>
          <a:p>
            <a:pPr marL="190500" indent="-184150">
              <a:lnSpc>
                <a:spcPct val="100000"/>
              </a:lnSpc>
              <a:buSzPct val="96428"/>
              <a:buChar char="•"/>
              <a:tabLst>
                <a:tab pos="190500" algn="l"/>
              </a:tabLst>
            </a:pPr>
            <a:r>
              <a:rPr sz="2400" spc="-10" dirty="0">
                <a:latin typeface="Calibri"/>
                <a:cs typeface="Calibri"/>
              </a:rPr>
              <a:t>Chromophobic</a:t>
            </a:r>
            <a:r>
              <a:rPr sz="2400" spc="-55"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buSzPct val="96428"/>
              <a:buChar char="•"/>
              <a:tabLst>
                <a:tab pos="190500" algn="l"/>
              </a:tabLst>
            </a:pPr>
            <a:r>
              <a:rPr sz="2400" dirty="0">
                <a:latin typeface="Calibri"/>
                <a:cs typeface="Calibri"/>
              </a:rPr>
              <a:t>Collecting</a:t>
            </a:r>
            <a:r>
              <a:rPr sz="2400" spc="-75" dirty="0">
                <a:latin typeface="Calibri"/>
                <a:cs typeface="Calibri"/>
              </a:rPr>
              <a:t> </a:t>
            </a:r>
            <a:r>
              <a:rPr sz="2400" dirty="0">
                <a:latin typeface="Calibri"/>
                <a:cs typeface="Calibri"/>
              </a:rPr>
              <a:t>Duct</a:t>
            </a:r>
            <a:r>
              <a:rPr sz="2400" spc="-50"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buSzPct val="96428"/>
              <a:buChar char="•"/>
              <a:tabLst>
                <a:tab pos="190500" algn="l"/>
              </a:tabLst>
            </a:pPr>
            <a:r>
              <a:rPr sz="2400" dirty="0">
                <a:latin typeface="Calibri"/>
                <a:cs typeface="Calibri"/>
              </a:rPr>
              <a:t>Medullary</a:t>
            </a:r>
            <a:r>
              <a:rPr sz="2400" spc="-80"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buSzPct val="96428"/>
              <a:buChar char="•"/>
              <a:tabLst>
                <a:tab pos="190500" algn="l"/>
              </a:tabLst>
            </a:pPr>
            <a:r>
              <a:rPr sz="2400" dirty="0">
                <a:latin typeface="Calibri"/>
                <a:cs typeface="Calibri"/>
              </a:rPr>
              <a:t>Unclassified</a:t>
            </a:r>
            <a:r>
              <a:rPr sz="2400" spc="-95" dirty="0">
                <a:latin typeface="Calibri"/>
                <a:cs typeface="Calibri"/>
              </a:rPr>
              <a:t> </a:t>
            </a:r>
            <a:r>
              <a:rPr sz="2400" spc="-10" dirty="0">
                <a:latin typeface="Calibri"/>
                <a:cs typeface="Calibri"/>
              </a:rPr>
              <a:t>Carcinoma</a:t>
            </a:r>
            <a:endParaRPr sz="2400" dirty="0">
              <a:latin typeface="Calibri"/>
              <a:cs typeface="Calibri"/>
            </a:endParaRPr>
          </a:p>
          <a:p>
            <a:pPr marL="190500" indent="-184150">
              <a:lnSpc>
                <a:spcPct val="100000"/>
              </a:lnSpc>
              <a:buSzPct val="96428"/>
              <a:buChar char="•"/>
              <a:tabLst>
                <a:tab pos="190500" algn="l"/>
              </a:tabLst>
            </a:pPr>
            <a:r>
              <a:rPr sz="2400" dirty="0">
                <a:latin typeface="Calibri"/>
                <a:cs typeface="Calibri"/>
              </a:rPr>
              <a:t>Renal</a:t>
            </a:r>
            <a:r>
              <a:rPr sz="2400" spc="-65" dirty="0">
                <a:latin typeface="Calibri"/>
                <a:cs typeface="Calibri"/>
              </a:rPr>
              <a:t> </a:t>
            </a:r>
            <a:r>
              <a:rPr sz="2400" spc="-10" dirty="0">
                <a:latin typeface="Calibri"/>
                <a:cs typeface="Calibri"/>
              </a:rPr>
              <a:t>Sarcomas</a:t>
            </a:r>
            <a:endParaRPr sz="2400" dirty="0">
              <a:latin typeface="Calibri"/>
              <a:cs typeface="Calibri"/>
            </a:endParaRPr>
          </a:p>
        </p:txBody>
      </p:sp>
      <p:sp>
        <p:nvSpPr>
          <p:cNvPr id="4" name="TextBox 3">
            <a:extLst>
              <a:ext uri="{FF2B5EF4-FFF2-40B4-BE49-F238E27FC236}">
                <a16:creationId xmlns:a16="http://schemas.microsoft.com/office/drawing/2014/main" id="{CBFC63C2-586A-1437-6879-2F73E0748B12}"/>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4000" cy="685799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57322" y="242061"/>
            <a:ext cx="3229610" cy="635000"/>
          </a:xfrm>
          <a:prstGeom prst="rect">
            <a:avLst/>
          </a:prstGeom>
        </p:spPr>
        <p:txBody>
          <a:bodyPr vert="horz" wrap="square" lIns="0" tIns="12065" rIns="0" bIns="0" rtlCol="0">
            <a:spAutoFit/>
          </a:bodyPr>
          <a:lstStyle/>
          <a:p>
            <a:pPr marL="12700">
              <a:lnSpc>
                <a:spcPct val="100000"/>
              </a:lnSpc>
              <a:spcBef>
                <a:spcPts val="95"/>
              </a:spcBef>
            </a:pPr>
            <a:r>
              <a:rPr sz="4000" b="1" spc="-10" dirty="0">
                <a:latin typeface="Calibri"/>
                <a:cs typeface="Calibri"/>
              </a:rPr>
              <a:t>Histopathology</a:t>
            </a:r>
            <a:endParaRPr sz="4000" dirty="0">
              <a:latin typeface="Calibri"/>
              <a:cs typeface="Calibri"/>
            </a:endParaRPr>
          </a:p>
        </p:txBody>
      </p:sp>
      <p:sp>
        <p:nvSpPr>
          <p:cNvPr id="3" name="object 3"/>
          <p:cNvSpPr txBox="1"/>
          <p:nvPr/>
        </p:nvSpPr>
        <p:spPr>
          <a:xfrm>
            <a:off x="535940" y="1612138"/>
            <a:ext cx="7169150" cy="2608022"/>
          </a:xfrm>
          <a:prstGeom prst="rect">
            <a:avLst/>
          </a:prstGeom>
        </p:spPr>
        <p:txBody>
          <a:bodyPr vert="horz" wrap="square" lIns="0" tIns="13335" rIns="0" bIns="0" rtlCol="0">
            <a:spAutoFit/>
          </a:bodyPr>
          <a:lstStyle/>
          <a:p>
            <a:pPr marL="354965" indent="-342265">
              <a:lnSpc>
                <a:spcPct val="100000"/>
              </a:lnSpc>
              <a:spcBef>
                <a:spcPts val="105"/>
              </a:spcBef>
              <a:buFont typeface="Arial MT"/>
              <a:buChar char="•"/>
              <a:tabLst>
                <a:tab pos="354965" algn="l"/>
                <a:tab pos="1370330" algn="l"/>
              </a:tabLst>
            </a:pPr>
            <a:r>
              <a:rPr sz="2400" spc="-10" dirty="0">
                <a:latin typeface="Calibri"/>
                <a:cs typeface="Calibri"/>
              </a:rPr>
              <a:t>Round</a:t>
            </a:r>
            <a:r>
              <a:rPr sz="2400" dirty="0">
                <a:latin typeface="Calibri"/>
                <a:cs typeface="Calibri"/>
              </a:rPr>
              <a:t>	to</a:t>
            </a:r>
            <a:r>
              <a:rPr sz="2400" spc="-45" dirty="0">
                <a:latin typeface="Calibri"/>
                <a:cs typeface="Calibri"/>
              </a:rPr>
              <a:t> </a:t>
            </a:r>
            <a:r>
              <a:rPr sz="2400" spc="-10" dirty="0">
                <a:latin typeface="Calibri"/>
                <a:cs typeface="Calibri"/>
              </a:rPr>
              <a:t>ovoid</a:t>
            </a:r>
            <a:endParaRPr sz="2400" dirty="0">
              <a:latin typeface="Calibri"/>
              <a:cs typeface="Calibri"/>
            </a:endParaRPr>
          </a:p>
          <a:p>
            <a:pPr>
              <a:lnSpc>
                <a:spcPct val="100000"/>
              </a:lnSpc>
              <a:spcBef>
                <a:spcPts val="570"/>
              </a:spcBef>
              <a:buFont typeface="Arial MT"/>
              <a:buChar char="•"/>
            </a:pPr>
            <a:endParaRPr sz="2400" dirty="0">
              <a:latin typeface="Calibri"/>
              <a:cs typeface="Calibri"/>
            </a:endParaRPr>
          </a:p>
          <a:p>
            <a:pPr marL="354965" marR="5080" indent="-342900">
              <a:lnSpc>
                <a:spcPct val="120000"/>
              </a:lnSpc>
              <a:buFont typeface="Arial MT"/>
              <a:buChar char="•"/>
              <a:tabLst>
                <a:tab pos="461009" algn="l"/>
                <a:tab pos="2414270" algn="l"/>
              </a:tabLst>
            </a:pPr>
            <a:r>
              <a:rPr sz="2400" spc="-10" dirty="0">
                <a:latin typeface="Calibri"/>
                <a:cs typeface="Calibri"/>
              </a:rPr>
              <a:t>Circumscribed</a:t>
            </a:r>
            <a:r>
              <a:rPr sz="2400" dirty="0">
                <a:latin typeface="Calibri"/>
                <a:cs typeface="Calibri"/>
              </a:rPr>
              <a:t>	by</a:t>
            </a:r>
            <a:r>
              <a:rPr sz="2400" spc="-35" dirty="0">
                <a:latin typeface="Calibri"/>
                <a:cs typeface="Calibri"/>
              </a:rPr>
              <a:t> </a:t>
            </a:r>
            <a:r>
              <a:rPr sz="2400" dirty="0">
                <a:latin typeface="Calibri"/>
                <a:cs typeface="Calibri"/>
              </a:rPr>
              <a:t>a</a:t>
            </a:r>
            <a:r>
              <a:rPr sz="2400" spc="-15" dirty="0">
                <a:latin typeface="Calibri"/>
                <a:cs typeface="Calibri"/>
              </a:rPr>
              <a:t> </a:t>
            </a:r>
            <a:r>
              <a:rPr sz="2400" dirty="0">
                <a:latin typeface="Calibri"/>
                <a:cs typeface="Calibri"/>
              </a:rPr>
              <a:t>pseudo</a:t>
            </a:r>
            <a:r>
              <a:rPr sz="2400" spc="-60" dirty="0">
                <a:latin typeface="Calibri"/>
                <a:cs typeface="Calibri"/>
              </a:rPr>
              <a:t> </a:t>
            </a:r>
            <a:r>
              <a:rPr sz="2400" dirty="0">
                <a:latin typeface="Calibri"/>
                <a:cs typeface="Calibri"/>
              </a:rPr>
              <a:t>capsule</a:t>
            </a:r>
            <a:r>
              <a:rPr sz="2400" spc="-45" dirty="0">
                <a:latin typeface="Calibri"/>
                <a:cs typeface="Calibri"/>
              </a:rPr>
              <a:t> </a:t>
            </a:r>
            <a:r>
              <a:rPr sz="2400" dirty="0">
                <a:latin typeface="Calibri"/>
                <a:cs typeface="Calibri"/>
              </a:rPr>
              <a:t>of</a:t>
            </a:r>
            <a:r>
              <a:rPr sz="2400" spc="-20" dirty="0">
                <a:latin typeface="Calibri"/>
                <a:cs typeface="Calibri"/>
              </a:rPr>
              <a:t> </a:t>
            </a:r>
            <a:r>
              <a:rPr sz="2400" spc="-10" dirty="0">
                <a:latin typeface="Calibri"/>
                <a:cs typeface="Calibri"/>
              </a:rPr>
              <a:t>compressed 	parenchyma</a:t>
            </a:r>
            <a:r>
              <a:rPr sz="2400" spc="-65" dirty="0">
                <a:latin typeface="Calibri"/>
                <a:cs typeface="Calibri"/>
              </a:rPr>
              <a:t> </a:t>
            </a:r>
            <a:r>
              <a:rPr sz="2400" dirty="0">
                <a:latin typeface="Calibri"/>
                <a:cs typeface="Calibri"/>
              </a:rPr>
              <a:t>and</a:t>
            </a:r>
            <a:r>
              <a:rPr sz="2400" spc="-55" dirty="0">
                <a:latin typeface="Calibri"/>
                <a:cs typeface="Calibri"/>
              </a:rPr>
              <a:t> </a:t>
            </a:r>
            <a:r>
              <a:rPr sz="2400" dirty="0">
                <a:latin typeface="Calibri"/>
                <a:cs typeface="Calibri"/>
              </a:rPr>
              <a:t>fibrous</a:t>
            </a:r>
            <a:r>
              <a:rPr sz="2400" spc="-60" dirty="0">
                <a:latin typeface="Calibri"/>
                <a:cs typeface="Calibri"/>
              </a:rPr>
              <a:t> </a:t>
            </a:r>
            <a:r>
              <a:rPr sz="2400" spc="-10" dirty="0">
                <a:latin typeface="Calibri"/>
                <a:cs typeface="Calibri"/>
              </a:rPr>
              <a:t>tissue</a:t>
            </a:r>
            <a:endParaRPr sz="2400" dirty="0">
              <a:latin typeface="Calibri"/>
              <a:cs typeface="Calibri"/>
            </a:endParaRPr>
          </a:p>
          <a:p>
            <a:pPr>
              <a:lnSpc>
                <a:spcPct val="100000"/>
              </a:lnSpc>
              <a:spcBef>
                <a:spcPts val="1225"/>
              </a:spcBef>
              <a:buFont typeface="Arial MT"/>
              <a:buChar char="•"/>
            </a:pPr>
            <a:endParaRPr sz="2400" dirty="0">
              <a:latin typeface="Calibri"/>
              <a:cs typeface="Calibri"/>
            </a:endParaRPr>
          </a:p>
          <a:p>
            <a:pPr marL="354965" indent="-342265">
              <a:lnSpc>
                <a:spcPct val="100000"/>
              </a:lnSpc>
              <a:buFont typeface="Arial MT"/>
              <a:buChar char="•"/>
              <a:tabLst>
                <a:tab pos="354965" algn="l"/>
              </a:tabLst>
            </a:pPr>
            <a:r>
              <a:rPr sz="2400" dirty="0">
                <a:latin typeface="Calibri"/>
                <a:cs typeface="Calibri"/>
              </a:rPr>
              <a:t>Nuclear</a:t>
            </a:r>
            <a:r>
              <a:rPr sz="2400" spc="-40" dirty="0">
                <a:latin typeface="Calibri"/>
                <a:cs typeface="Calibri"/>
              </a:rPr>
              <a:t> </a:t>
            </a:r>
            <a:r>
              <a:rPr sz="2400" spc="-10" dirty="0">
                <a:latin typeface="Calibri"/>
                <a:cs typeface="Calibri"/>
              </a:rPr>
              <a:t>features</a:t>
            </a:r>
            <a:r>
              <a:rPr sz="2400" spc="-45" dirty="0">
                <a:latin typeface="Calibri"/>
                <a:cs typeface="Calibri"/>
              </a:rPr>
              <a:t> </a:t>
            </a:r>
            <a:r>
              <a:rPr sz="2400" dirty="0">
                <a:latin typeface="Calibri"/>
                <a:cs typeface="Calibri"/>
              </a:rPr>
              <a:t>can</a:t>
            </a:r>
            <a:r>
              <a:rPr sz="2400" spc="-40" dirty="0">
                <a:latin typeface="Calibri"/>
                <a:cs typeface="Calibri"/>
              </a:rPr>
              <a:t> </a:t>
            </a:r>
            <a:r>
              <a:rPr sz="2400" dirty="0">
                <a:latin typeface="Calibri"/>
                <a:cs typeface="Calibri"/>
              </a:rPr>
              <a:t>be</a:t>
            </a:r>
            <a:r>
              <a:rPr sz="2400" spc="-60" dirty="0">
                <a:latin typeface="Calibri"/>
                <a:cs typeface="Calibri"/>
              </a:rPr>
              <a:t> </a:t>
            </a:r>
            <a:r>
              <a:rPr sz="2400" dirty="0">
                <a:latin typeface="Calibri"/>
                <a:cs typeface="Calibri"/>
              </a:rPr>
              <a:t>highly</a:t>
            </a:r>
            <a:r>
              <a:rPr sz="2400" spc="-40" dirty="0">
                <a:latin typeface="Calibri"/>
                <a:cs typeface="Calibri"/>
              </a:rPr>
              <a:t> </a:t>
            </a:r>
            <a:r>
              <a:rPr sz="2400" spc="-10" dirty="0">
                <a:latin typeface="Calibri"/>
                <a:cs typeface="Calibri"/>
              </a:rPr>
              <a:t>variable</a:t>
            </a:r>
            <a:endParaRPr sz="2400" dirty="0">
              <a:latin typeface="Calibri"/>
              <a:cs typeface="Calibri"/>
            </a:endParaRPr>
          </a:p>
        </p:txBody>
      </p:sp>
      <p:sp>
        <p:nvSpPr>
          <p:cNvPr id="4" name="TextBox 3">
            <a:extLst>
              <a:ext uri="{FF2B5EF4-FFF2-40B4-BE49-F238E27FC236}">
                <a16:creationId xmlns:a16="http://schemas.microsoft.com/office/drawing/2014/main" id="{62F4C201-B572-E183-4B57-84E61639D569}"/>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97688" rIns="0" bIns="0" rtlCol="0">
            <a:spAutoFit/>
          </a:bodyPr>
          <a:lstStyle/>
          <a:p>
            <a:pPr marL="3336290">
              <a:lnSpc>
                <a:spcPct val="100000"/>
              </a:lnSpc>
              <a:spcBef>
                <a:spcPts val="100"/>
              </a:spcBef>
            </a:pPr>
            <a:r>
              <a:rPr sz="3600" b="1" spc="-10" dirty="0">
                <a:latin typeface="Calibri"/>
                <a:cs typeface="Calibri"/>
              </a:rPr>
              <a:t>Diagnosis</a:t>
            </a:r>
            <a:endParaRPr sz="3600">
              <a:latin typeface="Calibri"/>
              <a:cs typeface="Calibri"/>
            </a:endParaRPr>
          </a:p>
        </p:txBody>
      </p:sp>
      <p:sp>
        <p:nvSpPr>
          <p:cNvPr id="3" name="object 3"/>
          <p:cNvSpPr txBox="1"/>
          <p:nvPr/>
        </p:nvSpPr>
        <p:spPr>
          <a:xfrm>
            <a:off x="381000" y="1524000"/>
            <a:ext cx="7620000" cy="5162952"/>
          </a:xfrm>
          <a:prstGeom prst="rect">
            <a:avLst/>
          </a:prstGeom>
        </p:spPr>
        <p:txBody>
          <a:bodyPr vert="horz" wrap="square" lIns="0" tIns="88900" rIns="0" bIns="0" rtlCol="0">
            <a:spAutoFit/>
          </a:bodyPr>
          <a:lstStyle/>
          <a:p>
            <a:pPr marL="354965" indent="-342265">
              <a:lnSpc>
                <a:spcPct val="100000"/>
              </a:lnSpc>
              <a:spcBef>
                <a:spcPts val="700"/>
              </a:spcBef>
              <a:buFont typeface="Arial MT"/>
              <a:buChar char="•"/>
              <a:tabLst>
                <a:tab pos="354965" algn="l"/>
              </a:tabLst>
            </a:pPr>
            <a:r>
              <a:rPr sz="2400" dirty="0">
                <a:latin typeface="Calibri"/>
                <a:cs typeface="Calibri"/>
              </a:rPr>
              <a:t>Common</a:t>
            </a:r>
            <a:r>
              <a:rPr sz="2400" spc="-60" dirty="0">
                <a:latin typeface="Calibri"/>
                <a:cs typeface="Calibri"/>
              </a:rPr>
              <a:t> </a:t>
            </a:r>
            <a:r>
              <a:rPr sz="2400" dirty="0">
                <a:latin typeface="Calibri"/>
                <a:cs typeface="Calibri"/>
              </a:rPr>
              <a:t>signs</a:t>
            </a:r>
            <a:r>
              <a:rPr sz="2400" spc="-50" dirty="0">
                <a:latin typeface="Calibri"/>
                <a:cs typeface="Calibri"/>
              </a:rPr>
              <a:t> </a:t>
            </a:r>
            <a:r>
              <a:rPr sz="2400" dirty="0">
                <a:latin typeface="Calibri"/>
                <a:cs typeface="Calibri"/>
              </a:rPr>
              <a:t>and</a:t>
            </a:r>
            <a:r>
              <a:rPr sz="2400" spc="-35" dirty="0">
                <a:latin typeface="Calibri"/>
                <a:cs typeface="Calibri"/>
              </a:rPr>
              <a:t> </a:t>
            </a:r>
            <a:r>
              <a:rPr sz="2400" spc="-10" dirty="0">
                <a:latin typeface="Calibri"/>
                <a:cs typeface="Calibri"/>
              </a:rPr>
              <a:t>symptoms:</a:t>
            </a:r>
            <a:endParaRPr sz="2400" dirty="0">
              <a:latin typeface="Calibri"/>
              <a:cs typeface="Calibri"/>
            </a:endParaRPr>
          </a:p>
          <a:p>
            <a:pPr marL="756285" lvl="1" indent="-287020">
              <a:lnSpc>
                <a:spcPct val="100000"/>
              </a:lnSpc>
              <a:spcBef>
                <a:spcPts val="509"/>
              </a:spcBef>
              <a:buFont typeface="Arial MT"/>
              <a:buChar char="–"/>
              <a:tabLst>
                <a:tab pos="756285" algn="l"/>
              </a:tabLst>
            </a:pPr>
            <a:r>
              <a:rPr sz="2400" dirty="0">
                <a:latin typeface="Calibri"/>
                <a:cs typeface="Calibri"/>
              </a:rPr>
              <a:t>Haematuria</a:t>
            </a:r>
            <a:r>
              <a:rPr sz="2400" spc="-114" dirty="0">
                <a:latin typeface="Calibri"/>
                <a:cs typeface="Calibri"/>
              </a:rPr>
              <a:t> </a:t>
            </a:r>
            <a:r>
              <a:rPr sz="2400" spc="-10" dirty="0">
                <a:latin typeface="Calibri"/>
                <a:cs typeface="Calibri"/>
              </a:rPr>
              <a:t>(80%)</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flank</a:t>
            </a:r>
            <a:r>
              <a:rPr sz="2400" spc="-30" dirty="0">
                <a:latin typeface="Calibri"/>
                <a:cs typeface="Calibri"/>
              </a:rPr>
              <a:t> </a:t>
            </a:r>
            <a:r>
              <a:rPr sz="2400" dirty="0">
                <a:latin typeface="Calibri"/>
                <a:cs typeface="Calibri"/>
              </a:rPr>
              <a:t>pain</a:t>
            </a:r>
            <a:r>
              <a:rPr sz="2400" spc="-30" dirty="0">
                <a:latin typeface="Calibri"/>
                <a:cs typeface="Calibri"/>
              </a:rPr>
              <a:t> </a:t>
            </a:r>
            <a:r>
              <a:rPr sz="2400" spc="-10" dirty="0">
                <a:latin typeface="Calibri"/>
                <a:cs typeface="Calibri"/>
              </a:rPr>
              <a:t>(45%)</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flank</a:t>
            </a:r>
            <a:r>
              <a:rPr sz="2400" spc="-50" dirty="0">
                <a:latin typeface="Calibri"/>
                <a:cs typeface="Calibri"/>
              </a:rPr>
              <a:t> </a:t>
            </a:r>
            <a:r>
              <a:rPr sz="2400" dirty="0">
                <a:latin typeface="Calibri"/>
                <a:cs typeface="Calibri"/>
              </a:rPr>
              <a:t>mass</a:t>
            </a:r>
            <a:r>
              <a:rPr sz="2400" spc="-50" dirty="0">
                <a:latin typeface="Calibri"/>
                <a:cs typeface="Calibri"/>
              </a:rPr>
              <a:t> </a:t>
            </a:r>
            <a:r>
              <a:rPr sz="2400" spc="-20" dirty="0">
                <a:latin typeface="Calibri"/>
                <a:cs typeface="Calibri"/>
              </a:rPr>
              <a:t>(15%)</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classic</a:t>
            </a:r>
            <a:r>
              <a:rPr sz="2400" spc="-15" dirty="0">
                <a:latin typeface="Calibri"/>
                <a:cs typeface="Calibri"/>
              </a:rPr>
              <a:t> </a:t>
            </a:r>
            <a:r>
              <a:rPr sz="2400" dirty="0">
                <a:latin typeface="Calibri"/>
                <a:cs typeface="Calibri"/>
              </a:rPr>
              <a:t>triad</a:t>
            </a:r>
            <a:r>
              <a:rPr sz="2400" spc="-35" dirty="0">
                <a:latin typeface="Calibri"/>
                <a:cs typeface="Calibri"/>
              </a:rPr>
              <a:t> </a:t>
            </a:r>
            <a:r>
              <a:rPr sz="2400" dirty="0">
                <a:latin typeface="Calibri"/>
                <a:cs typeface="Calibri"/>
              </a:rPr>
              <a:t>of</a:t>
            </a:r>
            <a:r>
              <a:rPr sz="2400" spc="-45" dirty="0">
                <a:latin typeface="Calibri"/>
                <a:cs typeface="Calibri"/>
              </a:rPr>
              <a:t> </a:t>
            </a:r>
            <a:r>
              <a:rPr sz="2400" dirty="0">
                <a:latin typeface="Calibri"/>
                <a:cs typeface="Calibri"/>
              </a:rPr>
              <a:t>prior</a:t>
            </a:r>
            <a:r>
              <a:rPr sz="2400" spc="-45" dirty="0">
                <a:latin typeface="Calibri"/>
                <a:cs typeface="Calibri"/>
              </a:rPr>
              <a:t> </a:t>
            </a:r>
            <a:r>
              <a:rPr sz="2400" dirty="0">
                <a:latin typeface="Calibri"/>
                <a:cs typeface="Calibri"/>
              </a:rPr>
              <a:t>three</a:t>
            </a:r>
            <a:r>
              <a:rPr sz="2400" spc="-35" dirty="0">
                <a:latin typeface="Calibri"/>
                <a:cs typeface="Calibri"/>
              </a:rPr>
              <a:t> </a:t>
            </a:r>
            <a:r>
              <a:rPr sz="2400" dirty="0">
                <a:latin typeface="Calibri"/>
                <a:cs typeface="Calibri"/>
              </a:rPr>
              <a:t>only</a:t>
            </a:r>
            <a:r>
              <a:rPr sz="2400" spc="-60" dirty="0">
                <a:latin typeface="Calibri"/>
                <a:cs typeface="Calibri"/>
              </a:rPr>
              <a:t> </a:t>
            </a:r>
            <a:r>
              <a:rPr sz="2400" dirty="0">
                <a:latin typeface="Calibri"/>
                <a:cs typeface="Calibri"/>
              </a:rPr>
              <a:t>present</a:t>
            </a:r>
            <a:r>
              <a:rPr sz="2400" spc="-25" dirty="0">
                <a:latin typeface="Calibri"/>
                <a:cs typeface="Calibri"/>
              </a:rPr>
              <a:t> </a:t>
            </a:r>
            <a:r>
              <a:rPr sz="2400" dirty="0">
                <a:latin typeface="Calibri"/>
                <a:cs typeface="Calibri"/>
              </a:rPr>
              <a:t>in</a:t>
            </a:r>
            <a:r>
              <a:rPr sz="2400" spc="-45" dirty="0">
                <a:latin typeface="Calibri"/>
                <a:cs typeface="Calibri"/>
              </a:rPr>
              <a:t> </a:t>
            </a:r>
            <a:r>
              <a:rPr sz="2400" spc="-25" dirty="0">
                <a:latin typeface="Calibri"/>
                <a:cs typeface="Calibri"/>
              </a:rPr>
              <a:t>10%</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spc="-10" dirty="0">
                <a:latin typeface="Calibri"/>
                <a:cs typeface="Calibri"/>
              </a:rPr>
              <a:t>normocytic/normochromic</a:t>
            </a:r>
            <a:r>
              <a:rPr sz="2400" spc="-50" dirty="0">
                <a:latin typeface="Calibri"/>
                <a:cs typeface="Calibri"/>
              </a:rPr>
              <a:t> </a:t>
            </a:r>
            <a:r>
              <a:rPr sz="2400" dirty="0">
                <a:latin typeface="Calibri"/>
                <a:cs typeface="Calibri"/>
              </a:rPr>
              <a:t>anemia,</a:t>
            </a:r>
            <a:r>
              <a:rPr sz="2400" spc="-15" dirty="0">
                <a:latin typeface="Calibri"/>
                <a:cs typeface="Calibri"/>
              </a:rPr>
              <a:t> </a:t>
            </a:r>
            <a:r>
              <a:rPr sz="2400" spc="-40" dirty="0">
                <a:latin typeface="Calibri"/>
                <a:cs typeface="Calibri"/>
              </a:rPr>
              <a:t>fever,</a:t>
            </a:r>
            <a:r>
              <a:rPr sz="2400" spc="-10" dirty="0">
                <a:latin typeface="Calibri"/>
                <a:cs typeface="Calibri"/>
              </a:rPr>
              <a:t> </a:t>
            </a:r>
            <a:r>
              <a:rPr sz="2400" dirty="0">
                <a:latin typeface="Calibri"/>
                <a:cs typeface="Calibri"/>
              </a:rPr>
              <a:t>weight</a:t>
            </a:r>
            <a:r>
              <a:rPr sz="2400" spc="-30" dirty="0">
                <a:latin typeface="Calibri"/>
                <a:cs typeface="Calibri"/>
              </a:rPr>
              <a:t> </a:t>
            </a:r>
            <a:r>
              <a:rPr sz="2400" spc="-20" dirty="0">
                <a:latin typeface="Calibri"/>
                <a:cs typeface="Calibri"/>
              </a:rPr>
              <a:t>loss</a:t>
            </a:r>
            <a:endParaRPr sz="2400" dirty="0">
              <a:latin typeface="Calibri"/>
              <a:cs typeface="Calibri"/>
            </a:endParaRPr>
          </a:p>
          <a:p>
            <a:pPr lvl="1">
              <a:lnSpc>
                <a:spcPct val="100000"/>
              </a:lnSpc>
              <a:spcBef>
                <a:spcPts val="990"/>
              </a:spcBef>
              <a:buFont typeface="Arial MT"/>
              <a:buChar char="–"/>
            </a:pPr>
            <a:endParaRPr sz="2400" dirty="0">
              <a:latin typeface="Calibri"/>
              <a:cs typeface="Calibri"/>
            </a:endParaRPr>
          </a:p>
          <a:p>
            <a:pPr marL="354965" indent="-342265">
              <a:lnSpc>
                <a:spcPct val="100000"/>
              </a:lnSpc>
              <a:buFont typeface="Arial MT"/>
              <a:buChar char="•"/>
              <a:tabLst>
                <a:tab pos="354965" algn="l"/>
              </a:tabLst>
            </a:pPr>
            <a:r>
              <a:rPr sz="2400" dirty="0">
                <a:latin typeface="Calibri"/>
                <a:cs typeface="Calibri"/>
              </a:rPr>
              <a:t>Less</a:t>
            </a:r>
            <a:r>
              <a:rPr sz="2400" spc="-50" dirty="0">
                <a:latin typeface="Calibri"/>
                <a:cs typeface="Calibri"/>
              </a:rPr>
              <a:t> </a:t>
            </a:r>
            <a:r>
              <a:rPr sz="2400" dirty="0">
                <a:latin typeface="Calibri"/>
                <a:cs typeface="Calibri"/>
              </a:rPr>
              <a:t>common</a:t>
            </a:r>
            <a:r>
              <a:rPr sz="2400" spc="-65" dirty="0">
                <a:latin typeface="Calibri"/>
                <a:cs typeface="Calibri"/>
              </a:rPr>
              <a:t> </a:t>
            </a:r>
            <a:r>
              <a:rPr sz="2400" dirty="0">
                <a:latin typeface="Calibri"/>
                <a:cs typeface="Calibri"/>
              </a:rPr>
              <a:t>signs</a:t>
            </a:r>
            <a:r>
              <a:rPr sz="2400" spc="-60" dirty="0">
                <a:latin typeface="Calibri"/>
                <a:cs typeface="Calibri"/>
              </a:rPr>
              <a:t> </a:t>
            </a:r>
            <a:r>
              <a:rPr sz="2400" dirty="0">
                <a:latin typeface="Calibri"/>
                <a:cs typeface="Calibri"/>
              </a:rPr>
              <a:t>and</a:t>
            </a:r>
            <a:r>
              <a:rPr sz="2400" spc="-45" dirty="0">
                <a:latin typeface="Calibri"/>
                <a:cs typeface="Calibri"/>
              </a:rPr>
              <a:t> </a:t>
            </a:r>
            <a:r>
              <a:rPr sz="2400" spc="-10" dirty="0">
                <a:latin typeface="Calibri"/>
                <a:cs typeface="Calibri"/>
              </a:rPr>
              <a:t>symptoms:</a:t>
            </a:r>
            <a:endParaRPr sz="2400" dirty="0">
              <a:latin typeface="Calibri"/>
              <a:cs typeface="Calibri"/>
            </a:endParaRPr>
          </a:p>
          <a:p>
            <a:pPr marL="756285" lvl="1" indent="-287020">
              <a:lnSpc>
                <a:spcPct val="100000"/>
              </a:lnSpc>
              <a:spcBef>
                <a:spcPts val="509"/>
              </a:spcBef>
              <a:buFont typeface="Arial MT"/>
              <a:buChar char="–"/>
              <a:tabLst>
                <a:tab pos="756285" algn="l"/>
              </a:tabLst>
            </a:pPr>
            <a:r>
              <a:rPr sz="2400" dirty="0">
                <a:latin typeface="Calibri"/>
                <a:cs typeface="Calibri"/>
              </a:rPr>
              <a:t>hepatic</a:t>
            </a:r>
            <a:r>
              <a:rPr sz="2400" spc="-50" dirty="0">
                <a:latin typeface="Calibri"/>
                <a:cs typeface="Calibri"/>
              </a:rPr>
              <a:t> </a:t>
            </a:r>
            <a:r>
              <a:rPr sz="2400" dirty="0">
                <a:latin typeface="Calibri"/>
                <a:cs typeface="Calibri"/>
              </a:rPr>
              <a:t>dysfunction</a:t>
            </a:r>
            <a:r>
              <a:rPr sz="2400" spc="-70" dirty="0">
                <a:latin typeface="Calibri"/>
                <a:cs typeface="Calibri"/>
              </a:rPr>
              <a:t> </a:t>
            </a:r>
            <a:r>
              <a:rPr sz="2400" dirty="0">
                <a:latin typeface="Calibri"/>
                <a:cs typeface="Calibri"/>
              </a:rPr>
              <a:t>without</a:t>
            </a:r>
            <a:r>
              <a:rPr sz="2400" spc="-55" dirty="0">
                <a:latin typeface="Calibri"/>
                <a:cs typeface="Calibri"/>
              </a:rPr>
              <a:t> </a:t>
            </a:r>
            <a:r>
              <a:rPr sz="2400" spc="-20" dirty="0">
                <a:latin typeface="Calibri"/>
                <a:cs typeface="Calibri"/>
              </a:rPr>
              <a:t>mets</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spc="-10" dirty="0">
                <a:latin typeface="Calibri"/>
                <a:cs typeface="Calibri"/>
              </a:rPr>
              <a:t>Polycythemia</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spc="-10" dirty="0">
                <a:latin typeface="Calibri"/>
                <a:cs typeface="Calibri"/>
              </a:rPr>
              <a:t>hypercalcemia</a:t>
            </a:r>
            <a:r>
              <a:rPr sz="2400" spc="-50" dirty="0">
                <a:latin typeface="Calibri"/>
                <a:cs typeface="Calibri"/>
              </a:rPr>
              <a:t> </a:t>
            </a:r>
            <a:r>
              <a:rPr sz="2400" dirty="0">
                <a:latin typeface="Calibri"/>
                <a:cs typeface="Calibri"/>
              </a:rPr>
              <a:t>(occurs</a:t>
            </a:r>
            <a:r>
              <a:rPr sz="2400" spc="-50" dirty="0">
                <a:latin typeface="Calibri"/>
                <a:cs typeface="Calibri"/>
              </a:rPr>
              <a:t> </a:t>
            </a:r>
            <a:r>
              <a:rPr sz="2400" dirty="0">
                <a:latin typeface="Calibri"/>
                <a:cs typeface="Calibri"/>
              </a:rPr>
              <a:t>in</a:t>
            </a:r>
            <a:r>
              <a:rPr sz="2400" spc="-35" dirty="0">
                <a:latin typeface="Calibri"/>
                <a:cs typeface="Calibri"/>
              </a:rPr>
              <a:t> </a:t>
            </a:r>
            <a:r>
              <a:rPr sz="2400" dirty="0">
                <a:latin typeface="Calibri"/>
                <a:cs typeface="Calibri"/>
              </a:rPr>
              <a:t>25%</a:t>
            </a:r>
            <a:r>
              <a:rPr sz="2400" spc="-60" dirty="0">
                <a:latin typeface="Calibri"/>
                <a:cs typeface="Calibri"/>
              </a:rPr>
              <a:t> </a:t>
            </a:r>
            <a:r>
              <a:rPr sz="2400" dirty="0">
                <a:latin typeface="Calibri"/>
                <a:cs typeface="Calibri"/>
              </a:rPr>
              <a:t>of</a:t>
            </a:r>
            <a:r>
              <a:rPr sz="2400" spc="-45" dirty="0">
                <a:latin typeface="Calibri"/>
                <a:cs typeface="Calibri"/>
              </a:rPr>
              <a:t> </a:t>
            </a:r>
            <a:r>
              <a:rPr sz="2400" dirty="0">
                <a:latin typeface="Calibri"/>
                <a:cs typeface="Calibri"/>
              </a:rPr>
              <a:t>patients</a:t>
            </a:r>
            <a:r>
              <a:rPr sz="2400" spc="-15" dirty="0">
                <a:latin typeface="Calibri"/>
                <a:cs typeface="Calibri"/>
              </a:rPr>
              <a:t> </a:t>
            </a:r>
            <a:r>
              <a:rPr sz="2400" dirty="0">
                <a:latin typeface="Calibri"/>
                <a:cs typeface="Calibri"/>
              </a:rPr>
              <a:t>with</a:t>
            </a:r>
            <a:r>
              <a:rPr sz="2400" spc="-35" dirty="0">
                <a:latin typeface="Calibri"/>
                <a:cs typeface="Calibri"/>
              </a:rPr>
              <a:t> </a:t>
            </a:r>
            <a:r>
              <a:rPr sz="2400" dirty="0">
                <a:latin typeface="Calibri"/>
                <a:cs typeface="Calibri"/>
              </a:rPr>
              <a:t>RCC</a:t>
            </a:r>
            <a:r>
              <a:rPr sz="2400" spc="-60" dirty="0">
                <a:latin typeface="Calibri"/>
                <a:cs typeface="Calibri"/>
              </a:rPr>
              <a:t> </a:t>
            </a:r>
            <a:r>
              <a:rPr sz="2400" spc="-10" dirty="0">
                <a:latin typeface="Calibri"/>
                <a:cs typeface="Calibri"/>
              </a:rPr>
              <a:t>mets</a:t>
            </a:r>
            <a:r>
              <a:rPr sz="2000" spc="-10" dirty="0">
                <a:latin typeface="Calibri"/>
                <a:cs typeface="Calibri"/>
              </a:rPr>
              <a:t>)</a:t>
            </a:r>
            <a:endParaRPr sz="2000" dirty="0">
              <a:latin typeface="Calibri"/>
              <a:cs typeface="Calibri"/>
            </a:endParaRPr>
          </a:p>
        </p:txBody>
      </p:sp>
      <p:sp>
        <p:nvSpPr>
          <p:cNvPr id="4" name="TextBox 3">
            <a:extLst>
              <a:ext uri="{FF2B5EF4-FFF2-40B4-BE49-F238E27FC236}">
                <a16:creationId xmlns:a16="http://schemas.microsoft.com/office/drawing/2014/main" id="{0CE567A4-8E14-A7AC-ECD2-974601D5AB51}"/>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61449"/>
            <a:ext cx="7886700" cy="1325563"/>
          </a:xfrm>
          <a:prstGeom prst="rect">
            <a:avLst/>
          </a:prstGeom>
        </p:spPr>
        <p:txBody>
          <a:bodyPr vert="horz" wrap="square" lIns="0" tIns="588136" rIns="0" bIns="0" rtlCol="0">
            <a:spAutoFit/>
          </a:bodyPr>
          <a:lstStyle/>
          <a:p>
            <a:pPr marL="12700">
              <a:lnSpc>
                <a:spcPct val="100000"/>
              </a:lnSpc>
              <a:spcBef>
                <a:spcPts val="95"/>
              </a:spcBef>
            </a:pPr>
            <a:r>
              <a:rPr sz="2800" spc="-20" dirty="0"/>
              <a:t>Paraneoplastic</a:t>
            </a:r>
            <a:r>
              <a:rPr sz="2800" spc="-35" dirty="0"/>
              <a:t> </a:t>
            </a:r>
            <a:r>
              <a:rPr sz="2800" spc="-20" dirty="0"/>
              <a:t>syndromes</a:t>
            </a:r>
            <a:r>
              <a:rPr sz="2800" spc="-35" dirty="0"/>
              <a:t> </a:t>
            </a:r>
            <a:r>
              <a:rPr sz="2800" dirty="0"/>
              <a:t>in</a:t>
            </a:r>
            <a:r>
              <a:rPr sz="2800" spc="-50" dirty="0"/>
              <a:t> </a:t>
            </a:r>
            <a:r>
              <a:rPr sz="2800" dirty="0"/>
              <a:t>20%</a:t>
            </a:r>
            <a:r>
              <a:rPr sz="2800" spc="-55" dirty="0"/>
              <a:t> </a:t>
            </a:r>
            <a:r>
              <a:rPr sz="2800" dirty="0"/>
              <a:t>of</a:t>
            </a:r>
            <a:r>
              <a:rPr sz="2800" spc="-65" dirty="0"/>
              <a:t> </a:t>
            </a:r>
            <a:r>
              <a:rPr sz="2800" dirty="0"/>
              <a:t>patients</a:t>
            </a:r>
            <a:r>
              <a:rPr sz="2800" spc="-55" dirty="0"/>
              <a:t> </a:t>
            </a:r>
            <a:r>
              <a:rPr sz="2800" dirty="0"/>
              <a:t>with</a:t>
            </a:r>
            <a:r>
              <a:rPr sz="2800" spc="-60" dirty="0"/>
              <a:t> </a:t>
            </a:r>
            <a:r>
              <a:rPr sz="2800" spc="-25" dirty="0"/>
              <a:t>RCC</a:t>
            </a:r>
            <a:endParaRPr sz="2800" dirty="0"/>
          </a:p>
        </p:txBody>
      </p:sp>
      <p:grpSp>
        <p:nvGrpSpPr>
          <p:cNvPr id="3" name="object 3"/>
          <p:cNvGrpSpPr/>
          <p:nvPr/>
        </p:nvGrpSpPr>
        <p:grpSpPr>
          <a:xfrm>
            <a:off x="1524000" y="1219200"/>
            <a:ext cx="4697095" cy="5182235"/>
            <a:chOff x="1132326" y="1376161"/>
            <a:chExt cx="4697095" cy="5182235"/>
          </a:xfrm>
        </p:grpSpPr>
        <p:pic>
          <p:nvPicPr>
            <p:cNvPr id="4" name="object 4"/>
            <p:cNvPicPr/>
            <p:nvPr/>
          </p:nvPicPr>
          <p:blipFill>
            <a:blip r:embed="rId2" cstate="print"/>
            <a:stretch>
              <a:fillRect/>
            </a:stretch>
          </p:blipFill>
          <p:spPr>
            <a:xfrm>
              <a:off x="1132326" y="1376161"/>
              <a:ext cx="4696979" cy="5181616"/>
            </a:xfrm>
            <a:prstGeom prst="rect">
              <a:avLst/>
            </a:prstGeom>
          </p:spPr>
        </p:pic>
        <p:pic>
          <p:nvPicPr>
            <p:cNvPr id="5" name="object 5"/>
            <p:cNvPicPr/>
            <p:nvPr/>
          </p:nvPicPr>
          <p:blipFill>
            <a:blip r:embed="rId3" cstate="print"/>
            <a:stretch>
              <a:fillRect/>
            </a:stretch>
          </p:blipFill>
          <p:spPr>
            <a:xfrm>
              <a:off x="1187196" y="1421892"/>
              <a:ext cx="4536948" cy="5030724"/>
            </a:xfrm>
            <a:prstGeom prst="rect">
              <a:avLst/>
            </a:prstGeom>
          </p:spPr>
        </p:pic>
        <p:sp>
          <p:nvSpPr>
            <p:cNvPr id="6" name="object 6"/>
            <p:cNvSpPr/>
            <p:nvPr/>
          </p:nvSpPr>
          <p:spPr>
            <a:xfrm>
              <a:off x="1168146" y="1402842"/>
              <a:ext cx="4575175" cy="5069205"/>
            </a:xfrm>
            <a:custGeom>
              <a:avLst/>
              <a:gdLst/>
              <a:ahLst/>
              <a:cxnLst/>
              <a:rect l="l" t="t" r="r" b="b"/>
              <a:pathLst>
                <a:path w="4575175" h="5069205">
                  <a:moveTo>
                    <a:pt x="0" y="5068824"/>
                  </a:moveTo>
                  <a:lnTo>
                    <a:pt x="4575048" y="5068824"/>
                  </a:lnTo>
                  <a:lnTo>
                    <a:pt x="4575048" y="0"/>
                  </a:lnTo>
                  <a:lnTo>
                    <a:pt x="0" y="0"/>
                  </a:lnTo>
                  <a:lnTo>
                    <a:pt x="0" y="5068824"/>
                  </a:lnTo>
                  <a:close/>
                </a:path>
              </a:pathLst>
            </a:custGeom>
            <a:ln w="38100">
              <a:solidFill>
                <a:srgbClr val="000000"/>
              </a:solidFill>
            </a:ln>
          </p:spPr>
          <p:txBody>
            <a:bodyPr wrap="square" lIns="0" tIns="0" rIns="0" bIns="0" rtlCol="0"/>
            <a:lstStyle/>
            <a:p>
              <a:endParaRPr/>
            </a:p>
          </p:txBody>
        </p:sp>
      </p:grpSp>
      <p:sp>
        <p:nvSpPr>
          <p:cNvPr id="7" name="TextBox 6">
            <a:extLst>
              <a:ext uri="{FF2B5EF4-FFF2-40B4-BE49-F238E27FC236}">
                <a16:creationId xmlns:a16="http://schemas.microsoft.com/office/drawing/2014/main" id="{CC7AD3EA-7C14-B123-7AC8-DCFBC9C7FC33}"/>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688085" rIns="0" bIns="0" rtlCol="0">
            <a:spAutoFit/>
          </a:bodyPr>
          <a:lstStyle/>
          <a:p>
            <a:pPr marL="3347720">
              <a:lnSpc>
                <a:spcPct val="100000"/>
              </a:lnSpc>
              <a:spcBef>
                <a:spcPts val="100"/>
              </a:spcBef>
            </a:pPr>
            <a:r>
              <a:rPr sz="4000" b="1" spc="-10" dirty="0">
                <a:latin typeface="Calibri"/>
                <a:cs typeface="Calibri"/>
              </a:rPr>
              <a:t>Diagnosis</a:t>
            </a:r>
            <a:endParaRPr sz="4000" dirty="0">
              <a:latin typeface="Calibri"/>
              <a:cs typeface="Calibri"/>
            </a:endParaRPr>
          </a:p>
        </p:txBody>
      </p:sp>
      <p:sp>
        <p:nvSpPr>
          <p:cNvPr id="3" name="object 3"/>
          <p:cNvSpPr txBox="1"/>
          <p:nvPr/>
        </p:nvSpPr>
        <p:spPr>
          <a:xfrm>
            <a:off x="618540" y="1929765"/>
            <a:ext cx="5798820" cy="4601260"/>
          </a:xfrm>
          <a:prstGeom prst="rect">
            <a:avLst/>
          </a:prstGeom>
        </p:spPr>
        <p:txBody>
          <a:bodyPr vert="horz" wrap="square" lIns="0" tIns="12700" rIns="0" bIns="0" rtlCol="0">
            <a:spAutoFit/>
          </a:bodyPr>
          <a:lstStyle/>
          <a:p>
            <a:pPr marL="354965" indent="-342265">
              <a:lnSpc>
                <a:spcPct val="100000"/>
              </a:lnSpc>
              <a:spcBef>
                <a:spcPts val="100"/>
              </a:spcBef>
              <a:buFont typeface="Arial MT"/>
              <a:buChar char="•"/>
              <a:tabLst>
                <a:tab pos="354965" algn="l"/>
              </a:tabLst>
            </a:pPr>
            <a:r>
              <a:rPr sz="2400" dirty="0">
                <a:latin typeface="Calibri"/>
                <a:cs typeface="Calibri"/>
              </a:rPr>
              <a:t>Labs:</a:t>
            </a:r>
            <a:r>
              <a:rPr sz="2400" spc="-65" dirty="0">
                <a:latin typeface="Calibri"/>
                <a:cs typeface="Calibri"/>
              </a:rPr>
              <a:t> </a:t>
            </a:r>
            <a:r>
              <a:rPr sz="2400" dirty="0">
                <a:latin typeface="Calibri"/>
                <a:cs typeface="Calibri"/>
              </a:rPr>
              <a:t>CBC,</a:t>
            </a:r>
            <a:r>
              <a:rPr sz="2400" spc="-80" dirty="0">
                <a:latin typeface="Calibri"/>
                <a:cs typeface="Calibri"/>
              </a:rPr>
              <a:t> </a:t>
            </a:r>
            <a:r>
              <a:rPr sz="2400" spc="-55" dirty="0">
                <a:latin typeface="Calibri"/>
                <a:cs typeface="Calibri"/>
              </a:rPr>
              <a:t>LFT,</a:t>
            </a:r>
            <a:r>
              <a:rPr sz="2400" spc="-45" dirty="0">
                <a:latin typeface="Calibri"/>
                <a:cs typeface="Calibri"/>
              </a:rPr>
              <a:t> </a:t>
            </a:r>
            <a:r>
              <a:rPr sz="2400" spc="-25" dirty="0">
                <a:latin typeface="Calibri"/>
                <a:cs typeface="Calibri"/>
              </a:rPr>
              <a:t>BUN/Cr,</a:t>
            </a:r>
            <a:r>
              <a:rPr sz="2400" spc="-75" dirty="0">
                <a:latin typeface="Calibri"/>
                <a:cs typeface="Calibri"/>
              </a:rPr>
              <a:t> </a:t>
            </a:r>
            <a:r>
              <a:rPr sz="2400" dirty="0">
                <a:latin typeface="Calibri"/>
                <a:cs typeface="Calibri"/>
              </a:rPr>
              <a:t>LDH,</a:t>
            </a:r>
            <a:r>
              <a:rPr sz="2400" spc="-50" dirty="0">
                <a:latin typeface="Calibri"/>
                <a:cs typeface="Calibri"/>
              </a:rPr>
              <a:t> </a:t>
            </a:r>
            <a:r>
              <a:rPr sz="2400" spc="-10" dirty="0">
                <a:latin typeface="Calibri"/>
                <a:cs typeface="Calibri"/>
              </a:rPr>
              <a:t>urinalysis</a:t>
            </a:r>
            <a:endParaRPr sz="2400" dirty="0">
              <a:latin typeface="Calibri"/>
              <a:cs typeface="Calibri"/>
            </a:endParaRPr>
          </a:p>
          <a:p>
            <a:pPr>
              <a:lnSpc>
                <a:spcPct val="100000"/>
              </a:lnSpc>
              <a:spcBef>
                <a:spcPts val="1100"/>
              </a:spcBef>
              <a:buFont typeface="Arial MT"/>
              <a:buChar char="•"/>
            </a:pPr>
            <a:endParaRPr sz="2400" dirty="0">
              <a:latin typeface="Calibri"/>
              <a:cs typeface="Calibri"/>
            </a:endParaRPr>
          </a:p>
          <a:p>
            <a:pPr marL="354965" indent="-342265">
              <a:lnSpc>
                <a:spcPct val="100000"/>
              </a:lnSpc>
              <a:buFont typeface="Arial MT"/>
              <a:buChar char="•"/>
              <a:tabLst>
                <a:tab pos="354965" algn="l"/>
              </a:tabLst>
            </a:pPr>
            <a:r>
              <a:rPr sz="2400" spc="-10" dirty="0">
                <a:latin typeface="Calibri"/>
                <a:cs typeface="Calibri"/>
              </a:rPr>
              <a:t>Imaging:</a:t>
            </a:r>
            <a:endParaRPr sz="2400" dirty="0">
              <a:latin typeface="Calibri"/>
              <a:cs typeface="Calibri"/>
            </a:endParaRPr>
          </a:p>
          <a:p>
            <a:pPr marL="756285" lvl="1" indent="-287020">
              <a:lnSpc>
                <a:spcPct val="100000"/>
              </a:lnSpc>
              <a:spcBef>
                <a:spcPts val="509"/>
              </a:spcBef>
              <a:buFont typeface="Arial MT"/>
              <a:buChar char="–"/>
              <a:tabLst>
                <a:tab pos="756285" algn="l"/>
              </a:tabLst>
            </a:pPr>
            <a:r>
              <a:rPr sz="2400" dirty="0">
                <a:latin typeface="Calibri"/>
                <a:cs typeface="Calibri"/>
              </a:rPr>
              <a:t>CT</a:t>
            </a:r>
            <a:r>
              <a:rPr sz="2400" spc="-10" dirty="0">
                <a:latin typeface="Calibri"/>
                <a:cs typeface="Calibri"/>
              </a:rPr>
              <a:t> abdomen</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MRI</a:t>
            </a:r>
            <a:r>
              <a:rPr sz="2400" spc="-45" dirty="0">
                <a:latin typeface="Calibri"/>
                <a:cs typeface="Calibri"/>
              </a:rPr>
              <a:t> </a:t>
            </a:r>
            <a:r>
              <a:rPr sz="2400" dirty="0">
                <a:latin typeface="Calibri"/>
                <a:cs typeface="Calibri"/>
              </a:rPr>
              <a:t>abdomen</a:t>
            </a:r>
            <a:r>
              <a:rPr sz="2400" spc="-20" dirty="0">
                <a:latin typeface="Calibri"/>
                <a:cs typeface="Calibri"/>
              </a:rPr>
              <a:t> </a:t>
            </a:r>
            <a:r>
              <a:rPr sz="2400" dirty="0">
                <a:latin typeface="Calibri"/>
                <a:cs typeface="Calibri"/>
              </a:rPr>
              <a:t>if</a:t>
            </a:r>
            <a:r>
              <a:rPr sz="2400" spc="-15" dirty="0">
                <a:latin typeface="Calibri"/>
                <a:cs typeface="Calibri"/>
              </a:rPr>
              <a:t> </a:t>
            </a:r>
            <a:r>
              <a:rPr sz="2400" dirty="0">
                <a:latin typeface="Calibri"/>
                <a:cs typeface="Calibri"/>
              </a:rPr>
              <a:t>CT</a:t>
            </a:r>
            <a:r>
              <a:rPr sz="2400" spc="-35" dirty="0">
                <a:latin typeface="Calibri"/>
                <a:cs typeface="Calibri"/>
              </a:rPr>
              <a:t> </a:t>
            </a:r>
            <a:r>
              <a:rPr sz="2400" dirty="0">
                <a:latin typeface="Calibri"/>
                <a:cs typeface="Calibri"/>
              </a:rPr>
              <a:t>suggests</a:t>
            </a:r>
            <a:r>
              <a:rPr sz="2400" spc="-35" dirty="0">
                <a:latin typeface="Calibri"/>
                <a:cs typeface="Calibri"/>
              </a:rPr>
              <a:t> </a:t>
            </a:r>
            <a:r>
              <a:rPr sz="2400" dirty="0">
                <a:latin typeface="Calibri"/>
                <a:cs typeface="Calibri"/>
              </a:rPr>
              <a:t>IVC</a:t>
            </a:r>
            <a:r>
              <a:rPr sz="2400" spc="-35" dirty="0">
                <a:latin typeface="Calibri"/>
                <a:cs typeface="Calibri"/>
              </a:rPr>
              <a:t> </a:t>
            </a:r>
            <a:r>
              <a:rPr sz="2400" spc="-10" dirty="0">
                <a:latin typeface="Calibri"/>
                <a:cs typeface="Calibri"/>
              </a:rPr>
              <a:t>involvement</a:t>
            </a:r>
            <a:endParaRPr sz="2400" dirty="0">
              <a:latin typeface="Calibri"/>
              <a:cs typeface="Calibri"/>
            </a:endParaRPr>
          </a:p>
          <a:p>
            <a:pPr lvl="1">
              <a:lnSpc>
                <a:spcPct val="100000"/>
              </a:lnSpc>
              <a:spcBef>
                <a:spcPts val="985"/>
              </a:spcBef>
              <a:buFont typeface="Arial MT"/>
              <a:buChar char="–"/>
            </a:pPr>
            <a:endParaRPr sz="2400" dirty="0">
              <a:latin typeface="Calibri"/>
              <a:cs typeface="Calibri"/>
            </a:endParaRPr>
          </a:p>
          <a:p>
            <a:pPr marL="354965" indent="-342265">
              <a:lnSpc>
                <a:spcPct val="100000"/>
              </a:lnSpc>
              <a:spcBef>
                <a:spcPts val="5"/>
              </a:spcBef>
              <a:buFont typeface="Arial MT"/>
              <a:buChar char="•"/>
              <a:tabLst>
                <a:tab pos="354965" algn="l"/>
              </a:tabLst>
            </a:pPr>
            <a:r>
              <a:rPr sz="2400" spc="-10" dirty="0">
                <a:latin typeface="Calibri"/>
                <a:cs typeface="Calibri"/>
              </a:rPr>
              <a:t>Metastatic</a:t>
            </a:r>
            <a:r>
              <a:rPr sz="2400" spc="-105" dirty="0">
                <a:latin typeface="Calibri"/>
                <a:cs typeface="Calibri"/>
              </a:rPr>
              <a:t> </a:t>
            </a:r>
            <a:r>
              <a:rPr sz="2400" spc="-10" dirty="0">
                <a:latin typeface="Calibri"/>
                <a:cs typeface="Calibri"/>
              </a:rPr>
              <a:t>evaluation:</a:t>
            </a:r>
            <a:endParaRPr sz="2400" dirty="0">
              <a:latin typeface="Calibri"/>
              <a:cs typeface="Calibri"/>
            </a:endParaRPr>
          </a:p>
          <a:p>
            <a:pPr marL="756285" lvl="1" indent="-287020">
              <a:lnSpc>
                <a:spcPct val="100000"/>
              </a:lnSpc>
              <a:spcBef>
                <a:spcPts val="509"/>
              </a:spcBef>
              <a:buFont typeface="Arial MT"/>
              <a:buChar char="–"/>
              <a:tabLst>
                <a:tab pos="756285" algn="l"/>
              </a:tabLst>
            </a:pPr>
            <a:r>
              <a:rPr sz="2400" dirty="0">
                <a:latin typeface="Calibri"/>
                <a:cs typeface="Calibri"/>
              </a:rPr>
              <a:t>Chest</a:t>
            </a:r>
            <a:r>
              <a:rPr sz="2400" spc="-30" dirty="0">
                <a:latin typeface="Calibri"/>
                <a:cs typeface="Calibri"/>
              </a:rPr>
              <a:t> </a:t>
            </a:r>
            <a:r>
              <a:rPr sz="2400" dirty="0">
                <a:latin typeface="Calibri"/>
                <a:cs typeface="Calibri"/>
              </a:rPr>
              <a:t>X</a:t>
            </a:r>
            <a:r>
              <a:rPr sz="2400" spc="-30" dirty="0">
                <a:latin typeface="Calibri"/>
                <a:cs typeface="Calibri"/>
              </a:rPr>
              <a:t> </a:t>
            </a:r>
            <a:r>
              <a:rPr sz="2400" spc="-25" dirty="0">
                <a:latin typeface="Calibri"/>
                <a:cs typeface="Calibri"/>
              </a:rPr>
              <a:t>ray</a:t>
            </a:r>
            <a:endParaRPr sz="2400" dirty="0">
              <a:latin typeface="Calibri"/>
              <a:cs typeface="Calibri"/>
            </a:endParaRPr>
          </a:p>
          <a:p>
            <a:pPr marL="756285" lvl="1" indent="-287020">
              <a:lnSpc>
                <a:spcPct val="100000"/>
              </a:lnSpc>
              <a:spcBef>
                <a:spcPts val="480"/>
              </a:spcBef>
              <a:buFont typeface="Arial MT"/>
              <a:buChar char="–"/>
              <a:tabLst>
                <a:tab pos="756285" algn="l"/>
              </a:tabLst>
            </a:pPr>
            <a:r>
              <a:rPr sz="2400" dirty="0">
                <a:latin typeface="Calibri"/>
                <a:cs typeface="Calibri"/>
              </a:rPr>
              <a:t>Bone</a:t>
            </a:r>
            <a:r>
              <a:rPr sz="2400" spc="-50" dirty="0">
                <a:latin typeface="Calibri"/>
                <a:cs typeface="Calibri"/>
              </a:rPr>
              <a:t> </a:t>
            </a:r>
            <a:r>
              <a:rPr sz="2400" dirty="0">
                <a:latin typeface="Calibri"/>
                <a:cs typeface="Calibri"/>
              </a:rPr>
              <a:t>scan</a:t>
            </a:r>
            <a:r>
              <a:rPr sz="2400" spc="-20" dirty="0">
                <a:latin typeface="Calibri"/>
                <a:cs typeface="Calibri"/>
              </a:rPr>
              <a:t> </a:t>
            </a:r>
            <a:r>
              <a:rPr sz="2400" dirty="0">
                <a:latin typeface="Calibri"/>
                <a:cs typeface="Calibri"/>
              </a:rPr>
              <a:t>or</a:t>
            </a:r>
            <a:r>
              <a:rPr sz="2400" spc="-40" dirty="0">
                <a:latin typeface="Calibri"/>
                <a:cs typeface="Calibri"/>
              </a:rPr>
              <a:t> </a:t>
            </a:r>
            <a:r>
              <a:rPr sz="2400" dirty="0">
                <a:latin typeface="Calibri"/>
                <a:cs typeface="Calibri"/>
              </a:rPr>
              <a:t>MRI</a:t>
            </a:r>
            <a:r>
              <a:rPr sz="2400" spc="-40" dirty="0">
                <a:latin typeface="Calibri"/>
                <a:cs typeface="Calibri"/>
              </a:rPr>
              <a:t> </a:t>
            </a:r>
            <a:r>
              <a:rPr sz="2400" dirty="0">
                <a:latin typeface="Calibri"/>
                <a:cs typeface="Calibri"/>
              </a:rPr>
              <a:t>brain</a:t>
            </a:r>
            <a:r>
              <a:rPr sz="2400" spc="-35" dirty="0">
                <a:latin typeface="Calibri"/>
                <a:cs typeface="Calibri"/>
              </a:rPr>
              <a:t> </a:t>
            </a:r>
            <a:r>
              <a:rPr sz="2400" dirty="0">
                <a:latin typeface="Calibri"/>
                <a:cs typeface="Calibri"/>
              </a:rPr>
              <a:t>only</a:t>
            </a:r>
            <a:r>
              <a:rPr sz="2400" spc="-45" dirty="0">
                <a:latin typeface="Calibri"/>
                <a:cs typeface="Calibri"/>
              </a:rPr>
              <a:t> </a:t>
            </a:r>
            <a:r>
              <a:rPr sz="2400" dirty="0">
                <a:latin typeface="Calibri"/>
                <a:cs typeface="Calibri"/>
              </a:rPr>
              <a:t>if</a:t>
            </a:r>
            <a:r>
              <a:rPr sz="2400" spc="-25" dirty="0">
                <a:latin typeface="Calibri"/>
                <a:cs typeface="Calibri"/>
              </a:rPr>
              <a:t> </a:t>
            </a:r>
            <a:r>
              <a:rPr sz="2400" dirty="0">
                <a:latin typeface="Calibri"/>
                <a:cs typeface="Calibri"/>
              </a:rPr>
              <a:t>clinically</a:t>
            </a:r>
            <a:r>
              <a:rPr sz="2400" spc="-25" dirty="0">
                <a:latin typeface="Calibri"/>
                <a:cs typeface="Calibri"/>
              </a:rPr>
              <a:t> </a:t>
            </a:r>
            <a:r>
              <a:rPr sz="2400" spc="-10" dirty="0">
                <a:latin typeface="Calibri"/>
                <a:cs typeface="Calibri"/>
              </a:rPr>
              <a:t>indicated</a:t>
            </a:r>
            <a:endParaRPr sz="2400" dirty="0">
              <a:latin typeface="Calibri"/>
              <a:cs typeface="Calibri"/>
            </a:endParaRPr>
          </a:p>
        </p:txBody>
      </p:sp>
      <p:sp>
        <p:nvSpPr>
          <p:cNvPr id="4" name="TextBox 3">
            <a:extLst>
              <a:ext uri="{FF2B5EF4-FFF2-40B4-BE49-F238E27FC236}">
                <a16:creationId xmlns:a16="http://schemas.microsoft.com/office/drawing/2014/main" id="{A5B8A9AF-2CAA-AA17-D71C-87394A04964F}"/>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93517" y="519665"/>
            <a:ext cx="5631180" cy="4677410"/>
            <a:chOff x="1493517" y="519665"/>
            <a:chExt cx="5631180" cy="4677410"/>
          </a:xfrm>
        </p:grpSpPr>
        <p:pic>
          <p:nvPicPr>
            <p:cNvPr id="3" name="object 3"/>
            <p:cNvPicPr/>
            <p:nvPr/>
          </p:nvPicPr>
          <p:blipFill>
            <a:blip r:embed="rId2" cstate="print"/>
            <a:stretch>
              <a:fillRect/>
            </a:stretch>
          </p:blipFill>
          <p:spPr>
            <a:xfrm>
              <a:off x="1493517" y="519665"/>
              <a:ext cx="5631184" cy="4677183"/>
            </a:xfrm>
            <a:prstGeom prst="rect">
              <a:avLst/>
            </a:prstGeom>
          </p:spPr>
        </p:pic>
        <p:pic>
          <p:nvPicPr>
            <p:cNvPr id="4" name="object 4"/>
            <p:cNvPicPr/>
            <p:nvPr/>
          </p:nvPicPr>
          <p:blipFill>
            <a:blip r:embed="rId3" cstate="print"/>
            <a:stretch>
              <a:fillRect/>
            </a:stretch>
          </p:blipFill>
          <p:spPr>
            <a:xfrm>
              <a:off x="1548384" y="565403"/>
              <a:ext cx="5471160" cy="4526280"/>
            </a:xfrm>
            <a:prstGeom prst="rect">
              <a:avLst/>
            </a:prstGeom>
          </p:spPr>
        </p:pic>
        <p:sp>
          <p:nvSpPr>
            <p:cNvPr id="5" name="object 5"/>
            <p:cNvSpPr/>
            <p:nvPr/>
          </p:nvSpPr>
          <p:spPr>
            <a:xfrm>
              <a:off x="1529334" y="546353"/>
              <a:ext cx="5509260" cy="4564380"/>
            </a:xfrm>
            <a:custGeom>
              <a:avLst/>
              <a:gdLst/>
              <a:ahLst/>
              <a:cxnLst/>
              <a:rect l="l" t="t" r="r" b="b"/>
              <a:pathLst>
                <a:path w="5509259" h="4564380">
                  <a:moveTo>
                    <a:pt x="0" y="4564380"/>
                  </a:moveTo>
                  <a:lnTo>
                    <a:pt x="5509260" y="4564380"/>
                  </a:lnTo>
                  <a:lnTo>
                    <a:pt x="5509260" y="0"/>
                  </a:lnTo>
                  <a:lnTo>
                    <a:pt x="0" y="0"/>
                  </a:lnTo>
                  <a:lnTo>
                    <a:pt x="0" y="4564380"/>
                  </a:lnTo>
                  <a:close/>
                </a:path>
              </a:pathLst>
            </a:custGeom>
            <a:ln w="38100">
              <a:solidFill>
                <a:srgbClr val="000000"/>
              </a:solidFill>
            </a:ln>
          </p:spPr>
          <p:txBody>
            <a:bodyPr wrap="square" lIns="0" tIns="0" rIns="0" bIns="0" rtlCol="0"/>
            <a:lstStyle/>
            <a:p>
              <a:endParaRPr/>
            </a:p>
          </p:txBody>
        </p:sp>
      </p:grpSp>
      <p:sp>
        <p:nvSpPr>
          <p:cNvPr id="6" name="object 6"/>
          <p:cNvSpPr txBox="1"/>
          <p:nvPr/>
        </p:nvSpPr>
        <p:spPr>
          <a:xfrm>
            <a:off x="547217" y="5319521"/>
            <a:ext cx="8107045" cy="574675"/>
          </a:xfrm>
          <a:prstGeom prst="rect">
            <a:avLst/>
          </a:prstGeom>
        </p:spPr>
        <p:txBody>
          <a:bodyPr vert="horz" wrap="square" lIns="0" tIns="12700" rIns="0" bIns="0" rtlCol="0">
            <a:spAutoFit/>
          </a:bodyPr>
          <a:lstStyle/>
          <a:p>
            <a:pPr marL="12700">
              <a:lnSpc>
                <a:spcPct val="100000"/>
              </a:lnSpc>
              <a:spcBef>
                <a:spcPts val="100"/>
              </a:spcBef>
            </a:pPr>
            <a:r>
              <a:rPr sz="1800" b="1" dirty="0">
                <a:latin typeface="Calibri"/>
                <a:cs typeface="Calibri"/>
              </a:rPr>
              <a:t>CT</a:t>
            </a:r>
            <a:r>
              <a:rPr sz="1800" b="1" spc="-25" dirty="0">
                <a:latin typeface="Calibri"/>
                <a:cs typeface="Calibri"/>
              </a:rPr>
              <a:t> </a:t>
            </a:r>
            <a:r>
              <a:rPr sz="1800" b="1" dirty="0">
                <a:latin typeface="Calibri"/>
                <a:cs typeface="Calibri"/>
              </a:rPr>
              <a:t>scan</a:t>
            </a:r>
            <a:r>
              <a:rPr sz="1800" b="1" spc="-30" dirty="0">
                <a:latin typeface="Calibri"/>
                <a:cs typeface="Calibri"/>
              </a:rPr>
              <a:t> </a:t>
            </a:r>
            <a:r>
              <a:rPr sz="1800" b="1" dirty="0">
                <a:latin typeface="Calibri"/>
                <a:cs typeface="Calibri"/>
              </a:rPr>
              <a:t>shows</a:t>
            </a:r>
            <a:r>
              <a:rPr sz="1800" b="1" spc="-30" dirty="0">
                <a:latin typeface="Calibri"/>
                <a:cs typeface="Calibri"/>
              </a:rPr>
              <a:t> </a:t>
            </a:r>
            <a:r>
              <a:rPr sz="1800" b="1" dirty="0">
                <a:latin typeface="Calibri"/>
                <a:cs typeface="Calibri"/>
              </a:rPr>
              <a:t>right</a:t>
            </a:r>
            <a:r>
              <a:rPr sz="1800" b="1" spc="-60" dirty="0">
                <a:latin typeface="Calibri"/>
                <a:cs typeface="Calibri"/>
              </a:rPr>
              <a:t> </a:t>
            </a:r>
            <a:r>
              <a:rPr sz="1800" b="1" dirty="0">
                <a:latin typeface="Calibri"/>
                <a:cs typeface="Calibri"/>
              </a:rPr>
              <a:t>renal</a:t>
            </a:r>
            <a:r>
              <a:rPr sz="1800" b="1" spc="-20" dirty="0">
                <a:latin typeface="Calibri"/>
                <a:cs typeface="Calibri"/>
              </a:rPr>
              <a:t> </a:t>
            </a:r>
            <a:r>
              <a:rPr sz="1800" b="1" dirty="0">
                <a:latin typeface="Calibri"/>
                <a:cs typeface="Calibri"/>
              </a:rPr>
              <a:t>tumor</a:t>
            </a:r>
            <a:r>
              <a:rPr sz="1800" b="1" spc="-25" dirty="0">
                <a:latin typeface="Calibri"/>
                <a:cs typeface="Calibri"/>
              </a:rPr>
              <a:t> </a:t>
            </a:r>
            <a:r>
              <a:rPr sz="1800" b="1" dirty="0">
                <a:latin typeface="Calibri"/>
                <a:cs typeface="Calibri"/>
              </a:rPr>
              <a:t>with</a:t>
            </a:r>
            <a:r>
              <a:rPr sz="1800" b="1" spc="-40" dirty="0">
                <a:latin typeface="Calibri"/>
                <a:cs typeface="Calibri"/>
              </a:rPr>
              <a:t> </a:t>
            </a:r>
            <a:r>
              <a:rPr sz="1800" b="1" dirty="0">
                <a:latin typeface="Calibri"/>
                <a:cs typeface="Calibri"/>
              </a:rPr>
              <a:t>perinephric</a:t>
            </a:r>
            <a:r>
              <a:rPr sz="1800" b="1" spc="-50" dirty="0">
                <a:latin typeface="Calibri"/>
                <a:cs typeface="Calibri"/>
              </a:rPr>
              <a:t> </a:t>
            </a:r>
            <a:r>
              <a:rPr sz="1800" b="1" spc="-10" dirty="0">
                <a:latin typeface="Calibri"/>
                <a:cs typeface="Calibri"/>
              </a:rPr>
              <a:t>stranding</a:t>
            </a:r>
            <a:r>
              <a:rPr sz="1800" b="1" spc="-55" dirty="0">
                <a:latin typeface="Calibri"/>
                <a:cs typeface="Calibri"/>
              </a:rPr>
              <a:t> </a:t>
            </a:r>
            <a:r>
              <a:rPr sz="1800" b="1" dirty="0">
                <a:latin typeface="Calibri"/>
                <a:cs typeface="Calibri"/>
              </a:rPr>
              <a:t>suggesting</a:t>
            </a:r>
            <a:r>
              <a:rPr sz="1800" b="1" spc="-60" dirty="0">
                <a:latin typeface="Calibri"/>
                <a:cs typeface="Calibri"/>
              </a:rPr>
              <a:t> </a:t>
            </a:r>
            <a:r>
              <a:rPr sz="1800" b="1" dirty="0">
                <a:latin typeface="Calibri"/>
                <a:cs typeface="Calibri"/>
              </a:rPr>
              <a:t>invasion</a:t>
            </a:r>
            <a:r>
              <a:rPr sz="1800" b="1" spc="-60" dirty="0">
                <a:latin typeface="Calibri"/>
                <a:cs typeface="Calibri"/>
              </a:rPr>
              <a:t> </a:t>
            </a:r>
            <a:r>
              <a:rPr sz="1800" b="1" dirty="0">
                <a:latin typeface="Calibri"/>
                <a:cs typeface="Calibri"/>
              </a:rPr>
              <a:t>of</a:t>
            </a:r>
            <a:r>
              <a:rPr sz="1800" b="1" spc="-15" dirty="0">
                <a:latin typeface="Calibri"/>
                <a:cs typeface="Calibri"/>
              </a:rPr>
              <a:t> </a:t>
            </a:r>
            <a:r>
              <a:rPr sz="1800" b="1" spc="-25" dirty="0">
                <a:latin typeface="Calibri"/>
                <a:cs typeface="Calibri"/>
              </a:rPr>
              <a:t>the</a:t>
            </a:r>
            <a:endParaRPr sz="1800">
              <a:latin typeface="Calibri"/>
              <a:cs typeface="Calibri"/>
            </a:endParaRPr>
          </a:p>
          <a:p>
            <a:pPr marL="12700">
              <a:lnSpc>
                <a:spcPct val="100000"/>
              </a:lnSpc>
            </a:pPr>
            <a:r>
              <a:rPr sz="1800" b="1" dirty="0">
                <a:latin typeface="Calibri"/>
                <a:cs typeface="Calibri"/>
              </a:rPr>
              <a:t>perinephric</a:t>
            </a:r>
            <a:r>
              <a:rPr sz="1800" b="1" spc="-70" dirty="0">
                <a:latin typeface="Calibri"/>
                <a:cs typeface="Calibri"/>
              </a:rPr>
              <a:t> </a:t>
            </a:r>
            <a:r>
              <a:rPr sz="1800" b="1" spc="-25" dirty="0">
                <a:latin typeface="Calibri"/>
                <a:cs typeface="Calibri"/>
              </a:rPr>
              <a:t>fat</a:t>
            </a:r>
            <a:endParaRPr sz="180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141198" y="288030"/>
            <a:ext cx="3868420" cy="5046345"/>
            <a:chOff x="2141198" y="288030"/>
            <a:chExt cx="3868420" cy="5046345"/>
          </a:xfrm>
        </p:grpSpPr>
        <p:pic>
          <p:nvPicPr>
            <p:cNvPr id="3" name="object 3"/>
            <p:cNvPicPr/>
            <p:nvPr/>
          </p:nvPicPr>
          <p:blipFill>
            <a:blip r:embed="rId2" cstate="print"/>
            <a:stretch>
              <a:fillRect/>
            </a:stretch>
          </p:blipFill>
          <p:spPr>
            <a:xfrm>
              <a:off x="2141198" y="288030"/>
              <a:ext cx="3867954" cy="5045972"/>
            </a:xfrm>
            <a:prstGeom prst="rect">
              <a:avLst/>
            </a:prstGeom>
          </p:spPr>
        </p:pic>
        <p:pic>
          <p:nvPicPr>
            <p:cNvPr id="4" name="object 4"/>
            <p:cNvPicPr/>
            <p:nvPr/>
          </p:nvPicPr>
          <p:blipFill>
            <a:blip r:embed="rId3" cstate="print"/>
            <a:stretch>
              <a:fillRect/>
            </a:stretch>
          </p:blipFill>
          <p:spPr>
            <a:xfrm>
              <a:off x="2196084" y="333755"/>
              <a:ext cx="3707892" cy="4895088"/>
            </a:xfrm>
            <a:prstGeom prst="rect">
              <a:avLst/>
            </a:prstGeom>
          </p:spPr>
        </p:pic>
        <p:sp>
          <p:nvSpPr>
            <p:cNvPr id="5" name="object 5"/>
            <p:cNvSpPr/>
            <p:nvPr/>
          </p:nvSpPr>
          <p:spPr>
            <a:xfrm>
              <a:off x="2177034" y="314705"/>
              <a:ext cx="3746500" cy="4933315"/>
            </a:xfrm>
            <a:custGeom>
              <a:avLst/>
              <a:gdLst/>
              <a:ahLst/>
              <a:cxnLst/>
              <a:rect l="l" t="t" r="r" b="b"/>
              <a:pathLst>
                <a:path w="3746500" h="4933315">
                  <a:moveTo>
                    <a:pt x="0" y="4933188"/>
                  </a:moveTo>
                  <a:lnTo>
                    <a:pt x="3745992" y="4933188"/>
                  </a:lnTo>
                  <a:lnTo>
                    <a:pt x="3745992" y="0"/>
                  </a:lnTo>
                  <a:lnTo>
                    <a:pt x="0" y="0"/>
                  </a:lnTo>
                  <a:lnTo>
                    <a:pt x="0" y="4933188"/>
                  </a:lnTo>
                  <a:close/>
                </a:path>
              </a:pathLst>
            </a:custGeom>
            <a:ln w="38100">
              <a:solidFill>
                <a:srgbClr val="000000"/>
              </a:solidFill>
            </a:ln>
          </p:spPr>
          <p:txBody>
            <a:bodyPr wrap="square" lIns="0" tIns="0" rIns="0" bIns="0" rtlCol="0"/>
            <a:lstStyle/>
            <a:p>
              <a:endParaRPr/>
            </a:p>
          </p:txBody>
        </p:sp>
      </p:grpSp>
      <p:sp>
        <p:nvSpPr>
          <p:cNvPr id="6" name="object 6"/>
          <p:cNvSpPr txBox="1"/>
          <p:nvPr/>
        </p:nvSpPr>
        <p:spPr>
          <a:xfrm>
            <a:off x="520090" y="5427065"/>
            <a:ext cx="6932930" cy="574675"/>
          </a:xfrm>
          <a:prstGeom prst="rect">
            <a:avLst/>
          </a:prstGeom>
        </p:spPr>
        <p:txBody>
          <a:bodyPr vert="horz" wrap="square" lIns="0" tIns="12700" rIns="0" bIns="0" rtlCol="0">
            <a:spAutoFit/>
          </a:bodyPr>
          <a:lstStyle/>
          <a:p>
            <a:pPr marL="12700">
              <a:lnSpc>
                <a:spcPct val="100000"/>
              </a:lnSpc>
              <a:spcBef>
                <a:spcPts val="100"/>
              </a:spcBef>
            </a:pPr>
            <a:r>
              <a:rPr sz="1800" b="1" spc="-10" dirty="0">
                <a:latin typeface="Calibri"/>
                <a:cs typeface="Calibri"/>
              </a:rPr>
              <a:t>Contrast</a:t>
            </a:r>
            <a:r>
              <a:rPr sz="1800" b="1" spc="-50" dirty="0">
                <a:latin typeface="Calibri"/>
                <a:cs typeface="Calibri"/>
              </a:rPr>
              <a:t> </a:t>
            </a:r>
            <a:r>
              <a:rPr sz="1800" b="1" dirty="0">
                <a:latin typeface="Calibri"/>
                <a:cs typeface="Calibri"/>
              </a:rPr>
              <a:t>inferior</a:t>
            </a:r>
            <a:r>
              <a:rPr sz="1800" b="1" spc="-25" dirty="0">
                <a:latin typeface="Calibri"/>
                <a:cs typeface="Calibri"/>
              </a:rPr>
              <a:t> </a:t>
            </a:r>
            <a:r>
              <a:rPr sz="1800" b="1" spc="-10" dirty="0">
                <a:latin typeface="Calibri"/>
                <a:cs typeface="Calibri"/>
              </a:rPr>
              <a:t>venacavogram</a:t>
            </a:r>
            <a:r>
              <a:rPr sz="1800" b="1" spc="-60" dirty="0">
                <a:latin typeface="Calibri"/>
                <a:cs typeface="Calibri"/>
              </a:rPr>
              <a:t> </a:t>
            </a:r>
            <a:r>
              <a:rPr sz="1800" b="1" dirty="0">
                <a:latin typeface="Calibri"/>
                <a:cs typeface="Calibri"/>
              </a:rPr>
              <a:t>in</a:t>
            </a:r>
            <a:r>
              <a:rPr sz="1800" b="1" spc="-30" dirty="0">
                <a:latin typeface="Calibri"/>
                <a:cs typeface="Calibri"/>
              </a:rPr>
              <a:t> </a:t>
            </a:r>
            <a:r>
              <a:rPr sz="1800" b="1" dirty="0">
                <a:latin typeface="Calibri"/>
                <a:cs typeface="Calibri"/>
              </a:rPr>
              <a:t>patient</a:t>
            </a:r>
            <a:r>
              <a:rPr sz="1800" b="1" spc="-65" dirty="0">
                <a:latin typeface="Calibri"/>
                <a:cs typeface="Calibri"/>
              </a:rPr>
              <a:t> </a:t>
            </a:r>
            <a:r>
              <a:rPr sz="1800" b="1" dirty="0">
                <a:latin typeface="Calibri"/>
                <a:cs typeface="Calibri"/>
              </a:rPr>
              <a:t>with</a:t>
            </a:r>
            <a:r>
              <a:rPr sz="1800" b="1" spc="-30" dirty="0">
                <a:latin typeface="Calibri"/>
                <a:cs typeface="Calibri"/>
              </a:rPr>
              <a:t> </a:t>
            </a:r>
            <a:r>
              <a:rPr sz="1800" b="1" dirty="0">
                <a:latin typeface="Calibri"/>
                <a:cs typeface="Calibri"/>
              </a:rPr>
              <a:t>a</a:t>
            </a:r>
            <a:r>
              <a:rPr sz="1800" b="1" spc="-25" dirty="0">
                <a:latin typeface="Calibri"/>
                <a:cs typeface="Calibri"/>
              </a:rPr>
              <a:t> </a:t>
            </a:r>
            <a:r>
              <a:rPr sz="1800" b="1" dirty="0">
                <a:latin typeface="Calibri"/>
                <a:cs typeface="Calibri"/>
              </a:rPr>
              <a:t>right</a:t>
            </a:r>
            <a:r>
              <a:rPr sz="1800" b="1" spc="-35" dirty="0">
                <a:latin typeface="Calibri"/>
                <a:cs typeface="Calibri"/>
              </a:rPr>
              <a:t> </a:t>
            </a:r>
            <a:r>
              <a:rPr sz="1800" b="1" dirty="0">
                <a:latin typeface="Calibri"/>
                <a:cs typeface="Calibri"/>
              </a:rPr>
              <a:t>renal</a:t>
            </a:r>
            <a:r>
              <a:rPr sz="1800" b="1" spc="-50" dirty="0">
                <a:latin typeface="Calibri"/>
                <a:cs typeface="Calibri"/>
              </a:rPr>
              <a:t> </a:t>
            </a:r>
            <a:r>
              <a:rPr sz="1800" b="1" dirty="0">
                <a:latin typeface="Calibri"/>
                <a:cs typeface="Calibri"/>
              </a:rPr>
              <a:t>tumor</a:t>
            </a:r>
            <a:r>
              <a:rPr sz="1800" b="1" spc="-30" dirty="0">
                <a:latin typeface="Calibri"/>
                <a:cs typeface="Calibri"/>
              </a:rPr>
              <a:t> </a:t>
            </a:r>
            <a:r>
              <a:rPr sz="1800" b="1" spc="-10" dirty="0">
                <a:latin typeface="Calibri"/>
                <a:cs typeface="Calibri"/>
              </a:rPr>
              <a:t>shows</a:t>
            </a:r>
            <a:endParaRPr sz="1800">
              <a:latin typeface="Calibri"/>
              <a:cs typeface="Calibri"/>
            </a:endParaRPr>
          </a:p>
          <a:p>
            <a:pPr marL="12700">
              <a:lnSpc>
                <a:spcPct val="100000"/>
              </a:lnSpc>
              <a:spcBef>
                <a:spcPts val="5"/>
              </a:spcBef>
            </a:pPr>
            <a:r>
              <a:rPr sz="1800" b="1" spc="-10" dirty="0">
                <a:latin typeface="Calibri"/>
                <a:cs typeface="Calibri"/>
              </a:rPr>
              <a:t>involvement</a:t>
            </a:r>
            <a:r>
              <a:rPr sz="1800" b="1" spc="-65" dirty="0">
                <a:latin typeface="Calibri"/>
                <a:cs typeface="Calibri"/>
              </a:rPr>
              <a:t> </a:t>
            </a:r>
            <a:r>
              <a:rPr sz="1800" b="1" dirty="0">
                <a:latin typeface="Calibri"/>
                <a:cs typeface="Calibri"/>
              </a:rPr>
              <a:t>of</a:t>
            </a:r>
            <a:r>
              <a:rPr sz="1800" b="1" spc="-20" dirty="0">
                <a:latin typeface="Calibri"/>
                <a:cs typeface="Calibri"/>
              </a:rPr>
              <a:t> </a:t>
            </a:r>
            <a:r>
              <a:rPr sz="1800" b="1" dirty="0">
                <a:latin typeface="Calibri"/>
                <a:cs typeface="Calibri"/>
              </a:rPr>
              <a:t>the</a:t>
            </a:r>
            <a:r>
              <a:rPr sz="1800" b="1" spc="-35" dirty="0">
                <a:latin typeface="Calibri"/>
                <a:cs typeface="Calibri"/>
              </a:rPr>
              <a:t> </a:t>
            </a:r>
            <a:r>
              <a:rPr sz="1800" b="1" dirty="0">
                <a:latin typeface="Calibri"/>
                <a:cs typeface="Calibri"/>
              </a:rPr>
              <a:t>subdiaphragmatic</a:t>
            </a:r>
            <a:r>
              <a:rPr sz="1800" b="1" spc="340" dirty="0">
                <a:latin typeface="Calibri"/>
                <a:cs typeface="Calibri"/>
              </a:rPr>
              <a:t> </a:t>
            </a:r>
            <a:r>
              <a:rPr sz="1800" b="1" dirty="0">
                <a:latin typeface="Calibri"/>
                <a:cs typeface="Calibri"/>
              </a:rPr>
              <a:t>vena</a:t>
            </a:r>
            <a:r>
              <a:rPr sz="1800" b="1" spc="-50" dirty="0">
                <a:latin typeface="Calibri"/>
                <a:cs typeface="Calibri"/>
              </a:rPr>
              <a:t> </a:t>
            </a:r>
            <a:r>
              <a:rPr sz="1800" b="1" spc="-20" dirty="0">
                <a:latin typeface="Calibri"/>
                <a:cs typeface="Calibri"/>
              </a:rPr>
              <a:t>cava</a:t>
            </a:r>
            <a:endParaRPr sz="1800">
              <a:latin typeface="Calibri"/>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610309"/>
            <a:ext cx="7274559" cy="381515"/>
          </a:xfrm>
          <a:prstGeom prst="rect">
            <a:avLst/>
          </a:prstGeom>
        </p:spPr>
        <p:txBody>
          <a:bodyPr vert="horz" wrap="square" lIns="0" tIns="12065" rIns="0" bIns="0" rtlCol="0">
            <a:spAutoFit/>
          </a:bodyPr>
          <a:lstStyle/>
          <a:p>
            <a:pPr marL="354965" indent="-342265">
              <a:lnSpc>
                <a:spcPct val="100000"/>
              </a:lnSpc>
              <a:spcBef>
                <a:spcPts val="95"/>
              </a:spcBef>
              <a:buFont typeface="Arial MT"/>
              <a:buChar char="•"/>
              <a:tabLst>
                <a:tab pos="354965" algn="l"/>
              </a:tabLst>
            </a:pPr>
            <a:r>
              <a:rPr sz="2400" spc="-25" dirty="0">
                <a:latin typeface="Calibri"/>
                <a:cs typeface="Calibri"/>
              </a:rPr>
              <a:t>PET:</a:t>
            </a:r>
            <a:r>
              <a:rPr sz="2400" spc="-110" dirty="0">
                <a:latin typeface="Calibri"/>
                <a:cs typeface="Calibri"/>
              </a:rPr>
              <a:t> </a:t>
            </a:r>
            <a:r>
              <a:rPr sz="2400" dirty="0">
                <a:latin typeface="Calibri"/>
                <a:cs typeface="Calibri"/>
              </a:rPr>
              <a:t>equivocal</a:t>
            </a:r>
            <a:r>
              <a:rPr sz="2400" spc="-80" dirty="0">
                <a:latin typeface="Calibri"/>
                <a:cs typeface="Calibri"/>
              </a:rPr>
              <a:t> </a:t>
            </a:r>
            <a:r>
              <a:rPr sz="2400" dirty="0">
                <a:latin typeface="Calibri"/>
                <a:cs typeface="Calibri"/>
              </a:rPr>
              <a:t>findings</a:t>
            </a:r>
            <a:r>
              <a:rPr sz="2400" spc="-80" dirty="0">
                <a:latin typeface="Calibri"/>
                <a:cs typeface="Calibri"/>
              </a:rPr>
              <a:t> </a:t>
            </a:r>
            <a:r>
              <a:rPr sz="2400" dirty="0">
                <a:latin typeface="Calibri"/>
                <a:cs typeface="Calibri"/>
              </a:rPr>
              <a:t>on</a:t>
            </a:r>
            <a:r>
              <a:rPr sz="2400" spc="-90" dirty="0">
                <a:latin typeface="Calibri"/>
                <a:cs typeface="Calibri"/>
              </a:rPr>
              <a:t> </a:t>
            </a:r>
            <a:r>
              <a:rPr sz="2400" dirty="0">
                <a:latin typeface="Calibri"/>
                <a:cs typeface="Calibri"/>
              </a:rPr>
              <a:t>conventional</a:t>
            </a:r>
            <a:r>
              <a:rPr sz="2400" spc="-85" dirty="0">
                <a:latin typeface="Calibri"/>
                <a:cs typeface="Calibri"/>
              </a:rPr>
              <a:t> </a:t>
            </a:r>
            <a:r>
              <a:rPr sz="2400" spc="-10" dirty="0">
                <a:latin typeface="Calibri"/>
                <a:cs typeface="Calibri"/>
              </a:rPr>
              <a:t>imaging</a:t>
            </a:r>
            <a:endParaRPr sz="2400" dirty="0">
              <a:latin typeface="Calibri"/>
              <a:cs typeface="Calibri"/>
            </a:endParaRPr>
          </a:p>
        </p:txBody>
      </p:sp>
      <p:sp>
        <p:nvSpPr>
          <p:cNvPr id="3" name="object 3"/>
          <p:cNvSpPr txBox="1"/>
          <p:nvPr/>
        </p:nvSpPr>
        <p:spPr>
          <a:xfrm>
            <a:off x="535940" y="3146882"/>
            <a:ext cx="8002905" cy="381515"/>
          </a:xfrm>
          <a:prstGeom prst="rect">
            <a:avLst/>
          </a:prstGeom>
        </p:spPr>
        <p:txBody>
          <a:bodyPr vert="horz" wrap="square" lIns="0" tIns="12065" rIns="0" bIns="0" rtlCol="0">
            <a:spAutoFit/>
          </a:bodyPr>
          <a:lstStyle/>
          <a:p>
            <a:pPr marL="354965" indent="-342265">
              <a:lnSpc>
                <a:spcPct val="100000"/>
              </a:lnSpc>
              <a:spcBef>
                <a:spcPts val="95"/>
              </a:spcBef>
              <a:buFont typeface="Arial MT"/>
              <a:buChar char="•"/>
              <a:tabLst>
                <a:tab pos="354965" algn="l"/>
                <a:tab pos="2494280" algn="l"/>
              </a:tabLst>
            </a:pPr>
            <a:r>
              <a:rPr sz="2400" spc="-10" dirty="0">
                <a:latin typeface="Calibri"/>
                <a:cs typeface="Calibri"/>
              </a:rPr>
              <a:t>Percutaneous</a:t>
            </a:r>
            <a:r>
              <a:rPr sz="2400" dirty="0">
                <a:latin typeface="Calibri"/>
                <a:cs typeface="Calibri"/>
              </a:rPr>
              <a:t>	renal</a:t>
            </a:r>
            <a:r>
              <a:rPr sz="2400" spc="-85" dirty="0">
                <a:latin typeface="Calibri"/>
                <a:cs typeface="Calibri"/>
              </a:rPr>
              <a:t> </a:t>
            </a:r>
            <a:r>
              <a:rPr sz="2400" dirty="0">
                <a:latin typeface="Calibri"/>
                <a:cs typeface="Calibri"/>
              </a:rPr>
              <a:t>biopsy</a:t>
            </a:r>
            <a:r>
              <a:rPr sz="2400" spc="-50" dirty="0">
                <a:latin typeface="Calibri"/>
                <a:cs typeface="Calibri"/>
              </a:rPr>
              <a:t> </a:t>
            </a:r>
            <a:r>
              <a:rPr sz="2400" dirty="0">
                <a:latin typeface="Calibri"/>
                <a:cs typeface="Calibri"/>
              </a:rPr>
              <a:t>or</a:t>
            </a:r>
            <a:r>
              <a:rPr sz="2400" spc="-85" dirty="0">
                <a:latin typeface="Calibri"/>
                <a:cs typeface="Calibri"/>
              </a:rPr>
              <a:t> </a:t>
            </a:r>
            <a:r>
              <a:rPr sz="2400" dirty="0">
                <a:latin typeface="Calibri"/>
                <a:cs typeface="Calibri"/>
              </a:rPr>
              <a:t>aspiration:</a:t>
            </a:r>
            <a:r>
              <a:rPr sz="2400" spc="-60" dirty="0">
                <a:latin typeface="Calibri"/>
                <a:cs typeface="Calibri"/>
              </a:rPr>
              <a:t> </a:t>
            </a:r>
            <a:r>
              <a:rPr sz="2400" dirty="0">
                <a:latin typeface="Calibri"/>
                <a:cs typeface="Calibri"/>
              </a:rPr>
              <a:t>limited</a:t>
            </a:r>
            <a:r>
              <a:rPr sz="2400" spc="-65" dirty="0">
                <a:latin typeface="Calibri"/>
                <a:cs typeface="Calibri"/>
              </a:rPr>
              <a:t> </a:t>
            </a:r>
            <a:r>
              <a:rPr sz="2400" spc="-20" dirty="0">
                <a:latin typeface="Calibri"/>
                <a:cs typeface="Calibri"/>
              </a:rPr>
              <a:t>role</a:t>
            </a:r>
            <a:endParaRPr sz="2400" dirty="0">
              <a:latin typeface="Calibri"/>
              <a:cs typeface="Calibri"/>
            </a:endParaRPr>
          </a:p>
        </p:txBody>
      </p:sp>
      <p:sp>
        <p:nvSpPr>
          <p:cNvPr id="4" name="TextBox 3">
            <a:extLst>
              <a:ext uri="{FF2B5EF4-FFF2-40B4-BE49-F238E27FC236}">
                <a16:creationId xmlns:a16="http://schemas.microsoft.com/office/drawing/2014/main" id="{534E116A-2CB1-45E9-EB26-0B61DA0552B8}"/>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348614" rIns="0" bIns="0" rtlCol="0">
            <a:spAutoFit/>
          </a:bodyPr>
          <a:lstStyle/>
          <a:p>
            <a:pPr marL="2597150">
              <a:lnSpc>
                <a:spcPct val="100000"/>
              </a:lnSpc>
              <a:spcBef>
                <a:spcPts val="105"/>
              </a:spcBef>
            </a:pPr>
            <a:r>
              <a:rPr dirty="0"/>
              <a:t>Motto</a:t>
            </a:r>
            <a:r>
              <a:rPr spc="-70" dirty="0"/>
              <a:t> </a:t>
            </a:r>
            <a:r>
              <a:rPr dirty="0"/>
              <a:t>of</a:t>
            </a:r>
            <a:r>
              <a:rPr spc="-70" dirty="0"/>
              <a:t> </a:t>
            </a:r>
            <a:r>
              <a:rPr spc="-25" dirty="0"/>
              <a:t>RMU</a:t>
            </a:r>
          </a:p>
        </p:txBody>
      </p:sp>
      <p:pic>
        <p:nvPicPr>
          <p:cNvPr id="3" name="object 3"/>
          <p:cNvPicPr/>
          <p:nvPr/>
        </p:nvPicPr>
        <p:blipFill>
          <a:blip r:embed="rId2" cstate="print"/>
          <a:stretch>
            <a:fillRect/>
          </a:stretch>
        </p:blipFill>
        <p:spPr>
          <a:xfrm>
            <a:off x="2924539" y="2394148"/>
            <a:ext cx="2861343" cy="2948391"/>
          </a:xfrm>
          <a:prstGeom prst="rect">
            <a:avLst/>
          </a:prstGeom>
        </p:spPr>
      </p:pic>
      <p:pic>
        <p:nvPicPr>
          <p:cNvPr id="4" name="object 4"/>
          <p:cNvPicPr/>
          <p:nvPr/>
        </p:nvPicPr>
        <p:blipFill>
          <a:blip r:embed="rId3" cstate="print"/>
          <a:stretch>
            <a:fillRect/>
          </a:stretch>
        </p:blipFill>
        <p:spPr>
          <a:xfrm>
            <a:off x="7772400" y="284988"/>
            <a:ext cx="743711" cy="74218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83972" rIns="0" bIns="0" rtlCol="0">
            <a:spAutoFit/>
          </a:bodyPr>
          <a:lstStyle/>
          <a:p>
            <a:pPr marL="2447925">
              <a:lnSpc>
                <a:spcPct val="100000"/>
              </a:lnSpc>
              <a:spcBef>
                <a:spcPts val="105"/>
              </a:spcBef>
            </a:pPr>
            <a:r>
              <a:rPr sz="2900" b="1" dirty="0">
                <a:latin typeface="Calibri"/>
                <a:cs typeface="Calibri"/>
              </a:rPr>
              <a:t>Staging</a:t>
            </a:r>
            <a:r>
              <a:rPr sz="2900" b="1" spc="-40" dirty="0">
                <a:latin typeface="Calibri"/>
                <a:cs typeface="Calibri"/>
              </a:rPr>
              <a:t> </a:t>
            </a:r>
            <a:r>
              <a:rPr sz="2900" b="1" dirty="0">
                <a:latin typeface="Calibri"/>
                <a:cs typeface="Calibri"/>
              </a:rPr>
              <a:t>AJCC</a:t>
            </a:r>
            <a:r>
              <a:rPr sz="2900" b="1" spc="-15" dirty="0">
                <a:latin typeface="Calibri"/>
                <a:cs typeface="Calibri"/>
              </a:rPr>
              <a:t> </a:t>
            </a:r>
            <a:r>
              <a:rPr sz="2900" b="1" dirty="0">
                <a:latin typeface="Calibri"/>
                <a:cs typeface="Calibri"/>
              </a:rPr>
              <a:t>7</a:t>
            </a:r>
            <a:r>
              <a:rPr sz="2850" b="1" baseline="24853" dirty="0">
                <a:latin typeface="Calibri"/>
                <a:cs typeface="Calibri"/>
              </a:rPr>
              <a:t>th</a:t>
            </a:r>
            <a:r>
              <a:rPr sz="2850" b="1" spc="292" baseline="24853" dirty="0">
                <a:latin typeface="Calibri"/>
                <a:cs typeface="Calibri"/>
              </a:rPr>
              <a:t> </a:t>
            </a:r>
            <a:r>
              <a:rPr sz="2900" b="1" spc="-10" dirty="0">
                <a:latin typeface="Calibri"/>
                <a:cs typeface="Calibri"/>
              </a:rPr>
              <a:t>Edition</a:t>
            </a:r>
            <a:endParaRPr sz="2900">
              <a:latin typeface="Calibri"/>
              <a:cs typeface="Calibri"/>
            </a:endParaRPr>
          </a:p>
        </p:txBody>
      </p:sp>
      <p:grpSp>
        <p:nvGrpSpPr>
          <p:cNvPr id="3" name="object 3"/>
          <p:cNvGrpSpPr/>
          <p:nvPr/>
        </p:nvGrpSpPr>
        <p:grpSpPr>
          <a:xfrm>
            <a:off x="629406" y="935721"/>
            <a:ext cx="7649209" cy="5591810"/>
            <a:chOff x="629406" y="935721"/>
            <a:chExt cx="7649209" cy="5591810"/>
          </a:xfrm>
        </p:grpSpPr>
        <p:pic>
          <p:nvPicPr>
            <p:cNvPr id="4" name="object 4"/>
            <p:cNvPicPr/>
            <p:nvPr/>
          </p:nvPicPr>
          <p:blipFill>
            <a:blip r:embed="rId2" cstate="print"/>
            <a:stretch>
              <a:fillRect/>
            </a:stretch>
          </p:blipFill>
          <p:spPr>
            <a:xfrm>
              <a:off x="629406" y="935721"/>
              <a:ext cx="7648966" cy="5591578"/>
            </a:xfrm>
            <a:prstGeom prst="rect">
              <a:avLst/>
            </a:prstGeom>
          </p:spPr>
        </p:pic>
        <p:pic>
          <p:nvPicPr>
            <p:cNvPr id="5" name="object 5"/>
            <p:cNvPicPr/>
            <p:nvPr/>
          </p:nvPicPr>
          <p:blipFill>
            <a:blip r:embed="rId3" cstate="print"/>
            <a:stretch>
              <a:fillRect/>
            </a:stretch>
          </p:blipFill>
          <p:spPr>
            <a:xfrm>
              <a:off x="684275" y="981456"/>
              <a:ext cx="7488935" cy="5440680"/>
            </a:xfrm>
            <a:prstGeom prst="rect">
              <a:avLst/>
            </a:prstGeom>
          </p:spPr>
        </p:pic>
        <p:sp>
          <p:nvSpPr>
            <p:cNvPr id="6" name="object 6"/>
            <p:cNvSpPr/>
            <p:nvPr/>
          </p:nvSpPr>
          <p:spPr>
            <a:xfrm>
              <a:off x="665225" y="962406"/>
              <a:ext cx="7527290" cy="5478780"/>
            </a:xfrm>
            <a:custGeom>
              <a:avLst/>
              <a:gdLst/>
              <a:ahLst/>
              <a:cxnLst/>
              <a:rect l="l" t="t" r="r" b="b"/>
              <a:pathLst>
                <a:path w="7527290" h="5478780">
                  <a:moveTo>
                    <a:pt x="0" y="5478780"/>
                  </a:moveTo>
                  <a:lnTo>
                    <a:pt x="7527035" y="5478780"/>
                  </a:lnTo>
                  <a:lnTo>
                    <a:pt x="7527035" y="0"/>
                  </a:lnTo>
                  <a:lnTo>
                    <a:pt x="0" y="0"/>
                  </a:lnTo>
                  <a:lnTo>
                    <a:pt x="0" y="5478780"/>
                  </a:lnTo>
                  <a:close/>
                </a:path>
              </a:pathLst>
            </a:custGeom>
            <a:ln w="38100">
              <a:solidFill>
                <a:srgbClr val="000000"/>
              </a:solidFill>
            </a:ln>
          </p:spPr>
          <p:txBody>
            <a:bodyPr wrap="square" lIns="0" tIns="0" rIns="0" bIns="0" rtlCol="0"/>
            <a:lstStyle/>
            <a:p>
              <a:endParaRPr/>
            </a:p>
          </p:txBody>
        </p:sp>
      </p:grpSp>
      <p:sp>
        <p:nvSpPr>
          <p:cNvPr id="7" name="TextBox 6">
            <a:extLst>
              <a:ext uri="{FF2B5EF4-FFF2-40B4-BE49-F238E27FC236}">
                <a16:creationId xmlns:a16="http://schemas.microsoft.com/office/drawing/2014/main" id="{082FFD6D-CDA6-271F-A3A7-260153ED8EAA}"/>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72660" y="719310"/>
            <a:ext cx="7546975" cy="4759960"/>
            <a:chOff x="772660" y="719310"/>
            <a:chExt cx="7546975" cy="4759960"/>
          </a:xfrm>
        </p:grpSpPr>
        <p:pic>
          <p:nvPicPr>
            <p:cNvPr id="3" name="object 3"/>
            <p:cNvPicPr/>
            <p:nvPr/>
          </p:nvPicPr>
          <p:blipFill>
            <a:blip r:embed="rId2" cstate="print"/>
            <a:stretch>
              <a:fillRect/>
            </a:stretch>
          </p:blipFill>
          <p:spPr>
            <a:xfrm>
              <a:off x="772660" y="719310"/>
              <a:ext cx="7546862" cy="4759478"/>
            </a:xfrm>
            <a:prstGeom prst="rect">
              <a:avLst/>
            </a:prstGeom>
          </p:spPr>
        </p:pic>
        <p:pic>
          <p:nvPicPr>
            <p:cNvPr id="4" name="object 4"/>
            <p:cNvPicPr/>
            <p:nvPr/>
          </p:nvPicPr>
          <p:blipFill>
            <a:blip r:embed="rId3" cstate="print"/>
            <a:stretch>
              <a:fillRect/>
            </a:stretch>
          </p:blipFill>
          <p:spPr>
            <a:xfrm>
              <a:off x="827531" y="765047"/>
              <a:ext cx="7386828" cy="4608576"/>
            </a:xfrm>
            <a:prstGeom prst="rect">
              <a:avLst/>
            </a:prstGeom>
          </p:spPr>
        </p:pic>
        <p:sp>
          <p:nvSpPr>
            <p:cNvPr id="5" name="object 5"/>
            <p:cNvSpPr/>
            <p:nvPr/>
          </p:nvSpPr>
          <p:spPr>
            <a:xfrm>
              <a:off x="808482" y="745997"/>
              <a:ext cx="7425055" cy="4646930"/>
            </a:xfrm>
            <a:custGeom>
              <a:avLst/>
              <a:gdLst/>
              <a:ahLst/>
              <a:cxnLst/>
              <a:rect l="l" t="t" r="r" b="b"/>
              <a:pathLst>
                <a:path w="7425055" h="4646930">
                  <a:moveTo>
                    <a:pt x="0" y="4646676"/>
                  </a:moveTo>
                  <a:lnTo>
                    <a:pt x="7424928" y="4646676"/>
                  </a:lnTo>
                  <a:lnTo>
                    <a:pt x="7424928" y="0"/>
                  </a:lnTo>
                  <a:lnTo>
                    <a:pt x="0" y="0"/>
                  </a:lnTo>
                  <a:lnTo>
                    <a:pt x="0" y="4646676"/>
                  </a:lnTo>
                  <a:close/>
                </a:path>
              </a:pathLst>
            </a:custGeom>
            <a:ln w="38100">
              <a:solidFill>
                <a:srgbClr val="000000"/>
              </a:solidFill>
            </a:ln>
          </p:spPr>
          <p:txBody>
            <a:bodyPr wrap="square" lIns="0" tIns="0" rIns="0" bIns="0" rtlCol="0"/>
            <a:lstStyle/>
            <a:p>
              <a:endParaRPr/>
            </a:p>
          </p:txBody>
        </p:sp>
      </p:grpSp>
      <p:sp>
        <p:nvSpPr>
          <p:cNvPr id="6" name="TextBox 5">
            <a:extLst>
              <a:ext uri="{FF2B5EF4-FFF2-40B4-BE49-F238E27FC236}">
                <a16:creationId xmlns:a16="http://schemas.microsoft.com/office/drawing/2014/main" id="{92DE4BC6-82E0-A394-F0B3-F7E20126893D}"/>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214366" y="502905"/>
            <a:ext cx="4624070" cy="5911850"/>
            <a:chOff x="2214366" y="502905"/>
            <a:chExt cx="4624070" cy="5911850"/>
          </a:xfrm>
        </p:grpSpPr>
        <p:pic>
          <p:nvPicPr>
            <p:cNvPr id="3" name="object 3"/>
            <p:cNvPicPr/>
            <p:nvPr/>
          </p:nvPicPr>
          <p:blipFill>
            <a:blip r:embed="rId2" cstate="print"/>
            <a:stretch>
              <a:fillRect/>
            </a:stretch>
          </p:blipFill>
          <p:spPr>
            <a:xfrm>
              <a:off x="2214366" y="502905"/>
              <a:ext cx="4623828" cy="5911617"/>
            </a:xfrm>
            <a:prstGeom prst="rect">
              <a:avLst/>
            </a:prstGeom>
          </p:spPr>
        </p:pic>
        <p:pic>
          <p:nvPicPr>
            <p:cNvPr id="4" name="object 4"/>
            <p:cNvPicPr/>
            <p:nvPr/>
          </p:nvPicPr>
          <p:blipFill>
            <a:blip r:embed="rId3" cstate="print"/>
            <a:stretch>
              <a:fillRect/>
            </a:stretch>
          </p:blipFill>
          <p:spPr>
            <a:xfrm>
              <a:off x="2269235" y="548639"/>
              <a:ext cx="4463796" cy="5760720"/>
            </a:xfrm>
            <a:prstGeom prst="rect">
              <a:avLst/>
            </a:prstGeom>
          </p:spPr>
        </p:pic>
        <p:sp>
          <p:nvSpPr>
            <p:cNvPr id="5" name="object 5"/>
            <p:cNvSpPr/>
            <p:nvPr/>
          </p:nvSpPr>
          <p:spPr>
            <a:xfrm>
              <a:off x="2250186" y="529589"/>
              <a:ext cx="4502150" cy="5798820"/>
            </a:xfrm>
            <a:custGeom>
              <a:avLst/>
              <a:gdLst/>
              <a:ahLst/>
              <a:cxnLst/>
              <a:rect l="l" t="t" r="r" b="b"/>
              <a:pathLst>
                <a:path w="4502150" h="5798820">
                  <a:moveTo>
                    <a:pt x="0" y="5798820"/>
                  </a:moveTo>
                  <a:lnTo>
                    <a:pt x="4501896" y="5798820"/>
                  </a:lnTo>
                  <a:lnTo>
                    <a:pt x="4501896" y="0"/>
                  </a:lnTo>
                  <a:lnTo>
                    <a:pt x="0" y="0"/>
                  </a:lnTo>
                  <a:lnTo>
                    <a:pt x="0" y="5798820"/>
                  </a:lnTo>
                  <a:close/>
                </a:path>
              </a:pathLst>
            </a:custGeom>
            <a:ln w="38100">
              <a:solidFill>
                <a:srgbClr val="000000"/>
              </a:solidFill>
            </a:ln>
          </p:spPr>
          <p:txBody>
            <a:bodyPr wrap="square" lIns="0" tIns="0" rIns="0" bIns="0" rtlCol="0"/>
            <a:lstStyle/>
            <a:p>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540595"/>
            <a:ext cx="7886700" cy="974625"/>
          </a:xfrm>
          <a:prstGeom prst="rect">
            <a:avLst/>
          </a:prstGeom>
        </p:spPr>
        <p:txBody>
          <a:bodyPr vert="horz" wrap="square" lIns="0" tIns="416559" rIns="0" bIns="0" rtlCol="0">
            <a:spAutoFit/>
          </a:bodyPr>
          <a:lstStyle/>
          <a:p>
            <a:pPr marL="1736089">
              <a:lnSpc>
                <a:spcPct val="100000"/>
              </a:lnSpc>
              <a:spcBef>
                <a:spcPts val="100"/>
              </a:spcBef>
            </a:pPr>
            <a:r>
              <a:rPr sz="3600" b="1" spc="-10" dirty="0">
                <a:latin typeface="Calibri"/>
                <a:cs typeface="Calibri"/>
              </a:rPr>
              <a:t>Prognostic</a:t>
            </a:r>
            <a:r>
              <a:rPr sz="3600" b="1" spc="-120" dirty="0">
                <a:latin typeface="Calibri"/>
                <a:cs typeface="Calibri"/>
              </a:rPr>
              <a:t> </a:t>
            </a:r>
            <a:r>
              <a:rPr lang="en-US" sz="3600" b="1" spc="-10" dirty="0">
                <a:latin typeface="Calibri"/>
                <a:cs typeface="Calibri"/>
              </a:rPr>
              <a:t>factors</a:t>
            </a:r>
            <a:r>
              <a:rPr lang="en-US" sz="3600" b="1" spc="-120" dirty="0">
                <a:latin typeface="Calibri"/>
                <a:cs typeface="Calibri"/>
              </a:rPr>
              <a:t> </a:t>
            </a:r>
            <a:r>
              <a:rPr lang="en-US" sz="3600" b="1" dirty="0">
                <a:latin typeface="Calibri"/>
                <a:cs typeface="Calibri"/>
              </a:rPr>
              <a:t>for</a:t>
            </a:r>
            <a:r>
              <a:rPr lang="en-US" sz="3600" b="1" spc="-130" dirty="0">
                <a:latin typeface="Calibri"/>
                <a:cs typeface="Calibri"/>
              </a:rPr>
              <a:t> </a:t>
            </a:r>
            <a:r>
              <a:rPr sz="3600" b="1" spc="-25" dirty="0">
                <a:latin typeface="Calibri"/>
                <a:cs typeface="Calibri"/>
              </a:rPr>
              <a:t>RCC</a:t>
            </a:r>
            <a:endParaRPr sz="3600" dirty="0">
              <a:latin typeface="Calibri"/>
              <a:cs typeface="Calibri"/>
            </a:endParaRPr>
          </a:p>
        </p:txBody>
      </p:sp>
      <p:grpSp>
        <p:nvGrpSpPr>
          <p:cNvPr id="3" name="object 3"/>
          <p:cNvGrpSpPr/>
          <p:nvPr/>
        </p:nvGrpSpPr>
        <p:grpSpPr>
          <a:xfrm>
            <a:off x="1112510" y="2308842"/>
            <a:ext cx="6969759" cy="3170555"/>
            <a:chOff x="1112510" y="2308842"/>
            <a:chExt cx="6969759" cy="3170555"/>
          </a:xfrm>
        </p:grpSpPr>
        <p:pic>
          <p:nvPicPr>
            <p:cNvPr id="4" name="object 4"/>
            <p:cNvPicPr/>
            <p:nvPr/>
          </p:nvPicPr>
          <p:blipFill>
            <a:blip r:embed="rId2" cstate="print"/>
            <a:stretch>
              <a:fillRect/>
            </a:stretch>
          </p:blipFill>
          <p:spPr>
            <a:xfrm>
              <a:off x="1112510" y="2308842"/>
              <a:ext cx="6969271" cy="3169946"/>
            </a:xfrm>
            <a:prstGeom prst="rect">
              <a:avLst/>
            </a:prstGeom>
          </p:spPr>
        </p:pic>
        <p:pic>
          <p:nvPicPr>
            <p:cNvPr id="5" name="object 5"/>
            <p:cNvPicPr/>
            <p:nvPr/>
          </p:nvPicPr>
          <p:blipFill>
            <a:blip r:embed="rId3" cstate="print"/>
            <a:stretch>
              <a:fillRect/>
            </a:stretch>
          </p:blipFill>
          <p:spPr>
            <a:xfrm>
              <a:off x="1167383" y="2354580"/>
              <a:ext cx="6809232" cy="3019044"/>
            </a:xfrm>
            <a:prstGeom prst="rect">
              <a:avLst/>
            </a:prstGeom>
          </p:spPr>
        </p:pic>
        <p:sp>
          <p:nvSpPr>
            <p:cNvPr id="6" name="object 6"/>
            <p:cNvSpPr/>
            <p:nvPr/>
          </p:nvSpPr>
          <p:spPr>
            <a:xfrm>
              <a:off x="1148333" y="2335530"/>
              <a:ext cx="6847840" cy="3057525"/>
            </a:xfrm>
            <a:custGeom>
              <a:avLst/>
              <a:gdLst/>
              <a:ahLst/>
              <a:cxnLst/>
              <a:rect l="l" t="t" r="r" b="b"/>
              <a:pathLst>
                <a:path w="6847840" h="3057525">
                  <a:moveTo>
                    <a:pt x="0" y="3057144"/>
                  </a:moveTo>
                  <a:lnTo>
                    <a:pt x="6847332" y="3057144"/>
                  </a:lnTo>
                  <a:lnTo>
                    <a:pt x="6847332" y="0"/>
                  </a:lnTo>
                  <a:lnTo>
                    <a:pt x="0" y="0"/>
                  </a:lnTo>
                  <a:lnTo>
                    <a:pt x="0" y="3057144"/>
                  </a:lnTo>
                  <a:close/>
                </a:path>
              </a:pathLst>
            </a:custGeom>
            <a:ln w="38099">
              <a:solidFill>
                <a:srgbClr val="000000"/>
              </a:solidFill>
            </a:ln>
          </p:spPr>
          <p:txBody>
            <a:bodyPr wrap="square" lIns="0" tIns="0" rIns="0" bIns="0" rtlCol="0"/>
            <a:lstStyle/>
            <a:p>
              <a:endParaRPr/>
            </a:p>
          </p:txBody>
        </p:sp>
      </p:grpSp>
      <p:sp>
        <p:nvSpPr>
          <p:cNvPr id="7" name="TextBox 6">
            <a:extLst>
              <a:ext uri="{FF2B5EF4-FFF2-40B4-BE49-F238E27FC236}">
                <a16:creationId xmlns:a16="http://schemas.microsoft.com/office/drawing/2014/main" id="{B57B9C3C-2489-9FF1-02F5-40239463BC90}"/>
              </a:ext>
            </a:extLst>
          </p:cNvPr>
          <p:cNvSpPr txBox="1"/>
          <p:nvPr/>
        </p:nvSpPr>
        <p:spPr>
          <a:xfrm>
            <a:off x="7391400" y="307559"/>
            <a:ext cx="1524000" cy="646331"/>
          </a:xfrm>
          <a:prstGeom prst="rect">
            <a:avLst/>
          </a:prstGeom>
          <a:noFill/>
        </p:spPr>
        <p:txBody>
          <a:bodyPr wrap="square" rtlCol="0">
            <a:spAutoFit/>
          </a:bodyPr>
          <a:lstStyle/>
          <a:p>
            <a:r>
              <a:rPr lang="en-US" dirty="0"/>
              <a:t>Vertical Integration</a:t>
            </a:r>
            <a:endParaRPr lang="en-P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49345" y="278079"/>
            <a:ext cx="2847340" cy="635000"/>
          </a:xfrm>
          <a:prstGeom prst="rect">
            <a:avLst/>
          </a:prstGeom>
        </p:spPr>
        <p:txBody>
          <a:bodyPr vert="horz" wrap="square" lIns="0" tIns="12065" rIns="0" bIns="0" rtlCol="0">
            <a:spAutoFit/>
          </a:bodyPr>
          <a:lstStyle/>
          <a:p>
            <a:pPr marL="12700">
              <a:lnSpc>
                <a:spcPct val="100000"/>
              </a:lnSpc>
              <a:spcBef>
                <a:spcPts val="95"/>
              </a:spcBef>
            </a:pPr>
            <a:r>
              <a:rPr sz="4000" b="1" spc="-10" dirty="0">
                <a:latin typeface="Calibri"/>
                <a:cs typeface="Calibri"/>
              </a:rPr>
              <a:t>Management</a:t>
            </a:r>
            <a:endParaRPr sz="4000" dirty="0">
              <a:latin typeface="Calibri"/>
              <a:cs typeface="Calibri"/>
            </a:endParaRPr>
          </a:p>
        </p:txBody>
      </p:sp>
      <p:sp>
        <p:nvSpPr>
          <p:cNvPr id="3" name="object 3"/>
          <p:cNvSpPr txBox="1">
            <a:spLocks noGrp="1"/>
          </p:cNvSpPr>
          <p:nvPr>
            <p:ph idx="1"/>
          </p:nvPr>
        </p:nvSpPr>
        <p:spPr>
          <a:xfrm>
            <a:off x="628650" y="1825625"/>
            <a:ext cx="7886700" cy="3531094"/>
          </a:xfrm>
          <a:prstGeom prst="rect">
            <a:avLst/>
          </a:prstGeom>
        </p:spPr>
        <p:txBody>
          <a:bodyPr vert="horz" wrap="square" lIns="0" tIns="113664" rIns="0" bIns="0" rtlCol="0">
            <a:spAutoFit/>
          </a:bodyPr>
          <a:lstStyle/>
          <a:p>
            <a:pPr marL="12700">
              <a:lnSpc>
                <a:spcPct val="100000"/>
              </a:lnSpc>
              <a:spcBef>
                <a:spcPts val="894"/>
              </a:spcBef>
            </a:pPr>
            <a:r>
              <a:rPr sz="2400" dirty="0">
                <a:latin typeface="Calibri" panose="020F0502020204030204" pitchFamily="34" charset="0"/>
                <a:cs typeface="Calibri" panose="020F0502020204030204" pitchFamily="34" charset="0"/>
              </a:rPr>
              <a:t>Stage</a:t>
            </a:r>
            <a:r>
              <a:rPr sz="2400" spc="-9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a:t>
            </a:r>
            <a:r>
              <a:rPr sz="2400" spc="-25" dirty="0">
                <a:latin typeface="Calibri" panose="020F0502020204030204" pitchFamily="34" charset="0"/>
                <a:cs typeface="Calibri" panose="020F0502020204030204" pitchFamily="34" charset="0"/>
              </a:rPr>
              <a:t>III</a:t>
            </a:r>
          </a:p>
          <a:p>
            <a:pPr marL="12700">
              <a:lnSpc>
                <a:spcPct val="100000"/>
              </a:lnSpc>
              <a:spcBef>
                <a:spcPts val="690"/>
              </a:spcBef>
            </a:pPr>
            <a:r>
              <a:rPr sz="2400" b="0" u="none" spc="-10" dirty="0">
                <a:latin typeface="Calibri" panose="020F0502020204030204" pitchFamily="34" charset="0"/>
                <a:cs typeface="Calibri" panose="020F0502020204030204" pitchFamily="34" charset="0"/>
              </a:rPr>
              <a:t>Nephrectomy</a:t>
            </a:r>
            <a:endParaRPr sz="2400" dirty="0">
              <a:latin typeface="Calibri" panose="020F0502020204030204" pitchFamily="34" charset="0"/>
              <a:cs typeface="Calibri" panose="020F0502020204030204" pitchFamily="34" charset="0"/>
            </a:endParaRPr>
          </a:p>
          <a:p>
            <a:pPr marL="355600" marR="5080" indent="-342900">
              <a:lnSpc>
                <a:spcPct val="100000"/>
              </a:lnSpc>
              <a:spcBef>
                <a:spcPts val="670"/>
              </a:spcBef>
              <a:buFont typeface="Arial MT"/>
              <a:buChar char="•"/>
              <a:tabLst>
                <a:tab pos="355600" algn="l"/>
              </a:tabLst>
            </a:pPr>
            <a:r>
              <a:rPr sz="2400" b="0" u="none" dirty="0">
                <a:latin typeface="Calibri" panose="020F0502020204030204" pitchFamily="34" charset="0"/>
                <a:cs typeface="Calibri" panose="020F0502020204030204" pitchFamily="34" charset="0"/>
              </a:rPr>
              <a:t>Open</a:t>
            </a:r>
            <a:r>
              <a:rPr sz="2400" b="0" u="none" spc="-8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radical</a:t>
            </a:r>
            <a:r>
              <a:rPr sz="2400" b="0" u="none" spc="-95" dirty="0">
                <a:latin typeface="Calibri" panose="020F0502020204030204" pitchFamily="34" charset="0"/>
                <a:cs typeface="Calibri" panose="020F0502020204030204" pitchFamily="34" charset="0"/>
              </a:rPr>
              <a:t> </a:t>
            </a:r>
            <a:r>
              <a:rPr sz="2400" b="0" u="none" spc="-30" dirty="0">
                <a:latin typeface="Calibri" panose="020F0502020204030204" pitchFamily="34" charset="0"/>
                <a:cs typeface="Calibri" panose="020F0502020204030204" pitchFamily="34" charset="0"/>
              </a:rPr>
              <a:t>nephrectomy,</a:t>
            </a:r>
            <a:r>
              <a:rPr sz="2400" b="0" u="none" spc="-5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but</a:t>
            </a:r>
            <a:r>
              <a:rPr sz="2400" b="0" u="none" spc="-8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laparoscopic</a:t>
            </a:r>
            <a:r>
              <a:rPr sz="2400" b="0" u="none" spc="-70"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gaining popularity</a:t>
            </a:r>
            <a:endParaRPr sz="2400" dirty="0">
              <a:latin typeface="Calibri" panose="020F0502020204030204" pitchFamily="34" charset="0"/>
              <a:cs typeface="Calibri" panose="020F0502020204030204" pitchFamily="34" charset="0"/>
            </a:endParaRPr>
          </a:p>
          <a:p>
            <a:pPr marL="355600" marR="62865" indent="-342900">
              <a:lnSpc>
                <a:spcPct val="100000"/>
              </a:lnSpc>
              <a:spcBef>
                <a:spcPts val="675"/>
              </a:spcBef>
              <a:buFont typeface="Arial MT"/>
              <a:buChar char="•"/>
              <a:tabLst>
                <a:tab pos="355600" algn="l"/>
              </a:tabLst>
            </a:pPr>
            <a:r>
              <a:rPr sz="2400" b="0" u="none" dirty="0">
                <a:latin typeface="Calibri" panose="020F0502020204030204" pitchFamily="34" charset="0"/>
                <a:cs typeface="Calibri" panose="020F0502020204030204" pitchFamily="34" charset="0"/>
              </a:rPr>
              <a:t>Nephron</a:t>
            </a:r>
            <a:r>
              <a:rPr sz="2400" b="0" u="none" spc="-3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sparing</a:t>
            </a:r>
            <a:r>
              <a:rPr sz="2400" b="0" u="none" spc="-4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surgery</a:t>
            </a:r>
            <a:r>
              <a:rPr sz="2400" b="0" u="none" spc="-6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via</a:t>
            </a:r>
            <a:r>
              <a:rPr sz="2400" b="0" u="none" spc="-7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partial</a:t>
            </a:r>
            <a:r>
              <a:rPr sz="2400" b="0" u="none" spc="-65" dirty="0">
                <a:latin typeface="Calibri" panose="020F0502020204030204" pitchFamily="34" charset="0"/>
                <a:cs typeface="Calibri" panose="020F0502020204030204" pitchFamily="34" charset="0"/>
              </a:rPr>
              <a:t> </a:t>
            </a:r>
            <a:r>
              <a:rPr sz="2400" b="0" u="none" spc="-30" dirty="0">
                <a:latin typeface="Calibri" panose="020F0502020204030204" pitchFamily="34" charset="0"/>
                <a:cs typeface="Calibri" panose="020F0502020204030204" pitchFamily="34" charset="0"/>
              </a:rPr>
              <a:t>nephrectomy,</a:t>
            </a:r>
            <a:r>
              <a:rPr sz="2400" b="0" u="none" spc="-40" dirty="0">
                <a:latin typeface="Calibri" panose="020F0502020204030204" pitchFamily="34" charset="0"/>
                <a:cs typeface="Calibri" panose="020F0502020204030204" pitchFamily="34" charset="0"/>
              </a:rPr>
              <a:t> </a:t>
            </a:r>
            <a:r>
              <a:rPr sz="2400" b="0" u="none" spc="-25" dirty="0">
                <a:latin typeface="Calibri" panose="020F0502020204030204" pitchFamily="34" charset="0"/>
                <a:cs typeface="Calibri" panose="020F0502020204030204" pitchFamily="34" charset="0"/>
              </a:rPr>
              <a:t>if </a:t>
            </a:r>
            <a:r>
              <a:rPr sz="2400" b="0" u="none" dirty="0">
                <a:latin typeface="Calibri" panose="020F0502020204030204" pitchFamily="34" charset="0"/>
                <a:cs typeface="Calibri" panose="020F0502020204030204" pitchFamily="34" charset="0"/>
              </a:rPr>
              <a:t>possible</a:t>
            </a:r>
            <a:r>
              <a:rPr sz="2400" b="0" u="none" spc="-3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(open</a:t>
            </a:r>
            <a:r>
              <a:rPr sz="2400" b="0" u="none" spc="-5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or</a:t>
            </a:r>
            <a:r>
              <a:rPr sz="2400" b="0" u="none" spc="-50"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laparoscopic)</a:t>
            </a:r>
            <a:endParaRPr sz="2400" dirty="0">
              <a:latin typeface="Calibri" panose="020F0502020204030204" pitchFamily="34" charset="0"/>
              <a:cs typeface="Calibri" panose="020F0502020204030204" pitchFamily="34" charset="0"/>
            </a:endParaRPr>
          </a:p>
          <a:p>
            <a:pPr marL="354965" indent="-342265">
              <a:lnSpc>
                <a:spcPct val="100000"/>
              </a:lnSpc>
              <a:spcBef>
                <a:spcPts val="670"/>
              </a:spcBef>
              <a:buFont typeface="Arial MT"/>
              <a:buChar char="•"/>
              <a:tabLst>
                <a:tab pos="354965" algn="l"/>
              </a:tabLst>
            </a:pPr>
            <a:r>
              <a:rPr sz="2400" b="0" u="none" dirty="0">
                <a:latin typeface="Calibri" panose="020F0502020204030204" pitchFamily="34" charset="0"/>
                <a:cs typeface="Calibri" panose="020F0502020204030204" pitchFamily="34" charset="0"/>
              </a:rPr>
              <a:t>Possible</a:t>
            </a:r>
            <a:r>
              <a:rPr sz="2400" b="0" u="none" spc="-3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to</a:t>
            </a:r>
            <a:r>
              <a:rPr sz="2400" b="0" u="none" spc="-6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spare</a:t>
            </a:r>
            <a:r>
              <a:rPr sz="2400" b="0" u="none" spc="-4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adrenal</a:t>
            </a:r>
            <a:r>
              <a:rPr sz="2400" b="0" u="none" spc="-5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gland</a:t>
            </a:r>
            <a:r>
              <a:rPr sz="2400" b="0" u="none" spc="-5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in</a:t>
            </a:r>
            <a:r>
              <a:rPr sz="2400" b="0" u="none" spc="-55"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~75%</a:t>
            </a:r>
            <a:r>
              <a:rPr sz="2400" b="0" u="none" spc="-35"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cases</a:t>
            </a:r>
            <a:endParaRPr sz="2400" dirty="0">
              <a:latin typeface="Calibri" panose="020F0502020204030204" pitchFamily="34" charset="0"/>
              <a:cs typeface="Calibri" panose="020F0502020204030204" pitchFamily="34" charset="0"/>
            </a:endParaRPr>
          </a:p>
          <a:p>
            <a:pPr marL="12700">
              <a:lnSpc>
                <a:spcPct val="100000"/>
              </a:lnSpc>
            </a:pPr>
            <a:r>
              <a:rPr sz="2400" b="0" u="none" dirty="0">
                <a:latin typeface="Calibri" panose="020F0502020204030204" pitchFamily="34" charset="0"/>
                <a:cs typeface="Calibri" panose="020F0502020204030204" pitchFamily="34" charset="0"/>
              </a:rPr>
              <a:t>No</a:t>
            </a:r>
            <a:r>
              <a:rPr sz="2400" b="0" u="none" spc="-7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role</a:t>
            </a:r>
            <a:r>
              <a:rPr sz="2400" b="0" u="none" spc="-70" dirty="0">
                <a:latin typeface="Calibri" panose="020F0502020204030204" pitchFamily="34" charset="0"/>
                <a:cs typeface="Calibri" panose="020F0502020204030204" pitchFamily="34" charset="0"/>
              </a:rPr>
              <a:t> </a:t>
            </a:r>
            <a:r>
              <a:rPr sz="2400" b="0" u="none" dirty="0">
                <a:latin typeface="Calibri" panose="020F0502020204030204" pitchFamily="34" charset="0"/>
                <a:cs typeface="Calibri" panose="020F0502020204030204" pitchFamily="34" charset="0"/>
              </a:rPr>
              <a:t>for</a:t>
            </a:r>
            <a:r>
              <a:rPr sz="2400" b="0" u="none" spc="-60"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adjuvant</a:t>
            </a:r>
            <a:r>
              <a:rPr sz="2400" b="0" u="none" spc="-60" dirty="0">
                <a:latin typeface="Calibri" panose="020F0502020204030204" pitchFamily="34" charset="0"/>
                <a:cs typeface="Calibri" panose="020F0502020204030204" pitchFamily="34" charset="0"/>
              </a:rPr>
              <a:t> </a:t>
            </a:r>
            <a:r>
              <a:rPr sz="2400" b="0" u="none" spc="-10" dirty="0">
                <a:latin typeface="Calibri" panose="020F0502020204030204" pitchFamily="34" charset="0"/>
                <a:cs typeface="Calibri" panose="020F0502020204030204" pitchFamily="34" charset="0"/>
              </a:rPr>
              <a:t>chemo/immunotherapy</a:t>
            </a:r>
            <a:endParaRPr sz="24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F3484D40-CEB3-C522-1B7D-1D558F4A8B3B}"/>
              </a:ext>
            </a:extLst>
          </p:cNvPr>
          <p:cNvSpPr txBox="1"/>
          <p:nvPr/>
        </p:nvSpPr>
        <p:spPr>
          <a:xfrm>
            <a:off x="7391400" y="307559"/>
            <a:ext cx="1524000" cy="646331"/>
          </a:xfrm>
          <a:prstGeom prst="rect">
            <a:avLst/>
          </a:prstGeom>
          <a:noFill/>
        </p:spPr>
        <p:txBody>
          <a:bodyPr wrap="square" rtlCol="0">
            <a:spAutoFit/>
          </a:bodyPr>
          <a:lstStyle/>
          <a:p>
            <a:r>
              <a:rPr lang="en-US" dirty="0"/>
              <a:t>Horizontal  Integration</a:t>
            </a:r>
            <a:endParaRPr lang="en-PK"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765564"/>
            <a:ext cx="7609840" cy="1293880"/>
          </a:xfrm>
          <a:prstGeom prst="rect">
            <a:avLst/>
          </a:prstGeom>
        </p:spPr>
        <p:txBody>
          <a:bodyPr vert="horz" wrap="square" lIns="0" tIns="60325" rIns="0" bIns="0" rtlCol="0">
            <a:spAutoFit/>
          </a:bodyPr>
          <a:lstStyle/>
          <a:p>
            <a:pPr marL="12700" marR="5080">
              <a:lnSpc>
                <a:spcPts val="3030"/>
              </a:lnSpc>
              <a:spcBef>
                <a:spcPts val="475"/>
              </a:spcBef>
            </a:pPr>
            <a:r>
              <a:rPr sz="2400" dirty="0"/>
              <a:t>No</a:t>
            </a:r>
            <a:r>
              <a:rPr sz="2400" spc="-60" dirty="0"/>
              <a:t> </a:t>
            </a:r>
            <a:r>
              <a:rPr sz="2400" dirty="0"/>
              <a:t>widely</a:t>
            </a:r>
            <a:r>
              <a:rPr sz="2400" spc="-60" dirty="0"/>
              <a:t> </a:t>
            </a:r>
            <a:r>
              <a:rPr sz="2400" dirty="0"/>
              <a:t>accepted</a:t>
            </a:r>
            <a:r>
              <a:rPr sz="2400" spc="-65" dirty="0"/>
              <a:t> </a:t>
            </a:r>
            <a:r>
              <a:rPr sz="2400" dirty="0"/>
              <a:t>role</a:t>
            </a:r>
            <a:r>
              <a:rPr sz="2400" spc="-60" dirty="0"/>
              <a:t> </a:t>
            </a:r>
            <a:r>
              <a:rPr sz="2400" dirty="0"/>
              <a:t>for</a:t>
            </a:r>
            <a:r>
              <a:rPr sz="2400" spc="-55" dirty="0"/>
              <a:t> </a:t>
            </a:r>
            <a:r>
              <a:rPr sz="2400" spc="-10" dirty="0"/>
              <a:t>neoadjuvant</a:t>
            </a:r>
            <a:r>
              <a:rPr sz="2400" spc="-45" dirty="0"/>
              <a:t> </a:t>
            </a:r>
            <a:r>
              <a:rPr sz="2400" dirty="0"/>
              <a:t>or</a:t>
            </a:r>
            <a:r>
              <a:rPr sz="2400" spc="-60" dirty="0"/>
              <a:t> </a:t>
            </a:r>
            <a:r>
              <a:rPr sz="2400" spc="-10" dirty="0"/>
              <a:t>adjuvant radiotherapy.</a:t>
            </a:r>
            <a:endParaRPr sz="2400" dirty="0"/>
          </a:p>
          <a:p>
            <a:pPr marL="12700" marR="279400">
              <a:lnSpc>
                <a:spcPts val="3020"/>
              </a:lnSpc>
              <a:spcBef>
                <a:spcPts val="670"/>
              </a:spcBef>
            </a:pPr>
            <a:r>
              <a:rPr sz="2400" spc="-10" dirty="0"/>
              <a:t>Retrospective</a:t>
            </a:r>
            <a:r>
              <a:rPr sz="2400" spc="-85" dirty="0"/>
              <a:t> </a:t>
            </a:r>
            <a:r>
              <a:rPr sz="2400" dirty="0"/>
              <a:t>data</a:t>
            </a:r>
            <a:r>
              <a:rPr sz="2400" spc="-85" dirty="0"/>
              <a:t> </a:t>
            </a:r>
            <a:r>
              <a:rPr sz="2400" dirty="0"/>
              <a:t>suggest</a:t>
            </a:r>
            <a:r>
              <a:rPr sz="2400" spc="-75" dirty="0"/>
              <a:t> </a:t>
            </a:r>
            <a:r>
              <a:rPr sz="2400" dirty="0"/>
              <a:t>possible</a:t>
            </a:r>
            <a:r>
              <a:rPr sz="2400" spc="-60" dirty="0"/>
              <a:t> </a:t>
            </a:r>
            <a:r>
              <a:rPr sz="2400" dirty="0"/>
              <a:t>utility</a:t>
            </a:r>
            <a:r>
              <a:rPr sz="2400" spc="-75" dirty="0"/>
              <a:t> </a:t>
            </a:r>
            <a:r>
              <a:rPr sz="2400" dirty="0"/>
              <a:t>in</a:t>
            </a:r>
            <a:r>
              <a:rPr sz="2400" spc="-90" dirty="0"/>
              <a:t> </a:t>
            </a:r>
            <a:r>
              <a:rPr sz="2400" spc="-10" dirty="0"/>
              <a:t>select cases:</a:t>
            </a:r>
            <a:endParaRPr sz="2400" dirty="0"/>
          </a:p>
        </p:txBody>
      </p:sp>
      <p:sp>
        <p:nvSpPr>
          <p:cNvPr id="3" name="object 3"/>
          <p:cNvSpPr txBox="1"/>
          <p:nvPr/>
        </p:nvSpPr>
        <p:spPr>
          <a:xfrm>
            <a:off x="993444" y="3234130"/>
            <a:ext cx="7546975" cy="2483485"/>
          </a:xfrm>
          <a:prstGeom prst="rect">
            <a:avLst/>
          </a:prstGeom>
        </p:spPr>
        <p:txBody>
          <a:bodyPr vert="horz" wrap="square" lIns="0" tIns="52705" rIns="0" bIns="0" rtlCol="0">
            <a:spAutoFit/>
          </a:bodyPr>
          <a:lstStyle/>
          <a:p>
            <a:pPr marL="298450" indent="-285750">
              <a:lnSpc>
                <a:spcPct val="100000"/>
              </a:lnSpc>
              <a:spcBef>
                <a:spcPts val="415"/>
              </a:spcBef>
              <a:buFont typeface="Arial MT"/>
              <a:buChar char="–"/>
              <a:tabLst>
                <a:tab pos="298450" algn="l"/>
              </a:tabLst>
            </a:pPr>
            <a:r>
              <a:rPr sz="2400" dirty="0">
                <a:latin typeface="Calibri"/>
                <a:cs typeface="Calibri"/>
              </a:rPr>
              <a:t>Positive</a:t>
            </a:r>
            <a:r>
              <a:rPr sz="2400" spc="-110" dirty="0">
                <a:latin typeface="Calibri"/>
                <a:cs typeface="Calibri"/>
              </a:rPr>
              <a:t> </a:t>
            </a:r>
            <a:r>
              <a:rPr sz="2400" dirty="0">
                <a:latin typeface="Calibri"/>
                <a:cs typeface="Calibri"/>
              </a:rPr>
              <a:t>surgical</a:t>
            </a:r>
            <a:r>
              <a:rPr sz="2400" spc="-100" dirty="0">
                <a:latin typeface="Calibri"/>
                <a:cs typeface="Calibri"/>
              </a:rPr>
              <a:t> </a:t>
            </a:r>
            <a:r>
              <a:rPr sz="2400" spc="-10" dirty="0">
                <a:latin typeface="Calibri"/>
                <a:cs typeface="Calibri"/>
              </a:rPr>
              <a:t>margins</a:t>
            </a:r>
            <a:endParaRPr sz="2400" dirty="0">
              <a:latin typeface="Calibri"/>
              <a:cs typeface="Calibri"/>
            </a:endParaRPr>
          </a:p>
          <a:p>
            <a:pPr marL="299085" marR="5080" indent="-287020">
              <a:lnSpc>
                <a:spcPts val="2810"/>
              </a:lnSpc>
              <a:spcBef>
                <a:spcPts val="665"/>
              </a:spcBef>
              <a:buFont typeface="Arial MT"/>
              <a:buChar char="–"/>
              <a:tabLst>
                <a:tab pos="299085" algn="l"/>
              </a:tabLst>
            </a:pPr>
            <a:r>
              <a:rPr sz="2400" dirty="0">
                <a:latin typeface="Calibri"/>
                <a:cs typeface="Calibri"/>
              </a:rPr>
              <a:t>Locally</a:t>
            </a:r>
            <a:r>
              <a:rPr sz="2400" spc="-55" dirty="0">
                <a:latin typeface="Calibri"/>
                <a:cs typeface="Calibri"/>
              </a:rPr>
              <a:t> </a:t>
            </a:r>
            <a:r>
              <a:rPr sz="2400" dirty="0">
                <a:latin typeface="Calibri"/>
                <a:cs typeface="Calibri"/>
              </a:rPr>
              <a:t>advanced</a:t>
            </a:r>
            <a:r>
              <a:rPr sz="2400" spc="-70" dirty="0">
                <a:latin typeface="Calibri"/>
                <a:cs typeface="Calibri"/>
              </a:rPr>
              <a:t> </a:t>
            </a:r>
            <a:r>
              <a:rPr sz="2400" dirty="0">
                <a:latin typeface="Calibri"/>
                <a:cs typeface="Calibri"/>
              </a:rPr>
              <a:t>disease</a:t>
            </a:r>
            <a:r>
              <a:rPr sz="2400" spc="-80" dirty="0">
                <a:latin typeface="Calibri"/>
                <a:cs typeface="Calibri"/>
              </a:rPr>
              <a:t> </a:t>
            </a:r>
            <a:r>
              <a:rPr sz="2400" dirty="0">
                <a:latin typeface="Calibri"/>
                <a:cs typeface="Calibri"/>
              </a:rPr>
              <a:t>with</a:t>
            </a:r>
            <a:r>
              <a:rPr sz="2400" spc="-60" dirty="0">
                <a:latin typeface="Calibri"/>
                <a:cs typeface="Calibri"/>
              </a:rPr>
              <a:t> </a:t>
            </a:r>
            <a:r>
              <a:rPr sz="2400" dirty="0">
                <a:latin typeface="Calibri"/>
                <a:cs typeface="Calibri"/>
              </a:rPr>
              <a:t>perinephric</a:t>
            </a:r>
            <a:r>
              <a:rPr sz="2400" spc="-85" dirty="0">
                <a:latin typeface="Calibri"/>
                <a:cs typeface="Calibri"/>
              </a:rPr>
              <a:t> </a:t>
            </a:r>
            <a:r>
              <a:rPr sz="2400" dirty="0">
                <a:latin typeface="Calibri"/>
                <a:cs typeface="Calibri"/>
              </a:rPr>
              <a:t>fat</a:t>
            </a:r>
            <a:r>
              <a:rPr sz="2400" spc="-60" dirty="0">
                <a:latin typeface="Calibri"/>
                <a:cs typeface="Calibri"/>
              </a:rPr>
              <a:t> </a:t>
            </a:r>
            <a:r>
              <a:rPr sz="2400" spc="-10" dirty="0">
                <a:latin typeface="Calibri"/>
                <a:cs typeface="Calibri"/>
              </a:rPr>
              <a:t>invasion </a:t>
            </a:r>
            <a:r>
              <a:rPr sz="2400" dirty="0">
                <a:latin typeface="Calibri"/>
                <a:cs typeface="Calibri"/>
              </a:rPr>
              <a:t>and</a:t>
            </a:r>
            <a:r>
              <a:rPr sz="2400" spc="-85" dirty="0">
                <a:latin typeface="Calibri"/>
                <a:cs typeface="Calibri"/>
              </a:rPr>
              <a:t> </a:t>
            </a:r>
            <a:r>
              <a:rPr sz="2400" dirty="0">
                <a:latin typeface="Calibri"/>
                <a:cs typeface="Calibri"/>
              </a:rPr>
              <a:t>adrenal</a:t>
            </a:r>
            <a:r>
              <a:rPr sz="2400" spc="-75" dirty="0">
                <a:latin typeface="Calibri"/>
                <a:cs typeface="Calibri"/>
              </a:rPr>
              <a:t> </a:t>
            </a:r>
            <a:r>
              <a:rPr sz="2400" dirty="0">
                <a:latin typeface="Calibri"/>
                <a:cs typeface="Calibri"/>
              </a:rPr>
              <a:t>invasion</a:t>
            </a:r>
            <a:r>
              <a:rPr sz="2400" spc="-80" dirty="0">
                <a:latin typeface="Calibri"/>
                <a:cs typeface="Calibri"/>
              </a:rPr>
              <a:t> </a:t>
            </a:r>
            <a:r>
              <a:rPr sz="2400" dirty="0">
                <a:latin typeface="Calibri"/>
                <a:cs typeface="Calibri"/>
              </a:rPr>
              <a:t>(IVC/renal</a:t>
            </a:r>
            <a:r>
              <a:rPr sz="2400" spc="-100" dirty="0">
                <a:latin typeface="Calibri"/>
                <a:cs typeface="Calibri"/>
              </a:rPr>
              <a:t> </a:t>
            </a:r>
            <a:r>
              <a:rPr sz="2400" dirty="0">
                <a:latin typeface="Calibri"/>
                <a:cs typeface="Calibri"/>
              </a:rPr>
              <a:t>vein</a:t>
            </a:r>
            <a:r>
              <a:rPr sz="2400" spc="-85" dirty="0">
                <a:latin typeface="Calibri"/>
                <a:cs typeface="Calibri"/>
              </a:rPr>
              <a:t> </a:t>
            </a:r>
            <a:r>
              <a:rPr sz="2400" dirty="0">
                <a:latin typeface="Calibri"/>
                <a:cs typeface="Calibri"/>
              </a:rPr>
              <a:t>extension</a:t>
            </a:r>
            <a:r>
              <a:rPr sz="2400" spc="-100" dirty="0">
                <a:latin typeface="Calibri"/>
                <a:cs typeface="Calibri"/>
              </a:rPr>
              <a:t> </a:t>
            </a:r>
            <a:r>
              <a:rPr sz="2400" spc="-10" dirty="0">
                <a:latin typeface="Calibri"/>
                <a:cs typeface="Calibri"/>
              </a:rPr>
              <a:t>alone </a:t>
            </a:r>
            <a:r>
              <a:rPr sz="2400" dirty="0">
                <a:latin typeface="Calibri"/>
                <a:cs typeface="Calibri"/>
              </a:rPr>
              <a:t>does</a:t>
            </a:r>
            <a:r>
              <a:rPr sz="2400" spc="-60" dirty="0">
                <a:latin typeface="Calibri"/>
                <a:cs typeface="Calibri"/>
              </a:rPr>
              <a:t> </a:t>
            </a:r>
            <a:r>
              <a:rPr sz="2400" dirty="0">
                <a:latin typeface="Calibri"/>
                <a:cs typeface="Calibri"/>
              </a:rPr>
              <a:t>not</a:t>
            </a:r>
            <a:r>
              <a:rPr sz="2400" spc="-40" dirty="0">
                <a:latin typeface="Calibri"/>
                <a:cs typeface="Calibri"/>
              </a:rPr>
              <a:t> </a:t>
            </a:r>
            <a:r>
              <a:rPr sz="2400" dirty="0">
                <a:latin typeface="Calibri"/>
                <a:cs typeface="Calibri"/>
              </a:rPr>
              <a:t>increase</a:t>
            </a:r>
            <a:r>
              <a:rPr sz="2400" spc="-75" dirty="0">
                <a:latin typeface="Calibri"/>
                <a:cs typeface="Calibri"/>
              </a:rPr>
              <a:t> </a:t>
            </a:r>
            <a:r>
              <a:rPr sz="2400" dirty="0">
                <a:latin typeface="Calibri"/>
                <a:cs typeface="Calibri"/>
              </a:rPr>
              <a:t>local</a:t>
            </a:r>
            <a:r>
              <a:rPr sz="2400" spc="-30" dirty="0">
                <a:latin typeface="Calibri"/>
                <a:cs typeface="Calibri"/>
              </a:rPr>
              <a:t> </a:t>
            </a:r>
            <a:r>
              <a:rPr sz="2400" dirty="0">
                <a:latin typeface="Calibri"/>
                <a:cs typeface="Calibri"/>
              </a:rPr>
              <a:t>recurrence</a:t>
            </a:r>
            <a:r>
              <a:rPr sz="2400" spc="-80" dirty="0">
                <a:latin typeface="Calibri"/>
                <a:cs typeface="Calibri"/>
              </a:rPr>
              <a:t> </a:t>
            </a:r>
            <a:r>
              <a:rPr sz="2400" spc="-10" dirty="0">
                <a:latin typeface="Calibri"/>
                <a:cs typeface="Calibri"/>
              </a:rPr>
              <a:t>significantly)</a:t>
            </a:r>
            <a:endParaRPr sz="2400" dirty="0">
              <a:latin typeface="Calibri"/>
              <a:cs typeface="Calibri"/>
            </a:endParaRPr>
          </a:p>
          <a:p>
            <a:pPr marL="298450" indent="-285750">
              <a:lnSpc>
                <a:spcPct val="100000"/>
              </a:lnSpc>
              <a:spcBef>
                <a:spcPts val="265"/>
              </a:spcBef>
              <a:buFont typeface="Arial MT"/>
              <a:buChar char="–"/>
              <a:tabLst>
                <a:tab pos="298450" algn="l"/>
              </a:tabLst>
            </a:pPr>
            <a:r>
              <a:rPr sz="2400" spc="-25" dirty="0">
                <a:latin typeface="Calibri"/>
                <a:cs typeface="Calibri"/>
              </a:rPr>
              <a:t>LN+</a:t>
            </a:r>
            <a:endParaRPr sz="2400" dirty="0">
              <a:latin typeface="Calibri"/>
              <a:cs typeface="Calibri"/>
            </a:endParaRPr>
          </a:p>
          <a:p>
            <a:pPr marL="299085" indent="-286385">
              <a:lnSpc>
                <a:spcPct val="100000"/>
              </a:lnSpc>
              <a:spcBef>
                <a:spcPts val="315"/>
              </a:spcBef>
              <a:buFont typeface="Arial MT"/>
              <a:buChar char="–"/>
              <a:tabLst>
                <a:tab pos="299085" algn="l"/>
              </a:tabLst>
            </a:pPr>
            <a:r>
              <a:rPr sz="2400" dirty="0">
                <a:latin typeface="Calibri"/>
                <a:cs typeface="Calibri"/>
              </a:rPr>
              <a:t>Unresectable</a:t>
            </a:r>
            <a:r>
              <a:rPr sz="2400" spc="-60" dirty="0">
                <a:latin typeface="Calibri"/>
                <a:cs typeface="Calibri"/>
              </a:rPr>
              <a:t> </a:t>
            </a:r>
            <a:r>
              <a:rPr sz="2400" spc="-20" dirty="0">
                <a:latin typeface="Calibri"/>
                <a:cs typeface="Calibri"/>
              </a:rPr>
              <a:t>(pre-</a:t>
            </a:r>
            <a:r>
              <a:rPr sz="2400" dirty="0">
                <a:latin typeface="Calibri"/>
                <a:cs typeface="Calibri"/>
              </a:rPr>
              <a:t>op</a:t>
            </a:r>
            <a:r>
              <a:rPr sz="2400" spc="-20" dirty="0">
                <a:latin typeface="Calibri"/>
                <a:cs typeface="Calibri"/>
              </a:rPr>
              <a:t> </a:t>
            </a:r>
            <a:r>
              <a:rPr sz="2400" spc="-25" dirty="0">
                <a:latin typeface="Calibri"/>
                <a:cs typeface="Calibri"/>
              </a:rPr>
              <a:t>RT)</a:t>
            </a:r>
            <a:endParaRPr sz="2400" dirty="0">
              <a:latin typeface="Calibri"/>
              <a:cs typeface="Calibri"/>
            </a:endParaRPr>
          </a:p>
        </p:txBody>
      </p:sp>
      <p:sp>
        <p:nvSpPr>
          <p:cNvPr id="4" name="TextBox 3">
            <a:extLst>
              <a:ext uri="{FF2B5EF4-FFF2-40B4-BE49-F238E27FC236}">
                <a16:creationId xmlns:a16="http://schemas.microsoft.com/office/drawing/2014/main" id="{F7142391-8F02-2AC9-F24E-D7F2268EE8AB}"/>
              </a:ext>
            </a:extLst>
          </p:cNvPr>
          <p:cNvSpPr txBox="1"/>
          <p:nvPr/>
        </p:nvSpPr>
        <p:spPr>
          <a:xfrm>
            <a:off x="7391400" y="307559"/>
            <a:ext cx="1524000" cy="646331"/>
          </a:xfrm>
          <a:prstGeom prst="rect">
            <a:avLst/>
          </a:prstGeom>
          <a:noFill/>
        </p:spPr>
        <p:txBody>
          <a:bodyPr wrap="square" rtlCol="0">
            <a:spAutoFit/>
          </a:bodyPr>
          <a:lstStyle/>
          <a:p>
            <a:r>
              <a:rPr lang="en-US" dirty="0"/>
              <a:t>Horizontal  Integration</a:t>
            </a:r>
            <a:endParaRPr lang="en-PK"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685800" y="1752600"/>
            <a:ext cx="1356360" cy="382797"/>
          </a:xfrm>
          <a:prstGeom prst="rect">
            <a:avLst/>
          </a:prstGeom>
        </p:spPr>
        <p:txBody>
          <a:bodyPr vert="horz" wrap="square" lIns="0" tIns="13335" rIns="0" bIns="0" rtlCol="0">
            <a:spAutoFit/>
          </a:bodyPr>
          <a:lstStyle/>
          <a:p>
            <a:pPr marL="12700">
              <a:lnSpc>
                <a:spcPct val="100000"/>
              </a:lnSpc>
              <a:spcBef>
                <a:spcPts val="105"/>
              </a:spcBef>
            </a:pPr>
            <a:r>
              <a:rPr sz="2400" u="sng" dirty="0">
                <a:uFill>
                  <a:solidFill>
                    <a:srgbClr val="000000"/>
                  </a:solidFill>
                </a:uFill>
              </a:rPr>
              <a:t>Stage</a:t>
            </a:r>
            <a:r>
              <a:rPr sz="2400" u="sng" spc="-120" dirty="0">
                <a:uFill>
                  <a:solidFill>
                    <a:srgbClr val="000000"/>
                  </a:solidFill>
                </a:uFill>
              </a:rPr>
              <a:t> </a:t>
            </a:r>
            <a:r>
              <a:rPr sz="2400" u="sng" spc="-25" dirty="0">
                <a:uFill>
                  <a:solidFill>
                    <a:srgbClr val="000000"/>
                  </a:solidFill>
                </a:uFill>
              </a:rPr>
              <a:t>IV</a:t>
            </a:r>
            <a:endParaRPr sz="2400" dirty="0"/>
          </a:p>
        </p:txBody>
      </p:sp>
      <p:sp>
        <p:nvSpPr>
          <p:cNvPr id="3" name="object 3"/>
          <p:cNvSpPr txBox="1"/>
          <p:nvPr/>
        </p:nvSpPr>
        <p:spPr>
          <a:xfrm>
            <a:off x="535940" y="2280056"/>
            <a:ext cx="7427595" cy="1312860"/>
          </a:xfrm>
          <a:prstGeom prst="rect">
            <a:avLst/>
          </a:prstGeom>
        </p:spPr>
        <p:txBody>
          <a:bodyPr vert="horz" wrap="square" lIns="0" tIns="12700" rIns="0" bIns="0" rtlCol="0">
            <a:spAutoFit/>
          </a:bodyPr>
          <a:lstStyle/>
          <a:p>
            <a:pPr marL="12700" marR="5080">
              <a:lnSpc>
                <a:spcPct val="120000"/>
              </a:lnSpc>
              <a:spcBef>
                <a:spcPts val="100"/>
              </a:spcBef>
            </a:pPr>
            <a:r>
              <a:rPr sz="2400" i="1" spc="-10" dirty="0">
                <a:latin typeface="Calibri"/>
                <a:cs typeface="Calibri"/>
              </a:rPr>
              <a:t>Cytoreductive</a:t>
            </a:r>
            <a:r>
              <a:rPr sz="2400" i="1" spc="-95" dirty="0">
                <a:latin typeface="Calibri"/>
                <a:cs typeface="Calibri"/>
              </a:rPr>
              <a:t> </a:t>
            </a:r>
            <a:r>
              <a:rPr sz="2400" i="1" spc="-10" dirty="0">
                <a:latin typeface="Calibri"/>
                <a:cs typeface="Calibri"/>
              </a:rPr>
              <a:t>nephrectomy</a:t>
            </a:r>
            <a:r>
              <a:rPr sz="2400" spc="-10" dirty="0">
                <a:latin typeface="Calibri"/>
                <a:cs typeface="Calibri"/>
              </a:rPr>
              <a:t>:</a:t>
            </a:r>
            <a:r>
              <a:rPr sz="2400" spc="-90" dirty="0">
                <a:latin typeface="Calibri"/>
                <a:cs typeface="Calibri"/>
              </a:rPr>
              <a:t> </a:t>
            </a:r>
            <a:r>
              <a:rPr sz="2400" dirty="0">
                <a:latin typeface="Calibri"/>
                <a:cs typeface="Calibri"/>
              </a:rPr>
              <a:t>improved</a:t>
            </a:r>
            <a:r>
              <a:rPr sz="2400" spc="-85" dirty="0">
                <a:latin typeface="Calibri"/>
                <a:cs typeface="Calibri"/>
              </a:rPr>
              <a:t> </a:t>
            </a:r>
            <a:r>
              <a:rPr sz="2400" dirty="0">
                <a:latin typeface="Calibri"/>
                <a:cs typeface="Calibri"/>
              </a:rPr>
              <a:t>survival</a:t>
            </a:r>
            <a:r>
              <a:rPr sz="2400" spc="-85" dirty="0">
                <a:latin typeface="Calibri"/>
                <a:cs typeface="Calibri"/>
              </a:rPr>
              <a:t> </a:t>
            </a:r>
            <a:r>
              <a:rPr sz="2400" spc="-20" dirty="0">
                <a:latin typeface="Calibri"/>
                <a:cs typeface="Calibri"/>
              </a:rPr>
              <a:t>with nephrectomy</a:t>
            </a:r>
            <a:r>
              <a:rPr sz="2400" spc="-60" dirty="0">
                <a:latin typeface="Calibri"/>
                <a:cs typeface="Calibri"/>
              </a:rPr>
              <a:t> </a:t>
            </a:r>
            <a:r>
              <a:rPr sz="2400" spc="-10" dirty="0">
                <a:latin typeface="Calibri"/>
                <a:cs typeface="Calibri"/>
              </a:rPr>
              <a:t>followed</a:t>
            </a:r>
            <a:r>
              <a:rPr sz="2400" spc="-65" dirty="0">
                <a:latin typeface="Calibri"/>
                <a:cs typeface="Calibri"/>
              </a:rPr>
              <a:t> </a:t>
            </a:r>
            <a:r>
              <a:rPr sz="2400" dirty="0">
                <a:latin typeface="Calibri"/>
                <a:cs typeface="Calibri"/>
              </a:rPr>
              <a:t>by</a:t>
            </a:r>
            <a:r>
              <a:rPr sz="2400" spc="-65" dirty="0">
                <a:latin typeface="Calibri"/>
                <a:cs typeface="Calibri"/>
              </a:rPr>
              <a:t> </a:t>
            </a:r>
            <a:r>
              <a:rPr sz="2400" spc="-20" dirty="0">
                <a:latin typeface="Calibri"/>
                <a:cs typeface="Calibri"/>
              </a:rPr>
              <a:t>interferon</a:t>
            </a:r>
            <a:r>
              <a:rPr sz="2400" spc="-65" dirty="0">
                <a:latin typeface="Calibri"/>
                <a:cs typeface="Calibri"/>
              </a:rPr>
              <a:t> </a:t>
            </a:r>
            <a:r>
              <a:rPr sz="2400" dirty="0">
                <a:latin typeface="Calibri"/>
                <a:cs typeface="Calibri"/>
              </a:rPr>
              <a:t>alpha</a:t>
            </a:r>
            <a:r>
              <a:rPr sz="2400" spc="-55" dirty="0">
                <a:latin typeface="Calibri"/>
                <a:cs typeface="Calibri"/>
              </a:rPr>
              <a:t> </a:t>
            </a:r>
            <a:r>
              <a:rPr sz="2400" spc="-25" dirty="0">
                <a:latin typeface="Calibri"/>
                <a:cs typeface="Calibri"/>
              </a:rPr>
              <a:t>vs. </a:t>
            </a:r>
            <a:r>
              <a:rPr sz="2400" spc="-20" dirty="0">
                <a:latin typeface="Calibri"/>
                <a:cs typeface="Calibri"/>
              </a:rPr>
              <a:t>interferon</a:t>
            </a:r>
            <a:r>
              <a:rPr sz="2400" spc="-65" dirty="0">
                <a:latin typeface="Calibri"/>
                <a:cs typeface="Calibri"/>
              </a:rPr>
              <a:t> </a:t>
            </a:r>
            <a:r>
              <a:rPr sz="2400" dirty="0">
                <a:latin typeface="Calibri"/>
                <a:cs typeface="Calibri"/>
              </a:rPr>
              <a:t>alpha</a:t>
            </a:r>
            <a:r>
              <a:rPr sz="2400" spc="-55" dirty="0">
                <a:latin typeface="Calibri"/>
                <a:cs typeface="Calibri"/>
              </a:rPr>
              <a:t> </a:t>
            </a:r>
            <a:r>
              <a:rPr sz="2400" spc="-10" dirty="0">
                <a:latin typeface="Calibri"/>
                <a:cs typeface="Calibri"/>
              </a:rPr>
              <a:t>alone</a:t>
            </a:r>
            <a:endParaRPr sz="2400" dirty="0">
              <a:latin typeface="Calibri"/>
              <a:cs typeface="Calibri"/>
            </a:endParaRPr>
          </a:p>
        </p:txBody>
      </p:sp>
      <p:sp>
        <p:nvSpPr>
          <p:cNvPr id="4" name="TextBox 3">
            <a:extLst>
              <a:ext uri="{FF2B5EF4-FFF2-40B4-BE49-F238E27FC236}">
                <a16:creationId xmlns:a16="http://schemas.microsoft.com/office/drawing/2014/main" id="{FB61E90C-6F11-5006-9DD5-41978CC8BE10}"/>
              </a:ext>
            </a:extLst>
          </p:cNvPr>
          <p:cNvSpPr txBox="1"/>
          <p:nvPr/>
        </p:nvSpPr>
        <p:spPr>
          <a:xfrm>
            <a:off x="7391400" y="307559"/>
            <a:ext cx="1524000" cy="646331"/>
          </a:xfrm>
          <a:prstGeom prst="rect">
            <a:avLst/>
          </a:prstGeom>
          <a:noFill/>
        </p:spPr>
        <p:txBody>
          <a:bodyPr wrap="square" rtlCol="0">
            <a:spAutoFit/>
          </a:bodyPr>
          <a:lstStyle/>
          <a:p>
            <a:r>
              <a:rPr lang="en-US" dirty="0"/>
              <a:t>Horizontal  Integration</a:t>
            </a:r>
            <a:endParaRPr lang="en-P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29590" y="409763"/>
            <a:ext cx="7829550" cy="4904035"/>
          </a:xfrm>
          <a:prstGeom prst="rect">
            <a:avLst/>
          </a:prstGeom>
        </p:spPr>
        <p:txBody>
          <a:bodyPr vert="horz" wrap="square" lIns="0" tIns="51435" rIns="0" bIns="0" rtlCol="0">
            <a:spAutoFit/>
          </a:bodyPr>
          <a:lstStyle/>
          <a:p>
            <a:pPr marL="12700">
              <a:lnSpc>
                <a:spcPct val="100000"/>
              </a:lnSpc>
              <a:spcBef>
                <a:spcPts val="405"/>
              </a:spcBef>
            </a:pPr>
            <a:r>
              <a:rPr sz="2400" i="1" dirty="0">
                <a:latin typeface="Calibri"/>
                <a:cs typeface="Calibri"/>
              </a:rPr>
              <a:t>Systemic</a:t>
            </a:r>
            <a:r>
              <a:rPr sz="2400" i="1" spc="-130" dirty="0">
                <a:latin typeface="Calibri"/>
                <a:cs typeface="Calibri"/>
              </a:rPr>
              <a:t> </a:t>
            </a:r>
            <a:r>
              <a:rPr sz="2400" i="1" spc="-10" dirty="0">
                <a:latin typeface="Calibri"/>
                <a:cs typeface="Calibri"/>
              </a:rPr>
              <a:t>therapy</a:t>
            </a:r>
            <a:endParaRPr sz="2400" dirty="0">
              <a:latin typeface="Calibri"/>
              <a:cs typeface="Calibri"/>
            </a:endParaRPr>
          </a:p>
          <a:p>
            <a:pPr marL="354965" indent="-342265">
              <a:lnSpc>
                <a:spcPct val="100000"/>
              </a:lnSpc>
              <a:spcBef>
                <a:spcPts val="315"/>
              </a:spcBef>
              <a:buFont typeface="Arial MT"/>
              <a:buChar char="•"/>
              <a:tabLst>
                <a:tab pos="354965" algn="l"/>
              </a:tabLst>
            </a:pPr>
            <a:r>
              <a:rPr sz="2400" dirty="0">
                <a:latin typeface="Calibri"/>
                <a:cs typeface="Calibri"/>
              </a:rPr>
              <a:t>Immunotherapy</a:t>
            </a:r>
            <a:r>
              <a:rPr sz="2400" spc="-80" dirty="0">
                <a:latin typeface="Calibri"/>
                <a:cs typeface="Calibri"/>
              </a:rPr>
              <a:t> </a:t>
            </a:r>
            <a:r>
              <a:rPr sz="2400" spc="-10" dirty="0">
                <a:latin typeface="Calibri"/>
                <a:cs typeface="Calibri"/>
              </a:rPr>
              <a:t>(IL-</a:t>
            </a:r>
            <a:r>
              <a:rPr sz="2400" dirty="0">
                <a:latin typeface="Calibri"/>
                <a:cs typeface="Calibri"/>
              </a:rPr>
              <a:t>2,</a:t>
            </a:r>
            <a:r>
              <a:rPr sz="2400" spc="-65" dirty="0">
                <a:latin typeface="Calibri"/>
                <a:cs typeface="Calibri"/>
              </a:rPr>
              <a:t> </a:t>
            </a:r>
            <a:r>
              <a:rPr sz="2400" spc="-10" dirty="0">
                <a:latin typeface="Calibri"/>
                <a:cs typeface="Calibri"/>
              </a:rPr>
              <a:t>interferon</a:t>
            </a:r>
            <a:r>
              <a:rPr sz="2400" spc="-80" dirty="0">
                <a:latin typeface="Calibri"/>
                <a:cs typeface="Calibri"/>
              </a:rPr>
              <a:t> </a:t>
            </a:r>
            <a:r>
              <a:rPr sz="2400" dirty="0">
                <a:latin typeface="Calibri"/>
                <a:cs typeface="Calibri"/>
              </a:rPr>
              <a:t>alpha,</a:t>
            </a:r>
            <a:r>
              <a:rPr sz="2400" spc="-55" dirty="0">
                <a:latin typeface="Calibri"/>
                <a:cs typeface="Calibri"/>
              </a:rPr>
              <a:t> </a:t>
            </a:r>
            <a:r>
              <a:rPr sz="2400" dirty="0">
                <a:latin typeface="Calibri"/>
                <a:cs typeface="Calibri"/>
              </a:rPr>
              <a:t>or</a:t>
            </a:r>
            <a:r>
              <a:rPr sz="2400" spc="-35" dirty="0">
                <a:latin typeface="Calibri"/>
                <a:cs typeface="Calibri"/>
              </a:rPr>
              <a:t> </a:t>
            </a:r>
            <a:r>
              <a:rPr sz="2400" spc="-10" dirty="0">
                <a:latin typeface="Calibri"/>
                <a:cs typeface="Calibri"/>
              </a:rPr>
              <a:t>combination)</a:t>
            </a:r>
            <a:endParaRPr sz="2400" dirty="0">
              <a:latin typeface="Calibri"/>
              <a:cs typeface="Calibri"/>
            </a:endParaRPr>
          </a:p>
          <a:p>
            <a:pPr marL="354965" indent="-342265">
              <a:lnSpc>
                <a:spcPct val="100000"/>
              </a:lnSpc>
              <a:spcBef>
                <a:spcPts val="315"/>
              </a:spcBef>
              <a:buFont typeface="Arial MT"/>
              <a:buChar char="•"/>
              <a:tabLst>
                <a:tab pos="354965" algn="l"/>
              </a:tabLst>
            </a:pPr>
            <a:r>
              <a:rPr sz="2400" dirty="0">
                <a:latin typeface="Calibri"/>
                <a:cs typeface="Calibri"/>
              </a:rPr>
              <a:t>High</a:t>
            </a:r>
            <a:r>
              <a:rPr sz="2400" spc="-50" dirty="0">
                <a:latin typeface="Calibri"/>
                <a:cs typeface="Calibri"/>
              </a:rPr>
              <a:t> </a:t>
            </a:r>
            <a:r>
              <a:rPr sz="2400" dirty="0">
                <a:latin typeface="Calibri"/>
                <a:cs typeface="Calibri"/>
              </a:rPr>
              <a:t>dose</a:t>
            </a:r>
            <a:r>
              <a:rPr sz="2400" spc="-65" dirty="0">
                <a:latin typeface="Calibri"/>
                <a:cs typeface="Calibri"/>
              </a:rPr>
              <a:t> </a:t>
            </a:r>
            <a:r>
              <a:rPr sz="2400" spc="-10" dirty="0">
                <a:latin typeface="Calibri"/>
                <a:cs typeface="Calibri"/>
              </a:rPr>
              <a:t>IL-</a:t>
            </a:r>
            <a:r>
              <a:rPr sz="2400" dirty="0">
                <a:latin typeface="Calibri"/>
                <a:cs typeface="Calibri"/>
              </a:rPr>
              <a:t>2</a:t>
            </a:r>
            <a:r>
              <a:rPr sz="2400" spc="-60" dirty="0">
                <a:latin typeface="Calibri"/>
                <a:cs typeface="Calibri"/>
              </a:rPr>
              <a:t> </a:t>
            </a:r>
            <a:r>
              <a:rPr sz="2400" dirty="0">
                <a:latin typeface="Calibri"/>
                <a:cs typeface="Calibri"/>
              </a:rPr>
              <a:t>only</a:t>
            </a:r>
            <a:r>
              <a:rPr sz="2400" spc="-45" dirty="0">
                <a:latin typeface="Calibri"/>
                <a:cs typeface="Calibri"/>
              </a:rPr>
              <a:t> </a:t>
            </a:r>
            <a:r>
              <a:rPr sz="2400" dirty="0">
                <a:latin typeface="Calibri"/>
                <a:cs typeface="Calibri"/>
              </a:rPr>
              <a:t>FDA</a:t>
            </a:r>
            <a:r>
              <a:rPr sz="2400" spc="-60" dirty="0">
                <a:latin typeface="Calibri"/>
                <a:cs typeface="Calibri"/>
              </a:rPr>
              <a:t> </a:t>
            </a:r>
            <a:r>
              <a:rPr sz="2400" dirty="0">
                <a:latin typeface="Calibri"/>
                <a:cs typeface="Calibri"/>
              </a:rPr>
              <a:t>approved</a:t>
            </a:r>
            <a:r>
              <a:rPr sz="2400" spc="-70" dirty="0">
                <a:latin typeface="Calibri"/>
                <a:cs typeface="Calibri"/>
              </a:rPr>
              <a:t> </a:t>
            </a:r>
            <a:r>
              <a:rPr sz="2400" dirty="0">
                <a:latin typeface="Calibri"/>
                <a:cs typeface="Calibri"/>
              </a:rPr>
              <a:t>treatment</a:t>
            </a:r>
            <a:r>
              <a:rPr sz="2400" spc="-65" dirty="0">
                <a:latin typeface="Calibri"/>
                <a:cs typeface="Calibri"/>
              </a:rPr>
              <a:t> </a:t>
            </a:r>
            <a:r>
              <a:rPr sz="2400" spc="-25" dirty="0">
                <a:latin typeface="Calibri"/>
                <a:cs typeface="Calibri"/>
              </a:rPr>
              <a:t>for</a:t>
            </a:r>
            <a:endParaRPr sz="2400" dirty="0">
              <a:latin typeface="Calibri"/>
              <a:cs typeface="Calibri"/>
            </a:endParaRPr>
          </a:p>
          <a:p>
            <a:pPr marL="429895" indent="-417195">
              <a:lnSpc>
                <a:spcPct val="100000"/>
              </a:lnSpc>
              <a:spcBef>
                <a:spcPts val="310"/>
              </a:spcBef>
              <a:buFont typeface="Arial MT"/>
              <a:buChar char="•"/>
              <a:tabLst>
                <a:tab pos="429895" algn="l"/>
              </a:tabLst>
            </a:pPr>
            <a:r>
              <a:rPr sz="2400" dirty="0">
                <a:latin typeface="Calibri"/>
                <a:cs typeface="Calibri"/>
              </a:rPr>
              <a:t>Biologic</a:t>
            </a:r>
            <a:r>
              <a:rPr sz="2400" spc="-55" dirty="0">
                <a:latin typeface="Calibri"/>
                <a:cs typeface="Calibri"/>
              </a:rPr>
              <a:t> </a:t>
            </a:r>
            <a:r>
              <a:rPr sz="2400" dirty="0">
                <a:latin typeface="Calibri"/>
                <a:cs typeface="Calibri"/>
              </a:rPr>
              <a:t>agents</a:t>
            </a:r>
            <a:r>
              <a:rPr sz="2400" spc="-80" dirty="0">
                <a:latin typeface="Calibri"/>
                <a:cs typeface="Calibri"/>
              </a:rPr>
              <a:t> </a:t>
            </a:r>
            <a:r>
              <a:rPr sz="2400" dirty="0">
                <a:latin typeface="Calibri"/>
                <a:cs typeface="Calibri"/>
              </a:rPr>
              <a:t>show</a:t>
            </a:r>
            <a:r>
              <a:rPr sz="2400" spc="-65" dirty="0">
                <a:latin typeface="Calibri"/>
                <a:cs typeface="Calibri"/>
              </a:rPr>
              <a:t> </a:t>
            </a:r>
            <a:r>
              <a:rPr sz="2400" dirty="0">
                <a:latin typeface="Calibri"/>
                <a:cs typeface="Calibri"/>
              </a:rPr>
              <a:t>promise</a:t>
            </a:r>
            <a:r>
              <a:rPr sz="2400" spc="-85" dirty="0">
                <a:latin typeface="Calibri"/>
                <a:cs typeface="Calibri"/>
              </a:rPr>
              <a:t> </a:t>
            </a:r>
            <a:r>
              <a:rPr sz="2400" dirty="0">
                <a:latin typeface="Calibri"/>
                <a:cs typeface="Calibri"/>
              </a:rPr>
              <a:t>in</a:t>
            </a:r>
            <a:r>
              <a:rPr sz="2400" spc="-65" dirty="0">
                <a:latin typeface="Calibri"/>
                <a:cs typeface="Calibri"/>
              </a:rPr>
              <a:t> </a:t>
            </a:r>
            <a:r>
              <a:rPr sz="2400" dirty="0">
                <a:latin typeface="Calibri"/>
                <a:cs typeface="Calibri"/>
              </a:rPr>
              <a:t>recent</a:t>
            </a:r>
            <a:r>
              <a:rPr sz="2400" spc="-95" dirty="0">
                <a:latin typeface="Calibri"/>
                <a:cs typeface="Calibri"/>
              </a:rPr>
              <a:t> </a:t>
            </a:r>
            <a:r>
              <a:rPr sz="2400" spc="-10" dirty="0">
                <a:latin typeface="Calibri"/>
                <a:cs typeface="Calibri"/>
              </a:rPr>
              <a:t>trials</a:t>
            </a:r>
            <a:endParaRPr sz="2400" dirty="0">
              <a:latin typeface="Calibri"/>
              <a:cs typeface="Calibri"/>
            </a:endParaRPr>
          </a:p>
          <a:p>
            <a:pPr marL="756285" lvl="1" indent="-286385">
              <a:lnSpc>
                <a:spcPct val="100000"/>
              </a:lnSpc>
              <a:spcBef>
                <a:spcPts val="315"/>
              </a:spcBef>
              <a:buFont typeface="Arial MT"/>
              <a:buChar char="•"/>
              <a:tabLst>
                <a:tab pos="756285" algn="l"/>
              </a:tabLst>
            </a:pPr>
            <a:r>
              <a:rPr sz="2400" spc="-10" dirty="0">
                <a:latin typeface="Calibri"/>
                <a:cs typeface="Calibri"/>
              </a:rPr>
              <a:t>Bevacizumab</a:t>
            </a:r>
            <a:endParaRPr sz="2400" dirty="0">
              <a:latin typeface="Calibri"/>
              <a:cs typeface="Calibri"/>
            </a:endParaRPr>
          </a:p>
          <a:p>
            <a:pPr marL="756285" lvl="1" indent="-286385">
              <a:lnSpc>
                <a:spcPct val="100000"/>
              </a:lnSpc>
              <a:spcBef>
                <a:spcPts val="310"/>
              </a:spcBef>
              <a:buFont typeface="Arial MT"/>
              <a:buChar char="•"/>
              <a:tabLst>
                <a:tab pos="756285" algn="l"/>
              </a:tabLst>
            </a:pPr>
            <a:r>
              <a:rPr sz="2400" spc="-10" dirty="0">
                <a:latin typeface="Calibri"/>
                <a:cs typeface="Calibri"/>
              </a:rPr>
              <a:t>Sorafenib</a:t>
            </a:r>
            <a:r>
              <a:rPr sz="2400" spc="-75" dirty="0">
                <a:latin typeface="Calibri"/>
                <a:cs typeface="Calibri"/>
              </a:rPr>
              <a:t> </a:t>
            </a:r>
            <a:r>
              <a:rPr sz="2400" dirty="0">
                <a:latin typeface="Calibri"/>
                <a:cs typeface="Calibri"/>
              </a:rPr>
              <a:t>or</a:t>
            </a:r>
            <a:r>
              <a:rPr sz="2400" spc="-55" dirty="0">
                <a:latin typeface="Calibri"/>
                <a:cs typeface="Calibri"/>
              </a:rPr>
              <a:t> </a:t>
            </a:r>
            <a:r>
              <a:rPr sz="2400" spc="-10" dirty="0">
                <a:latin typeface="Calibri"/>
                <a:cs typeface="Calibri"/>
              </a:rPr>
              <a:t>sunitinib</a:t>
            </a:r>
            <a:endParaRPr sz="2400" dirty="0">
              <a:latin typeface="Calibri"/>
              <a:cs typeface="Calibri"/>
            </a:endParaRPr>
          </a:p>
          <a:p>
            <a:pPr marL="756285" lvl="1" indent="-286385">
              <a:lnSpc>
                <a:spcPct val="100000"/>
              </a:lnSpc>
              <a:spcBef>
                <a:spcPts val="315"/>
              </a:spcBef>
              <a:buFont typeface="Arial MT"/>
              <a:buChar char="•"/>
              <a:tabLst>
                <a:tab pos="756285" algn="l"/>
              </a:tabLst>
            </a:pPr>
            <a:r>
              <a:rPr sz="2400" spc="-10" dirty="0">
                <a:latin typeface="Calibri"/>
                <a:cs typeface="Calibri"/>
              </a:rPr>
              <a:t>Temsirolimus</a:t>
            </a:r>
            <a:endParaRPr sz="2400" dirty="0">
              <a:latin typeface="Calibri"/>
              <a:cs typeface="Calibri"/>
            </a:endParaRPr>
          </a:p>
          <a:p>
            <a:pPr marL="12700" marR="624840">
              <a:lnSpc>
                <a:spcPct val="110000"/>
              </a:lnSpc>
            </a:pPr>
            <a:r>
              <a:rPr sz="2400" dirty="0">
                <a:latin typeface="Calibri"/>
                <a:cs typeface="Calibri"/>
              </a:rPr>
              <a:t>Consider</a:t>
            </a:r>
            <a:r>
              <a:rPr sz="2400" spc="-40" dirty="0">
                <a:latin typeface="Calibri"/>
                <a:cs typeface="Calibri"/>
              </a:rPr>
              <a:t> </a:t>
            </a:r>
            <a:r>
              <a:rPr sz="2400" dirty="0">
                <a:latin typeface="Calibri"/>
                <a:cs typeface="Calibri"/>
              </a:rPr>
              <a:t>chemo</a:t>
            </a:r>
            <a:r>
              <a:rPr sz="2400" spc="-40" dirty="0">
                <a:latin typeface="Calibri"/>
                <a:cs typeface="Calibri"/>
              </a:rPr>
              <a:t> </a:t>
            </a:r>
            <a:r>
              <a:rPr sz="2400" dirty="0">
                <a:latin typeface="Calibri"/>
                <a:cs typeface="Calibri"/>
              </a:rPr>
              <a:t>(gemcitabine</a:t>
            </a:r>
            <a:r>
              <a:rPr sz="2400" spc="-35" dirty="0">
                <a:latin typeface="Calibri"/>
                <a:cs typeface="Calibri"/>
              </a:rPr>
              <a:t> </a:t>
            </a:r>
            <a:r>
              <a:rPr sz="2400" dirty="0">
                <a:latin typeface="Calibri"/>
                <a:cs typeface="Calibri"/>
              </a:rPr>
              <a:t>±</a:t>
            </a:r>
            <a:r>
              <a:rPr sz="2400" spc="-25" dirty="0">
                <a:latin typeface="Calibri"/>
                <a:cs typeface="Calibri"/>
              </a:rPr>
              <a:t> </a:t>
            </a:r>
            <a:r>
              <a:rPr sz="2400" spc="-10" dirty="0">
                <a:latin typeface="Calibri"/>
                <a:cs typeface="Calibri"/>
              </a:rPr>
              <a:t>5-</a:t>
            </a:r>
            <a:r>
              <a:rPr sz="2400" dirty="0">
                <a:latin typeface="Calibri"/>
                <a:cs typeface="Calibri"/>
              </a:rPr>
              <a:t>FU</a:t>
            </a:r>
            <a:r>
              <a:rPr sz="2400" spc="-30" dirty="0">
                <a:latin typeface="Calibri"/>
                <a:cs typeface="Calibri"/>
              </a:rPr>
              <a:t> </a:t>
            </a:r>
            <a:r>
              <a:rPr sz="2400" dirty="0">
                <a:latin typeface="Calibri"/>
                <a:cs typeface="Calibri"/>
              </a:rPr>
              <a:t>or</a:t>
            </a:r>
            <a:r>
              <a:rPr sz="2400" spc="-10" dirty="0">
                <a:latin typeface="Calibri"/>
                <a:cs typeface="Calibri"/>
              </a:rPr>
              <a:t> capecitabine) </a:t>
            </a:r>
            <a:r>
              <a:rPr sz="2400" dirty="0">
                <a:latin typeface="Calibri"/>
                <a:cs typeface="Calibri"/>
              </a:rPr>
              <a:t>Focal</a:t>
            </a:r>
            <a:r>
              <a:rPr sz="2400" spc="-80" dirty="0">
                <a:latin typeface="Calibri"/>
                <a:cs typeface="Calibri"/>
              </a:rPr>
              <a:t> </a:t>
            </a:r>
            <a:r>
              <a:rPr sz="2400" dirty="0">
                <a:latin typeface="Calibri"/>
                <a:cs typeface="Calibri"/>
              </a:rPr>
              <a:t>palliation</a:t>
            </a:r>
            <a:r>
              <a:rPr sz="2400" spc="-90" dirty="0">
                <a:latin typeface="Calibri"/>
                <a:cs typeface="Calibri"/>
              </a:rPr>
              <a:t> </a:t>
            </a:r>
            <a:r>
              <a:rPr sz="2400" dirty="0">
                <a:latin typeface="Calibri"/>
                <a:cs typeface="Calibri"/>
              </a:rPr>
              <a:t>of</a:t>
            </a:r>
            <a:r>
              <a:rPr sz="2400" spc="-85" dirty="0">
                <a:latin typeface="Calibri"/>
                <a:cs typeface="Calibri"/>
              </a:rPr>
              <a:t> </a:t>
            </a:r>
            <a:r>
              <a:rPr sz="2400" spc="-10" dirty="0">
                <a:latin typeface="Calibri"/>
                <a:cs typeface="Calibri"/>
              </a:rPr>
              <a:t>metastases</a:t>
            </a:r>
            <a:endParaRPr sz="2400" dirty="0">
              <a:latin typeface="Calibri"/>
              <a:cs typeface="Calibri"/>
            </a:endParaRPr>
          </a:p>
          <a:p>
            <a:pPr marL="756285" lvl="1" indent="-286385">
              <a:lnSpc>
                <a:spcPct val="100000"/>
              </a:lnSpc>
              <a:spcBef>
                <a:spcPts val="315"/>
              </a:spcBef>
              <a:buFont typeface="Arial MT"/>
              <a:buChar char="•"/>
              <a:tabLst>
                <a:tab pos="756285" algn="l"/>
              </a:tabLst>
            </a:pPr>
            <a:r>
              <a:rPr sz="2400" dirty="0">
                <a:latin typeface="Calibri"/>
                <a:cs typeface="Calibri"/>
              </a:rPr>
              <a:t>RT</a:t>
            </a:r>
            <a:r>
              <a:rPr sz="2400" spc="-30" dirty="0">
                <a:latin typeface="Calibri"/>
                <a:cs typeface="Calibri"/>
              </a:rPr>
              <a:t> </a:t>
            </a:r>
            <a:r>
              <a:rPr sz="2400" spc="-10" dirty="0">
                <a:latin typeface="Calibri"/>
                <a:cs typeface="Calibri"/>
              </a:rPr>
              <a:t>alone</a:t>
            </a:r>
            <a:endParaRPr sz="2400" dirty="0">
              <a:latin typeface="Calibri"/>
              <a:cs typeface="Calibri"/>
            </a:endParaRPr>
          </a:p>
          <a:p>
            <a:pPr marL="756285" lvl="1" indent="-286385">
              <a:lnSpc>
                <a:spcPct val="100000"/>
              </a:lnSpc>
              <a:spcBef>
                <a:spcPts val="310"/>
              </a:spcBef>
              <a:buFont typeface="Arial MT"/>
              <a:buChar char="•"/>
              <a:tabLst>
                <a:tab pos="756285" algn="l"/>
              </a:tabLst>
            </a:pPr>
            <a:r>
              <a:rPr sz="2400" spc="-10" dirty="0">
                <a:latin typeface="Calibri"/>
                <a:cs typeface="Calibri"/>
              </a:rPr>
              <a:t>Metastasectomy</a:t>
            </a:r>
            <a:endParaRPr sz="2400" dirty="0">
              <a:latin typeface="Calibri"/>
              <a:cs typeface="Calibri"/>
            </a:endParaRPr>
          </a:p>
          <a:p>
            <a:pPr marL="756285" lvl="1" indent="-286385">
              <a:lnSpc>
                <a:spcPct val="100000"/>
              </a:lnSpc>
              <a:spcBef>
                <a:spcPts val="310"/>
              </a:spcBef>
              <a:buFont typeface="Arial MT"/>
              <a:buChar char="•"/>
              <a:tabLst>
                <a:tab pos="756285" algn="l"/>
              </a:tabLst>
            </a:pPr>
            <a:r>
              <a:rPr sz="2400" dirty="0">
                <a:latin typeface="Calibri"/>
                <a:cs typeface="Calibri"/>
              </a:rPr>
              <a:t>Combination</a:t>
            </a:r>
            <a:r>
              <a:rPr sz="2400" spc="-30" dirty="0">
                <a:latin typeface="Calibri"/>
                <a:cs typeface="Calibri"/>
              </a:rPr>
              <a:t> </a:t>
            </a:r>
            <a:r>
              <a:rPr sz="2400" dirty="0">
                <a:latin typeface="Calibri"/>
                <a:cs typeface="Calibri"/>
              </a:rPr>
              <a:t>of</a:t>
            </a:r>
            <a:r>
              <a:rPr sz="2400" spc="-5" dirty="0">
                <a:latin typeface="Calibri"/>
                <a:cs typeface="Calibri"/>
              </a:rPr>
              <a:t> </a:t>
            </a:r>
            <a:r>
              <a:rPr sz="2400" spc="-20" dirty="0">
                <a:latin typeface="Calibri"/>
                <a:cs typeface="Calibri"/>
              </a:rPr>
              <a:t>both</a:t>
            </a:r>
            <a:endParaRPr sz="2400" dirty="0">
              <a:latin typeface="Calibri"/>
              <a:cs typeface="Calibri"/>
            </a:endParaRPr>
          </a:p>
        </p:txBody>
      </p:sp>
      <p:sp>
        <p:nvSpPr>
          <p:cNvPr id="3" name="TextBox 2">
            <a:extLst>
              <a:ext uri="{FF2B5EF4-FFF2-40B4-BE49-F238E27FC236}">
                <a16:creationId xmlns:a16="http://schemas.microsoft.com/office/drawing/2014/main" id="{BF522C7D-DDB1-C011-1333-705EAE1D04A3}"/>
              </a:ext>
            </a:extLst>
          </p:cNvPr>
          <p:cNvSpPr txBox="1"/>
          <p:nvPr/>
        </p:nvSpPr>
        <p:spPr>
          <a:xfrm>
            <a:off x="7391400" y="307559"/>
            <a:ext cx="1524000" cy="646331"/>
          </a:xfrm>
          <a:prstGeom prst="rect">
            <a:avLst/>
          </a:prstGeom>
          <a:noFill/>
        </p:spPr>
        <p:txBody>
          <a:bodyPr wrap="square" rtlCol="0">
            <a:spAutoFit/>
          </a:bodyPr>
          <a:lstStyle/>
          <a:p>
            <a:r>
              <a:rPr lang="en-US" dirty="0"/>
              <a:t>Horizontal  Integration</a:t>
            </a:r>
            <a:endParaRPr lang="en-P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597982"/>
            <a:ext cx="7886700" cy="859850"/>
          </a:xfrm>
          <a:prstGeom prst="rect">
            <a:avLst/>
          </a:prstGeom>
        </p:spPr>
        <p:txBody>
          <a:bodyPr vert="horz" wrap="square" lIns="0" tIns="348614" rIns="0" bIns="0" rtlCol="0">
            <a:spAutoFit/>
          </a:bodyPr>
          <a:lstStyle/>
          <a:p>
            <a:pPr marL="2386965">
              <a:lnSpc>
                <a:spcPct val="100000"/>
              </a:lnSpc>
              <a:spcBef>
                <a:spcPts val="105"/>
              </a:spcBef>
            </a:pPr>
            <a:r>
              <a:rPr dirty="0"/>
              <a:t>Family</a:t>
            </a:r>
            <a:r>
              <a:rPr spc="-165" dirty="0"/>
              <a:t> </a:t>
            </a:r>
            <a:r>
              <a:rPr lang="en-US" spc="-10" dirty="0"/>
              <a:t>m</a:t>
            </a:r>
            <a:r>
              <a:rPr spc="-10" dirty="0"/>
              <a:t>edicine</a:t>
            </a:r>
          </a:p>
        </p:txBody>
      </p:sp>
      <p:sp>
        <p:nvSpPr>
          <p:cNvPr id="3" name="object 3"/>
          <p:cNvSpPr txBox="1"/>
          <p:nvPr/>
        </p:nvSpPr>
        <p:spPr>
          <a:xfrm>
            <a:off x="51003" y="2830448"/>
            <a:ext cx="8738870" cy="1671955"/>
          </a:xfrm>
          <a:prstGeom prst="rect">
            <a:avLst/>
          </a:prstGeom>
        </p:spPr>
        <p:txBody>
          <a:bodyPr vert="horz" wrap="square" lIns="0" tIns="12700" rIns="0" bIns="0" rtlCol="0">
            <a:spAutoFit/>
          </a:bodyPr>
          <a:lstStyle/>
          <a:p>
            <a:pPr marL="126364" indent="-120650">
              <a:lnSpc>
                <a:spcPct val="100000"/>
              </a:lnSpc>
              <a:spcBef>
                <a:spcPts val="100"/>
              </a:spcBef>
              <a:buSzPct val="94444"/>
              <a:buFont typeface="Calibri"/>
              <a:buChar char="•"/>
              <a:tabLst>
                <a:tab pos="126364" algn="l"/>
              </a:tabLst>
            </a:pPr>
            <a:r>
              <a:rPr sz="1800" b="1" dirty="0">
                <a:latin typeface="Calibri"/>
                <a:cs typeface="Calibri"/>
              </a:rPr>
              <a:t>Screening</a:t>
            </a:r>
            <a:r>
              <a:rPr sz="1800" b="1" spc="-40" dirty="0">
                <a:latin typeface="Calibri"/>
                <a:cs typeface="Calibri"/>
              </a:rPr>
              <a:t> </a:t>
            </a:r>
            <a:r>
              <a:rPr sz="1800" b="1" dirty="0">
                <a:latin typeface="Calibri"/>
                <a:cs typeface="Calibri"/>
              </a:rPr>
              <a:t>and</a:t>
            </a:r>
            <a:r>
              <a:rPr sz="1800" b="1" spc="-35" dirty="0">
                <a:latin typeface="Calibri"/>
                <a:cs typeface="Calibri"/>
              </a:rPr>
              <a:t> </a:t>
            </a:r>
            <a:r>
              <a:rPr sz="1800" b="1" spc="-10" dirty="0">
                <a:latin typeface="Calibri"/>
                <a:cs typeface="Calibri"/>
              </a:rPr>
              <a:t>Prevention</a:t>
            </a:r>
            <a:r>
              <a:rPr sz="1800" spc="-10" dirty="0">
                <a:latin typeface="Calibri"/>
                <a:cs typeface="Calibri"/>
              </a:rPr>
              <a:t>:</a:t>
            </a:r>
            <a:endParaRPr sz="1800">
              <a:latin typeface="Calibri"/>
              <a:cs typeface="Calibri"/>
            </a:endParaRPr>
          </a:p>
          <a:p>
            <a:pPr marL="12700">
              <a:lnSpc>
                <a:spcPct val="100000"/>
              </a:lnSpc>
            </a:pPr>
            <a:r>
              <a:rPr sz="1800" spc="-10" dirty="0">
                <a:latin typeface="Calibri"/>
                <a:cs typeface="Calibri"/>
              </a:rPr>
              <a:t>Educating</a:t>
            </a:r>
            <a:r>
              <a:rPr sz="1800" spc="-30" dirty="0">
                <a:latin typeface="Calibri"/>
                <a:cs typeface="Calibri"/>
              </a:rPr>
              <a:t> </a:t>
            </a:r>
            <a:r>
              <a:rPr sz="1800" dirty="0">
                <a:latin typeface="Calibri"/>
                <a:cs typeface="Calibri"/>
              </a:rPr>
              <a:t>about</a:t>
            </a:r>
            <a:r>
              <a:rPr sz="1800" spc="-50" dirty="0">
                <a:latin typeface="Calibri"/>
                <a:cs typeface="Calibri"/>
              </a:rPr>
              <a:t> </a:t>
            </a:r>
            <a:r>
              <a:rPr sz="1800" dirty="0">
                <a:latin typeface="Calibri"/>
                <a:cs typeface="Calibri"/>
              </a:rPr>
              <a:t>risk</a:t>
            </a:r>
            <a:r>
              <a:rPr sz="1800" spc="-40" dirty="0">
                <a:latin typeface="Calibri"/>
                <a:cs typeface="Calibri"/>
              </a:rPr>
              <a:t> </a:t>
            </a:r>
            <a:r>
              <a:rPr sz="1800" spc="-10" dirty="0">
                <a:latin typeface="Calibri"/>
                <a:cs typeface="Calibri"/>
              </a:rPr>
              <a:t>factors</a:t>
            </a:r>
            <a:r>
              <a:rPr sz="1800" spc="-45" dirty="0">
                <a:latin typeface="Calibri"/>
                <a:cs typeface="Calibri"/>
              </a:rPr>
              <a:t> </a:t>
            </a:r>
            <a:r>
              <a:rPr sz="1800" dirty="0">
                <a:latin typeface="Calibri"/>
                <a:cs typeface="Calibri"/>
              </a:rPr>
              <a:t>and</a:t>
            </a:r>
            <a:r>
              <a:rPr sz="1800" spc="-30" dirty="0">
                <a:latin typeface="Calibri"/>
                <a:cs typeface="Calibri"/>
              </a:rPr>
              <a:t> </a:t>
            </a:r>
            <a:r>
              <a:rPr sz="1800" dirty="0">
                <a:latin typeface="Calibri"/>
                <a:cs typeface="Calibri"/>
              </a:rPr>
              <a:t>promoting</a:t>
            </a:r>
            <a:r>
              <a:rPr sz="1800" spc="-30" dirty="0">
                <a:latin typeface="Calibri"/>
                <a:cs typeface="Calibri"/>
              </a:rPr>
              <a:t> </a:t>
            </a:r>
            <a:r>
              <a:rPr sz="1800" dirty="0">
                <a:latin typeface="Calibri"/>
                <a:cs typeface="Calibri"/>
              </a:rPr>
              <a:t>healthy</a:t>
            </a:r>
            <a:r>
              <a:rPr sz="1800" spc="-35" dirty="0">
                <a:latin typeface="Calibri"/>
                <a:cs typeface="Calibri"/>
              </a:rPr>
              <a:t> </a:t>
            </a:r>
            <a:r>
              <a:rPr sz="1800" spc="-10" dirty="0">
                <a:latin typeface="Calibri"/>
                <a:cs typeface="Calibri"/>
              </a:rPr>
              <a:t>lifestyle</a:t>
            </a:r>
            <a:r>
              <a:rPr sz="1800" spc="-30" dirty="0">
                <a:latin typeface="Calibri"/>
                <a:cs typeface="Calibri"/>
              </a:rPr>
              <a:t> </a:t>
            </a:r>
            <a:r>
              <a:rPr sz="1800" spc="-10" dirty="0">
                <a:latin typeface="Calibri"/>
                <a:cs typeface="Calibri"/>
              </a:rPr>
              <a:t>choices.</a:t>
            </a:r>
            <a:endParaRPr sz="1800">
              <a:latin typeface="Calibri"/>
              <a:cs typeface="Calibri"/>
            </a:endParaRPr>
          </a:p>
          <a:p>
            <a:pPr marL="12700">
              <a:lnSpc>
                <a:spcPct val="100000"/>
              </a:lnSpc>
            </a:pPr>
            <a:r>
              <a:rPr sz="1800" b="1" dirty="0">
                <a:latin typeface="Calibri"/>
                <a:cs typeface="Calibri"/>
              </a:rPr>
              <a:t>Early</a:t>
            </a:r>
            <a:r>
              <a:rPr sz="1800" b="1" spc="-30" dirty="0">
                <a:latin typeface="Calibri"/>
                <a:cs typeface="Calibri"/>
              </a:rPr>
              <a:t> </a:t>
            </a:r>
            <a:r>
              <a:rPr sz="1800" b="1" spc="-10" dirty="0">
                <a:latin typeface="Calibri"/>
                <a:cs typeface="Calibri"/>
              </a:rPr>
              <a:t>Detection</a:t>
            </a:r>
            <a:endParaRPr sz="1800">
              <a:latin typeface="Calibri"/>
              <a:cs typeface="Calibri"/>
            </a:endParaRPr>
          </a:p>
          <a:p>
            <a:pPr marL="64135">
              <a:lnSpc>
                <a:spcPct val="100000"/>
              </a:lnSpc>
            </a:pPr>
            <a:r>
              <a:rPr sz="1800" spc="-10" dirty="0">
                <a:latin typeface="Calibri"/>
                <a:cs typeface="Calibri"/>
              </a:rPr>
              <a:t>Recognizing</a:t>
            </a:r>
            <a:r>
              <a:rPr sz="1800" spc="5" dirty="0">
                <a:latin typeface="Calibri"/>
                <a:cs typeface="Calibri"/>
              </a:rPr>
              <a:t> </a:t>
            </a:r>
            <a:r>
              <a:rPr sz="1800" spc="-10" dirty="0">
                <a:latin typeface="Calibri"/>
                <a:cs typeface="Calibri"/>
              </a:rPr>
              <a:t>symptoms</a:t>
            </a:r>
            <a:r>
              <a:rPr sz="1800" spc="-45" dirty="0">
                <a:latin typeface="Calibri"/>
                <a:cs typeface="Calibri"/>
              </a:rPr>
              <a:t> </a:t>
            </a:r>
            <a:r>
              <a:rPr sz="1800" dirty="0">
                <a:latin typeface="Calibri"/>
                <a:cs typeface="Calibri"/>
              </a:rPr>
              <a:t>and</a:t>
            </a:r>
            <a:r>
              <a:rPr sz="1800" spc="-30" dirty="0">
                <a:latin typeface="Calibri"/>
                <a:cs typeface="Calibri"/>
              </a:rPr>
              <a:t> </a:t>
            </a:r>
            <a:r>
              <a:rPr sz="1800" spc="-10" dirty="0">
                <a:latin typeface="Calibri"/>
                <a:cs typeface="Calibri"/>
              </a:rPr>
              <a:t>coordinating referrals.</a:t>
            </a:r>
            <a:endParaRPr sz="1800">
              <a:latin typeface="Calibri"/>
              <a:cs typeface="Calibri"/>
            </a:endParaRPr>
          </a:p>
          <a:p>
            <a:pPr marL="12700">
              <a:lnSpc>
                <a:spcPct val="100000"/>
              </a:lnSpc>
            </a:pPr>
            <a:r>
              <a:rPr sz="1800" b="1" spc="-10" dirty="0">
                <a:latin typeface="Calibri"/>
                <a:cs typeface="Calibri"/>
              </a:rPr>
              <a:t>Management</a:t>
            </a:r>
            <a:r>
              <a:rPr sz="1800" spc="-10" dirty="0">
                <a:latin typeface="Calibri"/>
                <a:cs typeface="Calibri"/>
              </a:rPr>
              <a:t>:</a:t>
            </a:r>
            <a:endParaRPr sz="1800">
              <a:latin typeface="Calibri"/>
              <a:cs typeface="Calibri"/>
            </a:endParaRPr>
          </a:p>
          <a:p>
            <a:pPr marL="64135">
              <a:lnSpc>
                <a:spcPct val="100000"/>
              </a:lnSpc>
            </a:pPr>
            <a:r>
              <a:rPr sz="1800" dirty="0">
                <a:latin typeface="Calibri"/>
                <a:cs typeface="Calibri"/>
              </a:rPr>
              <a:t>Supporting</a:t>
            </a:r>
            <a:r>
              <a:rPr sz="1800" spc="-40" dirty="0">
                <a:latin typeface="Calibri"/>
                <a:cs typeface="Calibri"/>
              </a:rPr>
              <a:t> </a:t>
            </a:r>
            <a:r>
              <a:rPr sz="1800" dirty="0">
                <a:latin typeface="Calibri"/>
                <a:cs typeface="Calibri"/>
              </a:rPr>
              <a:t>patients</a:t>
            </a:r>
            <a:r>
              <a:rPr sz="1800" spc="-70" dirty="0">
                <a:latin typeface="Calibri"/>
                <a:cs typeface="Calibri"/>
              </a:rPr>
              <a:t> </a:t>
            </a:r>
            <a:r>
              <a:rPr sz="1800" dirty="0">
                <a:latin typeface="Calibri"/>
                <a:cs typeface="Calibri"/>
              </a:rPr>
              <a:t>through</a:t>
            </a:r>
            <a:r>
              <a:rPr sz="1800" spc="-45" dirty="0">
                <a:latin typeface="Calibri"/>
                <a:cs typeface="Calibri"/>
              </a:rPr>
              <a:t> </a:t>
            </a:r>
            <a:r>
              <a:rPr sz="1800" spc="-10" dirty="0">
                <a:latin typeface="Calibri"/>
                <a:cs typeface="Calibri"/>
              </a:rPr>
              <a:t>treatment,</a:t>
            </a:r>
            <a:r>
              <a:rPr sz="1800" spc="-70" dirty="0">
                <a:latin typeface="Calibri"/>
                <a:cs typeface="Calibri"/>
              </a:rPr>
              <a:t> </a:t>
            </a:r>
            <a:r>
              <a:rPr sz="1800" dirty="0">
                <a:latin typeface="Calibri"/>
                <a:cs typeface="Calibri"/>
              </a:rPr>
              <a:t>addressing</a:t>
            </a:r>
            <a:r>
              <a:rPr sz="1800" spc="-55" dirty="0">
                <a:latin typeface="Calibri"/>
                <a:cs typeface="Calibri"/>
              </a:rPr>
              <a:t> </a:t>
            </a:r>
            <a:r>
              <a:rPr sz="1800" dirty="0">
                <a:latin typeface="Calibri"/>
                <a:cs typeface="Calibri"/>
              </a:rPr>
              <a:t>side</a:t>
            </a:r>
            <a:r>
              <a:rPr sz="1800" spc="-60" dirty="0">
                <a:latin typeface="Calibri"/>
                <a:cs typeface="Calibri"/>
              </a:rPr>
              <a:t> </a:t>
            </a:r>
            <a:r>
              <a:rPr sz="1800" dirty="0">
                <a:latin typeface="Calibri"/>
                <a:cs typeface="Calibri"/>
              </a:rPr>
              <a:t>effects,</a:t>
            </a:r>
            <a:r>
              <a:rPr sz="1800" spc="-60" dirty="0">
                <a:latin typeface="Calibri"/>
                <a:cs typeface="Calibri"/>
              </a:rPr>
              <a:t> </a:t>
            </a:r>
            <a:r>
              <a:rPr sz="1800" dirty="0">
                <a:latin typeface="Calibri"/>
                <a:cs typeface="Calibri"/>
              </a:rPr>
              <a:t>and</a:t>
            </a:r>
            <a:r>
              <a:rPr sz="1800" spc="-60" dirty="0">
                <a:latin typeface="Calibri"/>
                <a:cs typeface="Calibri"/>
              </a:rPr>
              <a:t> </a:t>
            </a:r>
            <a:r>
              <a:rPr sz="1800" dirty="0">
                <a:latin typeface="Calibri"/>
                <a:cs typeface="Calibri"/>
              </a:rPr>
              <a:t>providing</a:t>
            </a:r>
            <a:r>
              <a:rPr sz="1800" spc="-35" dirty="0">
                <a:latin typeface="Calibri"/>
                <a:cs typeface="Calibri"/>
              </a:rPr>
              <a:t> </a:t>
            </a:r>
            <a:r>
              <a:rPr sz="1800" spc="-10" dirty="0">
                <a:latin typeface="Calibri"/>
                <a:cs typeface="Calibri"/>
              </a:rPr>
              <a:t>follow-</a:t>
            </a:r>
            <a:r>
              <a:rPr sz="1800" dirty="0">
                <a:latin typeface="Calibri"/>
                <a:cs typeface="Calibri"/>
              </a:rPr>
              <a:t>up</a:t>
            </a:r>
            <a:r>
              <a:rPr sz="1800" spc="-40" dirty="0">
                <a:latin typeface="Calibri"/>
                <a:cs typeface="Calibri"/>
              </a:rPr>
              <a:t> </a:t>
            </a:r>
            <a:r>
              <a:rPr sz="1800" spc="-10" dirty="0">
                <a:latin typeface="Calibri"/>
                <a:cs typeface="Calibri"/>
              </a:rPr>
              <a:t>care.</a:t>
            </a:r>
            <a:endParaRPr sz="180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8E1E-1B26-2689-AA62-8EE434CB6754}"/>
              </a:ext>
            </a:extLst>
          </p:cNvPr>
          <p:cNvSpPr>
            <a:spLocks noGrp="1"/>
          </p:cNvSpPr>
          <p:nvPr>
            <p:ph type="title"/>
          </p:nvPr>
        </p:nvSpPr>
        <p:spPr/>
        <p:txBody>
          <a:bodyPr/>
          <a:lstStyle/>
          <a:p>
            <a:r>
              <a:rPr lang="en-US" dirty="0"/>
              <a:t>Take home message</a:t>
            </a:r>
            <a:endParaRPr lang="en-PK" dirty="0"/>
          </a:p>
        </p:txBody>
      </p:sp>
      <p:sp>
        <p:nvSpPr>
          <p:cNvPr id="3" name="Content Placeholder 2">
            <a:extLst>
              <a:ext uri="{FF2B5EF4-FFF2-40B4-BE49-F238E27FC236}">
                <a16:creationId xmlns:a16="http://schemas.microsoft.com/office/drawing/2014/main" id="{B597AF33-999A-FCD1-AD18-825DDF70BB60}"/>
              </a:ext>
            </a:extLst>
          </p:cNvPr>
          <p:cNvSpPr>
            <a:spLocks noGrp="1"/>
          </p:cNvSpPr>
          <p:nvPr>
            <p:ph idx="1"/>
          </p:nvPr>
        </p:nvSpPr>
        <p:spPr/>
        <p:txBody>
          <a:bodyPr>
            <a:noAutofit/>
          </a:bodyPr>
          <a:lstStyle/>
          <a:p>
            <a:r>
              <a:rPr lang="en-US" sz="2400" dirty="0">
                <a:latin typeface="Calibri" panose="020F0502020204030204" pitchFamily="34" charset="0"/>
                <a:cs typeface="Calibri" panose="020F0502020204030204" pitchFamily="34" charset="0"/>
              </a:rPr>
              <a:t>Renal cell carcinoma (RCC) is the most common kidney cancer in adults. It arises from the kidney's filtering tubules and has several subtypes, with clear cell being the most frequent. Symptoms can include blood in urine, pain, and weight loss, and treatment options vary based on the cancer's stage.</a:t>
            </a:r>
            <a:endParaRPr lang="en-PK"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628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83108" y="666918"/>
            <a:ext cx="3975735" cy="1036319"/>
            <a:chOff x="483108" y="666918"/>
            <a:chExt cx="3975735" cy="1036319"/>
          </a:xfrm>
        </p:grpSpPr>
        <p:pic>
          <p:nvPicPr>
            <p:cNvPr id="3" name="object 3"/>
            <p:cNvPicPr/>
            <p:nvPr/>
          </p:nvPicPr>
          <p:blipFill>
            <a:blip r:embed="rId2" cstate="print"/>
            <a:stretch>
              <a:fillRect/>
            </a:stretch>
          </p:blipFill>
          <p:spPr>
            <a:xfrm>
              <a:off x="897566" y="666918"/>
              <a:ext cx="2161939" cy="291817"/>
            </a:xfrm>
            <a:prstGeom prst="rect">
              <a:avLst/>
            </a:prstGeom>
          </p:spPr>
        </p:pic>
        <p:pic>
          <p:nvPicPr>
            <p:cNvPr id="4" name="object 4"/>
            <p:cNvPicPr/>
            <p:nvPr/>
          </p:nvPicPr>
          <p:blipFill>
            <a:blip r:embed="rId3" cstate="print"/>
            <a:stretch>
              <a:fillRect/>
            </a:stretch>
          </p:blipFill>
          <p:spPr>
            <a:xfrm>
              <a:off x="483108" y="859536"/>
              <a:ext cx="3975354" cy="843534"/>
            </a:xfrm>
            <a:prstGeom prst="rect">
              <a:avLst/>
            </a:prstGeom>
          </p:spPr>
        </p:pic>
      </p:grpSp>
      <p:sp>
        <p:nvSpPr>
          <p:cNvPr id="5" name="object 5"/>
          <p:cNvSpPr txBox="1">
            <a:spLocks noGrp="1"/>
          </p:cNvSpPr>
          <p:nvPr>
            <p:ph type="title"/>
          </p:nvPr>
        </p:nvSpPr>
        <p:spPr>
          <a:xfrm>
            <a:off x="354818" y="150044"/>
            <a:ext cx="7886700" cy="1325563"/>
          </a:xfrm>
          <a:prstGeom prst="rect">
            <a:avLst/>
          </a:prstGeom>
        </p:spPr>
        <p:txBody>
          <a:bodyPr vert="horz" wrap="square" lIns="0" tIns="419861" rIns="0" bIns="0" rtlCol="0">
            <a:spAutoFit/>
          </a:bodyPr>
          <a:lstStyle/>
          <a:p>
            <a:pPr marL="562610">
              <a:lnSpc>
                <a:spcPts val="3420"/>
              </a:lnSpc>
              <a:spcBef>
                <a:spcPts val="100"/>
              </a:spcBef>
            </a:pPr>
            <a:r>
              <a:rPr sz="3000" dirty="0">
                <a:solidFill>
                  <a:srgbClr val="6F2F9F"/>
                </a:solidFill>
                <a:latin typeface="Calibri Light"/>
                <a:cs typeface="Calibri Light"/>
              </a:rPr>
              <a:t>Vision</a:t>
            </a:r>
            <a:r>
              <a:rPr sz="3000" spc="-50" dirty="0">
                <a:solidFill>
                  <a:srgbClr val="6F2F9F"/>
                </a:solidFill>
                <a:latin typeface="Calibri Light"/>
                <a:cs typeface="Calibri Light"/>
              </a:rPr>
              <a:t> </a:t>
            </a:r>
            <a:r>
              <a:rPr sz="3000" dirty="0">
                <a:solidFill>
                  <a:srgbClr val="6F2F9F"/>
                </a:solidFill>
                <a:latin typeface="Calibri Light"/>
                <a:cs typeface="Calibri Light"/>
              </a:rPr>
              <a:t>of</a:t>
            </a:r>
            <a:r>
              <a:rPr sz="3000" spc="-50" dirty="0">
                <a:solidFill>
                  <a:srgbClr val="6F2F9F"/>
                </a:solidFill>
                <a:latin typeface="Calibri Light"/>
                <a:cs typeface="Calibri Light"/>
              </a:rPr>
              <a:t> </a:t>
            </a:r>
            <a:r>
              <a:rPr sz="3000" spc="-25" dirty="0">
                <a:solidFill>
                  <a:srgbClr val="6F2F9F"/>
                </a:solidFill>
                <a:latin typeface="Calibri Light"/>
                <a:cs typeface="Calibri Light"/>
              </a:rPr>
              <a:t>RMU</a:t>
            </a:r>
            <a:endParaRPr sz="3000" dirty="0">
              <a:latin typeface="Calibri Light"/>
              <a:cs typeface="Calibri Light"/>
            </a:endParaRPr>
          </a:p>
          <a:p>
            <a:pPr marL="390525">
              <a:lnSpc>
                <a:spcPts val="3420"/>
              </a:lnSpc>
            </a:pPr>
            <a:r>
              <a:rPr sz="3000" dirty="0">
                <a:solidFill>
                  <a:srgbClr val="6F2F9F"/>
                </a:solidFill>
                <a:latin typeface="Calibri Light"/>
                <a:cs typeface="Calibri Light"/>
              </a:rPr>
              <a:t>The</a:t>
            </a:r>
            <a:r>
              <a:rPr sz="3000" spc="-114" dirty="0">
                <a:solidFill>
                  <a:srgbClr val="6F2F9F"/>
                </a:solidFill>
                <a:latin typeface="Calibri Light"/>
                <a:cs typeface="Calibri Light"/>
              </a:rPr>
              <a:t> </a:t>
            </a:r>
            <a:r>
              <a:rPr sz="3000" dirty="0">
                <a:solidFill>
                  <a:srgbClr val="6F2F9F"/>
                </a:solidFill>
                <a:latin typeface="Calibri Light"/>
                <a:cs typeface="Calibri Light"/>
              </a:rPr>
              <a:t>Dream/</a:t>
            </a:r>
            <a:r>
              <a:rPr sz="3000" spc="-105" dirty="0">
                <a:solidFill>
                  <a:srgbClr val="6F2F9F"/>
                </a:solidFill>
                <a:latin typeface="Calibri Light"/>
                <a:cs typeface="Calibri Light"/>
              </a:rPr>
              <a:t> </a:t>
            </a:r>
            <a:r>
              <a:rPr sz="3000" spc="-25" dirty="0">
                <a:solidFill>
                  <a:srgbClr val="6F2F9F"/>
                </a:solidFill>
                <a:latin typeface="Calibri Light"/>
                <a:cs typeface="Calibri Light"/>
              </a:rPr>
              <a:t>Tomorrow</a:t>
            </a:r>
            <a:endParaRPr sz="3000" dirty="0">
              <a:latin typeface="Calibri Light"/>
              <a:cs typeface="Calibri Light"/>
            </a:endParaRPr>
          </a:p>
        </p:txBody>
      </p:sp>
      <p:sp>
        <p:nvSpPr>
          <p:cNvPr id="6" name="object 6"/>
          <p:cNvSpPr txBox="1"/>
          <p:nvPr/>
        </p:nvSpPr>
        <p:spPr>
          <a:xfrm>
            <a:off x="629412" y="1825751"/>
            <a:ext cx="7886700" cy="4351020"/>
          </a:xfrm>
          <a:prstGeom prst="rect">
            <a:avLst/>
          </a:prstGeom>
          <a:solidFill>
            <a:schemeClr val="bg1"/>
          </a:solidFill>
        </p:spPr>
        <p:txBody>
          <a:bodyPr vert="horz" wrap="square" lIns="0" tIns="259079" rIns="0" bIns="0" rtlCol="0">
            <a:spAutoFit/>
          </a:bodyPr>
          <a:lstStyle/>
          <a:p>
            <a:pPr marL="262890" indent="-172085">
              <a:lnSpc>
                <a:spcPct val="100000"/>
              </a:lnSpc>
              <a:spcBef>
                <a:spcPts val="2039"/>
              </a:spcBef>
              <a:buFont typeface="Arial MT"/>
              <a:buChar char="•"/>
              <a:tabLst>
                <a:tab pos="262890" algn="l"/>
              </a:tabLst>
            </a:pPr>
            <a:r>
              <a:rPr sz="2100" spc="-95" dirty="0">
                <a:latin typeface="Calibri"/>
                <a:cs typeface="Calibri"/>
              </a:rPr>
              <a:t>To</a:t>
            </a:r>
            <a:r>
              <a:rPr sz="2100" spc="-25" dirty="0">
                <a:latin typeface="Calibri"/>
                <a:cs typeface="Calibri"/>
              </a:rPr>
              <a:t> </a:t>
            </a:r>
            <a:r>
              <a:rPr sz="2100" dirty="0">
                <a:latin typeface="Calibri"/>
                <a:cs typeface="Calibri"/>
              </a:rPr>
              <a:t>impart</a:t>
            </a:r>
            <a:r>
              <a:rPr sz="2100" spc="-65" dirty="0">
                <a:latin typeface="Calibri"/>
                <a:cs typeface="Calibri"/>
              </a:rPr>
              <a:t> </a:t>
            </a:r>
            <a:r>
              <a:rPr sz="2100" dirty="0">
                <a:latin typeface="Calibri"/>
                <a:cs typeface="Calibri"/>
              </a:rPr>
              <a:t>evidence</a:t>
            </a:r>
            <a:r>
              <a:rPr sz="2100" spc="-35" dirty="0">
                <a:latin typeface="Calibri"/>
                <a:cs typeface="Calibri"/>
              </a:rPr>
              <a:t> </a:t>
            </a:r>
            <a:r>
              <a:rPr sz="2100" dirty="0">
                <a:latin typeface="Calibri"/>
                <a:cs typeface="Calibri"/>
              </a:rPr>
              <a:t>based</a:t>
            </a:r>
            <a:r>
              <a:rPr sz="2100" spc="-50" dirty="0">
                <a:latin typeface="Calibri"/>
                <a:cs typeface="Calibri"/>
              </a:rPr>
              <a:t> </a:t>
            </a:r>
            <a:r>
              <a:rPr sz="2100" spc="-10" dirty="0">
                <a:latin typeface="Calibri"/>
                <a:cs typeface="Calibri"/>
              </a:rPr>
              <a:t>research</a:t>
            </a:r>
            <a:r>
              <a:rPr sz="2100" spc="-30" dirty="0">
                <a:latin typeface="Calibri"/>
                <a:cs typeface="Calibri"/>
              </a:rPr>
              <a:t> </a:t>
            </a:r>
            <a:r>
              <a:rPr sz="2100" spc="-10" dirty="0">
                <a:latin typeface="Calibri"/>
                <a:cs typeface="Calibri"/>
              </a:rPr>
              <a:t>oriented</a:t>
            </a:r>
            <a:r>
              <a:rPr sz="2100" spc="-40" dirty="0">
                <a:latin typeface="Calibri"/>
                <a:cs typeface="Calibri"/>
              </a:rPr>
              <a:t> </a:t>
            </a:r>
            <a:r>
              <a:rPr sz="2100" dirty="0">
                <a:latin typeface="Calibri"/>
                <a:cs typeface="Calibri"/>
              </a:rPr>
              <a:t>medical</a:t>
            </a:r>
            <a:r>
              <a:rPr sz="2100" spc="-45" dirty="0">
                <a:latin typeface="Calibri"/>
                <a:cs typeface="Calibri"/>
              </a:rPr>
              <a:t> </a:t>
            </a:r>
            <a:r>
              <a:rPr sz="2100" spc="-10" dirty="0">
                <a:latin typeface="Calibri"/>
                <a:cs typeface="Calibri"/>
              </a:rPr>
              <a:t>education</a:t>
            </a:r>
            <a:endParaRPr sz="2100" dirty="0">
              <a:latin typeface="Calibri"/>
              <a:cs typeface="Calibri"/>
            </a:endParaRPr>
          </a:p>
          <a:p>
            <a:pPr>
              <a:lnSpc>
                <a:spcPct val="100000"/>
              </a:lnSpc>
              <a:spcBef>
                <a:spcPts val="765"/>
              </a:spcBef>
              <a:buFont typeface="Arial MT"/>
              <a:buChar char="•"/>
            </a:pPr>
            <a:endParaRPr sz="2100" dirty="0">
              <a:latin typeface="Calibri"/>
              <a:cs typeface="Calibri"/>
            </a:endParaRPr>
          </a:p>
          <a:p>
            <a:pPr marL="262890" indent="-172085">
              <a:lnSpc>
                <a:spcPct val="100000"/>
              </a:lnSpc>
              <a:buFont typeface="Arial MT"/>
              <a:buChar char="•"/>
              <a:tabLst>
                <a:tab pos="262890" algn="l"/>
              </a:tabLst>
            </a:pPr>
            <a:r>
              <a:rPr sz="2100" spc="-95" dirty="0">
                <a:latin typeface="Calibri"/>
                <a:cs typeface="Calibri"/>
              </a:rPr>
              <a:t>To</a:t>
            </a:r>
            <a:r>
              <a:rPr sz="2100" spc="-25" dirty="0">
                <a:latin typeface="Calibri"/>
                <a:cs typeface="Calibri"/>
              </a:rPr>
              <a:t> </a:t>
            </a:r>
            <a:r>
              <a:rPr sz="2100" dirty="0">
                <a:latin typeface="Calibri"/>
                <a:cs typeface="Calibri"/>
              </a:rPr>
              <a:t>provide</a:t>
            </a:r>
            <a:r>
              <a:rPr sz="2100" spc="-114" dirty="0">
                <a:latin typeface="Calibri"/>
                <a:cs typeface="Calibri"/>
              </a:rPr>
              <a:t> </a:t>
            </a:r>
            <a:r>
              <a:rPr sz="2100" dirty="0">
                <a:latin typeface="Calibri"/>
                <a:cs typeface="Calibri"/>
              </a:rPr>
              <a:t>best</a:t>
            </a:r>
            <a:r>
              <a:rPr sz="2100" spc="-80" dirty="0">
                <a:latin typeface="Calibri"/>
                <a:cs typeface="Calibri"/>
              </a:rPr>
              <a:t> </a:t>
            </a:r>
            <a:r>
              <a:rPr sz="2100" dirty="0">
                <a:latin typeface="Calibri"/>
                <a:cs typeface="Calibri"/>
              </a:rPr>
              <a:t>possible</a:t>
            </a:r>
            <a:r>
              <a:rPr sz="2100" spc="-50" dirty="0">
                <a:latin typeface="Calibri"/>
                <a:cs typeface="Calibri"/>
              </a:rPr>
              <a:t> </a:t>
            </a:r>
            <a:r>
              <a:rPr sz="2100" dirty="0">
                <a:latin typeface="Calibri"/>
                <a:cs typeface="Calibri"/>
              </a:rPr>
              <a:t>patient</a:t>
            </a:r>
            <a:r>
              <a:rPr sz="2100" spc="-85" dirty="0">
                <a:latin typeface="Calibri"/>
                <a:cs typeface="Calibri"/>
              </a:rPr>
              <a:t> </a:t>
            </a:r>
            <a:r>
              <a:rPr sz="2100" spc="-20" dirty="0">
                <a:latin typeface="Calibri"/>
                <a:cs typeface="Calibri"/>
              </a:rPr>
              <a:t>care</a:t>
            </a:r>
            <a:endParaRPr sz="2100" dirty="0">
              <a:latin typeface="Calibri"/>
              <a:cs typeface="Calibri"/>
            </a:endParaRPr>
          </a:p>
          <a:p>
            <a:pPr>
              <a:lnSpc>
                <a:spcPct val="100000"/>
              </a:lnSpc>
              <a:spcBef>
                <a:spcPts val="745"/>
              </a:spcBef>
              <a:buFont typeface="Arial MT"/>
              <a:buChar char="•"/>
            </a:pPr>
            <a:endParaRPr sz="2100" dirty="0">
              <a:latin typeface="Calibri"/>
              <a:cs typeface="Calibri"/>
            </a:endParaRPr>
          </a:p>
          <a:p>
            <a:pPr marL="262890" indent="-172085">
              <a:lnSpc>
                <a:spcPct val="100000"/>
              </a:lnSpc>
              <a:spcBef>
                <a:spcPts val="5"/>
              </a:spcBef>
              <a:buFont typeface="Arial MT"/>
              <a:buChar char="•"/>
              <a:tabLst>
                <a:tab pos="262890" algn="l"/>
              </a:tabLst>
            </a:pPr>
            <a:r>
              <a:rPr sz="2100" spc="-95" dirty="0">
                <a:latin typeface="Calibri"/>
                <a:cs typeface="Calibri"/>
              </a:rPr>
              <a:t>To</a:t>
            </a:r>
            <a:r>
              <a:rPr sz="2100" spc="-25" dirty="0">
                <a:latin typeface="Calibri"/>
                <a:cs typeface="Calibri"/>
              </a:rPr>
              <a:t> </a:t>
            </a:r>
            <a:r>
              <a:rPr sz="2100" spc="-10" dirty="0">
                <a:latin typeface="Calibri"/>
                <a:cs typeface="Calibri"/>
              </a:rPr>
              <a:t>inculcate</a:t>
            </a:r>
            <a:r>
              <a:rPr sz="2100" spc="-60" dirty="0">
                <a:latin typeface="Calibri"/>
                <a:cs typeface="Calibri"/>
              </a:rPr>
              <a:t> </a:t>
            </a:r>
            <a:r>
              <a:rPr sz="2100" dirty="0">
                <a:latin typeface="Calibri"/>
                <a:cs typeface="Calibri"/>
              </a:rPr>
              <a:t>the</a:t>
            </a:r>
            <a:r>
              <a:rPr sz="2100" spc="-35" dirty="0">
                <a:latin typeface="Calibri"/>
                <a:cs typeface="Calibri"/>
              </a:rPr>
              <a:t> </a:t>
            </a:r>
            <a:r>
              <a:rPr sz="2100" dirty="0">
                <a:latin typeface="Calibri"/>
                <a:cs typeface="Calibri"/>
              </a:rPr>
              <a:t>values</a:t>
            </a:r>
            <a:r>
              <a:rPr sz="2100" spc="-35" dirty="0">
                <a:latin typeface="Calibri"/>
                <a:cs typeface="Calibri"/>
              </a:rPr>
              <a:t> </a:t>
            </a:r>
            <a:r>
              <a:rPr sz="2100" dirty="0">
                <a:latin typeface="Calibri"/>
                <a:cs typeface="Calibri"/>
              </a:rPr>
              <a:t>of</a:t>
            </a:r>
            <a:r>
              <a:rPr sz="2100" spc="-50" dirty="0">
                <a:latin typeface="Calibri"/>
                <a:cs typeface="Calibri"/>
              </a:rPr>
              <a:t> </a:t>
            </a:r>
            <a:r>
              <a:rPr sz="2100" dirty="0">
                <a:latin typeface="Calibri"/>
                <a:cs typeface="Calibri"/>
              </a:rPr>
              <a:t>mutual</a:t>
            </a:r>
            <a:r>
              <a:rPr sz="2100" spc="-60" dirty="0">
                <a:latin typeface="Calibri"/>
                <a:cs typeface="Calibri"/>
              </a:rPr>
              <a:t> </a:t>
            </a:r>
            <a:r>
              <a:rPr sz="2100" dirty="0">
                <a:latin typeface="Calibri"/>
                <a:cs typeface="Calibri"/>
              </a:rPr>
              <a:t>respect</a:t>
            </a:r>
            <a:r>
              <a:rPr sz="2100" spc="-35" dirty="0">
                <a:latin typeface="Calibri"/>
                <a:cs typeface="Calibri"/>
              </a:rPr>
              <a:t> </a:t>
            </a:r>
            <a:r>
              <a:rPr sz="2100" dirty="0">
                <a:latin typeface="Calibri"/>
                <a:cs typeface="Calibri"/>
              </a:rPr>
              <a:t>and</a:t>
            </a:r>
            <a:r>
              <a:rPr sz="2100" spc="-45" dirty="0">
                <a:latin typeface="Calibri"/>
                <a:cs typeface="Calibri"/>
              </a:rPr>
              <a:t> </a:t>
            </a:r>
            <a:r>
              <a:rPr sz="2100" dirty="0">
                <a:latin typeface="Calibri"/>
                <a:cs typeface="Calibri"/>
              </a:rPr>
              <a:t>ethical</a:t>
            </a:r>
            <a:r>
              <a:rPr sz="2100" spc="-50" dirty="0">
                <a:latin typeface="Calibri"/>
                <a:cs typeface="Calibri"/>
              </a:rPr>
              <a:t> </a:t>
            </a:r>
            <a:r>
              <a:rPr sz="2100" dirty="0">
                <a:latin typeface="Calibri"/>
                <a:cs typeface="Calibri"/>
              </a:rPr>
              <a:t>practice</a:t>
            </a:r>
            <a:r>
              <a:rPr sz="2100" spc="-40" dirty="0">
                <a:latin typeface="Calibri"/>
                <a:cs typeface="Calibri"/>
              </a:rPr>
              <a:t> </a:t>
            </a:r>
            <a:r>
              <a:rPr sz="2100" spc="-25" dirty="0">
                <a:latin typeface="Calibri"/>
                <a:cs typeface="Calibri"/>
              </a:rPr>
              <a:t>of</a:t>
            </a:r>
            <a:endParaRPr sz="2100" dirty="0">
              <a:latin typeface="Calibri"/>
              <a:cs typeface="Calibri"/>
            </a:endParaRPr>
          </a:p>
          <a:p>
            <a:pPr marL="262890">
              <a:lnSpc>
                <a:spcPct val="100000"/>
              </a:lnSpc>
              <a:spcBef>
                <a:spcPts val="2520"/>
              </a:spcBef>
            </a:pPr>
            <a:r>
              <a:rPr sz="2100" spc="-10" dirty="0">
                <a:latin typeface="Calibri"/>
                <a:cs typeface="Calibri"/>
              </a:rPr>
              <a:t>medicine</a:t>
            </a:r>
            <a:endParaRPr sz="2100" dirty="0">
              <a:latin typeface="Calibri"/>
              <a:cs typeface="Calibri"/>
            </a:endParaRPr>
          </a:p>
        </p:txBody>
      </p:sp>
      <p:pic>
        <p:nvPicPr>
          <p:cNvPr id="7" name="object 7"/>
          <p:cNvPicPr/>
          <p:nvPr/>
        </p:nvPicPr>
        <p:blipFill>
          <a:blip r:embed="rId4" cstate="print"/>
          <a:stretch>
            <a:fillRect/>
          </a:stretch>
        </p:blipFill>
        <p:spPr>
          <a:xfrm>
            <a:off x="8001000" y="114300"/>
            <a:ext cx="743711" cy="74371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30346" y="461899"/>
            <a:ext cx="2081530" cy="696595"/>
          </a:xfrm>
          <a:prstGeom prst="rect">
            <a:avLst/>
          </a:prstGeom>
        </p:spPr>
        <p:txBody>
          <a:bodyPr vert="horz" wrap="square" lIns="0" tIns="13335" rIns="0" bIns="0" rtlCol="0">
            <a:spAutoFit/>
          </a:bodyPr>
          <a:lstStyle/>
          <a:p>
            <a:pPr marL="12700">
              <a:lnSpc>
                <a:spcPct val="100000"/>
              </a:lnSpc>
              <a:spcBef>
                <a:spcPts val="105"/>
              </a:spcBef>
            </a:pPr>
            <a:r>
              <a:rPr spc="-10" dirty="0"/>
              <a:t>Research</a:t>
            </a:r>
          </a:p>
        </p:txBody>
      </p:sp>
      <p:pic>
        <p:nvPicPr>
          <p:cNvPr id="3" name="object 3"/>
          <p:cNvPicPr/>
          <p:nvPr/>
        </p:nvPicPr>
        <p:blipFill>
          <a:blip r:embed="rId2" cstate="print"/>
          <a:stretch>
            <a:fillRect/>
          </a:stretch>
        </p:blipFill>
        <p:spPr>
          <a:xfrm>
            <a:off x="698068" y="2736003"/>
            <a:ext cx="7789561" cy="3280656"/>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4000" cy="685799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472307"/>
            <a:ext cx="7886700" cy="1111201"/>
          </a:xfrm>
          <a:prstGeom prst="rect">
            <a:avLst/>
          </a:prstGeom>
        </p:spPr>
        <p:txBody>
          <a:bodyPr vert="horz" wrap="square" lIns="0" tIns="597534" rIns="0" bIns="0" rtlCol="0">
            <a:spAutoFit/>
          </a:bodyPr>
          <a:lstStyle/>
          <a:p>
            <a:pPr marL="390525">
              <a:lnSpc>
                <a:spcPct val="100000"/>
              </a:lnSpc>
              <a:spcBef>
                <a:spcPts val="100"/>
              </a:spcBef>
            </a:pPr>
            <a:r>
              <a:rPr sz="3300" dirty="0">
                <a:latin typeface="Calibri Light"/>
                <a:cs typeface="Calibri Light"/>
              </a:rPr>
              <a:t>Learning</a:t>
            </a:r>
            <a:r>
              <a:rPr sz="3300" spc="-20" dirty="0">
                <a:latin typeface="Calibri Light"/>
                <a:cs typeface="Calibri Light"/>
              </a:rPr>
              <a:t> </a:t>
            </a:r>
            <a:r>
              <a:rPr lang="en-US" spc="-10" dirty="0">
                <a:latin typeface="Calibri Light"/>
                <a:cs typeface="Calibri Light"/>
              </a:rPr>
              <a:t>o</a:t>
            </a:r>
            <a:r>
              <a:rPr sz="3300" spc="-10" dirty="0">
                <a:latin typeface="Calibri Light"/>
                <a:cs typeface="Calibri Light"/>
              </a:rPr>
              <a:t>bjectives</a:t>
            </a:r>
            <a:endParaRPr sz="3300" dirty="0">
              <a:latin typeface="Calibri Light"/>
              <a:cs typeface="Calibri Light"/>
            </a:endParaRPr>
          </a:p>
        </p:txBody>
      </p:sp>
      <p:sp>
        <p:nvSpPr>
          <p:cNvPr id="3" name="object 3"/>
          <p:cNvSpPr txBox="1"/>
          <p:nvPr/>
        </p:nvSpPr>
        <p:spPr>
          <a:xfrm>
            <a:off x="707542" y="1810258"/>
            <a:ext cx="7385050" cy="2684145"/>
          </a:xfrm>
          <a:prstGeom prst="rect">
            <a:avLst/>
          </a:prstGeom>
        </p:spPr>
        <p:txBody>
          <a:bodyPr vert="horz" wrap="square" lIns="0" tIns="12700" rIns="0" bIns="0" rtlCol="0">
            <a:spAutoFit/>
          </a:bodyPr>
          <a:lstStyle/>
          <a:p>
            <a:pPr marL="184785" indent="-172085">
              <a:lnSpc>
                <a:spcPct val="100000"/>
              </a:lnSpc>
              <a:spcBef>
                <a:spcPts val="100"/>
              </a:spcBef>
              <a:buFont typeface="Arial MT"/>
              <a:buChar char="•"/>
              <a:tabLst>
                <a:tab pos="184785" algn="l"/>
              </a:tabLst>
            </a:pPr>
            <a:r>
              <a:rPr sz="2100" spc="-95" dirty="0">
                <a:latin typeface="Calibri"/>
                <a:cs typeface="Calibri"/>
              </a:rPr>
              <a:t>To</a:t>
            </a:r>
            <a:r>
              <a:rPr sz="2100" spc="-25" dirty="0">
                <a:latin typeface="Calibri"/>
                <a:cs typeface="Calibri"/>
              </a:rPr>
              <a:t> </a:t>
            </a:r>
            <a:r>
              <a:rPr sz="2100" dirty="0">
                <a:latin typeface="Calibri"/>
                <a:cs typeface="Calibri"/>
              </a:rPr>
              <a:t>learn</a:t>
            </a:r>
            <a:r>
              <a:rPr sz="2100" spc="-55" dirty="0">
                <a:latin typeface="Calibri"/>
                <a:cs typeface="Calibri"/>
              </a:rPr>
              <a:t> </a:t>
            </a:r>
            <a:r>
              <a:rPr sz="2100" dirty="0">
                <a:latin typeface="Calibri"/>
                <a:cs typeface="Calibri"/>
              </a:rPr>
              <a:t>about</a:t>
            </a:r>
            <a:r>
              <a:rPr sz="2100" spc="-45" dirty="0">
                <a:latin typeface="Calibri"/>
                <a:cs typeface="Calibri"/>
              </a:rPr>
              <a:t> </a:t>
            </a:r>
            <a:r>
              <a:rPr sz="2100" dirty="0">
                <a:latin typeface="Calibri"/>
                <a:cs typeface="Calibri"/>
              </a:rPr>
              <a:t>the</a:t>
            </a:r>
            <a:r>
              <a:rPr sz="2100" spc="-45" dirty="0">
                <a:latin typeface="Calibri"/>
                <a:cs typeface="Calibri"/>
              </a:rPr>
              <a:t> </a:t>
            </a:r>
            <a:r>
              <a:rPr sz="2100" spc="-10" dirty="0">
                <a:latin typeface="Calibri"/>
                <a:cs typeface="Calibri"/>
              </a:rPr>
              <a:t>various</a:t>
            </a:r>
            <a:r>
              <a:rPr sz="2100" spc="-35" dirty="0">
                <a:latin typeface="Calibri"/>
                <a:cs typeface="Calibri"/>
              </a:rPr>
              <a:t> </a:t>
            </a:r>
            <a:r>
              <a:rPr sz="2100" dirty="0">
                <a:latin typeface="Calibri"/>
                <a:cs typeface="Calibri"/>
              </a:rPr>
              <a:t>renal</a:t>
            </a:r>
            <a:r>
              <a:rPr sz="2100" spc="-40" dirty="0">
                <a:latin typeface="Calibri"/>
                <a:cs typeface="Calibri"/>
              </a:rPr>
              <a:t> </a:t>
            </a:r>
            <a:r>
              <a:rPr sz="2100" dirty="0">
                <a:latin typeface="Calibri"/>
                <a:cs typeface="Calibri"/>
              </a:rPr>
              <a:t>cell</a:t>
            </a:r>
            <a:r>
              <a:rPr sz="2100" spc="-25" dirty="0">
                <a:latin typeface="Calibri"/>
                <a:cs typeface="Calibri"/>
              </a:rPr>
              <a:t> </a:t>
            </a:r>
            <a:r>
              <a:rPr sz="2100" dirty="0">
                <a:latin typeface="Calibri"/>
                <a:cs typeface="Calibri"/>
              </a:rPr>
              <a:t>tumours</a:t>
            </a:r>
            <a:r>
              <a:rPr sz="2100" spc="-55" dirty="0">
                <a:latin typeface="Calibri"/>
                <a:cs typeface="Calibri"/>
              </a:rPr>
              <a:t> </a:t>
            </a:r>
            <a:r>
              <a:rPr sz="2100" spc="-10" dirty="0">
                <a:latin typeface="Calibri"/>
                <a:cs typeface="Calibri"/>
              </a:rPr>
              <a:t>types</a:t>
            </a:r>
            <a:endParaRPr sz="2100">
              <a:latin typeface="Calibri"/>
              <a:cs typeface="Calibri"/>
            </a:endParaRPr>
          </a:p>
          <a:p>
            <a:pPr>
              <a:lnSpc>
                <a:spcPct val="100000"/>
              </a:lnSpc>
              <a:spcBef>
                <a:spcPts val="1045"/>
              </a:spcBef>
              <a:buFont typeface="Arial MT"/>
              <a:buChar char="•"/>
            </a:pPr>
            <a:endParaRPr sz="2100">
              <a:latin typeface="Calibri"/>
              <a:cs typeface="Calibri"/>
            </a:endParaRPr>
          </a:p>
          <a:p>
            <a:pPr marL="184785" indent="-172085">
              <a:lnSpc>
                <a:spcPct val="100000"/>
              </a:lnSpc>
              <a:buFont typeface="Arial MT"/>
              <a:buChar char="•"/>
              <a:tabLst>
                <a:tab pos="184785" algn="l"/>
              </a:tabLst>
            </a:pPr>
            <a:r>
              <a:rPr sz="2100" spc="-95" dirty="0">
                <a:latin typeface="Calibri"/>
                <a:cs typeface="Calibri"/>
              </a:rPr>
              <a:t>To</a:t>
            </a:r>
            <a:r>
              <a:rPr sz="2100" spc="-25" dirty="0">
                <a:latin typeface="Calibri"/>
                <a:cs typeface="Calibri"/>
              </a:rPr>
              <a:t> </a:t>
            </a:r>
            <a:r>
              <a:rPr sz="2100" dirty="0">
                <a:latin typeface="Calibri"/>
                <a:cs typeface="Calibri"/>
              </a:rPr>
              <a:t>learn</a:t>
            </a:r>
            <a:r>
              <a:rPr sz="2100" spc="-60" dirty="0">
                <a:latin typeface="Calibri"/>
                <a:cs typeface="Calibri"/>
              </a:rPr>
              <a:t> </a:t>
            </a:r>
            <a:r>
              <a:rPr sz="2100" spc="-10" dirty="0">
                <a:latin typeface="Calibri"/>
                <a:cs typeface="Calibri"/>
              </a:rPr>
              <a:t>regarding</a:t>
            </a:r>
            <a:r>
              <a:rPr sz="2100" spc="-50" dirty="0">
                <a:latin typeface="Calibri"/>
                <a:cs typeface="Calibri"/>
              </a:rPr>
              <a:t> </a:t>
            </a:r>
            <a:r>
              <a:rPr sz="2100" dirty="0">
                <a:latin typeface="Calibri"/>
                <a:cs typeface="Calibri"/>
              </a:rPr>
              <a:t>the</a:t>
            </a:r>
            <a:r>
              <a:rPr sz="2100" spc="-55" dirty="0">
                <a:latin typeface="Calibri"/>
                <a:cs typeface="Calibri"/>
              </a:rPr>
              <a:t> </a:t>
            </a:r>
            <a:r>
              <a:rPr sz="2100" dirty="0">
                <a:latin typeface="Calibri"/>
                <a:cs typeface="Calibri"/>
              </a:rPr>
              <a:t>required</a:t>
            </a:r>
            <a:r>
              <a:rPr sz="2100" spc="-35" dirty="0">
                <a:latin typeface="Calibri"/>
                <a:cs typeface="Calibri"/>
              </a:rPr>
              <a:t> </a:t>
            </a:r>
            <a:r>
              <a:rPr sz="2100" spc="-10" dirty="0">
                <a:latin typeface="Calibri"/>
                <a:cs typeface="Calibri"/>
              </a:rPr>
              <a:t>investigations</a:t>
            </a:r>
            <a:endParaRPr sz="2100">
              <a:latin typeface="Calibri"/>
              <a:cs typeface="Calibri"/>
            </a:endParaRPr>
          </a:p>
          <a:p>
            <a:pPr>
              <a:lnSpc>
                <a:spcPct val="100000"/>
              </a:lnSpc>
              <a:spcBef>
                <a:spcPts val="1055"/>
              </a:spcBef>
              <a:buFont typeface="Arial MT"/>
              <a:buChar char="•"/>
            </a:pPr>
            <a:endParaRPr sz="2100">
              <a:latin typeface="Calibri"/>
              <a:cs typeface="Calibri"/>
            </a:endParaRPr>
          </a:p>
          <a:p>
            <a:pPr marL="184785" indent="-172085">
              <a:lnSpc>
                <a:spcPct val="100000"/>
              </a:lnSpc>
              <a:buFont typeface="Arial MT"/>
              <a:buChar char="•"/>
              <a:tabLst>
                <a:tab pos="184785" algn="l"/>
              </a:tabLst>
            </a:pPr>
            <a:r>
              <a:rPr sz="2100" spc="-95" dirty="0">
                <a:latin typeface="Calibri"/>
                <a:cs typeface="Calibri"/>
              </a:rPr>
              <a:t>To</a:t>
            </a:r>
            <a:r>
              <a:rPr sz="2100" spc="-25" dirty="0">
                <a:latin typeface="Calibri"/>
                <a:cs typeface="Calibri"/>
              </a:rPr>
              <a:t> </a:t>
            </a:r>
            <a:r>
              <a:rPr sz="2100" dirty="0">
                <a:latin typeface="Calibri"/>
                <a:cs typeface="Calibri"/>
              </a:rPr>
              <a:t>learn</a:t>
            </a:r>
            <a:r>
              <a:rPr sz="2100" spc="-80" dirty="0">
                <a:latin typeface="Calibri"/>
                <a:cs typeface="Calibri"/>
              </a:rPr>
              <a:t> </a:t>
            </a:r>
            <a:r>
              <a:rPr sz="2100" spc="-10" dirty="0">
                <a:latin typeface="Calibri"/>
                <a:cs typeface="Calibri"/>
              </a:rPr>
              <a:t>regarding</a:t>
            </a:r>
            <a:r>
              <a:rPr sz="2100" spc="-50" dirty="0">
                <a:latin typeface="Calibri"/>
                <a:cs typeface="Calibri"/>
              </a:rPr>
              <a:t> </a:t>
            </a:r>
            <a:r>
              <a:rPr sz="2100" dirty="0">
                <a:latin typeface="Calibri"/>
                <a:cs typeface="Calibri"/>
              </a:rPr>
              <a:t>the</a:t>
            </a:r>
            <a:r>
              <a:rPr sz="2100" spc="-65" dirty="0">
                <a:latin typeface="Calibri"/>
                <a:cs typeface="Calibri"/>
              </a:rPr>
              <a:t> </a:t>
            </a:r>
            <a:r>
              <a:rPr sz="2100" dirty="0">
                <a:latin typeface="Calibri"/>
                <a:cs typeface="Calibri"/>
              </a:rPr>
              <a:t>staging</a:t>
            </a:r>
            <a:r>
              <a:rPr sz="2100" spc="-60" dirty="0">
                <a:latin typeface="Calibri"/>
                <a:cs typeface="Calibri"/>
              </a:rPr>
              <a:t> </a:t>
            </a:r>
            <a:r>
              <a:rPr sz="2100" spc="-10" dirty="0">
                <a:latin typeface="Calibri"/>
                <a:cs typeface="Calibri"/>
              </a:rPr>
              <a:t>system</a:t>
            </a:r>
            <a:r>
              <a:rPr sz="2100" spc="-45" dirty="0">
                <a:latin typeface="Calibri"/>
                <a:cs typeface="Calibri"/>
              </a:rPr>
              <a:t> </a:t>
            </a:r>
            <a:r>
              <a:rPr sz="2100" dirty="0">
                <a:latin typeface="Calibri"/>
                <a:cs typeface="Calibri"/>
              </a:rPr>
              <a:t>used</a:t>
            </a:r>
            <a:r>
              <a:rPr sz="2100" spc="-60" dirty="0">
                <a:latin typeface="Calibri"/>
                <a:cs typeface="Calibri"/>
              </a:rPr>
              <a:t> </a:t>
            </a:r>
            <a:r>
              <a:rPr sz="2100" dirty="0">
                <a:latin typeface="Calibri"/>
                <a:cs typeface="Calibri"/>
              </a:rPr>
              <a:t>for</a:t>
            </a:r>
            <a:r>
              <a:rPr sz="2100" spc="-35" dirty="0">
                <a:latin typeface="Calibri"/>
                <a:cs typeface="Calibri"/>
              </a:rPr>
              <a:t> </a:t>
            </a:r>
            <a:r>
              <a:rPr sz="2100" dirty="0">
                <a:latin typeface="Calibri"/>
                <a:cs typeface="Calibri"/>
              </a:rPr>
              <a:t>renal</a:t>
            </a:r>
            <a:r>
              <a:rPr sz="2100" spc="-60" dirty="0">
                <a:latin typeface="Calibri"/>
                <a:cs typeface="Calibri"/>
              </a:rPr>
              <a:t> </a:t>
            </a:r>
            <a:r>
              <a:rPr sz="2100" dirty="0">
                <a:latin typeface="Calibri"/>
                <a:cs typeface="Calibri"/>
              </a:rPr>
              <a:t>cell</a:t>
            </a:r>
            <a:r>
              <a:rPr sz="2100" spc="-40" dirty="0">
                <a:latin typeface="Calibri"/>
                <a:cs typeface="Calibri"/>
              </a:rPr>
              <a:t> </a:t>
            </a:r>
            <a:r>
              <a:rPr sz="2100" spc="-10" dirty="0">
                <a:latin typeface="Calibri"/>
                <a:cs typeface="Calibri"/>
              </a:rPr>
              <a:t>carcinoma</a:t>
            </a:r>
            <a:endParaRPr sz="2100">
              <a:latin typeface="Calibri"/>
              <a:cs typeface="Calibri"/>
            </a:endParaRPr>
          </a:p>
          <a:p>
            <a:pPr>
              <a:lnSpc>
                <a:spcPct val="100000"/>
              </a:lnSpc>
              <a:spcBef>
                <a:spcPts val="1060"/>
              </a:spcBef>
              <a:buFont typeface="Arial MT"/>
              <a:buChar char="•"/>
            </a:pPr>
            <a:endParaRPr sz="2100">
              <a:latin typeface="Calibri"/>
              <a:cs typeface="Calibri"/>
            </a:endParaRPr>
          </a:p>
          <a:p>
            <a:pPr marL="184785" indent="-172085">
              <a:lnSpc>
                <a:spcPct val="100000"/>
              </a:lnSpc>
              <a:buFont typeface="Arial MT"/>
              <a:buChar char="•"/>
              <a:tabLst>
                <a:tab pos="184785" algn="l"/>
              </a:tabLst>
            </a:pPr>
            <a:r>
              <a:rPr sz="2100" spc="-95" dirty="0">
                <a:latin typeface="Calibri"/>
                <a:cs typeface="Calibri"/>
              </a:rPr>
              <a:t>To</a:t>
            </a:r>
            <a:r>
              <a:rPr sz="2100" spc="-25" dirty="0">
                <a:latin typeface="Calibri"/>
                <a:cs typeface="Calibri"/>
              </a:rPr>
              <a:t> </a:t>
            </a:r>
            <a:r>
              <a:rPr sz="2100" dirty="0">
                <a:latin typeface="Calibri"/>
                <a:cs typeface="Calibri"/>
              </a:rPr>
              <a:t>learn</a:t>
            </a:r>
            <a:r>
              <a:rPr sz="2100" spc="-50" dirty="0">
                <a:latin typeface="Calibri"/>
                <a:cs typeface="Calibri"/>
              </a:rPr>
              <a:t> </a:t>
            </a:r>
            <a:r>
              <a:rPr sz="2100" dirty="0">
                <a:latin typeface="Calibri"/>
                <a:cs typeface="Calibri"/>
              </a:rPr>
              <a:t>the</a:t>
            </a:r>
            <a:r>
              <a:rPr sz="2100" spc="-45" dirty="0">
                <a:latin typeface="Calibri"/>
                <a:cs typeface="Calibri"/>
              </a:rPr>
              <a:t> </a:t>
            </a:r>
            <a:r>
              <a:rPr sz="2100" dirty="0">
                <a:latin typeface="Calibri"/>
                <a:cs typeface="Calibri"/>
              </a:rPr>
              <a:t>treatment</a:t>
            </a:r>
            <a:r>
              <a:rPr sz="2100" spc="-40" dirty="0">
                <a:latin typeface="Calibri"/>
                <a:cs typeface="Calibri"/>
              </a:rPr>
              <a:t> </a:t>
            </a:r>
            <a:r>
              <a:rPr sz="2100" dirty="0">
                <a:latin typeface="Calibri"/>
                <a:cs typeface="Calibri"/>
              </a:rPr>
              <a:t>of</a:t>
            </a:r>
            <a:r>
              <a:rPr sz="2100" spc="-40" dirty="0">
                <a:latin typeface="Calibri"/>
                <a:cs typeface="Calibri"/>
              </a:rPr>
              <a:t> </a:t>
            </a:r>
            <a:r>
              <a:rPr sz="2100" dirty="0">
                <a:latin typeface="Calibri"/>
                <a:cs typeface="Calibri"/>
              </a:rPr>
              <a:t>renal</a:t>
            </a:r>
            <a:r>
              <a:rPr sz="2100" spc="-35" dirty="0">
                <a:latin typeface="Calibri"/>
                <a:cs typeface="Calibri"/>
              </a:rPr>
              <a:t> </a:t>
            </a:r>
            <a:r>
              <a:rPr sz="2100" dirty="0">
                <a:latin typeface="Calibri"/>
                <a:cs typeface="Calibri"/>
              </a:rPr>
              <a:t>cell</a:t>
            </a:r>
            <a:r>
              <a:rPr sz="2100" spc="-30" dirty="0">
                <a:latin typeface="Calibri"/>
                <a:cs typeface="Calibri"/>
              </a:rPr>
              <a:t> </a:t>
            </a:r>
            <a:r>
              <a:rPr sz="2100" spc="-10" dirty="0">
                <a:latin typeface="Calibri"/>
                <a:cs typeface="Calibri"/>
              </a:rPr>
              <a:t>tumours.</a:t>
            </a:r>
            <a:endParaRPr sz="21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472307"/>
            <a:ext cx="7886700" cy="1111201"/>
          </a:xfrm>
          <a:prstGeom prst="rect">
            <a:avLst/>
          </a:prstGeom>
        </p:spPr>
        <p:txBody>
          <a:bodyPr vert="horz" wrap="square" lIns="0" tIns="597534" rIns="0" bIns="0" rtlCol="0">
            <a:spAutoFit/>
          </a:bodyPr>
          <a:lstStyle/>
          <a:p>
            <a:pPr marL="390525">
              <a:lnSpc>
                <a:spcPct val="100000"/>
              </a:lnSpc>
              <a:spcBef>
                <a:spcPts val="100"/>
              </a:spcBef>
            </a:pPr>
            <a:r>
              <a:rPr lang="en-US" sz="3300" dirty="0">
                <a:latin typeface="Calibri Light"/>
                <a:cs typeface="Calibri Light"/>
              </a:rPr>
              <a:t>Study</a:t>
            </a:r>
            <a:r>
              <a:rPr lang="en-US" sz="3300" spc="-145" dirty="0">
                <a:latin typeface="Calibri Light"/>
                <a:cs typeface="Calibri Light"/>
              </a:rPr>
              <a:t> </a:t>
            </a:r>
            <a:r>
              <a:rPr lang="en-US" sz="3300" spc="-10" dirty="0">
                <a:latin typeface="Calibri Light"/>
                <a:cs typeface="Calibri Light"/>
              </a:rPr>
              <a:t>questions</a:t>
            </a:r>
            <a:endParaRPr lang="en-US" sz="3300" dirty="0">
              <a:latin typeface="Calibri Light"/>
              <a:cs typeface="Calibri Light"/>
            </a:endParaRPr>
          </a:p>
        </p:txBody>
      </p:sp>
      <p:sp>
        <p:nvSpPr>
          <p:cNvPr id="3" name="object 3"/>
          <p:cNvSpPr txBox="1"/>
          <p:nvPr/>
        </p:nvSpPr>
        <p:spPr>
          <a:xfrm>
            <a:off x="707542" y="1741677"/>
            <a:ext cx="6482715" cy="2752725"/>
          </a:xfrm>
          <a:prstGeom prst="rect">
            <a:avLst/>
          </a:prstGeom>
        </p:spPr>
        <p:txBody>
          <a:bodyPr vert="horz" wrap="square" lIns="0" tIns="81280" rIns="0" bIns="0" rtlCol="0">
            <a:spAutoFit/>
          </a:bodyPr>
          <a:lstStyle/>
          <a:p>
            <a:pPr marL="184785" indent="-172085">
              <a:lnSpc>
                <a:spcPct val="100000"/>
              </a:lnSpc>
              <a:spcBef>
                <a:spcPts val="640"/>
              </a:spcBef>
              <a:buFont typeface="Arial MT"/>
              <a:buChar char="•"/>
              <a:tabLst>
                <a:tab pos="184785" algn="l"/>
              </a:tabLst>
            </a:pPr>
            <a:r>
              <a:rPr sz="2100" dirty="0">
                <a:latin typeface="Calibri"/>
                <a:cs typeface="Calibri"/>
              </a:rPr>
              <a:t>What</a:t>
            </a:r>
            <a:r>
              <a:rPr sz="2100" spc="-70" dirty="0">
                <a:latin typeface="Calibri"/>
                <a:cs typeface="Calibri"/>
              </a:rPr>
              <a:t> </a:t>
            </a:r>
            <a:r>
              <a:rPr sz="2100" dirty="0">
                <a:latin typeface="Calibri"/>
                <a:cs typeface="Calibri"/>
              </a:rPr>
              <a:t>is</a:t>
            </a:r>
            <a:r>
              <a:rPr sz="2100" spc="-20" dirty="0">
                <a:latin typeface="Calibri"/>
                <a:cs typeface="Calibri"/>
              </a:rPr>
              <a:t> </a:t>
            </a:r>
            <a:r>
              <a:rPr sz="2100" dirty="0">
                <a:latin typeface="Calibri"/>
                <a:cs typeface="Calibri"/>
              </a:rPr>
              <a:t>the</a:t>
            </a:r>
            <a:r>
              <a:rPr sz="2100" spc="-25" dirty="0">
                <a:latin typeface="Calibri"/>
                <a:cs typeface="Calibri"/>
              </a:rPr>
              <a:t> </a:t>
            </a:r>
            <a:r>
              <a:rPr sz="2100" spc="-10" dirty="0">
                <a:latin typeface="Calibri"/>
                <a:cs typeface="Calibri"/>
              </a:rPr>
              <a:t>epidemiology</a:t>
            </a:r>
            <a:r>
              <a:rPr sz="2100" spc="5" dirty="0">
                <a:latin typeface="Calibri"/>
                <a:cs typeface="Calibri"/>
              </a:rPr>
              <a:t> </a:t>
            </a:r>
            <a:r>
              <a:rPr sz="2100" dirty="0">
                <a:latin typeface="Calibri"/>
                <a:cs typeface="Calibri"/>
              </a:rPr>
              <a:t>of</a:t>
            </a:r>
            <a:r>
              <a:rPr sz="2100" spc="-35" dirty="0">
                <a:latin typeface="Calibri"/>
                <a:cs typeface="Calibri"/>
              </a:rPr>
              <a:t> </a:t>
            </a:r>
            <a:r>
              <a:rPr sz="2100" dirty="0">
                <a:latin typeface="Calibri"/>
                <a:cs typeface="Calibri"/>
              </a:rPr>
              <a:t>renal</a:t>
            </a:r>
            <a:r>
              <a:rPr sz="2100" spc="-30" dirty="0">
                <a:latin typeface="Calibri"/>
                <a:cs typeface="Calibri"/>
              </a:rPr>
              <a:t> </a:t>
            </a:r>
            <a:r>
              <a:rPr sz="2100" dirty="0">
                <a:latin typeface="Calibri"/>
                <a:cs typeface="Calibri"/>
              </a:rPr>
              <a:t>cell</a:t>
            </a:r>
            <a:r>
              <a:rPr sz="2100" spc="-15" dirty="0">
                <a:latin typeface="Calibri"/>
                <a:cs typeface="Calibri"/>
              </a:rPr>
              <a:t> </a:t>
            </a:r>
            <a:r>
              <a:rPr sz="2100" spc="-10" dirty="0">
                <a:latin typeface="Calibri"/>
                <a:cs typeface="Calibri"/>
              </a:rPr>
              <a:t>tumours?</a:t>
            </a:r>
            <a:endParaRPr sz="2100">
              <a:latin typeface="Calibri"/>
              <a:cs typeface="Calibri"/>
            </a:endParaRPr>
          </a:p>
          <a:p>
            <a:pPr marL="184785" indent="-172085">
              <a:lnSpc>
                <a:spcPct val="100000"/>
              </a:lnSpc>
              <a:spcBef>
                <a:spcPts val="540"/>
              </a:spcBef>
              <a:buFont typeface="Arial MT"/>
              <a:buChar char="•"/>
              <a:tabLst>
                <a:tab pos="184785" algn="l"/>
              </a:tabLst>
            </a:pPr>
            <a:r>
              <a:rPr sz="2100" dirty="0">
                <a:latin typeface="Calibri"/>
                <a:cs typeface="Calibri"/>
              </a:rPr>
              <a:t>What</a:t>
            </a:r>
            <a:r>
              <a:rPr sz="2100" spc="-75" dirty="0">
                <a:latin typeface="Calibri"/>
                <a:cs typeface="Calibri"/>
              </a:rPr>
              <a:t> </a:t>
            </a:r>
            <a:r>
              <a:rPr sz="2100" dirty="0">
                <a:latin typeface="Calibri"/>
                <a:cs typeface="Calibri"/>
              </a:rPr>
              <a:t>are</a:t>
            </a:r>
            <a:r>
              <a:rPr sz="2100" spc="-40" dirty="0">
                <a:latin typeface="Calibri"/>
                <a:cs typeface="Calibri"/>
              </a:rPr>
              <a:t> </a:t>
            </a:r>
            <a:r>
              <a:rPr sz="2100" dirty="0">
                <a:latin typeface="Calibri"/>
                <a:cs typeface="Calibri"/>
              </a:rPr>
              <a:t>the</a:t>
            </a:r>
            <a:r>
              <a:rPr sz="2100" spc="-55" dirty="0">
                <a:latin typeface="Calibri"/>
                <a:cs typeface="Calibri"/>
              </a:rPr>
              <a:t> </a:t>
            </a:r>
            <a:r>
              <a:rPr sz="2100" dirty="0">
                <a:latin typeface="Calibri"/>
                <a:cs typeface="Calibri"/>
              </a:rPr>
              <a:t>risk</a:t>
            </a:r>
            <a:r>
              <a:rPr sz="2100" spc="-30" dirty="0">
                <a:latin typeface="Calibri"/>
                <a:cs typeface="Calibri"/>
              </a:rPr>
              <a:t> </a:t>
            </a:r>
            <a:r>
              <a:rPr sz="2100" spc="-10" dirty="0">
                <a:latin typeface="Calibri"/>
                <a:cs typeface="Calibri"/>
              </a:rPr>
              <a:t>factors</a:t>
            </a:r>
            <a:r>
              <a:rPr sz="2100" spc="-45" dirty="0">
                <a:latin typeface="Calibri"/>
                <a:cs typeface="Calibri"/>
              </a:rPr>
              <a:t> </a:t>
            </a:r>
            <a:r>
              <a:rPr sz="2100" dirty="0">
                <a:latin typeface="Calibri"/>
                <a:cs typeface="Calibri"/>
              </a:rPr>
              <a:t>for</a:t>
            </a:r>
            <a:r>
              <a:rPr sz="2100" spc="-35" dirty="0">
                <a:latin typeface="Calibri"/>
                <a:cs typeface="Calibri"/>
              </a:rPr>
              <a:t> </a:t>
            </a:r>
            <a:r>
              <a:rPr sz="2100" dirty="0">
                <a:latin typeface="Calibri"/>
                <a:cs typeface="Calibri"/>
              </a:rPr>
              <a:t>renal</a:t>
            </a:r>
            <a:r>
              <a:rPr sz="2100" spc="-45" dirty="0">
                <a:latin typeface="Calibri"/>
                <a:cs typeface="Calibri"/>
              </a:rPr>
              <a:t> </a:t>
            </a:r>
            <a:r>
              <a:rPr sz="2100" dirty="0">
                <a:latin typeface="Calibri"/>
                <a:cs typeface="Calibri"/>
              </a:rPr>
              <a:t>cell</a:t>
            </a:r>
            <a:r>
              <a:rPr sz="2100" spc="-35" dirty="0">
                <a:latin typeface="Calibri"/>
                <a:cs typeface="Calibri"/>
              </a:rPr>
              <a:t> </a:t>
            </a:r>
            <a:r>
              <a:rPr sz="2100" spc="-10" dirty="0">
                <a:latin typeface="Calibri"/>
                <a:cs typeface="Calibri"/>
              </a:rPr>
              <a:t>tumours?</a:t>
            </a:r>
            <a:endParaRPr sz="2100">
              <a:latin typeface="Calibri"/>
              <a:cs typeface="Calibri"/>
            </a:endParaRPr>
          </a:p>
          <a:p>
            <a:pPr marL="184785" indent="-172085">
              <a:lnSpc>
                <a:spcPct val="100000"/>
              </a:lnSpc>
              <a:spcBef>
                <a:spcPts val="550"/>
              </a:spcBef>
              <a:buFont typeface="Arial MT"/>
              <a:buChar char="•"/>
              <a:tabLst>
                <a:tab pos="184785" algn="l"/>
              </a:tabLst>
            </a:pPr>
            <a:r>
              <a:rPr sz="2100" dirty="0">
                <a:latin typeface="Calibri"/>
                <a:cs typeface="Calibri"/>
              </a:rPr>
              <a:t>What</a:t>
            </a:r>
            <a:r>
              <a:rPr sz="2100" spc="-75" dirty="0">
                <a:latin typeface="Calibri"/>
                <a:cs typeface="Calibri"/>
              </a:rPr>
              <a:t> </a:t>
            </a:r>
            <a:r>
              <a:rPr sz="2100" dirty="0">
                <a:latin typeface="Calibri"/>
                <a:cs typeface="Calibri"/>
              </a:rPr>
              <a:t>are</a:t>
            </a:r>
            <a:r>
              <a:rPr sz="2100" spc="-50" dirty="0">
                <a:latin typeface="Calibri"/>
                <a:cs typeface="Calibri"/>
              </a:rPr>
              <a:t> </a:t>
            </a:r>
            <a:r>
              <a:rPr sz="2100" dirty="0">
                <a:latin typeface="Calibri"/>
                <a:cs typeface="Calibri"/>
              </a:rPr>
              <a:t>familial</a:t>
            </a:r>
            <a:r>
              <a:rPr sz="2100" spc="-45" dirty="0">
                <a:latin typeface="Calibri"/>
                <a:cs typeface="Calibri"/>
              </a:rPr>
              <a:t> </a:t>
            </a:r>
            <a:r>
              <a:rPr sz="2100" dirty="0">
                <a:latin typeface="Calibri"/>
                <a:cs typeface="Calibri"/>
              </a:rPr>
              <a:t>renal</a:t>
            </a:r>
            <a:r>
              <a:rPr sz="2100" spc="-50" dirty="0">
                <a:latin typeface="Calibri"/>
                <a:cs typeface="Calibri"/>
              </a:rPr>
              <a:t> </a:t>
            </a:r>
            <a:r>
              <a:rPr sz="2100" dirty="0">
                <a:latin typeface="Calibri"/>
                <a:cs typeface="Calibri"/>
              </a:rPr>
              <a:t>cell</a:t>
            </a:r>
            <a:r>
              <a:rPr sz="2100" spc="-35" dirty="0">
                <a:latin typeface="Calibri"/>
                <a:cs typeface="Calibri"/>
              </a:rPr>
              <a:t> </a:t>
            </a:r>
            <a:r>
              <a:rPr sz="2100" spc="-10" dirty="0">
                <a:latin typeface="Calibri"/>
                <a:cs typeface="Calibri"/>
              </a:rPr>
              <a:t>syndromes?</a:t>
            </a:r>
            <a:endParaRPr sz="2100">
              <a:latin typeface="Calibri"/>
              <a:cs typeface="Calibri"/>
            </a:endParaRPr>
          </a:p>
          <a:p>
            <a:pPr marL="184785" indent="-172085">
              <a:lnSpc>
                <a:spcPct val="100000"/>
              </a:lnSpc>
              <a:spcBef>
                <a:spcPts val="555"/>
              </a:spcBef>
              <a:buFont typeface="Arial MT"/>
              <a:buChar char="•"/>
              <a:tabLst>
                <a:tab pos="184785" algn="l"/>
              </a:tabLst>
            </a:pPr>
            <a:r>
              <a:rPr sz="2100" dirty="0">
                <a:latin typeface="Calibri"/>
                <a:cs typeface="Calibri"/>
              </a:rPr>
              <a:t>How</a:t>
            </a:r>
            <a:r>
              <a:rPr sz="2100" spc="-55" dirty="0">
                <a:latin typeface="Calibri"/>
                <a:cs typeface="Calibri"/>
              </a:rPr>
              <a:t> </a:t>
            </a:r>
            <a:r>
              <a:rPr sz="2100" dirty="0">
                <a:latin typeface="Calibri"/>
                <a:cs typeface="Calibri"/>
              </a:rPr>
              <a:t>will</a:t>
            </a:r>
            <a:r>
              <a:rPr sz="2100" spc="-50" dirty="0">
                <a:latin typeface="Calibri"/>
                <a:cs typeface="Calibri"/>
              </a:rPr>
              <a:t> </a:t>
            </a:r>
            <a:r>
              <a:rPr sz="2100" dirty="0">
                <a:latin typeface="Calibri"/>
                <a:cs typeface="Calibri"/>
              </a:rPr>
              <a:t>you</a:t>
            </a:r>
            <a:r>
              <a:rPr sz="2100" spc="-55" dirty="0">
                <a:latin typeface="Calibri"/>
                <a:cs typeface="Calibri"/>
              </a:rPr>
              <a:t> </a:t>
            </a:r>
            <a:r>
              <a:rPr sz="2100" dirty="0">
                <a:latin typeface="Calibri"/>
                <a:cs typeface="Calibri"/>
              </a:rPr>
              <a:t>diagnose</a:t>
            </a:r>
            <a:r>
              <a:rPr sz="2100" spc="-50" dirty="0">
                <a:latin typeface="Calibri"/>
                <a:cs typeface="Calibri"/>
              </a:rPr>
              <a:t> </a:t>
            </a:r>
            <a:r>
              <a:rPr sz="2100" dirty="0">
                <a:latin typeface="Calibri"/>
                <a:cs typeface="Calibri"/>
              </a:rPr>
              <a:t>renal</a:t>
            </a:r>
            <a:r>
              <a:rPr sz="2100" spc="-60" dirty="0">
                <a:latin typeface="Calibri"/>
                <a:cs typeface="Calibri"/>
              </a:rPr>
              <a:t> </a:t>
            </a:r>
            <a:r>
              <a:rPr sz="2100" dirty="0">
                <a:latin typeface="Calibri"/>
                <a:cs typeface="Calibri"/>
              </a:rPr>
              <a:t>cell</a:t>
            </a:r>
            <a:r>
              <a:rPr sz="2100" spc="-55" dirty="0">
                <a:latin typeface="Calibri"/>
                <a:cs typeface="Calibri"/>
              </a:rPr>
              <a:t> </a:t>
            </a:r>
            <a:r>
              <a:rPr sz="2100" spc="-10" dirty="0">
                <a:latin typeface="Calibri"/>
                <a:cs typeface="Calibri"/>
              </a:rPr>
              <a:t>carcinoma?</a:t>
            </a:r>
            <a:endParaRPr sz="2100">
              <a:latin typeface="Calibri"/>
              <a:cs typeface="Calibri"/>
            </a:endParaRPr>
          </a:p>
          <a:p>
            <a:pPr marL="184785" indent="-172085">
              <a:lnSpc>
                <a:spcPct val="100000"/>
              </a:lnSpc>
              <a:spcBef>
                <a:spcPts val="540"/>
              </a:spcBef>
              <a:buFont typeface="Arial MT"/>
              <a:buChar char="•"/>
              <a:tabLst>
                <a:tab pos="184785" algn="l"/>
              </a:tabLst>
            </a:pPr>
            <a:r>
              <a:rPr sz="2100" dirty="0">
                <a:latin typeface="Calibri"/>
                <a:cs typeface="Calibri"/>
              </a:rPr>
              <a:t>What</a:t>
            </a:r>
            <a:r>
              <a:rPr sz="2100" spc="-65" dirty="0">
                <a:latin typeface="Calibri"/>
                <a:cs typeface="Calibri"/>
              </a:rPr>
              <a:t> </a:t>
            </a:r>
            <a:r>
              <a:rPr sz="2100" dirty="0">
                <a:latin typeface="Calibri"/>
                <a:cs typeface="Calibri"/>
              </a:rPr>
              <a:t>are</a:t>
            </a:r>
            <a:r>
              <a:rPr sz="2100" spc="-40" dirty="0">
                <a:latin typeface="Calibri"/>
                <a:cs typeface="Calibri"/>
              </a:rPr>
              <a:t> </a:t>
            </a:r>
            <a:r>
              <a:rPr sz="2100" dirty="0">
                <a:latin typeface="Calibri"/>
                <a:cs typeface="Calibri"/>
              </a:rPr>
              <a:t>the</a:t>
            </a:r>
            <a:r>
              <a:rPr sz="2100" spc="-45" dirty="0">
                <a:latin typeface="Calibri"/>
                <a:cs typeface="Calibri"/>
              </a:rPr>
              <a:t> </a:t>
            </a:r>
            <a:r>
              <a:rPr sz="2100" spc="-10" dirty="0">
                <a:latin typeface="Calibri"/>
                <a:cs typeface="Calibri"/>
              </a:rPr>
              <a:t>histological</a:t>
            </a:r>
            <a:r>
              <a:rPr sz="2100" spc="-5" dirty="0">
                <a:latin typeface="Calibri"/>
                <a:cs typeface="Calibri"/>
              </a:rPr>
              <a:t> </a:t>
            </a:r>
            <a:r>
              <a:rPr sz="2100" spc="-10" dirty="0">
                <a:latin typeface="Calibri"/>
                <a:cs typeface="Calibri"/>
              </a:rPr>
              <a:t>features</a:t>
            </a:r>
            <a:r>
              <a:rPr sz="2100" spc="-45" dirty="0">
                <a:latin typeface="Calibri"/>
                <a:cs typeface="Calibri"/>
              </a:rPr>
              <a:t> </a:t>
            </a:r>
            <a:r>
              <a:rPr sz="2100" dirty="0">
                <a:latin typeface="Calibri"/>
                <a:cs typeface="Calibri"/>
              </a:rPr>
              <a:t>of</a:t>
            </a:r>
            <a:r>
              <a:rPr sz="2100" spc="-40" dirty="0">
                <a:latin typeface="Calibri"/>
                <a:cs typeface="Calibri"/>
              </a:rPr>
              <a:t> </a:t>
            </a:r>
            <a:r>
              <a:rPr sz="2100" dirty="0">
                <a:latin typeface="Calibri"/>
                <a:cs typeface="Calibri"/>
              </a:rPr>
              <a:t>renal</a:t>
            </a:r>
            <a:r>
              <a:rPr sz="2100" spc="-35" dirty="0">
                <a:latin typeface="Calibri"/>
                <a:cs typeface="Calibri"/>
              </a:rPr>
              <a:t> </a:t>
            </a:r>
            <a:r>
              <a:rPr sz="2100" dirty="0">
                <a:latin typeface="Calibri"/>
                <a:cs typeface="Calibri"/>
              </a:rPr>
              <a:t>cell</a:t>
            </a:r>
            <a:r>
              <a:rPr sz="2100" spc="-30" dirty="0">
                <a:latin typeface="Calibri"/>
                <a:cs typeface="Calibri"/>
              </a:rPr>
              <a:t> </a:t>
            </a:r>
            <a:r>
              <a:rPr sz="2100" spc="-10" dirty="0">
                <a:latin typeface="Calibri"/>
                <a:cs typeface="Calibri"/>
              </a:rPr>
              <a:t>carcinoma?</a:t>
            </a:r>
            <a:endParaRPr sz="2100">
              <a:latin typeface="Calibri"/>
              <a:cs typeface="Calibri"/>
            </a:endParaRPr>
          </a:p>
          <a:p>
            <a:pPr marL="245745" indent="-233045">
              <a:lnSpc>
                <a:spcPct val="100000"/>
              </a:lnSpc>
              <a:spcBef>
                <a:spcPts val="550"/>
              </a:spcBef>
              <a:buFont typeface="Arial MT"/>
              <a:buChar char="•"/>
              <a:tabLst>
                <a:tab pos="245745" algn="l"/>
              </a:tabLst>
            </a:pPr>
            <a:r>
              <a:rPr sz="2100" dirty="0">
                <a:latin typeface="Calibri"/>
                <a:cs typeface="Calibri"/>
              </a:rPr>
              <a:t>What</a:t>
            </a:r>
            <a:r>
              <a:rPr sz="2100" spc="-65" dirty="0">
                <a:latin typeface="Calibri"/>
                <a:cs typeface="Calibri"/>
              </a:rPr>
              <a:t> </a:t>
            </a:r>
            <a:r>
              <a:rPr sz="2100" dirty="0">
                <a:latin typeface="Calibri"/>
                <a:cs typeface="Calibri"/>
              </a:rPr>
              <a:t>is</a:t>
            </a:r>
            <a:r>
              <a:rPr sz="2100" spc="-30" dirty="0">
                <a:latin typeface="Calibri"/>
                <a:cs typeface="Calibri"/>
              </a:rPr>
              <a:t> </a:t>
            </a:r>
            <a:r>
              <a:rPr sz="2100" dirty="0">
                <a:latin typeface="Calibri"/>
                <a:cs typeface="Calibri"/>
              </a:rPr>
              <a:t>AJCC</a:t>
            </a:r>
            <a:r>
              <a:rPr sz="2100" spc="-30" dirty="0">
                <a:latin typeface="Calibri"/>
                <a:cs typeface="Calibri"/>
              </a:rPr>
              <a:t> </a:t>
            </a:r>
            <a:r>
              <a:rPr sz="2100" dirty="0">
                <a:latin typeface="Calibri"/>
                <a:cs typeface="Calibri"/>
              </a:rPr>
              <a:t>staging</a:t>
            </a:r>
            <a:r>
              <a:rPr sz="2100" spc="-45" dirty="0">
                <a:latin typeface="Calibri"/>
                <a:cs typeface="Calibri"/>
              </a:rPr>
              <a:t> </a:t>
            </a:r>
            <a:r>
              <a:rPr sz="2100" dirty="0">
                <a:latin typeface="Calibri"/>
                <a:cs typeface="Calibri"/>
              </a:rPr>
              <a:t>of</a:t>
            </a:r>
            <a:r>
              <a:rPr sz="2100" spc="-25" dirty="0">
                <a:latin typeface="Calibri"/>
                <a:cs typeface="Calibri"/>
              </a:rPr>
              <a:t> </a:t>
            </a:r>
            <a:r>
              <a:rPr sz="2100" dirty="0">
                <a:latin typeface="Calibri"/>
                <a:cs typeface="Calibri"/>
              </a:rPr>
              <a:t>renal</a:t>
            </a:r>
            <a:r>
              <a:rPr sz="2100" spc="-45" dirty="0">
                <a:latin typeface="Calibri"/>
                <a:cs typeface="Calibri"/>
              </a:rPr>
              <a:t> </a:t>
            </a:r>
            <a:r>
              <a:rPr sz="2100" dirty="0">
                <a:latin typeface="Calibri"/>
                <a:cs typeface="Calibri"/>
              </a:rPr>
              <a:t>cell</a:t>
            </a:r>
            <a:r>
              <a:rPr sz="2100" spc="-20" dirty="0">
                <a:latin typeface="Calibri"/>
                <a:cs typeface="Calibri"/>
              </a:rPr>
              <a:t> </a:t>
            </a:r>
            <a:r>
              <a:rPr sz="2100" spc="-10" dirty="0">
                <a:latin typeface="Calibri"/>
                <a:cs typeface="Calibri"/>
              </a:rPr>
              <a:t>carcinoma?</a:t>
            </a:r>
            <a:endParaRPr sz="2100">
              <a:latin typeface="Calibri"/>
              <a:cs typeface="Calibri"/>
            </a:endParaRPr>
          </a:p>
          <a:p>
            <a:pPr marL="184785" indent="-172085">
              <a:lnSpc>
                <a:spcPct val="100000"/>
              </a:lnSpc>
              <a:spcBef>
                <a:spcPts val="555"/>
              </a:spcBef>
              <a:buFont typeface="Arial MT"/>
              <a:buChar char="•"/>
              <a:tabLst>
                <a:tab pos="184785" algn="l"/>
              </a:tabLst>
            </a:pPr>
            <a:r>
              <a:rPr sz="2100" dirty="0">
                <a:latin typeface="Calibri"/>
                <a:cs typeface="Calibri"/>
              </a:rPr>
              <a:t>What</a:t>
            </a:r>
            <a:r>
              <a:rPr sz="2100" spc="-60" dirty="0">
                <a:latin typeface="Calibri"/>
                <a:cs typeface="Calibri"/>
              </a:rPr>
              <a:t> </a:t>
            </a:r>
            <a:r>
              <a:rPr sz="2100" dirty="0">
                <a:latin typeface="Calibri"/>
                <a:cs typeface="Calibri"/>
              </a:rPr>
              <a:t>is</a:t>
            </a:r>
            <a:r>
              <a:rPr sz="2100" spc="-25" dirty="0">
                <a:latin typeface="Calibri"/>
                <a:cs typeface="Calibri"/>
              </a:rPr>
              <a:t> </a:t>
            </a:r>
            <a:r>
              <a:rPr sz="2100" dirty="0">
                <a:latin typeface="Calibri"/>
                <a:cs typeface="Calibri"/>
              </a:rPr>
              <a:t>the</a:t>
            </a:r>
            <a:r>
              <a:rPr sz="2100" spc="-30" dirty="0">
                <a:latin typeface="Calibri"/>
                <a:cs typeface="Calibri"/>
              </a:rPr>
              <a:t> </a:t>
            </a:r>
            <a:r>
              <a:rPr sz="2100" dirty="0">
                <a:latin typeface="Calibri"/>
                <a:cs typeface="Calibri"/>
              </a:rPr>
              <a:t>management</a:t>
            </a:r>
            <a:r>
              <a:rPr sz="2100" spc="-55" dirty="0">
                <a:latin typeface="Calibri"/>
                <a:cs typeface="Calibri"/>
              </a:rPr>
              <a:t> </a:t>
            </a:r>
            <a:r>
              <a:rPr sz="2100" dirty="0">
                <a:latin typeface="Calibri"/>
                <a:cs typeface="Calibri"/>
              </a:rPr>
              <a:t>of</a:t>
            </a:r>
            <a:r>
              <a:rPr sz="2100" spc="-40" dirty="0">
                <a:latin typeface="Calibri"/>
                <a:cs typeface="Calibri"/>
              </a:rPr>
              <a:t> </a:t>
            </a:r>
            <a:r>
              <a:rPr sz="2100" dirty="0">
                <a:latin typeface="Calibri"/>
                <a:cs typeface="Calibri"/>
              </a:rPr>
              <a:t>renal</a:t>
            </a:r>
            <a:r>
              <a:rPr sz="2100" spc="-30" dirty="0">
                <a:latin typeface="Calibri"/>
                <a:cs typeface="Calibri"/>
              </a:rPr>
              <a:t> </a:t>
            </a:r>
            <a:r>
              <a:rPr sz="2100" dirty="0">
                <a:latin typeface="Calibri"/>
                <a:cs typeface="Calibri"/>
              </a:rPr>
              <a:t>cell</a:t>
            </a:r>
            <a:r>
              <a:rPr sz="2100" spc="-15" dirty="0">
                <a:latin typeface="Calibri"/>
                <a:cs typeface="Calibri"/>
              </a:rPr>
              <a:t> </a:t>
            </a:r>
            <a:r>
              <a:rPr sz="2100" spc="-10" dirty="0">
                <a:latin typeface="Calibri"/>
                <a:cs typeface="Calibri"/>
              </a:rPr>
              <a:t>carcinoma?</a:t>
            </a:r>
            <a:endParaRPr sz="21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BB66F-A99B-6F94-EDBF-FE7ADFB952D3}"/>
              </a:ext>
            </a:extLst>
          </p:cNvPr>
          <p:cNvSpPr>
            <a:spLocks noGrp="1"/>
          </p:cNvSpPr>
          <p:nvPr>
            <p:ph type="title"/>
          </p:nvPr>
        </p:nvSpPr>
        <p:spPr/>
        <p:txBody>
          <a:bodyPr>
            <a:normAutofit/>
          </a:bodyPr>
          <a:lstStyle/>
          <a:p>
            <a:r>
              <a:rPr lang="en-US" sz="4400" dirty="0">
                <a:latin typeface="Calibri" panose="020F0502020204030204" pitchFamily="34" charset="0"/>
                <a:cs typeface="Calibri" panose="020F0502020204030204" pitchFamily="34" charset="0"/>
              </a:rPr>
              <a:t>Renal anatomy </a:t>
            </a:r>
            <a:endParaRPr lang="en-PK" sz="44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4A04189-213C-1F6E-D58F-FD68AD69F676}"/>
              </a:ext>
            </a:extLst>
          </p:cNvPr>
          <p:cNvSpPr txBox="1"/>
          <p:nvPr/>
        </p:nvSpPr>
        <p:spPr>
          <a:xfrm>
            <a:off x="8058150" y="365126"/>
            <a:ext cx="914400" cy="369332"/>
          </a:xfrm>
          <a:prstGeom prst="rect">
            <a:avLst/>
          </a:prstGeom>
          <a:noFill/>
        </p:spPr>
        <p:txBody>
          <a:bodyPr wrap="square" rtlCol="0">
            <a:spAutoFit/>
          </a:bodyPr>
          <a:lstStyle/>
          <a:p>
            <a:r>
              <a:rPr lang="en-US" dirty="0"/>
              <a:t>spiral</a:t>
            </a:r>
            <a:endParaRPr lang="en-PK" dirty="0"/>
          </a:p>
        </p:txBody>
      </p:sp>
      <p:pic>
        <p:nvPicPr>
          <p:cNvPr id="1026" name="Picture 2" descr="Anatomy of the Kidney">
            <a:extLst>
              <a:ext uri="{FF2B5EF4-FFF2-40B4-BE49-F238E27FC236}">
                <a16:creationId xmlns:a16="http://schemas.microsoft.com/office/drawing/2014/main" id="{9DF23F44-182E-D91C-AC95-DFB3EB4389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6837" y="1690689"/>
            <a:ext cx="6410325"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4214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513344"/>
            <a:ext cx="7886700" cy="1029127"/>
          </a:xfrm>
          <a:prstGeom prst="rect">
            <a:avLst/>
          </a:prstGeom>
        </p:spPr>
        <p:txBody>
          <a:bodyPr vert="horz" wrap="square" lIns="0" tIns="348614" rIns="0" bIns="0" rtlCol="0">
            <a:spAutoFit/>
          </a:bodyPr>
          <a:lstStyle/>
          <a:p>
            <a:pPr marL="2665730">
              <a:lnSpc>
                <a:spcPct val="100000"/>
              </a:lnSpc>
              <a:spcBef>
                <a:spcPts val="105"/>
              </a:spcBef>
            </a:pPr>
            <a:r>
              <a:rPr sz="4400" b="1" spc="-10" dirty="0">
                <a:latin typeface="Calibri"/>
                <a:cs typeface="Calibri"/>
              </a:rPr>
              <a:t>Epidemiology</a:t>
            </a:r>
          </a:p>
        </p:txBody>
      </p:sp>
      <p:sp>
        <p:nvSpPr>
          <p:cNvPr id="3" name="object 3"/>
          <p:cNvSpPr txBox="1"/>
          <p:nvPr/>
        </p:nvSpPr>
        <p:spPr>
          <a:xfrm>
            <a:off x="402742" y="1726133"/>
            <a:ext cx="8169909" cy="3772186"/>
          </a:xfrm>
          <a:prstGeom prst="rect">
            <a:avLst/>
          </a:prstGeom>
        </p:spPr>
        <p:txBody>
          <a:bodyPr vert="horz" wrap="square" lIns="0" tIns="12065" rIns="0" bIns="0" rtlCol="0">
            <a:spAutoFit/>
          </a:bodyPr>
          <a:lstStyle/>
          <a:p>
            <a:pPr marL="354965" indent="-342265">
              <a:lnSpc>
                <a:spcPct val="100000"/>
              </a:lnSpc>
              <a:spcBef>
                <a:spcPts val="95"/>
              </a:spcBef>
              <a:buFont typeface="Arial MT"/>
              <a:buChar char="•"/>
              <a:tabLst>
                <a:tab pos="354965" algn="l"/>
              </a:tabLst>
            </a:pPr>
            <a:r>
              <a:rPr sz="2400" dirty="0">
                <a:latin typeface="Calibri"/>
                <a:cs typeface="Calibri"/>
              </a:rPr>
              <a:t>Male</a:t>
            </a:r>
            <a:r>
              <a:rPr sz="2400" spc="-70" dirty="0">
                <a:latin typeface="Calibri"/>
                <a:cs typeface="Calibri"/>
              </a:rPr>
              <a:t> </a:t>
            </a:r>
            <a:r>
              <a:rPr sz="2400" spc="-10" dirty="0">
                <a:latin typeface="Calibri"/>
                <a:cs typeface="Calibri"/>
              </a:rPr>
              <a:t>predominance</a:t>
            </a:r>
            <a:r>
              <a:rPr sz="2400" spc="-35" dirty="0">
                <a:latin typeface="Calibri"/>
                <a:cs typeface="Calibri"/>
              </a:rPr>
              <a:t> </a:t>
            </a:r>
            <a:r>
              <a:rPr sz="2400" dirty="0">
                <a:latin typeface="Calibri"/>
                <a:cs typeface="Calibri"/>
              </a:rPr>
              <a:t>(M:F</a:t>
            </a:r>
            <a:r>
              <a:rPr sz="2400" spc="-55" dirty="0">
                <a:latin typeface="Calibri"/>
                <a:cs typeface="Calibri"/>
              </a:rPr>
              <a:t> </a:t>
            </a:r>
            <a:r>
              <a:rPr sz="2400" spc="-10" dirty="0">
                <a:latin typeface="Calibri"/>
                <a:cs typeface="Calibri"/>
              </a:rPr>
              <a:t>1.5:1).</a:t>
            </a:r>
            <a:endParaRPr sz="2400" dirty="0">
              <a:latin typeface="Calibri"/>
              <a:cs typeface="Calibri"/>
            </a:endParaRPr>
          </a:p>
          <a:p>
            <a:pPr marL="355600" marR="1074420" indent="-342900">
              <a:lnSpc>
                <a:spcPct val="140000"/>
              </a:lnSpc>
              <a:spcBef>
                <a:spcPts val="675"/>
              </a:spcBef>
              <a:buFont typeface="Arial MT"/>
              <a:buChar char="•"/>
              <a:tabLst>
                <a:tab pos="355600" algn="l"/>
              </a:tabLst>
            </a:pPr>
            <a:r>
              <a:rPr sz="2400" dirty="0">
                <a:latin typeface="Calibri"/>
                <a:cs typeface="Calibri"/>
              </a:rPr>
              <a:t>Most</a:t>
            </a:r>
            <a:r>
              <a:rPr sz="2400" spc="-70" dirty="0">
                <a:latin typeface="Calibri"/>
                <a:cs typeface="Calibri"/>
              </a:rPr>
              <a:t> </a:t>
            </a:r>
            <a:r>
              <a:rPr sz="2400" dirty="0">
                <a:latin typeface="Calibri"/>
                <a:cs typeface="Calibri"/>
              </a:rPr>
              <a:t>common</a:t>
            </a:r>
            <a:r>
              <a:rPr sz="2400" spc="-65" dirty="0">
                <a:latin typeface="Calibri"/>
                <a:cs typeface="Calibri"/>
              </a:rPr>
              <a:t> </a:t>
            </a:r>
            <a:r>
              <a:rPr sz="2400" dirty="0">
                <a:latin typeface="Calibri"/>
                <a:cs typeface="Calibri"/>
              </a:rPr>
              <a:t>in</a:t>
            </a:r>
            <a:r>
              <a:rPr sz="2400" spc="-85" dirty="0">
                <a:latin typeface="Calibri"/>
                <a:cs typeface="Calibri"/>
              </a:rPr>
              <a:t> </a:t>
            </a:r>
            <a:r>
              <a:rPr sz="2400" dirty="0">
                <a:latin typeface="Calibri"/>
                <a:cs typeface="Calibri"/>
              </a:rPr>
              <a:t>sixth</a:t>
            </a:r>
            <a:r>
              <a:rPr sz="2400" spc="-70" dirty="0">
                <a:latin typeface="Calibri"/>
                <a:cs typeface="Calibri"/>
              </a:rPr>
              <a:t> </a:t>
            </a:r>
            <a:r>
              <a:rPr sz="2400" dirty="0">
                <a:latin typeface="Calibri"/>
                <a:cs typeface="Calibri"/>
              </a:rPr>
              <a:t>to</a:t>
            </a:r>
            <a:r>
              <a:rPr sz="2400" spc="-90" dirty="0">
                <a:latin typeface="Calibri"/>
                <a:cs typeface="Calibri"/>
              </a:rPr>
              <a:t> </a:t>
            </a:r>
            <a:r>
              <a:rPr sz="2400" dirty="0">
                <a:latin typeface="Calibri"/>
                <a:cs typeface="Calibri"/>
              </a:rPr>
              <a:t>eighth</a:t>
            </a:r>
            <a:r>
              <a:rPr sz="2400" spc="-80" dirty="0">
                <a:latin typeface="Calibri"/>
                <a:cs typeface="Calibri"/>
              </a:rPr>
              <a:t> </a:t>
            </a:r>
            <a:r>
              <a:rPr sz="2400" dirty="0">
                <a:latin typeface="Calibri"/>
                <a:cs typeface="Calibri"/>
              </a:rPr>
              <a:t>decades;</a:t>
            </a:r>
            <a:r>
              <a:rPr sz="2400" spc="-70" dirty="0">
                <a:latin typeface="Calibri"/>
                <a:cs typeface="Calibri"/>
              </a:rPr>
              <a:t> </a:t>
            </a:r>
            <a:r>
              <a:rPr sz="2400" spc="-20" dirty="0">
                <a:latin typeface="Calibri"/>
                <a:cs typeface="Calibri"/>
              </a:rPr>
              <a:t>peak </a:t>
            </a:r>
            <a:r>
              <a:rPr sz="2400" dirty="0">
                <a:latin typeface="Calibri"/>
                <a:cs typeface="Calibri"/>
              </a:rPr>
              <a:t>incidence</a:t>
            </a:r>
            <a:r>
              <a:rPr sz="2400" spc="-60" dirty="0">
                <a:latin typeface="Calibri"/>
                <a:cs typeface="Calibri"/>
              </a:rPr>
              <a:t> </a:t>
            </a:r>
            <a:r>
              <a:rPr sz="2400" dirty="0">
                <a:latin typeface="Calibri"/>
                <a:cs typeface="Calibri"/>
              </a:rPr>
              <a:t>in</a:t>
            </a:r>
            <a:r>
              <a:rPr sz="2400" spc="-90" dirty="0">
                <a:latin typeface="Calibri"/>
                <a:cs typeface="Calibri"/>
              </a:rPr>
              <a:t> </a:t>
            </a:r>
            <a:r>
              <a:rPr sz="2400" dirty="0">
                <a:latin typeface="Calibri"/>
                <a:cs typeface="Calibri"/>
              </a:rPr>
              <a:t>sixth</a:t>
            </a:r>
            <a:r>
              <a:rPr sz="2400" spc="-65" dirty="0">
                <a:latin typeface="Calibri"/>
                <a:cs typeface="Calibri"/>
              </a:rPr>
              <a:t> </a:t>
            </a:r>
            <a:r>
              <a:rPr sz="2400" spc="-10" dirty="0">
                <a:latin typeface="Calibri"/>
                <a:cs typeface="Calibri"/>
              </a:rPr>
              <a:t>decade</a:t>
            </a:r>
            <a:endParaRPr sz="2400" dirty="0">
              <a:latin typeface="Calibri"/>
              <a:cs typeface="Calibri"/>
            </a:endParaRPr>
          </a:p>
          <a:p>
            <a:pPr marL="355600" marR="5080" indent="-342900">
              <a:lnSpc>
                <a:spcPct val="140000"/>
              </a:lnSpc>
              <a:spcBef>
                <a:spcPts val="675"/>
              </a:spcBef>
              <a:buFont typeface="Arial MT"/>
              <a:buChar char="•"/>
              <a:tabLst>
                <a:tab pos="355600" algn="l"/>
              </a:tabLst>
            </a:pPr>
            <a:r>
              <a:rPr sz="2400" spc="-20" dirty="0">
                <a:latin typeface="Calibri"/>
                <a:cs typeface="Calibri"/>
              </a:rPr>
              <a:t>Metastatic</a:t>
            </a:r>
            <a:r>
              <a:rPr sz="2400" spc="-55" dirty="0">
                <a:latin typeface="Calibri"/>
                <a:cs typeface="Calibri"/>
              </a:rPr>
              <a:t> </a:t>
            </a:r>
            <a:r>
              <a:rPr sz="2400" dirty="0">
                <a:latin typeface="Calibri"/>
                <a:cs typeface="Calibri"/>
              </a:rPr>
              <a:t>disease</a:t>
            </a:r>
            <a:r>
              <a:rPr sz="2400" spc="-50" dirty="0">
                <a:latin typeface="Calibri"/>
                <a:cs typeface="Calibri"/>
              </a:rPr>
              <a:t> </a:t>
            </a:r>
            <a:r>
              <a:rPr sz="2400" dirty="0">
                <a:latin typeface="Calibri"/>
                <a:cs typeface="Calibri"/>
              </a:rPr>
              <a:t>in</a:t>
            </a:r>
            <a:r>
              <a:rPr sz="2400" spc="-65" dirty="0">
                <a:latin typeface="Calibri"/>
                <a:cs typeface="Calibri"/>
              </a:rPr>
              <a:t> </a:t>
            </a:r>
            <a:r>
              <a:rPr sz="2400" dirty="0">
                <a:latin typeface="Calibri"/>
                <a:cs typeface="Calibri"/>
              </a:rPr>
              <a:t>30%</a:t>
            </a:r>
            <a:r>
              <a:rPr sz="2400" spc="-40" dirty="0">
                <a:latin typeface="Calibri"/>
                <a:cs typeface="Calibri"/>
              </a:rPr>
              <a:t> </a:t>
            </a:r>
            <a:r>
              <a:rPr sz="2400" dirty="0">
                <a:latin typeface="Calibri"/>
                <a:cs typeface="Calibri"/>
              </a:rPr>
              <a:t>at</a:t>
            </a:r>
            <a:r>
              <a:rPr sz="2400" spc="-70" dirty="0">
                <a:latin typeface="Calibri"/>
                <a:cs typeface="Calibri"/>
              </a:rPr>
              <a:t> </a:t>
            </a:r>
            <a:r>
              <a:rPr sz="2400" dirty="0">
                <a:latin typeface="Calibri"/>
                <a:cs typeface="Calibri"/>
              </a:rPr>
              <a:t>diagnosis,</a:t>
            </a:r>
            <a:r>
              <a:rPr sz="2400" spc="-35" dirty="0">
                <a:latin typeface="Calibri"/>
                <a:cs typeface="Calibri"/>
              </a:rPr>
              <a:t> </a:t>
            </a:r>
            <a:r>
              <a:rPr sz="2400" dirty="0">
                <a:latin typeface="Calibri"/>
                <a:cs typeface="Calibri"/>
              </a:rPr>
              <a:t>and</a:t>
            </a:r>
            <a:r>
              <a:rPr sz="2400" spc="-55" dirty="0">
                <a:latin typeface="Calibri"/>
                <a:cs typeface="Calibri"/>
              </a:rPr>
              <a:t> </a:t>
            </a:r>
            <a:r>
              <a:rPr sz="2400" spc="-10" dirty="0">
                <a:latin typeface="Calibri"/>
                <a:cs typeface="Calibri"/>
              </a:rPr>
              <a:t>eventually </a:t>
            </a:r>
            <a:r>
              <a:rPr sz="2400" dirty="0">
                <a:latin typeface="Calibri"/>
                <a:cs typeface="Calibri"/>
              </a:rPr>
              <a:t>in</a:t>
            </a:r>
            <a:r>
              <a:rPr sz="2400" spc="-70" dirty="0">
                <a:latin typeface="Calibri"/>
                <a:cs typeface="Calibri"/>
              </a:rPr>
              <a:t> </a:t>
            </a:r>
            <a:r>
              <a:rPr sz="2400" dirty="0">
                <a:latin typeface="Calibri"/>
                <a:cs typeface="Calibri"/>
              </a:rPr>
              <a:t>50%</a:t>
            </a:r>
            <a:r>
              <a:rPr sz="2400" spc="-60" dirty="0">
                <a:latin typeface="Calibri"/>
                <a:cs typeface="Calibri"/>
              </a:rPr>
              <a:t> </a:t>
            </a:r>
            <a:r>
              <a:rPr sz="2400" dirty="0">
                <a:latin typeface="Calibri"/>
                <a:cs typeface="Calibri"/>
              </a:rPr>
              <a:t>(lung,</a:t>
            </a:r>
            <a:r>
              <a:rPr sz="2400" spc="-50" dirty="0">
                <a:latin typeface="Calibri"/>
                <a:cs typeface="Calibri"/>
              </a:rPr>
              <a:t> </a:t>
            </a:r>
            <a:r>
              <a:rPr sz="2400" spc="-30" dirty="0">
                <a:latin typeface="Calibri"/>
                <a:cs typeface="Calibri"/>
              </a:rPr>
              <a:t>liver,</a:t>
            </a:r>
            <a:r>
              <a:rPr sz="2400" spc="-70" dirty="0">
                <a:latin typeface="Calibri"/>
                <a:cs typeface="Calibri"/>
              </a:rPr>
              <a:t> </a:t>
            </a:r>
            <a:r>
              <a:rPr sz="2400" dirty="0">
                <a:latin typeface="Calibri"/>
                <a:cs typeface="Calibri"/>
              </a:rPr>
              <a:t>bone,</a:t>
            </a:r>
            <a:r>
              <a:rPr sz="2400" spc="-55" dirty="0">
                <a:latin typeface="Calibri"/>
                <a:cs typeface="Calibri"/>
              </a:rPr>
              <a:t> </a:t>
            </a:r>
            <a:r>
              <a:rPr sz="2400" spc="-10" dirty="0">
                <a:latin typeface="Calibri"/>
                <a:cs typeface="Calibri"/>
              </a:rPr>
              <a:t>distant</a:t>
            </a:r>
            <a:r>
              <a:rPr sz="2400" spc="-35" dirty="0">
                <a:latin typeface="Calibri"/>
                <a:cs typeface="Calibri"/>
              </a:rPr>
              <a:t> </a:t>
            </a:r>
            <a:r>
              <a:rPr sz="2400" dirty="0">
                <a:latin typeface="Calibri"/>
                <a:cs typeface="Calibri"/>
              </a:rPr>
              <a:t>LN,</a:t>
            </a:r>
            <a:r>
              <a:rPr sz="2400" spc="-65" dirty="0">
                <a:latin typeface="Calibri"/>
                <a:cs typeface="Calibri"/>
              </a:rPr>
              <a:t> </a:t>
            </a:r>
            <a:r>
              <a:rPr sz="2400" dirty="0">
                <a:latin typeface="Calibri"/>
                <a:cs typeface="Calibri"/>
              </a:rPr>
              <a:t>adrenal,</a:t>
            </a:r>
            <a:r>
              <a:rPr sz="2400" spc="-65" dirty="0">
                <a:latin typeface="Calibri"/>
                <a:cs typeface="Calibri"/>
              </a:rPr>
              <a:t> </a:t>
            </a:r>
            <a:r>
              <a:rPr sz="2400" spc="-10" dirty="0">
                <a:latin typeface="Calibri"/>
                <a:cs typeface="Calibri"/>
              </a:rPr>
              <a:t>brain, </a:t>
            </a:r>
            <a:r>
              <a:rPr sz="2400" dirty="0">
                <a:latin typeface="Calibri"/>
                <a:cs typeface="Calibri"/>
              </a:rPr>
              <a:t>opposite</a:t>
            </a:r>
            <a:r>
              <a:rPr sz="2400" spc="-85" dirty="0">
                <a:latin typeface="Calibri"/>
                <a:cs typeface="Calibri"/>
              </a:rPr>
              <a:t> </a:t>
            </a:r>
            <a:r>
              <a:rPr sz="2400" spc="-25" dirty="0">
                <a:latin typeface="Calibri"/>
                <a:cs typeface="Calibri"/>
              </a:rPr>
              <a:t>kidney,</a:t>
            </a:r>
            <a:r>
              <a:rPr sz="2400" spc="-85" dirty="0">
                <a:latin typeface="Calibri"/>
                <a:cs typeface="Calibri"/>
              </a:rPr>
              <a:t> </a:t>
            </a:r>
            <a:r>
              <a:rPr sz="2400" dirty="0">
                <a:latin typeface="Calibri"/>
                <a:cs typeface="Calibri"/>
              </a:rPr>
              <a:t>soft</a:t>
            </a:r>
            <a:r>
              <a:rPr sz="2400" spc="-100" dirty="0">
                <a:latin typeface="Calibri"/>
                <a:cs typeface="Calibri"/>
              </a:rPr>
              <a:t> </a:t>
            </a:r>
            <a:r>
              <a:rPr sz="2400" spc="-10" dirty="0">
                <a:latin typeface="Calibri"/>
                <a:cs typeface="Calibri"/>
              </a:rPr>
              <a:t>tissue)</a:t>
            </a:r>
            <a:endParaRPr sz="2400" dirty="0">
              <a:latin typeface="Calibri"/>
              <a:cs typeface="Calibri"/>
            </a:endParaRPr>
          </a:p>
          <a:p>
            <a:pPr marL="354965" indent="-342265">
              <a:lnSpc>
                <a:spcPct val="100000"/>
              </a:lnSpc>
              <a:spcBef>
                <a:spcPts val="2020"/>
              </a:spcBef>
              <a:buFont typeface="Arial MT"/>
              <a:buChar char="•"/>
              <a:tabLst>
                <a:tab pos="354965" algn="l"/>
              </a:tabLst>
            </a:pPr>
            <a:r>
              <a:rPr sz="2400" dirty="0">
                <a:latin typeface="Calibri"/>
                <a:cs typeface="Calibri"/>
              </a:rPr>
              <a:t>Most</a:t>
            </a:r>
            <a:r>
              <a:rPr sz="2400" spc="-70" dirty="0">
                <a:latin typeface="Calibri"/>
                <a:cs typeface="Calibri"/>
              </a:rPr>
              <a:t> </a:t>
            </a:r>
            <a:r>
              <a:rPr sz="2400" dirty="0">
                <a:latin typeface="Calibri"/>
                <a:cs typeface="Calibri"/>
              </a:rPr>
              <a:t>sporadic</a:t>
            </a:r>
            <a:r>
              <a:rPr sz="2400" spc="-50" dirty="0">
                <a:latin typeface="Calibri"/>
                <a:cs typeface="Calibri"/>
              </a:rPr>
              <a:t> </a:t>
            </a:r>
            <a:r>
              <a:rPr sz="2400" dirty="0">
                <a:latin typeface="Calibri"/>
                <a:cs typeface="Calibri"/>
              </a:rPr>
              <a:t>RCCs</a:t>
            </a:r>
            <a:r>
              <a:rPr sz="2400" spc="-80" dirty="0">
                <a:latin typeface="Calibri"/>
                <a:cs typeface="Calibri"/>
              </a:rPr>
              <a:t> </a:t>
            </a:r>
            <a:r>
              <a:rPr sz="2400" dirty="0">
                <a:latin typeface="Calibri"/>
                <a:cs typeface="Calibri"/>
              </a:rPr>
              <a:t>are</a:t>
            </a:r>
            <a:r>
              <a:rPr sz="2400" spc="-85" dirty="0">
                <a:latin typeface="Calibri"/>
                <a:cs typeface="Calibri"/>
              </a:rPr>
              <a:t> </a:t>
            </a:r>
            <a:r>
              <a:rPr sz="2400" spc="-10" dirty="0">
                <a:latin typeface="Calibri"/>
                <a:cs typeface="Calibri"/>
              </a:rPr>
              <a:t>unilateral</a:t>
            </a:r>
            <a:r>
              <a:rPr sz="2400" spc="-75" dirty="0">
                <a:latin typeface="Calibri"/>
                <a:cs typeface="Calibri"/>
              </a:rPr>
              <a:t> </a:t>
            </a:r>
            <a:r>
              <a:rPr sz="2400" dirty="0">
                <a:latin typeface="Calibri"/>
                <a:cs typeface="Calibri"/>
              </a:rPr>
              <a:t>and</a:t>
            </a:r>
            <a:r>
              <a:rPr sz="2400" spc="-75" dirty="0">
                <a:latin typeface="Calibri"/>
                <a:cs typeface="Calibri"/>
              </a:rPr>
              <a:t> </a:t>
            </a:r>
            <a:r>
              <a:rPr sz="2400" spc="-10" dirty="0">
                <a:latin typeface="Calibri"/>
                <a:cs typeface="Calibri"/>
              </a:rPr>
              <a:t>unifocal</a:t>
            </a:r>
            <a:endParaRPr sz="2400" dirty="0">
              <a:latin typeface="Calibri"/>
              <a:cs typeface="Calibri"/>
            </a:endParaRPr>
          </a:p>
        </p:txBody>
      </p:sp>
      <p:sp>
        <p:nvSpPr>
          <p:cNvPr id="5" name="TextBox 4">
            <a:extLst>
              <a:ext uri="{FF2B5EF4-FFF2-40B4-BE49-F238E27FC236}">
                <a16:creationId xmlns:a16="http://schemas.microsoft.com/office/drawing/2014/main" id="{1903C96A-0351-008A-C5D6-3EDD3FE3A46C}"/>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2742" y="841375"/>
            <a:ext cx="8223884" cy="5284139"/>
          </a:xfrm>
          <a:prstGeom prst="rect">
            <a:avLst/>
          </a:prstGeom>
        </p:spPr>
        <p:txBody>
          <a:bodyPr vert="horz" wrap="square" lIns="0" tIns="13335" rIns="0" bIns="0" rtlCol="0">
            <a:spAutoFit/>
          </a:bodyPr>
          <a:lstStyle/>
          <a:p>
            <a:pPr marL="354965" indent="-342265">
              <a:lnSpc>
                <a:spcPct val="100000"/>
              </a:lnSpc>
              <a:spcBef>
                <a:spcPts val="105"/>
              </a:spcBef>
              <a:buFont typeface="Arial MT"/>
              <a:buChar char="•"/>
              <a:tabLst>
                <a:tab pos="354965" algn="l"/>
              </a:tabLst>
            </a:pPr>
            <a:r>
              <a:rPr sz="2400" dirty="0">
                <a:latin typeface="Calibri"/>
                <a:cs typeface="Calibri"/>
              </a:rPr>
              <a:t>Stage</a:t>
            </a:r>
            <a:r>
              <a:rPr sz="2400" spc="-55" dirty="0">
                <a:latin typeface="Calibri"/>
                <a:cs typeface="Calibri"/>
              </a:rPr>
              <a:t> </a:t>
            </a:r>
            <a:r>
              <a:rPr sz="2400" dirty="0">
                <a:latin typeface="Calibri"/>
                <a:cs typeface="Calibri"/>
              </a:rPr>
              <a:t>at</a:t>
            </a:r>
            <a:r>
              <a:rPr sz="2400" spc="-55" dirty="0">
                <a:latin typeface="Calibri"/>
                <a:cs typeface="Calibri"/>
              </a:rPr>
              <a:t> </a:t>
            </a:r>
            <a:r>
              <a:rPr sz="2400" dirty="0">
                <a:latin typeface="Calibri"/>
                <a:cs typeface="Calibri"/>
              </a:rPr>
              <a:t>diagnosis</a:t>
            </a:r>
            <a:r>
              <a:rPr sz="2400" spc="-60" dirty="0">
                <a:latin typeface="Calibri"/>
                <a:cs typeface="Calibri"/>
              </a:rPr>
              <a:t> </a:t>
            </a:r>
            <a:r>
              <a:rPr sz="2400" dirty="0">
                <a:latin typeface="Calibri"/>
                <a:cs typeface="Calibri"/>
              </a:rPr>
              <a:t>is</a:t>
            </a:r>
            <a:r>
              <a:rPr sz="2400" spc="-60" dirty="0">
                <a:latin typeface="Calibri"/>
                <a:cs typeface="Calibri"/>
              </a:rPr>
              <a:t> </a:t>
            </a:r>
            <a:r>
              <a:rPr sz="2400" dirty="0">
                <a:latin typeface="Calibri"/>
                <a:cs typeface="Calibri"/>
              </a:rPr>
              <a:t>the</a:t>
            </a:r>
            <a:r>
              <a:rPr sz="2400" spc="-65" dirty="0">
                <a:latin typeface="Calibri"/>
                <a:cs typeface="Calibri"/>
              </a:rPr>
              <a:t> </a:t>
            </a:r>
            <a:r>
              <a:rPr sz="2400" dirty="0">
                <a:latin typeface="Calibri"/>
                <a:cs typeface="Calibri"/>
              </a:rPr>
              <a:t>most</a:t>
            </a:r>
            <a:r>
              <a:rPr sz="2400" spc="-60" dirty="0">
                <a:latin typeface="Calibri"/>
                <a:cs typeface="Calibri"/>
              </a:rPr>
              <a:t> </a:t>
            </a:r>
            <a:r>
              <a:rPr sz="2400" spc="-10" dirty="0">
                <a:latin typeface="Calibri"/>
                <a:cs typeface="Calibri"/>
              </a:rPr>
              <a:t>important</a:t>
            </a:r>
            <a:r>
              <a:rPr sz="2400" spc="-55" dirty="0">
                <a:latin typeface="Calibri"/>
                <a:cs typeface="Calibri"/>
              </a:rPr>
              <a:t> </a:t>
            </a:r>
            <a:r>
              <a:rPr sz="2400" dirty="0">
                <a:latin typeface="Calibri"/>
                <a:cs typeface="Calibri"/>
              </a:rPr>
              <a:t>prognostic</a:t>
            </a:r>
            <a:r>
              <a:rPr sz="2400" spc="-70" dirty="0">
                <a:latin typeface="Calibri"/>
                <a:cs typeface="Calibri"/>
              </a:rPr>
              <a:t> </a:t>
            </a:r>
            <a:r>
              <a:rPr sz="2400" spc="-10" dirty="0">
                <a:latin typeface="Calibri"/>
                <a:cs typeface="Calibri"/>
              </a:rPr>
              <a:t>factor</a:t>
            </a:r>
            <a:endParaRPr sz="2400" dirty="0">
              <a:latin typeface="Calibri"/>
              <a:cs typeface="Calibri"/>
            </a:endParaRPr>
          </a:p>
          <a:p>
            <a:pPr marL="355600" marR="5080" indent="-342900">
              <a:lnSpc>
                <a:spcPct val="150000"/>
              </a:lnSpc>
              <a:spcBef>
                <a:spcPts val="620"/>
              </a:spcBef>
              <a:buFont typeface="Arial MT"/>
              <a:buChar char="•"/>
              <a:tabLst>
                <a:tab pos="355600" algn="l"/>
              </a:tabLst>
            </a:pPr>
            <a:r>
              <a:rPr sz="2400" dirty="0">
                <a:latin typeface="Calibri"/>
                <a:cs typeface="Calibri"/>
              </a:rPr>
              <a:t>Predominant</a:t>
            </a:r>
            <a:r>
              <a:rPr sz="2400" spc="-75" dirty="0">
                <a:latin typeface="Calibri"/>
                <a:cs typeface="Calibri"/>
              </a:rPr>
              <a:t> </a:t>
            </a:r>
            <a:r>
              <a:rPr sz="2400" spc="-10" dirty="0">
                <a:latin typeface="Calibri"/>
                <a:cs typeface="Calibri"/>
              </a:rPr>
              <a:t>histologic</a:t>
            </a:r>
            <a:r>
              <a:rPr sz="2400" spc="-60" dirty="0">
                <a:latin typeface="Calibri"/>
                <a:cs typeface="Calibri"/>
              </a:rPr>
              <a:t> </a:t>
            </a:r>
            <a:r>
              <a:rPr sz="2400" dirty="0">
                <a:latin typeface="Calibri"/>
                <a:cs typeface="Calibri"/>
              </a:rPr>
              <a:t>type:</a:t>
            </a:r>
            <a:r>
              <a:rPr sz="2400" spc="-65" dirty="0">
                <a:latin typeface="Calibri"/>
                <a:cs typeface="Calibri"/>
              </a:rPr>
              <a:t> </a:t>
            </a:r>
            <a:r>
              <a:rPr sz="2400" dirty="0">
                <a:latin typeface="Calibri"/>
                <a:cs typeface="Calibri"/>
              </a:rPr>
              <a:t>adenocarcinoma</a:t>
            </a:r>
            <a:r>
              <a:rPr sz="2400" spc="-65" dirty="0">
                <a:latin typeface="Calibri"/>
                <a:cs typeface="Calibri"/>
              </a:rPr>
              <a:t> </a:t>
            </a:r>
            <a:r>
              <a:rPr sz="2400" dirty="0">
                <a:latin typeface="Calibri"/>
                <a:cs typeface="Calibri"/>
              </a:rPr>
              <a:t>arising</a:t>
            </a:r>
            <a:r>
              <a:rPr sz="2400" spc="-70" dirty="0">
                <a:latin typeface="Calibri"/>
                <a:cs typeface="Calibri"/>
              </a:rPr>
              <a:t> </a:t>
            </a:r>
            <a:r>
              <a:rPr sz="2400" spc="-20" dirty="0">
                <a:latin typeface="Calibri"/>
                <a:cs typeface="Calibri"/>
              </a:rPr>
              <a:t>from </a:t>
            </a:r>
            <a:r>
              <a:rPr sz="2400" dirty="0">
                <a:latin typeface="Calibri"/>
                <a:cs typeface="Calibri"/>
              </a:rPr>
              <a:t>tubular</a:t>
            </a:r>
            <a:r>
              <a:rPr sz="2400" spc="-10" dirty="0">
                <a:latin typeface="Calibri"/>
                <a:cs typeface="Calibri"/>
              </a:rPr>
              <a:t> epithelium</a:t>
            </a:r>
            <a:endParaRPr sz="2400" dirty="0">
              <a:latin typeface="Calibri"/>
              <a:cs typeface="Calibri"/>
            </a:endParaRPr>
          </a:p>
          <a:p>
            <a:pPr marL="354965" indent="-342265">
              <a:lnSpc>
                <a:spcPct val="100000"/>
              </a:lnSpc>
              <a:spcBef>
                <a:spcPts val="2185"/>
              </a:spcBef>
              <a:buFont typeface="Arial MT"/>
              <a:buChar char="•"/>
              <a:tabLst>
                <a:tab pos="354965" algn="l"/>
              </a:tabLst>
            </a:pPr>
            <a:r>
              <a:rPr sz="2400" dirty="0">
                <a:latin typeface="Calibri"/>
                <a:cs typeface="Calibri"/>
              </a:rPr>
              <a:t>Adenocarcinoma</a:t>
            </a:r>
            <a:r>
              <a:rPr sz="2400" spc="-114" dirty="0">
                <a:latin typeface="Calibri"/>
                <a:cs typeface="Calibri"/>
              </a:rPr>
              <a:t> </a:t>
            </a:r>
            <a:r>
              <a:rPr sz="2400" spc="-10" dirty="0">
                <a:latin typeface="Calibri"/>
                <a:cs typeface="Calibri"/>
              </a:rPr>
              <a:t>subtypes:</a:t>
            </a:r>
            <a:endParaRPr sz="2400" dirty="0">
              <a:latin typeface="Calibri"/>
              <a:cs typeface="Calibri"/>
            </a:endParaRPr>
          </a:p>
          <a:p>
            <a:pPr marL="756285" lvl="1" indent="-286385">
              <a:lnSpc>
                <a:spcPct val="100000"/>
              </a:lnSpc>
              <a:spcBef>
                <a:spcPts val="1950"/>
              </a:spcBef>
              <a:buFont typeface="Arial MT"/>
              <a:buChar char="–"/>
              <a:tabLst>
                <a:tab pos="756285" algn="l"/>
              </a:tabLst>
            </a:pPr>
            <a:r>
              <a:rPr sz="2400" dirty="0">
                <a:latin typeface="Calibri"/>
                <a:cs typeface="Calibri"/>
              </a:rPr>
              <a:t>clear</a:t>
            </a:r>
            <a:r>
              <a:rPr sz="2400" spc="-10" dirty="0">
                <a:latin typeface="Calibri"/>
                <a:cs typeface="Calibri"/>
              </a:rPr>
              <a:t> </a:t>
            </a:r>
            <a:r>
              <a:rPr sz="2400" dirty="0">
                <a:latin typeface="Calibri"/>
                <a:cs typeface="Calibri"/>
              </a:rPr>
              <a:t>cell</a:t>
            </a:r>
            <a:r>
              <a:rPr sz="2400" spc="-5" dirty="0">
                <a:latin typeface="Calibri"/>
                <a:cs typeface="Calibri"/>
              </a:rPr>
              <a:t> </a:t>
            </a:r>
            <a:r>
              <a:rPr sz="2400" spc="-10" dirty="0">
                <a:latin typeface="Calibri"/>
                <a:cs typeface="Calibri"/>
              </a:rPr>
              <a:t>(75–85%)</a:t>
            </a:r>
            <a:endParaRPr sz="2400" dirty="0">
              <a:latin typeface="Calibri"/>
              <a:cs typeface="Calibri"/>
            </a:endParaRPr>
          </a:p>
          <a:p>
            <a:pPr marL="756285" lvl="1" indent="-286385">
              <a:lnSpc>
                <a:spcPct val="100000"/>
              </a:lnSpc>
              <a:spcBef>
                <a:spcPts val="1850"/>
              </a:spcBef>
              <a:buFont typeface="Arial MT"/>
              <a:buChar char="–"/>
              <a:tabLst>
                <a:tab pos="756285" algn="l"/>
              </a:tabLst>
            </a:pPr>
            <a:r>
              <a:rPr sz="2400" dirty="0">
                <a:latin typeface="Calibri"/>
                <a:cs typeface="Calibri"/>
              </a:rPr>
              <a:t>chromophilic/</a:t>
            </a:r>
            <a:r>
              <a:rPr sz="2400" spc="-65" dirty="0">
                <a:latin typeface="Calibri"/>
                <a:cs typeface="Calibri"/>
              </a:rPr>
              <a:t> </a:t>
            </a:r>
            <a:r>
              <a:rPr sz="2400" dirty="0">
                <a:latin typeface="Calibri"/>
                <a:cs typeface="Calibri"/>
              </a:rPr>
              <a:t>papillary</a:t>
            </a:r>
            <a:r>
              <a:rPr sz="2400" spc="-75" dirty="0">
                <a:latin typeface="Calibri"/>
                <a:cs typeface="Calibri"/>
              </a:rPr>
              <a:t> </a:t>
            </a:r>
            <a:r>
              <a:rPr sz="2400" spc="-10" dirty="0">
                <a:latin typeface="Calibri"/>
                <a:cs typeface="Calibri"/>
              </a:rPr>
              <a:t>(10–15%)</a:t>
            </a:r>
            <a:endParaRPr sz="2400" dirty="0">
              <a:latin typeface="Calibri"/>
              <a:cs typeface="Calibri"/>
            </a:endParaRPr>
          </a:p>
          <a:p>
            <a:pPr marL="756285" lvl="1" indent="-286385">
              <a:lnSpc>
                <a:spcPct val="100000"/>
              </a:lnSpc>
              <a:spcBef>
                <a:spcPts val="1850"/>
              </a:spcBef>
              <a:buFont typeface="Arial MT"/>
              <a:buChar char="–"/>
              <a:tabLst>
                <a:tab pos="756285" algn="l"/>
              </a:tabLst>
            </a:pPr>
            <a:r>
              <a:rPr sz="2400" spc="-10" dirty="0">
                <a:latin typeface="Calibri"/>
                <a:cs typeface="Calibri"/>
              </a:rPr>
              <a:t>chromophobe</a:t>
            </a:r>
            <a:r>
              <a:rPr sz="2400" spc="-50" dirty="0">
                <a:latin typeface="Calibri"/>
                <a:cs typeface="Calibri"/>
              </a:rPr>
              <a:t> </a:t>
            </a:r>
            <a:r>
              <a:rPr sz="2400" spc="-10" dirty="0">
                <a:latin typeface="Calibri"/>
                <a:cs typeface="Calibri"/>
              </a:rPr>
              <a:t>(5–10%)</a:t>
            </a:r>
            <a:endParaRPr sz="2400" dirty="0">
              <a:latin typeface="Calibri"/>
              <a:cs typeface="Calibri"/>
            </a:endParaRPr>
          </a:p>
          <a:p>
            <a:pPr marL="756285" lvl="1" indent="-286385">
              <a:lnSpc>
                <a:spcPct val="100000"/>
              </a:lnSpc>
              <a:spcBef>
                <a:spcPts val="1845"/>
              </a:spcBef>
              <a:buFont typeface="Arial MT"/>
              <a:buChar char="–"/>
              <a:tabLst>
                <a:tab pos="756285" algn="l"/>
              </a:tabLst>
            </a:pPr>
            <a:r>
              <a:rPr sz="2400" dirty="0">
                <a:latin typeface="Calibri"/>
                <a:cs typeface="Calibri"/>
              </a:rPr>
              <a:t>oncocytic</a:t>
            </a:r>
            <a:r>
              <a:rPr sz="2400" spc="-70" dirty="0">
                <a:latin typeface="Calibri"/>
                <a:cs typeface="Calibri"/>
              </a:rPr>
              <a:t> </a:t>
            </a:r>
            <a:r>
              <a:rPr sz="2400" spc="-10" dirty="0">
                <a:latin typeface="Calibri"/>
                <a:cs typeface="Calibri"/>
              </a:rPr>
              <a:t>(rare)</a:t>
            </a:r>
            <a:endParaRPr sz="2400" dirty="0">
              <a:latin typeface="Calibri"/>
              <a:cs typeface="Calibri"/>
            </a:endParaRPr>
          </a:p>
          <a:p>
            <a:pPr marL="756285" lvl="1" indent="-286385">
              <a:lnSpc>
                <a:spcPct val="100000"/>
              </a:lnSpc>
              <a:spcBef>
                <a:spcPts val="1850"/>
              </a:spcBef>
              <a:buFont typeface="Arial MT"/>
              <a:buChar char="–"/>
              <a:tabLst>
                <a:tab pos="756285" algn="l"/>
              </a:tabLst>
            </a:pPr>
            <a:r>
              <a:rPr sz="2400" spc="-10" dirty="0">
                <a:latin typeface="Calibri"/>
                <a:cs typeface="Calibri"/>
              </a:rPr>
              <a:t>Sarcomatoid</a:t>
            </a:r>
            <a:r>
              <a:rPr sz="2400" spc="-40" dirty="0">
                <a:latin typeface="Calibri"/>
                <a:cs typeface="Calibri"/>
              </a:rPr>
              <a:t> </a:t>
            </a:r>
            <a:r>
              <a:rPr sz="2400" dirty="0">
                <a:latin typeface="Calibri"/>
                <a:cs typeface="Calibri"/>
              </a:rPr>
              <a:t>(1–6%;</a:t>
            </a:r>
            <a:r>
              <a:rPr sz="2400" spc="-45" dirty="0">
                <a:latin typeface="Calibri"/>
                <a:cs typeface="Calibri"/>
              </a:rPr>
              <a:t> </a:t>
            </a:r>
            <a:r>
              <a:rPr sz="2400" dirty="0">
                <a:latin typeface="Calibri"/>
                <a:cs typeface="Calibri"/>
              </a:rPr>
              <a:t>poor</a:t>
            </a:r>
            <a:r>
              <a:rPr sz="2400" spc="-55" dirty="0">
                <a:latin typeface="Calibri"/>
                <a:cs typeface="Calibri"/>
              </a:rPr>
              <a:t> </a:t>
            </a:r>
            <a:r>
              <a:rPr sz="2400" spc="-10" dirty="0">
                <a:latin typeface="Calibri"/>
                <a:cs typeface="Calibri"/>
              </a:rPr>
              <a:t>prognosis)</a:t>
            </a:r>
            <a:endParaRPr sz="2400" dirty="0">
              <a:latin typeface="Calibri"/>
              <a:cs typeface="Calibri"/>
            </a:endParaRPr>
          </a:p>
        </p:txBody>
      </p:sp>
      <p:sp>
        <p:nvSpPr>
          <p:cNvPr id="3" name="TextBox 2">
            <a:extLst>
              <a:ext uri="{FF2B5EF4-FFF2-40B4-BE49-F238E27FC236}">
                <a16:creationId xmlns:a16="http://schemas.microsoft.com/office/drawing/2014/main" id="{54877AD9-A17D-56D7-D0F7-F8C175EC779D}"/>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834895" y="900683"/>
            <a:ext cx="5236464" cy="4408932"/>
          </a:xfrm>
          <a:prstGeom prst="rect">
            <a:avLst/>
          </a:prstGeom>
        </p:spPr>
      </p:pic>
      <p:sp>
        <p:nvSpPr>
          <p:cNvPr id="3" name="object 3"/>
          <p:cNvSpPr txBox="1"/>
          <p:nvPr/>
        </p:nvSpPr>
        <p:spPr>
          <a:xfrm>
            <a:off x="547217" y="5462422"/>
            <a:ext cx="7747000" cy="636270"/>
          </a:xfrm>
          <a:prstGeom prst="rect">
            <a:avLst/>
          </a:prstGeom>
        </p:spPr>
        <p:txBody>
          <a:bodyPr vert="horz" wrap="square" lIns="0" tIns="12700" rIns="0" bIns="0" rtlCol="0">
            <a:spAutoFit/>
          </a:bodyPr>
          <a:lstStyle/>
          <a:p>
            <a:pPr marL="12700">
              <a:lnSpc>
                <a:spcPct val="100000"/>
              </a:lnSpc>
              <a:spcBef>
                <a:spcPts val="100"/>
              </a:spcBef>
            </a:pPr>
            <a:r>
              <a:rPr sz="2000" b="1" dirty="0">
                <a:latin typeface="Calibri"/>
                <a:cs typeface="Calibri"/>
              </a:rPr>
              <a:t>Papillary</a:t>
            </a:r>
            <a:r>
              <a:rPr sz="2000" b="1" spc="-60" dirty="0">
                <a:latin typeface="Calibri"/>
                <a:cs typeface="Calibri"/>
              </a:rPr>
              <a:t> </a:t>
            </a:r>
            <a:r>
              <a:rPr sz="2000" b="1" dirty="0">
                <a:latin typeface="Calibri"/>
                <a:cs typeface="Calibri"/>
              </a:rPr>
              <a:t>(chromophilic)</a:t>
            </a:r>
            <a:r>
              <a:rPr sz="2000" b="1" spc="-70" dirty="0">
                <a:latin typeface="Calibri"/>
                <a:cs typeface="Calibri"/>
              </a:rPr>
              <a:t> </a:t>
            </a:r>
            <a:r>
              <a:rPr sz="2000" b="1" dirty="0">
                <a:latin typeface="Calibri"/>
                <a:cs typeface="Calibri"/>
              </a:rPr>
              <a:t>renal</a:t>
            </a:r>
            <a:r>
              <a:rPr sz="2000" b="1" spc="-40" dirty="0">
                <a:latin typeface="Calibri"/>
                <a:cs typeface="Calibri"/>
              </a:rPr>
              <a:t> </a:t>
            </a:r>
            <a:r>
              <a:rPr sz="2000" b="1" dirty="0">
                <a:latin typeface="Calibri"/>
                <a:cs typeface="Calibri"/>
              </a:rPr>
              <a:t>cell</a:t>
            </a:r>
            <a:r>
              <a:rPr sz="2000" b="1" spc="-45" dirty="0">
                <a:latin typeface="Calibri"/>
                <a:cs typeface="Calibri"/>
              </a:rPr>
              <a:t> </a:t>
            </a:r>
            <a:r>
              <a:rPr sz="2000" b="1" dirty="0">
                <a:latin typeface="Calibri"/>
                <a:cs typeface="Calibri"/>
              </a:rPr>
              <a:t>carcinoma</a:t>
            </a:r>
            <a:r>
              <a:rPr sz="2000" b="1" spc="-60" dirty="0">
                <a:latin typeface="Calibri"/>
                <a:cs typeface="Calibri"/>
              </a:rPr>
              <a:t> </a:t>
            </a:r>
            <a:r>
              <a:rPr sz="2000" b="1" spc="-10" dirty="0">
                <a:latin typeface="Calibri"/>
                <a:cs typeface="Calibri"/>
              </a:rPr>
              <a:t>extending</a:t>
            </a:r>
            <a:r>
              <a:rPr sz="2000" b="1" spc="-55" dirty="0">
                <a:latin typeface="Calibri"/>
                <a:cs typeface="Calibri"/>
              </a:rPr>
              <a:t> </a:t>
            </a:r>
            <a:r>
              <a:rPr sz="2000" b="1" dirty="0">
                <a:latin typeface="Calibri"/>
                <a:cs typeface="Calibri"/>
              </a:rPr>
              <a:t>into</a:t>
            </a:r>
            <a:r>
              <a:rPr sz="2000" b="1" spc="-45" dirty="0">
                <a:latin typeface="Calibri"/>
                <a:cs typeface="Calibri"/>
              </a:rPr>
              <a:t> </a:t>
            </a:r>
            <a:r>
              <a:rPr sz="2000" b="1" dirty="0">
                <a:latin typeface="Calibri"/>
                <a:cs typeface="Calibri"/>
              </a:rPr>
              <a:t>the</a:t>
            </a:r>
            <a:r>
              <a:rPr sz="2000" b="1" spc="-55" dirty="0">
                <a:latin typeface="Calibri"/>
                <a:cs typeface="Calibri"/>
              </a:rPr>
              <a:t> </a:t>
            </a:r>
            <a:r>
              <a:rPr sz="2000" b="1" spc="-10" dirty="0">
                <a:latin typeface="Calibri"/>
                <a:cs typeface="Calibri"/>
              </a:rPr>
              <a:t>collecting</a:t>
            </a:r>
            <a:endParaRPr sz="2000">
              <a:latin typeface="Calibri"/>
              <a:cs typeface="Calibri"/>
            </a:endParaRPr>
          </a:p>
          <a:p>
            <a:pPr marL="12700">
              <a:lnSpc>
                <a:spcPct val="100000"/>
              </a:lnSpc>
            </a:pPr>
            <a:r>
              <a:rPr sz="2000" b="1" spc="-10" dirty="0">
                <a:latin typeface="Calibri"/>
                <a:cs typeface="Calibri"/>
              </a:rPr>
              <a:t>system</a:t>
            </a:r>
            <a:endParaRPr sz="2000">
              <a:latin typeface="Calibri"/>
              <a:cs typeface="Calibri"/>
            </a:endParaRPr>
          </a:p>
        </p:txBody>
      </p:sp>
      <p:sp>
        <p:nvSpPr>
          <p:cNvPr id="4" name="TextBox 3">
            <a:extLst>
              <a:ext uri="{FF2B5EF4-FFF2-40B4-BE49-F238E27FC236}">
                <a16:creationId xmlns:a16="http://schemas.microsoft.com/office/drawing/2014/main" id="{52DA56B6-779A-EF1A-D23C-4CC00BA6C386}"/>
              </a:ext>
            </a:extLst>
          </p:cNvPr>
          <p:cNvSpPr txBox="1"/>
          <p:nvPr/>
        </p:nvSpPr>
        <p:spPr>
          <a:xfrm>
            <a:off x="7391400" y="307559"/>
            <a:ext cx="1524000" cy="369332"/>
          </a:xfrm>
          <a:prstGeom prst="rect">
            <a:avLst/>
          </a:prstGeom>
          <a:noFill/>
        </p:spPr>
        <p:txBody>
          <a:bodyPr wrap="square" rtlCol="0">
            <a:spAutoFit/>
          </a:bodyPr>
          <a:lstStyle/>
          <a:p>
            <a:r>
              <a:rPr lang="en-US" dirty="0"/>
              <a:t>Core Content</a:t>
            </a:r>
            <a:endParaRPr lang="en-PK"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11</TotalTime>
  <Words>875</Words>
  <Application>Microsoft Office PowerPoint</Application>
  <PresentationFormat>On-screen Show (4:3)</PresentationFormat>
  <Paragraphs>150</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ＭＳ Ｐゴシック</vt:lpstr>
      <vt:lpstr>Aptos</vt:lpstr>
      <vt:lpstr>Aptos Display</vt:lpstr>
      <vt:lpstr>Arial</vt:lpstr>
      <vt:lpstr>Arial MT</vt:lpstr>
      <vt:lpstr>Calibri</vt:lpstr>
      <vt:lpstr>Calibri Light</vt:lpstr>
      <vt:lpstr>Office Theme</vt:lpstr>
      <vt:lpstr>Renal Cell Tumors Renal Module 4th Year MBBS</vt:lpstr>
      <vt:lpstr>Motto of RMU</vt:lpstr>
      <vt:lpstr>Vision of RMU The Dream/ Tomorrow</vt:lpstr>
      <vt:lpstr>Learning objectives</vt:lpstr>
      <vt:lpstr>Study questions</vt:lpstr>
      <vt:lpstr>Renal anatomy </vt:lpstr>
      <vt:lpstr>Epidemiology</vt:lpstr>
      <vt:lpstr>PowerPoint Presentation</vt:lpstr>
      <vt:lpstr>PowerPoint Presentation</vt:lpstr>
      <vt:lpstr>Risk factors</vt:lpstr>
      <vt:lpstr>Histopathological types of renal cell tumours</vt:lpstr>
      <vt:lpstr>PowerPoint Presentation</vt:lpstr>
      <vt:lpstr>Histopathology</vt:lpstr>
      <vt:lpstr>Diagnosis</vt:lpstr>
      <vt:lpstr>Paraneoplastic syndromes in 20% of patients with RCC</vt:lpstr>
      <vt:lpstr>Diagnosis</vt:lpstr>
      <vt:lpstr>PowerPoint Presentation</vt:lpstr>
      <vt:lpstr>PowerPoint Presentation</vt:lpstr>
      <vt:lpstr>PowerPoint Presentation</vt:lpstr>
      <vt:lpstr>Staging AJCC 7th Edition</vt:lpstr>
      <vt:lpstr>PowerPoint Presentation</vt:lpstr>
      <vt:lpstr>PowerPoint Presentation</vt:lpstr>
      <vt:lpstr>Prognostic factors for RCC</vt:lpstr>
      <vt:lpstr>Management</vt:lpstr>
      <vt:lpstr>No widely accepted role for neoadjuvant or adjuvant radiotherapy. Retrospective data suggest possible utility in select cases:</vt:lpstr>
      <vt:lpstr>Stage IV</vt:lpstr>
      <vt:lpstr>PowerPoint Presentation</vt:lpstr>
      <vt:lpstr>Family medicine</vt:lpstr>
      <vt:lpstr>Take home message</vt:lpstr>
      <vt:lpstr>Research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Renal Cell Carcinoma</dc:title>
  <dc:creator>dramit</dc:creator>
  <cp:lastModifiedBy>sammarfatima93@gmail.com</cp:lastModifiedBy>
  <cp:revision>2</cp:revision>
  <dcterms:created xsi:type="dcterms:W3CDTF">2025-02-16T06:23:35Z</dcterms:created>
  <dcterms:modified xsi:type="dcterms:W3CDTF">2025-02-24T14:57:01Z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2024-09-22T00:00:00Z</vt:filetime>
  </property>
  <property fmtid="{D5CDD505-2E9C-101B-9397-08002B2CF9AE}" pid="3" name="Creator">
    <vt:lpwstr>Microsoft® PowerPoint® 2016</vt:lpwstr>
  </property>
  <property fmtid="{D5CDD505-2E9C-101B-9397-08002B2CF9AE}" pid="4" name="LastSaved">
    <vt:filetime>2025-02-16T00:00:00Z</vt:filetime>
  </property>
  <property fmtid="{D5CDD505-2E9C-101B-9397-08002B2CF9AE}" pid="5" name="Producer">
    <vt:lpwstr>Microsoft® PowerPoint® 2016</vt:lpwstr>
  </property>
</Properties>
</file>