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42"/>
  </p:notesMasterIdLst>
  <p:sldIdLst>
    <p:sldId id="318" r:id="rId3"/>
    <p:sldId id="317" r:id="rId4"/>
    <p:sldId id="297" r:id="rId5"/>
    <p:sldId id="296" r:id="rId6"/>
    <p:sldId id="258" r:id="rId7"/>
    <p:sldId id="286" r:id="rId8"/>
    <p:sldId id="284" r:id="rId9"/>
    <p:sldId id="304" r:id="rId10"/>
    <p:sldId id="320" r:id="rId11"/>
    <p:sldId id="321" r:id="rId12"/>
    <p:sldId id="322" r:id="rId13"/>
    <p:sldId id="282" r:id="rId14"/>
    <p:sldId id="323" r:id="rId15"/>
    <p:sldId id="309" r:id="rId16"/>
    <p:sldId id="312" r:id="rId17"/>
    <p:sldId id="324" r:id="rId18"/>
    <p:sldId id="313" r:id="rId19"/>
    <p:sldId id="325" r:id="rId20"/>
    <p:sldId id="316" r:id="rId21"/>
    <p:sldId id="326" r:id="rId22"/>
    <p:sldId id="327" r:id="rId23"/>
    <p:sldId id="328" r:id="rId24"/>
    <p:sldId id="329" r:id="rId25"/>
    <p:sldId id="330" r:id="rId26"/>
    <p:sldId id="331" r:id="rId27"/>
    <p:sldId id="332" r:id="rId28"/>
    <p:sldId id="333" r:id="rId29"/>
    <p:sldId id="334" r:id="rId30"/>
    <p:sldId id="335" r:id="rId31"/>
    <p:sldId id="336" r:id="rId32"/>
    <p:sldId id="273" r:id="rId33"/>
    <p:sldId id="274" r:id="rId34"/>
    <p:sldId id="308" r:id="rId35"/>
    <p:sldId id="288" r:id="rId36"/>
    <p:sldId id="289" r:id="rId37"/>
    <p:sldId id="263" r:id="rId38"/>
    <p:sldId id="314" r:id="rId39"/>
    <p:sldId id="315" r:id="rId40"/>
    <p:sldId id="27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8" autoAdjust="0"/>
    <p:restoredTop sz="85007" autoAdjust="0"/>
  </p:normalViewPr>
  <p:slideViewPr>
    <p:cSldViewPr>
      <p:cViewPr varScale="1">
        <p:scale>
          <a:sx n="57" d="100"/>
          <a:sy n="57" d="100"/>
        </p:scale>
        <p:origin x="1372" y="48"/>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3/20/2025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8042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4682429"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429" y="2496664"/>
            <a:ext cx="3870662" cy="1306977"/>
          </a:xfrm>
          <a:prstGeom prst="rect">
            <a:avLst/>
          </a:prstGeom>
        </p:spPr>
      </p:pic>
      <p:sp>
        <p:nvSpPr>
          <p:cNvPr id="4" name="Round Same Side Corner Rectangle 4">
            <a:extLst>
              <a:ext uri="{FF2B5EF4-FFF2-40B4-BE49-F238E27FC236}">
                <a16:creationId xmlns:a16="http://schemas.microsoft.com/office/drawing/2014/main" id="{4062222A-0F4C-407A-9CFF-83AF512B4DB4}"/>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140634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2734519"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518" y="2650406"/>
            <a:ext cx="4117013" cy="1365114"/>
          </a:xfrm>
          <a:prstGeom prst="rect">
            <a:avLst/>
          </a:prstGeom>
        </p:spPr>
      </p:pic>
      <p:sp>
        <p:nvSpPr>
          <p:cNvPr id="4" name="Round Same Side Corner Rectangle 4">
            <a:extLst>
              <a:ext uri="{FF2B5EF4-FFF2-40B4-BE49-F238E27FC236}">
                <a16:creationId xmlns:a16="http://schemas.microsoft.com/office/drawing/2014/main" id="{7BFDD419-8841-49FC-B786-A97CA468D63A}"/>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3952196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8"/>
            <a:ext cx="6515100" cy="553998"/>
          </a:xfrm>
          <a:prstGeom prst="rect">
            <a:avLst/>
          </a:prstGeom>
          <a:noFill/>
        </p:spPr>
        <p:txBody>
          <a:bodyPr wrap="square" rtlCol="0">
            <a:spAutoFit/>
          </a:bodyPr>
          <a:lstStyle/>
          <a:p>
            <a:r>
              <a:rPr lang="en-US" sz="3000" b="1" u="sng" dirty="0">
                <a:latin typeface="Baskerville Old Face" panose="02020602080505020303" pitchFamily="18" charset="0"/>
              </a:rPr>
              <a:t>2. Trans methylation</a:t>
            </a:r>
          </a:p>
        </p:txBody>
      </p:sp>
      <p:sp>
        <p:nvSpPr>
          <p:cNvPr id="9" name="TextBox 8"/>
          <p:cNvSpPr txBox="1"/>
          <p:nvPr/>
        </p:nvSpPr>
        <p:spPr>
          <a:xfrm>
            <a:off x="139100" y="1970058"/>
            <a:ext cx="8853938" cy="2031325"/>
          </a:xfrm>
          <a:prstGeom prst="rect">
            <a:avLst/>
          </a:prstGeom>
          <a:noFill/>
        </p:spPr>
        <p:txBody>
          <a:bodyPr wrap="square" rtlCol="0">
            <a:spAutoFit/>
          </a:bodyPr>
          <a:lstStyle/>
          <a:p>
            <a:r>
              <a:rPr lang="en-US" dirty="0">
                <a:latin typeface="Baskerville Old Face" panose="02020602080505020303" pitchFamily="18" charset="0"/>
              </a:rPr>
              <a:t>S–</a:t>
            </a:r>
            <a:r>
              <a:rPr lang="en-US" dirty="0" err="1">
                <a:latin typeface="Baskerville Old Face" panose="02020602080505020303" pitchFamily="18" charset="0"/>
              </a:rPr>
              <a:t>Adenosylmethionine</a:t>
            </a:r>
            <a:r>
              <a:rPr lang="en-US" dirty="0">
                <a:latin typeface="Baskerville Old Face" panose="02020602080505020303" pitchFamily="18" charset="0"/>
              </a:rPr>
              <a:t> act as methyl donor</a:t>
            </a:r>
          </a:p>
          <a:p>
            <a:r>
              <a:rPr lang="en-US" dirty="0">
                <a:latin typeface="Baskerville Old Face" panose="02020602080505020303" pitchFamily="18" charset="0"/>
              </a:rPr>
              <a:t>E.g. In the formation of Adrenaline from Nor–Adrenaline </a:t>
            </a:r>
          </a:p>
          <a:p>
            <a:endParaRPr lang="en-US" dirty="0">
              <a:latin typeface="Baskerville Old Face" panose="02020602080505020303" pitchFamily="18" charset="0"/>
            </a:endParaRPr>
          </a:p>
          <a:p>
            <a:r>
              <a:rPr lang="en-US" dirty="0">
                <a:latin typeface="Baskerville Old Face" panose="02020602080505020303" pitchFamily="18" charset="0"/>
              </a:rPr>
              <a:t>S–</a:t>
            </a:r>
            <a:r>
              <a:rPr lang="en-US" dirty="0" err="1">
                <a:latin typeface="Baskerville Old Face" panose="02020602080505020303" pitchFamily="18" charset="0"/>
              </a:rPr>
              <a:t>Adenosylmethionine</a:t>
            </a:r>
            <a:r>
              <a:rPr lang="en-US" dirty="0">
                <a:latin typeface="Baskerville Old Face" panose="02020602080505020303" pitchFamily="18" charset="0"/>
              </a:rPr>
              <a:t> + Nor – Adrenaline    </a:t>
            </a:r>
            <a:r>
              <a:rPr lang="en-US" dirty="0" err="1">
                <a:latin typeface="Baskerville Old Face" panose="02020602080505020303" pitchFamily="18" charset="0"/>
              </a:rPr>
              <a:t>Adrenaline</a:t>
            </a:r>
            <a:r>
              <a:rPr lang="en-US" dirty="0">
                <a:latin typeface="Baskerville Old Face" panose="02020602080505020303" pitchFamily="18" charset="0"/>
              </a:rPr>
              <a:t> + S–</a:t>
            </a:r>
            <a:r>
              <a:rPr lang="en-US" dirty="0" err="1">
                <a:latin typeface="Baskerville Old Face" panose="02020602080505020303" pitchFamily="18" charset="0"/>
              </a:rPr>
              <a:t>Adenosyl</a:t>
            </a:r>
            <a:r>
              <a:rPr lang="en-US" dirty="0">
                <a:latin typeface="Baskerville Old Face" panose="02020602080505020303" pitchFamily="18" charset="0"/>
              </a:rPr>
              <a:t> homocysteine </a:t>
            </a:r>
          </a:p>
          <a:p>
            <a:r>
              <a:rPr lang="en-US" dirty="0">
                <a:latin typeface="Baskerville Old Face" panose="02020602080505020303" pitchFamily="18" charset="0"/>
              </a:rPr>
              <a:t>  </a:t>
            </a:r>
          </a:p>
          <a:p>
            <a:r>
              <a:rPr lang="en-US" dirty="0">
                <a:latin typeface="Baskerville Old Face" panose="02020602080505020303" pitchFamily="18" charset="0"/>
              </a:rPr>
              <a:t>Other examples of Trans methylation are: </a:t>
            </a:r>
          </a:p>
          <a:p>
            <a:r>
              <a:rPr lang="en-US" dirty="0">
                <a:latin typeface="Baskerville Old Face" panose="02020602080505020303" pitchFamily="18" charset="0"/>
              </a:rPr>
              <a:t>Formation of </a:t>
            </a:r>
            <a:r>
              <a:rPr lang="en-US" dirty="0" err="1">
                <a:latin typeface="Baskerville Old Face" panose="02020602080505020303" pitchFamily="18" charset="0"/>
              </a:rPr>
              <a:t>Creatine</a:t>
            </a:r>
            <a:endParaRPr lang="en-US" dirty="0">
              <a:latin typeface="Baskerville Old Face" panose="02020602080505020303" pitchFamily="18" charset="0"/>
            </a:endParaRPr>
          </a:p>
        </p:txBody>
      </p:sp>
      <p:sp>
        <p:nvSpPr>
          <p:cNvPr id="2" name="Right Arrow 1"/>
          <p:cNvSpPr/>
          <p:nvPr/>
        </p:nvSpPr>
        <p:spPr>
          <a:xfrm>
            <a:off x="4218316" y="2927591"/>
            <a:ext cx="155276" cy="116456"/>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ound Same Side Corner Rectangle 4">
            <a:extLst>
              <a:ext uri="{FF2B5EF4-FFF2-40B4-BE49-F238E27FC236}">
                <a16:creationId xmlns:a16="http://schemas.microsoft.com/office/drawing/2014/main" id="{F0195919-9713-42CA-AA43-24728EBB7A16}"/>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574380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7157"/>
            <a:ext cx="9120391" cy="2898476"/>
          </a:xfrm>
          <a:prstGeom prst="rect">
            <a:avLst/>
          </a:prstGeom>
        </p:spPr>
      </p:pic>
      <p:sp>
        <p:nvSpPr>
          <p:cNvPr id="3" name="Rectangle 2"/>
          <p:cNvSpPr/>
          <p:nvPr/>
        </p:nvSpPr>
        <p:spPr>
          <a:xfrm>
            <a:off x="1201175" y="4836787"/>
            <a:ext cx="7055136" cy="461665"/>
          </a:xfrm>
          <a:prstGeom prst="rect">
            <a:avLst/>
          </a:prstGeom>
        </p:spPr>
        <p:txBody>
          <a:bodyPr wrap="none">
            <a:spAutoFit/>
          </a:bodyPr>
          <a:lstStyle/>
          <a:p>
            <a:r>
              <a:rPr lang="en-US" sz="2400" b="1" u="sng" dirty="0">
                <a:latin typeface="Baskerville Old Face" panose="02020602080505020303" pitchFamily="18" charset="0"/>
              </a:rPr>
              <a:t>Synthesis of </a:t>
            </a:r>
            <a:r>
              <a:rPr lang="en-US" sz="2400" b="1" u="sng" dirty="0" err="1">
                <a:latin typeface="Baskerville Old Face" panose="02020602080505020303" pitchFamily="18" charset="0"/>
              </a:rPr>
              <a:t>catecholamines</a:t>
            </a:r>
            <a:r>
              <a:rPr lang="en-US" sz="2400" b="1" u="sng" dirty="0">
                <a:latin typeface="Baskerville Old Face" panose="02020602080505020303" pitchFamily="18" charset="0"/>
              </a:rPr>
              <a:t>. PLP = pyridoxal phosphate</a:t>
            </a:r>
          </a:p>
        </p:txBody>
      </p:sp>
      <p:sp>
        <p:nvSpPr>
          <p:cNvPr id="4" name="Round Same Side Corner Rectangle 4">
            <a:extLst>
              <a:ext uri="{FF2B5EF4-FFF2-40B4-BE49-F238E27FC236}">
                <a16:creationId xmlns:a16="http://schemas.microsoft.com/office/drawing/2014/main" id="{E8B2135E-FB14-4954-97D2-255D5EF8B571}"/>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823054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8694"/>
            <a:ext cx="3267255" cy="51320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140" y="860241"/>
            <a:ext cx="2958860" cy="5140510"/>
          </a:xfrm>
          <a:prstGeom prst="rect">
            <a:avLst/>
          </a:prstGeom>
        </p:spPr>
      </p:pic>
      <p:sp>
        <p:nvSpPr>
          <p:cNvPr id="5" name="Rectangle 4"/>
          <p:cNvSpPr/>
          <p:nvPr/>
        </p:nvSpPr>
        <p:spPr>
          <a:xfrm>
            <a:off x="3682018" y="3166973"/>
            <a:ext cx="2050234" cy="646331"/>
          </a:xfrm>
          <a:prstGeom prst="rect">
            <a:avLst/>
          </a:prstGeom>
        </p:spPr>
        <p:txBody>
          <a:bodyPr wrap="square">
            <a:spAutoFit/>
          </a:bodyPr>
          <a:lstStyle/>
          <a:p>
            <a:r>
              <a:rPr lang="en-US" b="1" dirty="0">
                <a:latin typeface="Baskerville Old Face" panose="02020602080505020303" pitchFamily="18" charset="0"/>
              </a:rPr>
              <a:t>Synthesis of </a:t>
            </a:r>
            <a:r>
              <a:rPr lang="en-US" b="1" dirty="0" err="1">
                <a:latin typeface="Baskerville Old Face" panose="02020602080505020303" pitchFamily="18" charset="0"/>
              </a:rPr>
              <a:t>creatine</a:t>
            </a:r>
            <a:r>
              <a:rPr lang="en-US" b="1" dirty="0">
                <a:latin typeface="Baskerville Old Face" panose="02020602080505020303" pitchFamily="18" charset="0"/>
              </a:rPr>
              <a:t>.</a:t>
            </a:r>
          </a:p>
        </p:txBody>
      </p:sp>
      <p:sp>
        <p:nvSpPr>
          <p:cNvPr id="6" name="Round Same Side Corner Rectangle 4">
            <a:extLst>
              <a:ext uri="{FF2B5EF4-FFF2-40B4-BE49-F238E27FC236}">
                <a16:creationId xmlns:a16="http://schemas.microsoft.com/office/drawing/2014/main" id="{06C01B99-D75A-4E0D-AB1B-4011CA22DFBA}"/>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976501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8"/>
            <a:ext cx="6515100" cy="553998"/>
          </a:xfrm>
          <a:prstGeom prst="rect">
            <a:avLst/>
          </a:prstGeom>
          <a:noFill/>
        </p:spPr>
        <p:txBody>
          <a:bodyPr wrap="square" rtlCol="0">
            <a:spAutoFit/>
          </a:bodyPr>
          <a:lstStyle/>
          <a:p>
            <a:r>
              <a:rPr lang="en-US" sz="3000" b="1" u="sng" dirty="0">
                <a:latin typeface="Baskerville Old Face" panose="02020602080505020303" pitchFamily="18" charset="0"/>
              </a:rPr>
              <a:t>3. Deamidation</a:t>
            </a:r>
          </a:p>
        </p:txBody>
      </p:sp>
      <p:sp>
        <p:nvSpPr>
          <p:cNvPr id="9" name="TextBox 8"/>
          <p:cNvSpPr txBox="1"/>
          <p:nvPr/>
        </p:nvSpPr>
        <p:spPr>
          <a:xfrm>
            <a:off x="139100" y="1970057"/>
            <a:ext cx="8853938" cy="2677656"/>
          </a:xfrm>
          <a:prstGeom prst="rect">
            <a:avLst/>
          </a:prstGeom>
          <a:noFill/>
        </p:spPr>
        <p:txBody>
          <a:bodyPr wrap="square" rtlCol="0">
            <a:spAutoFit/>
          </a:bodyPr>
          <a:lstStyle/>
          <a:p>
            <a:pPr marL="257175" indent="-257175">
              <a:buFont typeface="Arial" panose="020B0604020202020204" pitchFamily="34" charset="0"/>
              <a:buChar char="•"/>
            </a:pPr>
            <a:r>
              <a:rPr lang="en-US" sz="2400" dirty="0">
                <a:latin typeface="Baskerville Old Face" panose="02020602080505020303" pitchFamily="18" charset="0"/>
              </a:rPr>
              <a:t>Glutamine and Asparagine are Amide forms of Glutamic acid and Aspartic acid.</a:t>
            </a:r>
          </a:p>
          <a:p>
            <a:endParaRPr lang="en-US" sz="2400" dirty="0">
              <a:latin typeface="Baskerville Old Face" panose="02020602080505020303" pitchFamily="18" charset="0"/>
            </a:endParaRPr>
          </a:p>
          <a:p>
            <a:pPr marL="257175" indent="-257175">
              <a:buFont typeface="Arial" panose="020B0604020202020204" pitchFamily="34" charset="0"/>
              <a:buChar char="•"/>
            </a:pPr>
            <a:r>
              <a:rPr lang="en-US" sz="2400" dirty="0">
                <a:latin typeface="Baskerville Old Face" panose="02020602080505020303" pitchFamily="18" charset="0"/>
              </a:rPr>
              <a:t>They are hydrolyzed by Glutaminase and Asparaginase to corresponding amino acids.</a:t>
            </a:r>
          </a:p>
          <a:p>
            <a:endParaRPr lang="en-US" sz="2400" dirty="0">
              <a:latin typeface="Baskerville Old Face" panose="02020602080505020303" pitchFamily="18" charset="0"/>
            </a:endParaRPr>
          </a:p>
          <a:p>
            <a:pPr marL="257175" indent="-257175">
              <a:buFont typeface="Arial" panose="020B0604020202020204" pitchFamily="34" charset="0"/>
              <a:buChar char="•"/>
            </a:pPr>
            <a:r>
              <a:rPr lang="en-US" sz="2400" dirty="0">
                <a:latin typeface="Baskerville Old Face" panose="02020602080505020303" pitchFamily="18" charset="0"/>
              </a:rPr>
              <a:t>Ammonia is liberated in these reactions</a:t>
            </a:r>
            <a:r>
              <a:rPr lang="en-US" dirty="0">
                <a:latin typeface="Baskerville Old Face" panose="02020602080505020303" pitchFamily="18" charset="0"/>
              </a:rPr>
              <a:t>. </a:t>
            </a:r>
          </a:p>
        </p:txBody>
      </p:sp>
      <p:sp>
        <p:nvSpPr>
          <p:cNvPr id="7" name="Round Same Side Corner Rectangle 4">
            <a:extLst>
              <a:ext uri="{FF2B5EF4-FFF2-40B4-BE49-F238E27FC236}">
                <a16:creationId xmlns:a16="http://schemas.microsoft.com/office/drawing/2014/main" id="{93F6EDA2-F546-4AD4-A762-7D19D3E2C9C8}"/>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1815897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8"/>
            <a:ext cx="6515100" cy="553998"/>
          </a:xfrm>
          <a:prstGeom prst="rect">
            <a:avLst/>
          </a:prstGeom>
          <a:noFill/>
        </p:spPr>
        <p:txBody>
          <a:bodyPr wrap="square" rtlCol="0">
            <a:spAutoFit/>
          </a:bodyPr>
          <a:lstStyle/>
          <a:p>
            <a:r>
              <a:rPr lang="en-US" sz="3000" b="1" u="sng" dirty="0">
                <a:latin typeface="Baskerville Old Face" panose="02020602080505020303" pitchFamily="18" charset="0"/>
              </a:rPr>
              <a:t>3. Deamidation Cont.</a:t>
            </a:r>
          </a:p>
        </p:txBody>
      </p:sp>
      <p:sp>
        <p:nvSpPr>
          <p:cNvPr id="9" name="TextBox 8"/>
          <p:cNvSpPr txBox="1"/>
          <p:nvPr/>
        </p:nvSpPr>
        <p:spPr>
          <a:xfrm>
            <a:off x="139100" y="1970057"/>
            <a:ext cx="8853938" cy="923330"/>
          </a:xfrm>
          <a:prstGeom prst="rect">
            <a:avLst/>
          </a:prstGeom>
          <a:noFill/>
        </p:spPr>
        <p:txBody>
          <a:bodyPr wrap="square" rtlCol="0">
            <a:spAutoFit/>
          </a:bodyPr>
          <a:lstStyle/>
          <a:p>
            <a:r>
              <a:rPr lang="pt-BR" sz="2700" dirty="0">
                <a:latin typeface="Baskerville Old Face" panose="02020602080505020303" pitchFamily="18" charset="0"/>
              </a:rPr>
              <a:t>(a) Asparagine + H2O 		 Aspartic acid + NH3	</a:t>
            </a:r>
          </a:p>
          <a:p>
            <a:r>
              <a:rPr lang="pt-BR" sz="2700" dirty="0">
                <a:latin typeface="Baskerville Old Face" panose="02020602080505020303" pitchFamily="18" charset="0"/>
              </a:rPr>
              <a:t>(b) Glutamine  + H2O              Glutamic acid + NH3</a:t>
            </a:r>
          </a:p>
        </p:txBody>
      </p:sp>
      <p:sp>
        <p:nvSpPr>
          <p:cNvPr id="2" name="Right Arrow 1"/>
          <p:cNvSpPr/>
          <p:nvPr/>
        </p:nvSpPr>
        <p:spPr>
          <a:xfrm>
            <a:off x="3509873" y="2090179"/>
            <a:ext cx="397894" cy="244556"/>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ight Arrow 6"/>
          <p:cNvSpPr/>
          <p:nvPr/>
        </p:nvSpPr>
        <p:spPr>
          <a:xfrm>
            <a:off x="3535752" y="2519993"/>
            <a:ext cx="530525" cy="265005"/>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ound Same Side Corner Rectangle 4">
            <a:extLst>
              <a:ext uri="{FF2B5EF4-FFF2-40B4-BE49-F238E27FC236}">
                <a16:creationId xmlns:a16="http://schemas.microsoft.com/office/drawing/2014/main" id="{CAB72F44-779D-45FE-8C88-B5F955EECF60}"/>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2164779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8"/>
            <a:ext cx="6515100" cy="553998"/>
          </a:xfrm>
          <a:prstGeom prst="rect">
            <a:avLst/>
          </a:prstGeom>
          <a:noFill/>
        </p:spPr>
        <p:txBody>
          <a:bodyPr wrap="square" rtlCol="0">
            <a:spAutoFit/>
          </a:bodyPr>
          <a:lstStyle/>
          <a:p>
            <a:r>
              <a:rPr lang="en-US" sz="3000" b="1" u="sng" dirty="0">
                <a:latin typeface="Baskerville Old Face" panose="02020602080505020303" pitchFamily="18" charset="0"/>
              </a:rPr>
              <a:t>4. Deamination</a:t>
            </a:r>
          </a:p>
        </p:txBody>
      </p:sp>
      <p:sp>
        <p:nvSpPr>
          <p:cNvPr id="9" name="TextBox 8"/>
          <p:cNvSpPr txBox="1"/>
          <p:nvPr/>
        </p:nvSpPr>
        <p:spPr>
          <a:xfrm>
            <a:off x="139100" y="1970057"/>
            <a:ext cx="8853938" cy="3046988"/>
          </a:xfrm>
          <a:prstGeom prst="rect">
            <a:avLst/>
          </a:prstGeom>
          <a:noFill/>
        </p:spPr>
        <p:txBody>
          <a:bodyPr wrap="square" rtlCol="0">
            <a:spAutoFit/>
          </a:bodyPr>
          <a:lstStyle/>
          <a:p>
            <a:pPr marL="257175" indent="-257175">
              <a:buFont typeface="Arial" panose="020B0604020202020204" pitchFamily="34" charset="0"/>
              <a:buChar char="•"/>
            </a:pPr>
            <a:r>
              <a:rPr lang="en-US" dirty="0">
                <a:latin typeface="Baskerville Old Face" panose="02020602080505020303" pitchFamily="18" charset="0"/>
              </a:rPr>
              <a:t> </a:t>
            </a:r>
            <a:r>
              <a:rPr lang="en-US" sz="2400" dirty="0">
                <a:latin typeface="Baskerville Old Face" panose="02020602080505020303" pitchFamily="18" charset="0"/>
              </a:rPr>
              <a:t>It is removal of NH3  in the free form from an amino acid resulting in the formation of corresponding keto acid </a:t>
            </a:r>
          </a:p>
          <a:p>
            <a:pPr marL="257175" indent="-257175">
              <a:buFont typeface="Arial" panose="020B0604020202020204" pitchFamily="34" charset="0"/>
              <a:buChar char="•"/>
            </a:pPr>
            <a:r>
              <a:rPr lang="en-US" sz="2400" dirty="0">
                <a:latin typeface="Baskerville Old Face" panose="02020602080505020303" pitchFamily="18" charset="0"/>
              </a:rPr>
              <a:t> It mainly takes place in Liver</a:t>
            </a:r>
          </a:p>
          <a:p>
            <a:pPr marL="257175" indent="-257175">
              <a:buFont typeface="Arial" panose="020B0604020202020204" pitchFamily="34" charset="0"/>
              <a:buChar char="•"/>
            </a:pPr>
            <a:endParaRPr lang="en-US" sz="2400" dirty="0">
              <a:latin typeface="Baskerville Old Face" panose="02020602080505020303" pitchFamily="18" charset="0"/>
            </a:endParaRPr>
          </a:p>
          <a:p>
            <a:pPr marL="342900" indent="-342900">
              <a:buFont typeface="Arial" panose="020B0604020202020204" pitchFamily="34" charset="0"/>
              <a:buChar char="•"/>
            </a:pPr>
            <a:r>
              <a:rPr lang="en-US" sz="2400" dirty="0">
                <a:latin typeface="Baskerville Old Face" panose="02020602080505020303" pitchFamily="18" charset="0"/>
              </a:rPr>
              <a:t>It is of 2 types</a:t>
            </a:r>
          </a:p>
          <a:p>
            <a:r>
              <a:rPr lang="en-US" sz="2400" dirty="0">
                <a:latin typeface="Baskerville Old Face" panose="02020602080505020303" pitchFamily="18" charset="0"/>
              </a:rPr>
              <a:t>(I) Oxidative deamination </a:t>
            </a:r>
          </a:p>
          <a:p>
            <a:r>
              <a:rPr lang="en-US" sz="2400" dirty="0">
                <a:latin typeface="Baskerville Old Face" panose="02020602080505020303" pitchFamily="18" charset="0"/>
              </a:rPr>
              <a:t>(ii) Non oxidative deamination</a:t>
            </a:r>
          </a:p>
          <a:p>
            <a:endParaRPr lang="en-US" sz="2400" dirty="0">
              <a:latin typeface="Baskerville Old Face" panose="02020602080505020303" pitchFamily="18" charset="0"/>
            </a:endParaRPr>
          </a:p>
        </p:txBody>
      </p:sp>
      <p:sp>
        <p:nvSpPr>
          <p:cNvPr id="7" name="Round Same Side Corner Rectangle 4">
            <a:extLst>
              <a:ext uri="{FF2B5EF4-FFF2-40B4-BE49-F238E27FC236}">
                <a16:creationId xmlns:a16="http://schemas.microsoft.com/office/drawing/2014/main" id="{786A618E-41D0-4F37-8446-3559CEBCA76B}"/>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358513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8"/>
            <a:ext cx="6515100" cy="553998"/>
          </a:xfrm>
          <a:prstGeom prst="rect">
            <a:avLst/>
          </a:prstGeom>
          <a:noFill/>
        </p:spPr>
        <p:txBody>
          <a:bodyPr wrap="square" rtlCol="0">
            <a:spAutoFit/>
          </a:bodyPr>
          <a:lstStyle/>
          <a:p>
            <a:r>
              <a:rPr lang="en-US" sz="3000" b="1" u="sng">
                <a:latin typeface="Baskerville Old Face" panose="02020602080505020303" pitchFamily="18" charset="0"/>
              </a:rPr>
              <a:t>(I) Oxidative Deamination</a:t>
            </a:r>
            <a:endParaRPr lang="en-US" sz="3000" b="1" u="sng" dirty="0">
              <a:latin typeface="Baskerville Old Face" panose="02020602080505020303" pitchFamily="18" charset="0"/>
            </a:endParaRPr>
          </a:p>
        </p:txBody>
      </p:sp>
      <p:sp>
        <p:nvSpPr>
          <p:cNvPr id="9" name="TextBox 8"/>
          <p:cNvSpPr txBox="1"/>
          <p:nvPr/>
        </p:nvSpPr>
        <p:spPr>
          <a:xfrm>
            <a:off x="139100" y="1970058"/>
            <a:ext cx="8853938" cy="461665"/>
          </a:xfrm>
          <a:prstGeom prst="rect">
            <a:avLst/>
          </a:prstGeom>
          <a:noFill/>
        </p:spPr>
        <p:txBody>
          <a:bodyPr wrap="square" rtlCol="0">
            <a:spAutoFit/>
          </a:bodyPr>
          <a:lstStyle/>
          <a:p>
            <a:endParaRPr lang="en-US" sz="2400" dirty="0">
              <a:latin typeface="Baskerville Old Face" panose="020206020805050203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9347"/>
            <a:ext cx="4795463" cy="324137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194" y="3324902"/>
            <a:ext cx="2459163" cy="3504675"/>
          </a:xfrm>
          <a:prstGeom prst="rect">
            <a:avLst/>
          </a:prstGeom>
        </p:spPr>
      </p:pic>
      <p:sp>
        <p:nvSpPr>
          <p:cNvPr id="10" name="Round Same Side Corner Rectangle 4">
            <a:extLst>
              <a:ext uri="{FF2B5EF4-FFF2-40B4-BE49-F238E27FC236}">
                <a16:creationId xmlns:a16="http://schemas.microsoft.com/office/drawing/2014/main" id="{8F2D4E99-48AF-4F0C-A19F-D78FEC50BFA4}"/>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2126731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89"/>
            <a:ext cx="6515100" cy="553998"/>
          </a:xfrm>
          <a:prstGeom prst="rect">
            <a:avLst/>
          </a:prstGeom>
          <a:noFill/>
        </p:spPr>
        <p:txBody>
          <a:bodyPr wrap="square" rtlCol="0">
            <a:spAutoFit/>
          </a:bodyPr>
          <a:lstStyle/>
          <a:p>
            <a:r>
              <a:rPr lang="en-US" sz="3000" b="1" u="sng">
                <a:latin typeface="Baskerville Old Face" panose="02020602080505020303" pitchFamily="18" charset="0"/>
              </a:rPr>
              <a:t>(I) Oxidative Deamination</a:t>
            </a:r>
            <a:endParaRPr lang="en-US" sz="3000" b="1" u="sng" dirty="0">
              <a:latin typeface="Baskerville Old Face" panose="02020602080505020303" pitchFamily="18" charset="0"/>
            </a:endParaRPr>
          </a:p>
        </p:txBody>
      </p:sp>
      <p:sp>
        <p:nvSpPr>
          <p:cNvPr id="9" name="TextBox 8"/>
          <p:cNvSpPr txBox="1"/>
          <p:nvPr/>
        </p:nvSpPr>
        <p:spPr>
          <a:xfrm>
            <a:off x="139100" y="1970058"/>
            <a:ext cx="8853938" cy="461665"/>
          </a:xfrm>
          <a:prstGeom prst="rect">
            <a:avLst/>
          </a:prstGeom>
          <a:noFill/>
        </p:spPr>
        <p:txBody>
          <a:bodyPr wrap="square" rtlCol="0">
            <a:spAutoFit/>
          </a:bodyPr>
          <a:lstStyle/>
          <a:p>
            <a:endParaRPr lang="en-US" sz="2400" dirty="0">
              <a:latin typeface="Baskerville Old Face" panose="020206020805050203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1" y="1824795"/>
            <a:ext cx="4243618" cy="28683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86" y="4838427"/>
            <a:ext cx="2459163" cy="3504675"/>
          </a:xfrm>
          <a:prstGeom prst="rect">
            <a:avLst/>
          </a:prstGeom>
        </p:spPr>
      </p:pic>
      <p:sp>
        <p:nvSpPr>
          <p:cNvPr id="5" name="Rectangle 4"/>
          <p:cNvSpPr/>
          <p:nvPr/>
        </p:nvSpPr>
        <p:spPr>
          <a:xfrm>
            <a:off x="4421038" y="1811404"/>
            <a:ext cx="4572000" cy="3785652"/>
          </a:xfrm>
          <a:prstGeom prst="rect">
            <a:avLst/>
          </a:prstGeom>
        </p:spPr>
        <p:txBody>
          <a:bodyPr>
            <a:spAutoFit/>
          </a:bodyPr>
          <a:lstStyle/>
          <a:p>
            <a:pPr marL="385763" indent="-385763">
              <a:buFont typeface="+mj-lt"/>
              <a:buAutoNum type="arabicPeriod"/>
            </a:pPr>
            <a:r>
              <a:rPr lang="en-US" sz="2400" b="1" u="sng" dirty="0">
                <a:latin typeface="Baskerville Old Face" panose="02020602080505020303" pitchFamily="18" charset="0"/>
              </a:rPr>
              <a:t>Glutamate dehydrogenase:</a:t>
            </a:r>
          </a:p>
          <a:p>
            <a:r>
              <a:rPr lang="en-US" sz="2400" dirty="0">
                <a:latin typeface="Baskerville Old Face" panose="02020602080505020303" pitchFamily="18" charset="0"/>
              </a:rPr>
              <a:t>The amino groups of most amino acids are ultimately funneled to glutamate by means of the transamination with α-ketoglutarate. Glutamate is unique in that it is the only amino acid that undergoes rapid oxidative deamination—a reaction catalyzed by glutamate dehydrogenase.</a:t>
            </a:r>
          </a:p>
        </p:txBody>
      </p:sp>
      <p:sp>
        <p:nvSpPr>
          <p:cNvPr id="10" name="Round Same Side Corner Rectangle 4">
            <a:extLst>
              <a:ext uri="{FF2B5EF4-FFF2-40B4-BE49-F238E27FC236}">
                <a16:creationId xmlns:a16="http://schemas.microsoft.com/office/drawing/2014/main" id="{CDC93B33-A73A-4B9B-9A95-1089ED72D004}"/>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394948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sz="4000" b="1" dirty="0">
                <a:cs typeface="Times New Roman" pitchFamily="18" charset="0"/>
              </a:rPr>
              <a:t>Foundation Module</a:t>
            </a:r>
            <a:br>
              <a:rPr lang="en-US" sz="4000" u="sng" dirty="0">
                <a:cs typeface="Times New Roman" pitchFamily="18" charset="0"/>
              </a:rPr>
            </a:br>
            <a:r>
              <a:rPr lang="en-US" sz="3200" u="sng" dirty="0">
                <a:cs typeface="Times New Roman" pitchFamily="18" charset="0"/>
              </a:rPr>
              <a:t>2nd</a:t>
            </a:r>
            <a:r>
              <a:rPr lang="en-US" sz="3200" dirty="0">
                <a:cs typeface="Times New Roman" pitchFamily="18" charset="0"/>
              </a:rPr>
              <a:t> Year MBBS(LGIS)</a:t>
            </a:r>
            <a:br>
              <a:rPr lang="en-US" sz="4000" u="sng" dirty="0">
                <a:cs typeface="Times New Roman" pitchFamily="18" charset="0"/>
              </a:rPr>
            </a:br>
            <a:r>
              <a:rPr lang="en-US" sz="4000" b="1" u="sng" dirty="0">
                <a:cs typeface="Times New Roman" pitchFamily="18" charset="0"/>
              </a:rPr>
              <a:t>Protein Metabolism</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01-02-25</a:t>
            </a:r>
          </a:p>
          <a:p>
            <a:pPr algn="l"/>
            <a:r>
              <a:rPr lang="en-US" sz="7200" b="1" dirty="0">
                <a:cs typeface="Times New Roman" pitchFamily="18" charset="0"/>
              </a:rPr>
              <a:t>    </a:t>
            </a:r>
            <a:r>
              <a:rPr lang="en-US" sz="7200" b="1" dirty="0" err="1">
                <a:cs typeface="Times New Roman" pitchFamily="18" charset="0"/>
              </a:rPr>
              <a:t>Deptt</a:t>
            </a:r>
            <a:r>
              <a:rPr lang="en-US" sz="7200" b="1" dirty="0">
                <a:cs typeface="Times New Roman" pitchFamily="18" charset="0"/>
              </a:rPr>
              <a:t> of Biochemistry</a:t>
            </a:r>
          </a:p>
          <a:p>
            <a:pPr algn="l"/>
            <a:r>
              <a:rPr lang="en-US" sz="7200" b="1" dirty="0">
                <a:cs typeface="Times New Roman" pitchFamily="18" charset="0"/>
              </a:rPr>
              <a:t>               RMU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5F8F80BC-2D06-4B6C-BE8B-98EA42AE453B}"/>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1" y="3505200"/>
            <a:ext cx="2362199" cy="1871804"/>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89"/>
            <a:ext cx="6515100" cy="553998"/>
          </a:xfrm>
          <a:prstGeom prst="rect">
            <a:avLst/>
          </a:prstGeom>
          <a:noFill/>
        </p:spPr>
        <p:txBody>
          <a:bodyPr wrap="square" rtlCol="0">
            <a:spAutoFit/>
          </a:bodyPr>
          <a:lstStyle/>
          <a:p>
            <a:r>
              <a:rPr lang="en-US" sz="3000" b="1" u="sng">
                <a:latin typeface="Baskerville Old Face" panose="02020602080505020303" pitchFamily="18" charset="0"/>
              </a:rPr>
              <a:t>(I) Oxidative Deamination</a:t>
            </a:r>
            <a:endParaRPr lang="en-US" sz="3000" b="1" u="sng" dirty="0">
              <a:latin typeface="Baskerville Old Face" panose="02020602080505020303" pitchFamily="18" charset="0"/>
            </a:endParaRPr>
          </a:p>
        </p:txBody>
      </p:sp>
      <p:sp>
        <p:nvSpPr>
          <p:cNvPr id="9" name="TextBox 8"/>
          <p:cNvSpPr txBox="1"/>
          <p:nvPr/>
        </p:nvSpPr>
        <p:spPr>
          <a:xfrm>
            <a:off x="31810" y="1830814"/>
            <a:ext cx="8853938" cy="1384995"/>
          </a:xfrm>
          <a:prstGeom prst="rect">
            <a:avLst/>
          </a:prstGeom>
          <a:noFill/>
        </p:spPr>
        <p:txBody>
          <a:bodyPr wrap="square" rtlCol="0">
            <a:spAutoFit/>
          </a:bodyPr>
          <a:lstStyle/>
          <a:p>
            <a:r>
              <a:rPr lang="en-US" sz="2100" b="1" dirty="0">
                <a:latin typeface="Baskerville Old Face" panose="02020602080505020303" pitchFamily="18" charset="0"/>
              </a:rPr>
              <a:t>a. Coenzymes: </a:t>
            </a:r>
            <a:r>
              <a:rPr lang="en-US" sz="2100" dirty="0">
                <a:latin typeface="Baskerville Old Face" panose="02020602080505020303" pitchFamily="18" charset="0"/>
              </a:rPr>
              <a:t>Glutamate dehydrogenase is unusual in that it can use either NAD+ or NADP+ as a coenzyme NAD+ is used primarily in oxidative deamination (the simultaneous loss of ammonia coupled with the oxidation of the carbon skeleton and NADPH is used in reductive amination.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99886"/>
            <a:ext cx="2403200" cy="260086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979" y="3271385"/>
            <a:ext cx="2603021" cy="2712852"/>
          </a:xfrm>
          <a:prstGeom prst="rect">
            <a:avLst/>
          </a:prstGeom>
        </p:spPr>
      </p:pic>
      <p:sp>
        <p:nvSpPr>
          <p:cNvPr id="11" name="Rectangle 10"/>
          <p:cNvSpPr/>
          <p:nvPr/>
        </p:nvSpPr>
        <p:spPr>
          <a:xfrm>
            <a:off x="2654780" y="4136594"/>
            <a:ext cx="4572000" cy="646331"/>
          </a:xfrm>
          <a:prstGeom prst="rect">
            <a:avLst/>
          </a:prstGeom>
        </p:spPr>
        <p:txBody>
          <a:bodyPr>
            <a:spAutoFit/>
          </a:bodyPr>
          <a:lstStyle/>
          <a:p>
            <a:r>
              <a:rPr lang="en-US" b="1" dirty="0">
                <a:latin typeface="Baskerville Old Face" panose="02020602080505020303" pitchFamily="18" charset="0"/>
              </a:rPr>
              <a:t>Combined actions of aminotransferase</a:t>
            </a:r>
          </a:p>
          <a:p>
            <a:r>
              <a:rPr lang="en-US" b="1" dirty="0">
                <a:latin typeface="Baskerville Old Face" panose="02020602080505020303" pitchFamily="18" charset="0"/>
              </a:rPr>
              <a:t>and glutamate dehydrogenase reactions.</a:t>
            </a:r>
          </a:p>
        </p:txBody>
      </p:sp>
      <p:sp>
        <p:nvSpPr>
          <p:cNvPr id="12" name="Round Same Side Corner Rectangle 4">
            <a:extLst>
              <a:ext uri="{FF2B5EF4-FFF2-40B4-BE49-F238E27FC236}">
                <a16:creationId xmlns:a16="http://schemas.microsoft.com/office/drawing/2014/main" id="{989B953F-ACC9-442D-9314-5277B18E2684}"/>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2462439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89"/>
            <a:ext cx="6515100" cy="553998"/>
          </a:xfrm>
          <a:prstGeom prst="rect">
            <a:avLst/>
          </a:prstGeom>
          <a:noFill/>
        </p:spPr>
        <p:txBody>
          <a:bodyPr wrap="square" rtlCol="0">
            <a:spAutoFit/>
          </a:bodyPr>
          <a:lstStyle/>
          <a:p>
            <a:r>
              <a:rPr lang="en-US" sz="3000" b="1" u="sng">
                <a:latin typeface="Baskerville Old Face" panose="02020602080505020303" pitchFamily="18" charset="0"/>
              </a:rPr>
              <a:t>(I) Oxidative Deamination</a:t>
            </a:r>
            <a:endParaRPr lang="en-US" sz="3000" b="1" u="sng" dirty="0">
              <a:latin typeface="Baskerville Old Face" panose="02020602080505020303" pitchFamily="18" charset="0"/>
            </a:endParaRPr>
          </a:p>
        </p:txBody>
      </p:sp>
      <p:sp>
        <p:nvSpPr>
          <p:cNvPr id="9" name="TextBox 8"/>
          <p:cNvSpPr txBox="1"/>
          <p:nvPr/>
        </p:nvSpPr>
        <p:spPr>
          <a:xfrm>
            <a:off x="31810" y="1830814"/>
            <a:ext cx="8853938" cy="1061829"/>
          </a:xfrm>
          <a:prstGeom prst="rect">
            <a:avLst/>
          </a:prstGeom>
          <a:noFill/>
        </p:spPr>
        <p:txBody>
          <a:bodyPr wrap="square" rtlCol="0">
            <a:spAutoFit/>
          </a:bodyPr>
          <a:lstStyle/>
          <a:p>
            <a:r>
              <a:rPr lang="en-US" sz="2100" b="1" dirty="0">
                <a:latin typeface="Baskerville Old Face" panose="02020602080505020303" pitchFamily="18" charset="0"/>
              </a:rPr>
              <a:t>b. Direction of reactions: </a:t>
            </a:r>
            <a:r>
              <a:rPr lang="en-US" sz="2100" dirty="0">
                <a:latin typeface="Baskerville Old Face" panose="02020602080505020303" pitchFamily="18" charset="0"/>
              </a:rPr>
              <a:t>The direction of the reaction depends on the relative concentrations of glutamate, α-keto glutarate, and ammonia, and the ratio of oxidized to reduced co-enzymes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99886"/>
            <a:ext cx="2403200" cy="260086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979" y="3271385"/>
            <a:ext cx="2603021" cy="2712852"/>
          </a:xfrm>
          <a:prstGeom prst="rect">
            <a:avLst/>
          </a:prstGeom>
        </p:spPr>
      </p:pic>
      <p:sp>
        <p:nvSpPr>
          <p:cNvPr id="11" name="Rectangle 10"/>
          <p:cNvSpPr/>
          <p:nvPr/>
        </p:nvSpPr>
        <p:spPr>
          <a:xfrm>
            <a:off x="2654780" y="4136594"/>
            <a:ext cx="4572000" cy="646331"/>
          </a:xfrm>
          <a:prstGeom prst="rect">
            <a:avLst/>
          </a:prstGeom>
        </p:spPr>
        <p:txBody>
          <a:bodyPr>
            <a:spAutoFit/>
          </a:bodyPr>
          <a:lstStyle/>
          <a:p>
            <a:r>
              <a:rPr lang="en-US" b="1" dirty="0">
                <a:latin typeface="Baskerville Old Face" panose="02020602080505020303" pitchFamily="18" charset="0"/>
              </a:rPr>
              <a:t>Combined actions of aminotransferase</a:t>
            </a:r>
          </a:p>
          <a:p>
            <a:r>
              <a:rPr lang="en-US" b="1" dirty="0">
                <a:latin typeface="Baskerville Old Face" panose="02020602080505020303" pitchFamily="18" charset="0"/>
              </a:rPr>
              <a:t>and glutamate dehydrogenase reactions.</a:t>
            </a:r>
          </a:p>
        </p:txBody>
      </p:sp>
      <p:sp>
        <p:nvSpPr>
          <p:cNvPr id="12" name="Round Same Side Corner Rectangle 4">
            <a:extLst>
              <a:ext uri="{FF2B5EF4-FFF2-40B4-BE49-F238E27FC236}">
                <a16:creationId xmlns:a16="http://schemas.microsoft.com/office/drawing/2014/main" id="{A09F9EDB-E0BC-486D-863E-A2CA1340E3E6}"/>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77248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89"/>
            <a:ext cx="6515100" cy="553998"/>
          </a:xfrm>
          <a:prstGeom prst="rect">
            <a:avLst/>
          </a:prstGeom>
          <a:noFill/>
        </p:spPr>
        <p:txBody>
          <a:bodyPr wrap="square" rtlCol="0">
            <a:spAutoFit/>
          </a:bodyPr>
          <a:lstStyle/>
          <a:p>
            <a:r>
              <a:rPr lang="en-US" sz="3000" b="1" u="sng">
                <a:latin typeface="Baskerville Old Face" panose="02020602080505020303" pitchFamily="18" charset="0"/>
              </a:rPr>
              <a:t>(I) Oxidative Deamination</a:t>
            </a:r>
            <a:endParaRPr lang="en-US" sz="3000" b="1" u="sng" dirty="0">
              <a:latin typeface="Baskerville Old Face" panose="02020602080505020303" pitchFamily="18" charset="0"/>
            </a:endParaRPr>
          </a:p>
        </p:txBody>
      </p:sp>
      <p:sp>
        <p:nvSpPr>
          <p:cNvPr id="9" name="TextBox 8"/>
          <p:cNvSpPr txBox="1"/>
          <p:nvPr/>
        </p:nvSpPr>
        <p:spPr>
          <a:xfrm>
            <a:off x="31810" y="1830814"/>
            <a:ext cx="8853938" cy="1200329"/>
          </a:xfrm>
          <a:prstGeom prst="rect">
            <a:avLst/>
          </a:prstGeom>
          <a:noFill/>
        </p:spPr>
        <p:txBody>
          <a:bodyPr wrap="square" rtlCol="0">
            <a:spAutoFit/>
          </a:bodyPr>
          <a:lstStyle/>
          <a:p>
            <a:r>
              <a:rPr lang="en-US" sz="2400" b="1" dirty="0">
                <a:latin typeface="Baskerville Old Face" panose="02020602080505020303" pitchFamily="18" charset="0"/>
              </a:rPr>
              <a:t>c. Allosteric regulators: </a:t>
            </a:r>
            <a:r>
              <a:rPr lang="en-US" sz="2400" dirty="0">
                <a:latin typeface="Baskerville Old Face" panose="02020602080505020303" pitchFamily="18" charset="0"/>
              </a:rPr>
              <a:t>Guanosine triphosphate (GTP) is an allosteric inhibitor of glutamate dehydrogenase, whereas adenosine diphosphate (ADP) is an activator</a:t>
            </a:r>
            <a:r>
              <a:rPr lang="en-US" sz="2100" dirty="0">
                <a:latin typeface="Baskerville Old Face" panose="02020602080505020303" pitchFamily="18" charset="0"/>
              </a:rPr>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99886"/>
            <a:ext cx="2403200" cy="260086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979" y="3271385"/>
            <a:ext cx="2603021" cy="2712852"/>
          </a:xfrm>
          <a:prstGeom prst="rect">
            <a:avLst/>
          </a:prstGeom>
        </p:spPr>
      </p:pic>
      <p:sp>
        <p:nvSpPr>
          <p:cNvPr id="11" name="Rectangle 10"/>
          <p:cNvSpPr/>
          <p:nvPr/>
        </p:nvSpPr>
        <p:spPr>
          <a:xfrm>
            <a:off x="2654780" y="4136594"/>
            <a:ext cx="4572000" cy="646331"/>
          </a:xfrm>
          <a:prstGeom prst="rect">
            <a:avLst/>
          </a:prstGeom>
        </p:spPr>
        <p:txBody>
          <a:bodyPr>
            <a:spAutoFit/>
          </a:bodyPr>
          <a:lstStyle/>
          <a:p>
            <a:r>
              <a:rPr lang="en-US" b="1" dirty="0">
                <a:latin typeface="Baskerville Old Face" panose="02020602080505020303" pitchFamily="18" charset="0"/>
              </a:rPr>
              <a:t>Combined actions of aminotransferase</a:t>
            </a:r>
          </a:p>
          <a:p>
            <a:r>
              <a:rPr lang="en-US" b="1" dirty="0">
                <a:latin typeface="Baskerville Old Face" panose="02020602080505020303" pitchFamily="18" charset="0"/>
              </a:rPr>
              <a:t>and glutamate dehydrogenase reactions.</a:t>
            </a:r>
          </a:p>
        </p:txBody>
      </p:sp>
      <p:sp>
        <p:nvSpPr>
          <p:cNvPr id="12" name="Round Same Side Corner Rectangle 4">
            <a:extLst>
              <a:ext uri="{FF2B5EF4-FFF2-40B4-BE49-F238E27FC236}">
                <a16:creationId xmlns:a16="http://schemas.microsoft.com/office/drawing/2014/main" id="{CC9D7037-1FA9-4709-92D1-125463B7744E}"/>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3233103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89"/>
            <a:ext cx="6515100" cy="600164"/>
          </a:xfrm>
          <a:prstGeom prst="rect">
            <a:avLst/>
          </a:prstGeom>
          <a:noFill/>
        </p:spPr>
        <p:txBody>
          <a:bodyPr wrap="square" rtlCol="0">
            <a:spAutoFit/>
          </a:bodyPr>
          <a:lstStyle/>
          <a:p>
            <a:r>
              <a:rPr lang="en-US" sz="3300" b="1" dirty="0">
                <a:latin typeface="Baskerville Old Face" panose="02020602080505020303" pitchFamily="18" charset="0"/>
              </a:rPr>
              <a:t>2. D-Amino acid oxidase:</a:t>
            </a:r>
            <a:endParaRPr lang="en-US" sz="3300" b="1" u="sng" dirty="0">
              <a:latin typeface="Baskerville Old Face" panose="02020602080505020303" pitchFamily="18" charset="0"/>
            </a:endParaRPr>
          </a:p>
        </p:txBody>
      </p:sp>
      <p:sp>
        <p:nvSpPr>
          <p:cNvPr id="9" name="TextBox 8"/>
          <p:cNvSpPr txBox="1"/>
          <p:nvPr/>
        </p:nvSpPr>
        <p:spPr>
          <a:xfrm>
            <a:off x="31810" y="1830814"/>
            <a:ext cx="8853938" cy="1938992"/>
          </a:xfrm>
          <a:prstGeom prst="rect">
            <a:avLst/>
          </a:prstGeom>
          <a:noFill/>
        </p:spPr>
        <p:txBody>
          <a:bodyPr wrap="square" rtlCol="0">
            <a:spAutoFit/>
          </a:bodyPr>
          <a:lstStyle/>
          <a:p>
            <a:r>
              <a:rPr lang="en-US" sz="2400" dirty="0">
                <a:latin typeface="Baskerville Old Face" panose="02020602080505020303" pitchFamily="18" charset="0"/>
              </a:rPr>
              <a:t>D-Amino acid oxidase (DAO) is an FAD-dependent peroxisomal enzyme that catalyzes the oxidative deamination of these amino acid isomers, producing α-keto acids, ammonia, and hydrogen peroxide. The α-keto acids can enter the general pathways of amino acid metabolism, and be reaminated to L-isomers, or catabolized for energy.</a:t>
            </a:r>
          </a:p>
        </p:txBody>
      </p:sp>
      <p:sp>
        <p:nvSpPr>
          <p:cNvPr id="7" name="Round Same Side Corner Rectangle 4">
            <a:extLst>
              <a:ext uri="{FF2B5EF4-FFF2-40B4-BE49-F238E27FC236}">
                <a16:creationId xmlns:a16="http://schemas.microsoft.com/office/drawing/2014/main" id="{E426198C-2508-4389-ABCD-122361C221A3}"/>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1977269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89"/>
            <a:ext cx="6515100" cy="600164"/>
          </a:xfrm>
          <a:prstGeom prst="rect">
            <a:avLst/>
          </a:prstGeom>
          <a:noFill/>
        </p:spPr>
        <p:txBody>
          <a:bodyPr wrap="square" rtlCol="0">
            <a:spAutoFit/>
          </a:bodyPr>
          <a:lstStyle/>
          <a:p>
            <a:r>
              <a:rPr lang="en-US" sz="3300" b="1" dirty="0">
                <a:latin typeface="Baskerville Old Face" panose="02020602080505020303" pitchFamily="18" charset="0"/>
              </a:rPr>
              <a:t>2. D-Amino acid oxidase:</a:t>
            </a:r>
            <a:endParaRPr lang="en-US" sz="3300" b="1" u="sng" dirty="0">
              <a:latin typeface="Baskerville Old Face" panose="02020602080505020303" pitchFamily="18" charset="0"/>
            </a:endParaRPr>
          </a:p>
        </p:txBody>
      </p:sp>
      <p:sp>
        <p:nvSpPr>
          <p:cNvPr id="9" name="TextBox 8"/>
          <p:cNvSpPr txBox="1"/>
          <p:nvPr/>
        </p:nvSpPr>
        <p:spPr>
          <a:xfrm>
            <a:off x="31810" y="2031378"/>
            <a:ext cx="8853938" cy="2308324"/>
          </a:xfrm>
          <a:prstGeom prst="rect">
            <a:avLst/>
          </a:prstGeom>
          <a:noFill/>
        </p:spPr>
        <p:txBody>
          <a:bodyPr wrap="square" rtlCol="0">
            <a:spAutoFit/>
          </a:bodyPr>
          <a:lstStyle/>
          <a:p>
            <a:r>
              <a:rPr lang="en-US" sz="2400" dirty="0">
                <a:latin typeface="Baskerville Old Face" panose="02020602080505020303" pitchFamily="18" charset="0"/>
              </a:rPr>
              <a:t>In this type of Deamination first there is removal of H2O by Dehydratases resulting in the formation of </a:t>
            </a:r>
            <a:r>
              <a:rPr lang="en-US" sz="2400" dirty="0" err="1">
                <a:latin typeface="Baskerville Old Face" panose="02020602080505020303" pitchFamily="18" charset="0"/>
              </a:rPr>
              <a:t>Imino</a:t>
            </a:r>
            <a:r>
              <a:rPr lang="en-US" sz="2400" dirty="0">
                <a:latin typeface="Baskerville Old Face" panose="02020602080505020303" pitchFamily="18" charset="0"/>
              </a:rPr>
              <a:t> acid followed by spontaneous Deamination </a:t>
            </a:r>
          </a:p>
          <a:p>
            <a:r>
              <a:rPr lang="en-US" sz="2400" dirty="0">
                <a:latin typeface="Baskerville Old Face" panose="02020602080505020303" pitchFamily="18" charset="0"/>
              </a:rPr>
              <a:t>E.g. Hydoxy amino acids likes Serine and Threonine.</a:t>
            </a:r>
          </a:p>
          <a:p>
            <a:r>
              <a:rPr lang="en-US" sz="2400" dirty="0">
                <a:latin typeface="Baskerville Old Face" panose="02020602080505020303" pitchFamily="18" charset="0"/>
              </a:rPr>
              <a:t>		                                                 			        	                   	</a:t>
            </a:r>
          </a:p>
        </p:txBody>
      </p:sp>
      <p:sp>
        <p:nvSpPr>
          <p:cNvPr id="7" name="Round Same Side Corner Rectangle 4">
            <a:extLst>
              <a:ext uri="{FF2B5EF4-FFF2-40B4-BE49-F238E27FC236}">
                <a16:creationId xmlns:a16="http://schemas.microsoft.com/office/drawing/2014/main" id="{57BC832A-8D28-472D-8C07-C2CEF9A279BE}"/>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375844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90"/>
            <a:ext cx="6515100" cy="507831"/>
          </a:xfrm>
          <a:prstGeom prst="rect">
            <a:avLst/>
          </a:prstGeom>
          <a:noFill/>
        </p:spPr>
        <p:txBody>
          <a:bodyPr wrap="square" rtlCol="0">
            <a:spAutoFit/>
          </a:bodyPr>
          <a:lstStyle/>
          <a:p>
            <a:r>
              <a:rPr lang="en-US" sz="2700" b="1" u="sng" dirty="0">
                <a:latin typeface="Baskerville Old Face" panose="02020602080505020303" pitchFamily="18" charset="0"/>
              </a:rPr>
              <a:t>METABOLISM OF AMMONIA</a:t>
            </a:r>
          </a:p>
        </p:txBody>
      </p:sp>
      <p:sp>
        <p:nvSpPr>
          <p:cNvPr id="9" name="TextBox 8"/>
          <p:cNvSpPr txBox="1"/>
          <p:nvPr/>
        </p:nvSpPr>
        <p:spPr>
          <a:xfrm>
            <a:off x="31810" y="1830814"/>
            <a:ext cx="8853938" cy="3647152"/>
          </a:xfrm>
          <a:prstGeom prst="rect">
            <a:avLst/>
          </a:prstGeom>
          <a:noFill/>
        </p:spPr>
        <p:txBody>
          <a:bodyPr wrap="square" rtlCol="0">
            <a:spAutoFit/>
          </a:bodyPr>
          <a:lstStyle/>
          <a:p>
            <a:r>
              <a:rPr lang="en-US" sz="2100" dirty="0">
                <a:latin typeface="Baskerville Old Face" panose="02020602080505020303" pitchFamily="18" charset="0"/>
              </a:rPr>
              <a:t>Ammonia is produced by all tissues during the metabolism of a variety of compounds, and it is disposed of by formation of urea in the</a:t>
            </a:r>
          </a:p>
          <a:p>
            <a:r>
              <a:rPr lang="en-US" sz="2100" dirty="0">
                <a:latin typeface="Baskerville Old Face" panose="02020602080505020303" pitchFamily="18" charset="0"/>
              </a:rPr>
              <a:t>Liver However, the level of ammonia in the blood must be kept very low, because even slightly elevated concentrations (hyperammonemia) are toxic to the central nervous system</a:t>
            </a:r>
          </a:p>
          <a:p>
            <a:pPr marL="385763" indent="-385763">
              <a:buAutoNum type="alphaUcPeriod"/>
            </a:pPr>
            <a:r>
              <a:rPr lang="en-US" sz="2100" b="1" u="sng" dirty="0">
                <a:latin typeface="Baskerville Old Face" panose="02020602080505020303" pitchFamily="18" charset="0"/>
              </a:rPr>
              <a:t>Sources of ammonia</a:t>
            </a:r>
          </a:p>
          <a:p>
            <a:r>
              <a:rPr lang="en-US" sz="2100" dirty="0">
                <a:latin typeface="Baskerville Old Face" panose="02020602080505020303" pitchFamily="18" charset="0"/>
              </a:rPr>
              <a:t>1. From glutamine</a:t>
            </a:r>
          </a:p>
          <a:p>
            <a:r>
              <a:rPr lang="en-US" sz="2100" dirty="0">
                <a:latin typeface="Baskerville Old Face" panose="02020602080505020303" pitchFamily="18" charset="0"/>
              </a:rPr>
              <a:t>2. From bacterial action in the intestine</a:t>
            </a:r>
          </a:p>
          <a:p>
            <a:r>
              <a:rPr lang="en-US" sz="2100" dirty="0">
                <a:latin typeface="Baskerville Old Face" panose="02020602080505020303" pitchFamily="18" charset="0"/>
              </a:rPr>
              <a:t>3. From amines</a:t>
            </a:r>
          </a:p>
          <a:p>
            <a:r>
              <a:rPr lang="en-US" sz="2100" dirty="0">
                <a:latin typeface="Baskerville Old Face" panose="02020602080505020303" pitchFamily="18" charset="0"/>
              </a:rPr>
              <a:t>4. From purines and pyrimidines</a:t>
            </a:r>
          </a:p>
          <a:p>
            <a:pPr marL="342900" indent="-342900">
              <a:buFont typeface="Arial" panose="020B0604020202020204" pitchFamily="34" charset="0"/>
              <a:buChar char="•"/>
            </a:pPr>
            <a:endParaRPr lang="en-US" sz="2100" b="1" u="sng" dirty="0">
              <a:latin typeface="Baskerville Old Face" panose="02020602080505020303" pitchFamily="18" charset="0"/>
            </a:endParaRPr>
          </a:p>
        </p:txBody>
      </p:sp>
      <p:sp>
        <p:nvSpPr>
          <p:cNvPr id="7" name="Round Same Side Corner Rectangle 4">
            <a:extLst>
              <a:ext uri="{FF2B5EF4-FFF2-40B4-BE49-F238E27FC236}">
                <a16:creationId xmlns:a16="http://schemas.microsoft.com/office/drawing/2014/main" id="{B1EA64B6-1974-48D2-BA1D-C97D27E09DBC}"/>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1920154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1"/>
            <a:ext cx="3853081" cy="5143500"/>
          </a:xfrm>
          <a:prstGeom prst="rect">
            <a:avLst/>
          </a:prstGeom>
        </p:spPr>
      </p:pic>
      <p:sp>
        <p:nvSpPr>
          <p:cNvPr id="3" name="Rectangle 2"/>
          <p:cNvSpPr/>
          <p:nvPr/>
        </p:nvSpPr>
        <p:spPr>
          <a:xfrm>
            <a:off x="4498338" y="2824675"/>
            <a:ext cx="3664786" cy="553998"/>
          </a:xfrm>
          <a:prstGeom prst="rect">
            <a:avLst/>
          </a:prstGeom>
        </p:spPr>
        <p:txBody>
          <a:bodyPr wrap="none">
            <a:spAutoFit/>
          </a:bodyPr>
          <a:lstStyle/>
          <a:p>
            <a:r>
              <a:rPr lang="en-US" sz="3000" b="1" dirty="0">
                <a:latin typeface="Baskerville Old Face" panose="02020602080505020303" pitchFamily="18" charset="0"/>
              </a:rPr>
              <a:t>Synthesis of glutamine.</a:t>
            </a:r>
          </a:p>
        </p:txBody>
      </p:sp>
      <p:sp>
        <p:nvSpPr>
          <p:cNvPr id="4" name="Round Same Side Corner Rectangle 4">
            <a:extLst>
              <a:ext uri="{FF2B5EF4-FFF2-40B4-BE49-F238E27FC236}">
                <a16:creationId xmlns:a16="http://schemas.microsoft.com/office/drawing/2014/main" id="{E08CFC9B-74A1-4E64-8D57-25F434C6CE07}"/>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963864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7066"/>
            <a:ext cx="2829560" cy="36036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0403" y="887903"/>
            <a:ext cx="2693598" cy="5112848"/>
          </a:xfrm>
          <a:prstGeom prst="rect">
            <a:avLst/>
          </a:prstGeom>
        </p:spPr>
      </p:pic>
      <p:sp>
        <p:nvSpPr>
          <p:cNvPr id="6" name="Rectangle 5"/>
          <p:cNvSpPr/>
          <p:nvPr/>
        </p:nvSpPr>
        <p:spPr>
          <a:xfrm>
            <a:off x="-75748" y="1530712"/>
            <a:ext cx="6308137" cy="553998"/>
          </a:xfrm>
          <a:prstGeom prst="rect">
            <a:avLst/>
          </a:prstGeom>
        </p:spPr>
        <p:txBody>
          <a:bodyPr wrap="none">
            <a:spAutoFit/>
          </a:bodyPr>
          <a:lstStyle/>
          <a:p>
            <a:r>
              <a:rPr lang="en-US" sz="3000" b="1" u="sng" dirty="0">
                <a:latin typeface="Baskerville Old Face" panose="02020602080505020303" pitchFamily="18" charset="0"/>
              </a:rPr>
              <a:t>Transport of ammonia in the circulation</a:t>
            </a:r>
          </a:p>
        </p:txBody>
      </p:sp>
      <p:cxnSp>
        <p:nvCxnSpPr>
          <p:cNvPr id="8" name="Elbow Connector 7"/>
          <p:cNvCxnSpPr/>
          <p:nvPr/>
        </p:nvCxnSpPr>
        <p:spPr>
          <a:xfrm>
            <a:off x="3506638" y="2817602"/>
            <a:ext cx="1688621" cy="161098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ound Same Side Corner Rectangle 4">
            <a:extLst>
              <a:ext uri="{FF2B5EF4-FFF2-40B4-BE49-F238E27FC236}">
                <a16:creationId xmlns:a16="http://schemas.microsoft.com/office/drawing/2014/main" id="{36C3EE5F-6254-41A2-8F92-2639569B54CE}"/>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3882341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749" y="857251"/>
            <a:ext cx="8149988" cy="507831"/>
          </a:xfrm>
          <a:prstGeom prst="rect">
            <a:avLst/>
          </a:prstGeom>
        </p:spPr>
        <p:txBody>
          <a:bodyPr wrap="none">
            <a:spAutoFit/>
          </a:bodyPr>
          <a:lstStyle/>
          <a:p>
            <a:r>
              <a:rPr lang="en-US" sz="2700" b="1" u="sng" dirty="0">
                <a:latin typeface="Baskerville Old Face" panose="02020602080505020303" pitchFamily="18" charset="0"/>
              </a:rPr>
              <a:t>Transport of ammonia from peripheral tissues to the liver.</a:t>
            </a:r>
          </a:p>
        </p:txBody>
      </p:sp>
      <p:cxnSp>
        <p:nvCxnSpPr>
          <p:cNvPr id="8" name="Elbow Connector 7"/>
          <p:cNvCxnSpPr/>
          <p:nvPr/>
        </p:nvCxnSpPr>
        <p:spPr>
          <a:xfrm>
            <a:off x="3506638" y="2817602"/>
            <a:ext cx="1688621" cy="161098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9797"/>
            <a:ext cx="2206207" cy="463095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918" y="1369797"/>
            <a:ext cx="2885083" cy="4632386"/>
          </a:xfrm>
          <a:prstGeom prst="rect">
            <a:avLst/>
          </a:prstGeom>
        </p:spPr>
      </p:pic>
      <p:sp>
        <p:nvSpPr>
          <p:cNvPr id="7" name="Round Same Side Corner Rectangle 4">
            <a:extLst>
              <a:ext uri="{FF2B5EF4-FFF2-40B4-BE49-F238E27FC236}">
                <a16:creationId xmlns:a16="http://schemas.microsoft.com/office/drawing/2014/main" id="{93DDBF92-00A6-4900-9741-6CABA91C306F}"/>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2347283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90"/>
            <a:ext cx="6515100" cy="507831"/>
          </a:xfrm>
          <a:prstGeom prst="rect">
            <a:avLst/>
          </a:prstGeom>
          <a:noFill/>
        </p:spPr>
        <p:txBody>
          <a:bodyPr wrap="square" rtlCol="0">
            <a:spAutoFit/>
          </a:bodyPr>
          <a:lstStyle/>
          <a:p>
            <a:r>
              <a:rPr lang="en-US" sz="2700" b="1" u="sng">
                <a:latin typeface="Baskerville Old Face" panose="02020602080505020303" pitchFamily="18" charset="0"/>
              </a:rPr>
              <a:t>Hyperammonemia</a:t>
            </a:r>
            <a:endParaRPr lang="en-US" sz="2700" b="1" u="sng" dirty="0">
              <a:latin typeface="Baskerville Old Face" panose="02020602080505020303" pitchFamily="18" charset="0"/>
            </a:endParaRPr>
          </a:p>
        </p:txBody>
      </p:sp>
      <p:sp>
        <p:nvSpPr>
          <p:cNvPr id="9" name="TextBox 8"/>
          <p:cNvSpPr txBox="1"/>
          <p:nvPr/>
        </p:nvSpPr>
        <p:spPr>
          <a:xfrm>
            <a:off x="31810" y="1830814"/>
            <a:ext cx="8853938" cy="2354491"/>
          </a:xfrm>
          <a:prstGeom prst="rect">
            <a:avLst/>
          </a:prstGeom>
          <a:noFill/>
        </p:spPr>
        <p:txBody>
          <a:bodyPr wrap="square" rtlCol="0">
            <a:spAutoFit/>
          </a:bodyPr>
          <a:lstStyle/>
          <a:p>
            <a:r>
              <a:rPr lang="en-US" sz="2100" dirty="0">
                <a:latin typeface="Baskerville Old Face" panose="02020602080505020303" pitchFamily="18" charset="0"/>
              </a:rPr>
              <a:t>When liver function is compromised, due either to genetic defects of the urea cycle or liver disease, blood levels can rise above 1,000 </a:t>
            </a:r>
            <a:r>
              <a:rPr lang="en-US" sz="2100" dirty="0" err="1">
                <a:latin typeface="Baskerville Old Face" panose="02020602080505020303" pitchFamily="18" charset="0"/>
              </a:rPr>
              <a:t>μmol</a:t>
            </a:r>
            <a:r>
              <a:rPr lang="en-US" sz="2100" dirty="0">
                <a:latin typeface="Baskerville Old Face" panose="02020602080505020303" pitchFamily="18" charset="0"/>
              </a:rPr>
              <a:t>/L. Such hyper </a:t>
            </a:r>
            <a:r>
              <a:rPr lang="en-US" sz="2100" dirty="0" err="1">
                <a:latin typeface="Baskerville Old Face" panose="02020602080505020303" pitchFamily="18" charset="0"/>
              </a:rPr>
              <a:t>ammonemia</a:t>
            </a:r>
            <a:r>
              <a:rPr lang="en-US" sz="2100" dirty="0">
                <a:latin typeface="Baskerville Old Face" panose="02020602080505020303" pitchFamily="18" charset="0"/>
              </a:rPr>
              <a:t> is a medical emergency, because ammonia has a direct neurotoxic effect on the CNS cause the symptoms of ammonia intoxication, which include</a:t>
            </a:r>
          </a:p>
          <a:p>
            <a:r>
              <a:rPr lang="en-US" sz="2100" dirty="0">
                <a:latin typeface="Baskerville Old Face" panose="02020602080505020303" pitchFamily="18" charset="0"/>
              </a:rPr>
              <a:t>tremors, slurring of speech, somnolence, vomiting, cerebral edema,</a:t>
            </a:r>
          </a:p>
          <a:p>
            <a:r>
              <a:rPr lang="en-US" sz="2100" dirty="0">
                <a:latin typeface="Baskerville Old Face" panose="02020602080505020303" pitchFamily="18" charset="0"/>
              </a:rPr>
              <a:t>and blurring of vision. At high concentrations, ammonia can cause</a:t>
            </a:r>
          </a:p>
          <a:p>
            <a:r>
              <a:rPr lang="en-US" sz="2100" dirty="0">
                <a:latin typeface="Baskerville Old Face" panose="02020602080505020303" pitchFamily="18" charset="0"/>
              </a:rPr>
              <a:t>coma and death. </a:t>
            </a:r>
          </a:p>
        </p:txBody>
      </p:sp>
      <p:sp>
        <p:nvSpPr>
          <p:cNvPr id="7" name="Round Same Side Corner Rectangle 4">
            <a:extLst>
              <a:ext uri="{FF2B5EF4-FFF2-40B4-BE49-F238E27FC236}">
                <a16:creationId xmlns:a16="http://schemas.microsoft.com/office/drawing/2014/main" id="{E4F39371-B404-4521-BB06-7549FA2F9CBA}"/>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3178023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90"/>
            <a:ext cx="6515100" cy="507831"/>
          </a:xfrm>
          <a:prstGeom prst="rect">
            <a:avLst/>
          </a:prstGeom>
          <a:noFill/>
        </p:spPr>
        <p:txBody>
          <a:bodyPr wrap="square" rtlCol="0">
            <a:spAutoFit/>
          </a:bodyPr>
          <a:lstStyle/>
          <a:p>
            <a:r>
              <a:rPr lang="en-US" sz="2700" b="1" u="sng" dirty="0">
                <a:latin typeface="Baskerville Old Face" panose="02020602080505020303" pitchFamily="18" charset="0"/>
              </a:rPr>
              <a:t>Hyperammonemia</a:t>
            </a:r>
          </a:p>
        </p:txBody>
      </p:sp>
      <p:sp>
        <p:nvSpPr>
          <p:cNvPr id="9" name="TextBox 8"/>
          <p:cNvSpPr txBox="1"/>
          <p:nvPr/>
        </p:nvSpPr>
        <p:spPr>
          <a:xfrm>
            <a:off x="31810" y="1680540"/>
            <a:ext cx="8853938" cy="3647152"/>
          </a:xfrm>
          <a:prstGeom prst="rect">
            <a:avLst/>
          </a:prstGeom>
          <a:noFill/>
        </p:spPr>
        <p:txBody>
          <a:bodyPr wrap="square" rtlCol="0">
            <a:spAutoFit/>
          </a:bodyPr>
          <a:lstStyle/>
          <a:p>
            <a:r>
              <a:rPr lang="en-US" sz="2100" dirty="0">
                <a:latin typeface="Baskerville Old Face" panose="02020602080505020303" pitchFamily="18" charset="0"/>
              </a:rPr>
              <a:t>The two major types of hyperammonemia are:</a:t>
            </a:r>
          </a:p>
          <a:p>
            <a:pPr marL="385763" indent="-385763">
              <a:buAutoNum type="arabicPeriod"/>
            </a:pPr>
            <a:r>
              <a:rPr lang="en-US" sz="2100" b="1" dirty="0">
                <a:latin typeface="Baskerville Old Face" panose="02020602080505020303" pitchFamily="18" charset="0"/>
              </a:rPr>
              <a:t>Acquired hyperammonemia:</a:t>
            </a:r>
          </a:p>
          <a:p>
            <a:r>
              <a:rPr lang="en-US" sz="2100" dirty="0">
                <a:latin typeface="Baskerville Old Face" panose="02020602080505020303" pitchFamily="18" charset="0"/>
              </a:rPr>
              <a:t>Liver disease is a common cause of hyperammonemia in adults, and may be due, for example, to viral hepatitis or to hepatotoxins such as alcohol causing Cirrhosis of the liver.</a:t>
            </a:r>
          </a:p>
          <a:p>
            <a:r>
              <a:rPr lang="en-US" sz="2100" dirty="0">
                <a:latin typeface="Baskerville Old Face" panose="02020602080505020303" pitchFamily="18" charset="0"/>
              </a:rPr>
              <a:t>2. </a:t>
            </a:r>
            <a:r>
              <a:rPr lang="en-US" sz="2100" b="1" dirty="0">
                <a:latin typeface="Baskerville Old Face" panose="02020602080505020303" pitchFamily="18" charset="0"/>
              </a:rPr>
              <a:t>Congenital hyperammonemia:</a:t>
            </a:r>
          </a:p>
          <a:p>
            <a:r>
              <a:rPr lang="en-US" sz="2100" dirty="0">
                <a:latin typeface="Baskerville Old Face" panose="02020602080505020303" pitchFamily="18" charset="0"/>
              </a:rPr>
              <a:t>Genetic deficiencies of each of the five enzymes of the urea cycle. Ornithine transcarbamoylase deficiency, which is X-linked, is the most common of these disorders, predominantly affecting males. All of the other urea cycle disorders follow an autosomal recessive inheritance pattern. The failure to synthesize urea leads to hyperammonemia during the first week following birth</a:t>
            </a:r>
          </a:p>
        </p:txBody>
      </p:sp>
      <p:sp>
        <p:nvSpPr>
          <p:cNvPr id="7" name="Round Same Side Corner Rectangle 4">
            <a:extLst>
              <a:ext uri="{FF2B5EF4-FFF2-40B4-BE49-F238E27FC236}">
                <a16:creationId xmlns:a16="http://schemas.microsoft.com/office/drawing/2014/main" id="{2BE7EB23-803B-4BC1-9B7A-D447976CA29D}"/>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232424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6F15528-21DE-4FAA-801E-634DDDAF4B2B}" type="slidenum">
              <a:rPr lang="en-US" smtClean="0"/>
              <a:pPr/>
              <a:t>31</a:t>
            </a:fld>
            <a:endParaRPr lang="en-US"/>
          </a:p>
        </p:txBody>
      </p:sp>
      <p:sp>
        <p:nvSpPr>
          <p:cNvPr id="4" name="Round Same Side Corner Rectangle 4"/>
          <p:cNvSpPr/>
          <p:nvPr/>
        </p:nvSpPr>
        <p:spPr>
          <a:xfrm>
            <a:off x="21183" y="23448"/>
            <a:ext cx="34078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
        <p:nvSpPr>
          <p:cNvPr id="7" name="Title 2"/>
          <p:cNvSpPr txBox="1">
            <a:spLocks/>
          </p:cNvSpPr>
          <p:nvPr/>
        </p:nvSpPr>
        <p:spPr>
          <a:xfrm>
            <a:off x="152401" y="517526"/>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pic>
        <p:nvPicPr>
          <p:cNvPr id="9" name="Content Placeholder 3">
            <a:extLst>
              <a:ext uri="{FF2B5EF4-FFF2-40B4-BE49-F238E27FC236}">
                <a16:creationId xmlns:a16="http://schemas.microsoft.com/office/drawing/2014/main" id="{93ACA5A5-1796-465A-B903-94C666646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944563"/>
            <a:ext cx="8610600" cy="5130718"/>
          </a:xfrm>
          <a:prstGeom prst="rect">
            <a:avLst/>
          </a:prstGeom>
        </p:spPr>
      </p:pic>
    </p:spTree>
    <p:extLst>
      <p:ext uri="{BB962C8B-B14F-4D97-AF65-F5344CB8AC3E}">
        <p14:creationId xmlns:p14="http://schemas.microsoft.com/office/powerpoint/2010/main" val="1341772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sp>
        <p:nvSpPr>
          <p:cNvPr id="7" name="Title 2"/>
          <p:cNvSpPr txBox="1">
            <a:spLocks/>
          </p:cNvSpPr>
          <p:nvPr/>
        </p:nvSpPr>
        <p:spPr>
          <a:xfrm>
            <a:off x="152401"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Clinical Correlates</a:t>
            </a:r>
          </a:p>
        </p:txBody>
      </p:sp>
      <p:sp>
        <p:nvSpPr>
          <p:cNvPr id="9" name="Slide Number Placeholder 8"/>
          <p:cNvSpPr>
            <a:spLocks noGrp="1"/>
          </p:cNvSpPr>
          <p:nvPr>
            <p:ph type="sldNum" sz="quarter" idx="12"/>
          </p:nvPr>
        </p:nvSpPr>
        <p:spPr/>
        <p:txBody>
          <a:bodyPr/>
          <a:lstStyle/>
          <a:p>
            <a:fld id="{B6F15528-21DE-4FAA-801E-634DDDAF4B2B}" type="slidenum">
              <a:rPr lang="en-US" smtClean="0"/>
              <a:pPr/>
              <a:t>32</a:t>
            </a:fld>
            <a:endParaRPr lang="en-US"/>
          </a:p>
        </p:txBody>
      </p:sp>
      <p:pic>
        <p:nvPicPr>
          <p:cNvPr id="6" name="Picture 5">
            <a:extLst>
              <a:ext uri="{FF2B5EF4-FFF2-40B4-BE49-F238E27FC236}">
                <a16:creationId xmlns:a16="http://schemas.microsoft.com/office/drawing/2014/main" id="{DF7A3D21-E23D-47C4-9C79-2BD570359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0" y="1143000"/>
            <a:ext cx="8991600" cy="5339934"/>
          </a:xfrm>
          <a:prstGeom prst="rect">
            <a:avLst/>
          </a:prstGeom>
        </p:spPr>
      </p:pic>
    </p:spTree>
    <p:extLst>
      <p:ext uri="{BB962C8B-B14F-4D97-AF65-F5344CB8AC3E}">
        <p14:creationId xmlns:p14="http://schemas.microsoft.com/office/powerpoint/2010/main" val="3274749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6" name="Title 2"/>
          <p:cNvSpPr txBox="1">
            <a:spLocks/>
          </p:cNvSpPr>
          <p:nvPr/>
        </p:nvSpPr>
        <p:spPr>
          <a:xfrm>
            <a:off x="152401"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solidFill>
                <a:srgbClr val="0070C0"/>
              </a:solidFill>
              <a:latin typeface="+mn-lt"/>
            </a:endParaRPr>
          </a:p>
        </p:txBody>
      </p:sp>
      <p:sp>
        <p:nvSpPr>
          <p:cNvPr id="8" name="Content Placeholder 5"/>
          <p:cNvSpPr txBox="1">
            <a:spLocks/>
          </p:cNvSpPr>
          <p:nvPr/>
        </p:nvSpPr>
        <p:spPr>
          <a:xfrm>
            <a:off x="776514" y="1429656"/>
            <a:ext cx="7886700" cy="4957762"/>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Family Medicine plays important role in following manner:</a:t>
            </a:r>
          </a:p>
          <a:p>
            <a:r>
              <a:rPr lang="en-US" sz="3200" dirty="0"/>
              <a:t>Diagnosis</a:t>
            </a:r>
          </a:p>
          <a:p>
            <a:endParaRPr lang="en-US" sz="3200" dirty="0"/>
          </a:p>
          <a:p>
            <a:r>
              <a:rPr lang="en-US" sz="3200" dirty="0"/>
              <a:t>Education</a:t>
            </a:r>
          </a:p>
          <a:p>
            <a:pPr marL="0" indent="0">
              <a:buNone/>
            </a:pPr>
            <a:r>
              <a:rPr lang="en-US" sz="3200" dirty="0"/>
              <a:t> </a:t>
            </a:r>
          </a:p>
          <a:p>
            <a:r>
              <a:rPr lang="en-US" sz="3200" dirty="0"/>
              <a:t>Dietary Guidance</a:t>
            </a:r>
          </a:p>
          <a:p>
            <a:endParaRPr lang="en-US" sz="3200" dirty="0"/>
          </a:p>
          <a:p>
            <a:r>
              <a:rPr lang="en-US" sz="3200" dirty="0"/>
              <a:t>Monitoring</a:t>
            </a:r>
          </a:p>
          <a:p>
            <a:endParaRPr lang="en-US" sz="3200" dirty="0"/>
          </a:p>
          <a:p>
            <a:r>
              <a:rPr lang="en-US" sz="3200" dirty="0"/>
              <a:t>Refer to Specialists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7" name="Round Same Side Corner Rectangle 4"/>
          <p:cNvSpPr/>
          <p:nvPr/>
        </p:nvSpPr>
        <p:spPr>
          <a:xfrm>
            <a:off x="6477000" y="-21771"/>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Family Medicine</a:t>
            </a:r>
            <a:endParaRPr lang="en-GB" sz="2300" kern="1200" dirty="0">
              <a:solidFill>
                <a:schemeClr val="tx1"/>
              </a:solidFill>
            </a:endParaRPr>
          </a:p>
        </p:txBody>
      </p:sp>
    </p:spTree>
    <p:extLst>
      <p:ext uri="{BB962C8B-B14F-4D97-AF65-F5344CB8AC3E}">
        <p14:creationId xmlns:p14="http://schemas.microsoft.com/office/powerpoint/2010/main" val="4271121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7492412" y="0"/>
            <a:ext cx="16552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Bioethics</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Ethical Considerations</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800" dirty="0">
                <a:solidFill>
                  <a:srgbClr val="0D0D0D"/>
                </a:solidFill>
              </a:rPr>
              <a:t>From an ethical standpoint, the scenario raises considerations regarding </a:t>
            </a:r>
            <a:r>
              <a:rPr lang="en-US" sz="2800" b="1" dirty="0">
                <a:solidFill>
                  <a:srgbClr val="0D0D0D"/>
                </a:solidFill>
              </a:rPr>
              <a:t>patient autonomy</a:t>
            </a:r>
            <a:r>
              <a:rPr lang="en-US" sz="2800" dirty="0">
                <a:solidFill>
                  <a:srgbClr val="0D0D0D"/>
                </a:solidFill>
              </a:rPr>
              <a:t>, </a:t>
            </a:r>
            <a:r>
              <a:rPr lang="en-US" sz="2800" b="1" dirty="0">
                <a:solidFill>
                  <a:srgbClr val="0D0D0D"/>
                </a:solidFill>
              </a:rPr>
              <a:t>informed consent</a:t>
            </a:r>
            <a:r>
              <a:rPr lang="en-US" sz="2800" dirty="0">
                <a:solidFill>
                  <a:srgbClr val="0D0D0D"/>
                </a:solidFill>
              </a:rPr>
              <a:t>, and </a:t>
            </a:r>
            <a:r>
              <a:rPr lang="en-US" sz="2800" b="1" dirty="0">
                <a:solidFill>
                  <a:srgbClr val="0D0D0D"/>
                </a:solidFill>
              </a:rPr>
              <a:t>confidentiality</a:t>
            </a:r>
            <a:r>
              <a:rPr lang="en-US" sz="2800" dirty="0">
                <a:solidFill>
                  <a:srgbClr val="0D0D0D"/>
                </a:solidFill>
              </a:rPr>
              <a:t> </a:t>
            </a:r>
          </a:p>
          <a:p>
            <a:pPr algn="just"/>
            <a:r>
              <a:rPr lang="en-US" sz="2800" dirty="0">
                <a:solidFill>
                  <a:srgbClr val="0D0D0D"/>
                </a:solidFill>
              </a:rPr>
              <a:t>The physician must ensure that patient fully understands her diagnosis, treatment options, and potential implications </a:t>
            </a:r>
          </a:p>
          <a:p>
            <a:pPr algn="just"/>
            <a:r>
              <a:rPr lang="en-US" sz="2800" dirty="0">
                <a:solidFill>
                  <a:srgbClr val="0D0D0D"/>
                </a:solidFill>
              </a:rPr>
              <a:t>Discuss the necessity of a healthy lifestyle </a:t>
            </a:r>
            <a:r>
              <a:rPr lang="en-US" sz="3600" dirty="0">
                <a:solidFill>
                  <a:srgbClr val="0D0D0D"/>
                </a:solidFill>
              </a:rPr>
              <a:t> </a:t>
            </a:r>
            <a:r>
              <a:rPr lang="en-US" sz="2800" dirty="0"/>
              <a:t>&amp; treatment plan. This requires clear communication and understanding of risks and benefits.</a:t>
            </a:r>
            <a:endParaRPr lang="en-US" sz="3600" dirty="0">
              <a:solidFill>
                <a:srgbClr val="0D0D0D"/>
              </a:solidFill>
            </a:endParaRPr>
          </a:p>
          <a:p>
            <a:pPr algn="just"/>
            <a:r>
              <a:rPr lang="en-US" sz="2800" dirty="0">
                <a:solidFill>
                  <a:srgbClr val="0D0D0D"/>
                </a:solidFill>
              </a:rPr>
              <a:t>Additionally, the physician must respect patient’s privacy and confidentiality throughout the diagnostic and treatment process</a:t>
            </a:r>
            <a:endParaRPr lang="en-US" sz="28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34</a:t>
            </a:fld>
            <a:endParaRPr lang="en-US"/>
          </a:p>
        </p:txBody>
      </p:sp>
      <p:sp>
        <p:nvSpPr>
          <p:cNvPr id="6"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8573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6040983" y="46017"/>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Role of AI in (The Disease) Management</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sz="2800" dirty="0">
                <a:solidFill>
                  <a:srgbClr val="0D0D0D"/>
                </a:solidFill>
              </a:rPr>
              <a:t>AI can potentially aid in </a:t>
            </a:r>
            <a:r>
              <a:rPr lang="en-US" sz="2800" b="1" dirty="0">
                <a:solidFill>
                  <a:srgbClr val="0D0D0D"/>
                </a:solidFill>
              </a:rPr>
              <a:t>enhancing diagnostic accuracy and efficiency. </a:t>
            </a:r>
          </a:p>
          <a:p>
            <a:pPr fontAlgn="base"/>
            <a:r>
              <a:rPr lang="en-US" sz="2800" dirty="0">
                <a:solidFill>
                  <a:srgbClr val="0D0D0D"/>
                </a:solidFill>
              </a:rPr>
              <a:t>AI-powered decision support systems can also help clinicians in </a:t>
            </a:r>
            <a:r>
              <a:rPr lang="en-US" sz="2800" b="1" dirty="0">
                <a:solidFill>
                  <a:srgbClr val="0D0D0D"/>
                </a:solidFill>
              </a:rPr>
              <a:t>selecting appropriate treatment modalities</a:t>
            </a:r>
          </a:p>
          <a:p>
            <a:pPr fontAlgn="base"/>
            <a:r>
              <a:rPr lang="en-US" sz="2800" dirty="0">
                <a:solidFill>
                  <a:srgbClr val="0D0D0D"/>
                </a:solidFill>
              </a:rPr>
              <a:t>AI-driven predictive models may help </a:t>
            </a:r>
            <a:r>
              <a:rPr lang="en-US" sz="2800" b="1" dirty="0">
                <a:solidFill>
                  <a:srgbClr val="0D0D0D"/>
                </a:solidFill>
              </a:rPr>
              <a:t>anticipate the risk of complications of the Disease</a:t>
            </a:r>
            <a:r>
              <a:rPr lang="en-US" sz="2800" dirty="0">
                <a:solidFill>
                  <a:srgbClr val="0D0D0D"/>
                </a:solidFill>
              </a:rPr>
              <a:t> in susceptible populations</a:t>
            </a:r>
            <a:endParaRPr lang="en-US" sz="28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35</a:t>
            </a:fld>
            <a:endParaRPr lang="en-US"/>
          </a:p>
        </p:txBody>
      </p:sp>
      <p:sp>
        <p:nvSpPr>
          <p:cNvPr id="9"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442083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D8BA57-8BB8-1755-619F-64CB6631AB96}"/>
              </a:ext>
            </a:extLst>
          </p:cNvPr>
          <p:cNvPicPr>
            <a:picLocks noChangeAspect="1"/>
          </p:cNvPicPr>
          <p:nvPr/>
        </p:nvPicPr>
        <p:blipFill>
          <a:blip r:embed="rId3"/>
          <a:stretch>
            <a:fillRect/>
          </a:stretch>
        </p:blipFill>
        <p:spPr>
          <a:xfrm>
            <a:off x="7968343" y="996039"/>
            <a:ext cx="743971" cy="523756"/>
          </a:xfrm>
          <a:prstGeom prst="rect">
            <a:avLst/>
          </a:prstGeom>
        </p:spPr>
      </p:pic>
      <p:sp>
        <p:nvSpPr>
          <p:cNvPr id="2" name="Title 1"/>
          <p:cNvSpPr>
            <a:spLocks noGrp="1"/>
          </p:cNvSpPr>
          <p:nvPr>
            <p:ph type="title"/>
          </p:nvPr>
        </p:nvSpPr>
        <p:spPr/>
        <p:txBody>
          <a:bodyPr>
            <a:normAutofit/>
          </a:bodyPr>
          <a:lstStyle/>
          <a:p>
            <a:r>
              <a:rPr lang="en-US" sz="3000" b="1" u="sng" dirty="0">
                <a:latin typeface="Baskerville Old Face" panose="02020602080505020303" pitchFamily="18" charset="0"/>
              </a:rPr>
              <a:t>Research Article</a:t>
            </a:r>
          </a:p>
        </p:txBody>
      </p:sp>
      <p:sp>
        <p:nvSpPr>
          <p:cNvPr id="3" name="Content Placeholder 2"/>
          <p:cNvSpPr>
            <a:spLocks noGrp="1"/>
          </p:cNvSpPr>
          <p:nvPr>
            <p:ph idx="4294967295"/>
          </p:nvPr>
        </p:nvSpPr>
        <p:spPr>
          <a:xfrm>
            <a:off x="604823" y="1407699"/>
            <a:ext cx="7765322" cy="2786062"/>
          </a:xfrm>
          <a:prstGeom prst="rect">
            <a:avLst/>
          </a:prstGeom>
        </p:spPr>
        <p:txBody>
          <a:bodyPr>
            <a:normAutofit/>
          </a:bodyPr>
          <a:lstStyle/>
          <a:p>
            <a:pPr marL="0" indent="0">
              <a:buNone/>
            </a:pPr>
            <a:r>
              <a:rPr lang="en-US" sz="2100" b="1" dirty="0">
                <a:latin typeface="Baskerville Old Face" panose="02020602080505020303" pitchFamily="18" charset="0"/>
              </a:rPr>
              <a:t>https://www.researchgate.net/publication/346506005_Hyperammonemia</a:t>
            </a:r>
          </a:p>
        </p:txBody>
      </p:sp>
      <p:pic>
        <p:nvPicPr>
          <p:cNvPr id="5" name="Picture 4">
            <a:extLst>
              <a:ext uri="{FF2B5EF4-FFF2-40B4-BE49-F238E27FC236}">
                <a16:creationId xmlns:a16="http://schemas.microsoft.com/office/drawing/2014/main" id="{2BFDC70C-D6FC-4FEE-AFF8-55D5473611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654" y="1981200"/>
            <a:ext cx="8728946" cy="4876800"/>
          </a:xfrm>
          <a:prstGeom prst="rect">
            <a:avLst/>
          </a:prstGeom>
        </p:spPr>
      </p:pic>
      <p:pic>
        <p:nvPicPr>
          <p:cNvPr id="6" name="Picture 5">
            <a:extLst>
              <a:ext uri="{FF2B5EF4-FFF2-40B4-BE49-F238E27FC236}">
                <a16:creationId xmlns:a16="http://schemas.microsoft.com/office/drawing/2014/main" id="{2F772607-383A-446D-8EB3-E89BEDE84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054" y="2133600"/>
            <a:ext cx="8728946" cy="4876800"/>
          </a:xfrm>
          <a:prstGeom prst="rect">
            <a:avLst/>
          </a:prstGeom>
        </p:spPr>
      </p:pic>
    </p:spTree>
    <p:extLst>
      <p:ext uri="{BB962C8B-B14F-4D97-AF65-F5344CB8AC3E}">
        <p14:creationId xmlns:p14="http://schemas.microsoft.com/office/powerpoint/2010/main" val="673306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76200"/>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9144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777431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44667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Lippincott Illustrated Reviews 8</a:t>
            </a:r>
            <a:r>
              <a:rPr lang="en-US" sz="2800" baseline="30000" dirty="0"/>
              <a:t>th</a:t>
            </a:r>
            <a:r>
              <a:rPr lang="en-US" sz="2800" dirty="0"/>
              <a:t> Edition, Chap , pages  - </a:t>
            </a:r>
          </a:p>
          <a:p>
            <a:r>
              <a:rPr lang="en-US" sz="2800" dirty="0"/>
              <a:t>Harper’s Illustrated Biochemistry 32</a:t>
            </a:r>
            <a:r>
              <a:rPr lang="en-US" sz="2800" baseline="30000" dirty="0"/>
              <a:t>nd</a:t>
            </a:r>
            <a:r>
              <a:rPr lang="en-US" sz="2800" dirty="0"/>
              <a:t> Edition, Chap , pages  – </a:t>
            </a:r>
          </a:p>
          <a:p>
            <a:r>
              <a:rPr lang="en-US" sz="28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2915695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532438"/>
          </a:xfrm>
        </p:spPr>
        <p:txBody>
          <a:bodyPr>
            <a:normAutofit/>
          </a:bodyPr>
          <a:lstStyle/>
          <a:p>
            <a:pPr marL="36900" indent="0">
              <a:buNone/>
            </a:pPr>
            <a:endParaRPr lang="en-US" sz="2800" b="1" dirty="0">
              <a:latin typeface="Baskerville Old Face" panose="02020602080505020303" pitchFamily="18" charset="0"/>
            </a:endParaRPr>
          </a:p>
          <a:p>
            <a:pPr marL="36900" indent="0">
              <a:buNone/>
            </a:pPr>
            <a:r>
              <a:rPr lang="en-US" sz="2400" b="1" dirty="0"/>
              <a:t>At the end of the lecture, students will be able to:</a:t>
            </a:r>
          </a:p>
          <a:p>
            <a:pPr marL="494100" indent="-457200"/>
            <a:r>
              <a:rPr lang="en-US" sz="2400" dirty="0"/>
              <a:t>Describe chemical reactions of amino acids</a:t>
            </a:r>
          </a:p>
          <a:p>
            <a:pPr marL="494100" indent="-457200" algn="just"/>
            <a:r>
              <a:rPr lang="en-US" sz="2400" dirty="0"/>
              <a:t>Discuss  the metabolism of ammonia</a:t>
            </a:r>
          </a:p>
          <a:p>
            <a:pPr marL="494100" indent="-457200" algn="just"/>
            <a:r>
              <a:rPr lang="en-US" sz="2400" dirty="0"/>
              <a:t>Sources OF ammonia</a:t>
            </a:r>
          </a:p>
          <a:p>
            <a:pPr marL="494100" indent="-457200" algn="just"/>
            <a:r>
              <a:rPr lang="en-US" sz="2400" dirty="0"/>
              <a:t>transport of ammonia</a:t>
            </a:r>
          </a:p>
          <a:p>
            <a:pPr marL="494100" indent="-457200" algn="just"/>
            <a:r>
              <a:rPr lang="en-US" sz="2400" dirty="0"/>
              <a:t>its toxicity and disorders</a:t>
            </a:r>
          </a:p>
          <a:p>
            <a:pPr marL="494100" indent="-457200" algn="just"/>
            <a:endParaRPr lang="en-US" sz="2800" dirty="0">
              <a:latin typeface="Times New Roman" panose="02020603050405020304" pitchFamily="18" charset="0"/>
              <a:cs typeface="Times New Roman" panose="02020603050405020304" pitchFamily="18" charset="0"/>
            </a:endParaRPr>
          </a:p>
          <a:p>
            <a:pPr marL="36900" indent="0" algn="just">
              <a:buNone/>
            </a:pPr>
            <a:endParaRPr lang="en-US" sz="2800" dirty="0">
              <a:latin typeface="Baskerville Old Face" panose="02020602080505020303" pitchFamily="18" charset="0"/>
            </a:endParaRPr>
          </a:p>
          <a:p>
            <a:pPr marL="0" indent="0" algn="just">
              <a:buNone/>
            </a:pPr>
            <a:endParaRPr lang="en-US" sz="2800" dirty="0">
              <a:latin typeface="Calibri" pitchFamily="34" charset="0"/>
            </a:endParaRPr>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8"/>
            <a:ext cx="6515100" cy="923330"/>
          </a:xfrm>
          <a:prstGeom prst="rect">
            <a:avLst/>
          </a:prstGeom>
          <a:noFill/>
        </p:spPr>
        <p:txBody>
          <a:bodyPr wrap="square" rtlCol="0">
            <a:spAutoFit/>
          </a:bodyPr>
          <a:lstStyle/>
          <a:p>
            <a:r>
              <a:rPr lang="en-US" sz="2700" b="1" u="sng" dirty="0">
                <a:latin typeface="Baskerville Old Face" panose="02020602080505020303" pitchFamily="18" charset="0"/>
              </a:rPr>
              <a:t>Introduction to Protein Metabolism:</a:t>
            </a:r>
          </a:p>
          <a:p>
            <a:r>
              <a:rPr lang="en-US" sz="2700" u="sng" dirty="0">
                <a:latin typeface="Baskerville Old Face" panose="02020602080505020303" pitchFamily="18" charset="0"/>
              </a:rPr>
              <a:t>:</a:t>
            </a:r>
            <a:endParaRPr lang="en-US" sz="2700" b="1" u="sng" dirty="0">
              <a:latin typeface="Baskerville Old Face" panose="02020602080505020303" pitchFamily="18" charset="0"/>
            </a:endParaRPr>
          </a:p>
        </p:txBody>
      </p:sp>
      <p:sp>
        <p:nvSpPr>
          <p:cNvPr id="9" name="TextBox 8"/>
          <p:cNvSpPr txBox="1"/>
          <p:nvPr/>
        </p:nvSpPr>
        <p:spPr>
          <a:xfrm>
            <a:off x="145570" y="1868850"/>
            <a:ext cx="8853938"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Baskerville Old Face" panose="02020602080505020303" pitchFamily="18" charset="0"/>
              </a:rPr>
              <a:t>Amino acids are not stored by the body therefore amino acids must be obtained from the diet, synthesized de novo, or produced from the degradation of body protein. </a:t>
            </a:r>
          </a:p>
          <a:p>
            <a:pPr marL="342900" indent="-342900">
              <a:buFont typeface="Arial" panose="020B0604020202020204" pitchFamily="34" charset="0"/>
              <a:buChar char="•"/>
            </a:pPr>
            <a:r>
              <a:rPr lang="en-US" sz="2400" dirty="0">
                <a:latin typeface="Baskerville Old Face" panose="02020602080505020303" pitchFamily="18" charset="0"/>
              </a:rPr>
              <a:t>The first phase of catabolism involves the removal of the α-amino groups, forming ammonia and the corresponding α-keto acids, the carbon skeletons of amino acids.</a:t>
            </a:r>
          </a:p>
          <a:p>
            <a:pPr marL="342900" indent="-342900">
              <a:buFont typeface="Arial" panose="020B0604020202020204" pitchFamily="34" charset="0"/>
              <a:buChar char="•"/>
            </a:pPr>
            <a:r>
              <a:rPr lang="en-US" sz="2400" dirty="0">
                <a:latin typeface="Baskerville Old Face" panose="02020602080505020303" pitchFamily="18" charset="0"/>
              </a:rPr>
              <a:t>In the second phase of amino acid catabolism, the carbon skeletons of the α-keto acids are converted to common intermediates of energy-producing metabolic pathways.</a:t>
            </a:r>
          </a:p>
          <a:p>
            <a:pPr marL="342900" indent="-342900">
              <a:buFont typeface="Arial" panose="020B0604020202020204" pitchFamily="34" charset="0"/>
              <a:buChar char="•"/>
            </a:pPr>
            <a:r>
              <a:rPr lang="en-US" sz="2400" dirty="0">
                <a:latin typeface="Baskerville Old Face" panose="02020602080505020303" pitchFamily="18" charset="0"/>
              </a:rPr>
              <a:t>These compounds can be metabolized to carbon dioxide (CO2 ) and water (H2O), glucose, fatty acids, or ketone bodies.</a:t>
            </a:r>
          </a:p>
        </p:txBody>
      </p:sp>
      <p:sp>
        <p:nvSpPr>
          <p:cNvPr id="6" name="Round Same Side Corner Rectangle 4">
            <a:extLst>
              <a:ext uri="{FF2B5EF4-FFF2-40B4-BE49-F238E27FC236}">
                <a16:creationId xmlns:a16="http://schemas.microsoft.com/office/drawing/2014/main" id="{CD266E91-1362-4981-82A1-860DC00AC00E}"/>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1631376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89"/>
            <a:ext cx="6515100" cy="3508653"/>
          </a:xfrm>
          <a:prstGeom prst="rect">
            <a:avLst/>
          </a:prstGeom>
          <a:noFill/>
        </p:spPr>
        <p:txBody>
          <a:bodyPr wrap="square" rtlCol="0">
            <a:spAutoFit/>
          </a:bodyPr>
          <a:lstStyle/>
          <a:p>
            <a:r>
              <a:rPr lang="en-US" sz="2700" b="1" u="sng" dirty="0">
                <a:latin typeface="Baskerville Old Face" panose="02020602080505020303" pitchFamily="18" charset="0"/>
              </a:rPr>
              <a:t>Biochemical reactions of Amino Acids in the Body</a:t>
            </a:r>
            <a:br>
              <a:rPr lang="en-US" sz="2700" b="1" u="sng" dirty="0">
                <a:latin typeface="Baskerville Old Face" panose="02020602080505020303" pitchFamily="18" charset="0"/>
              </a:rPr>
            </a:br>
            <a:r>
              <a:rPr lang="en-US" sz="2400" b="1" dirty="0">
                <a:latin typeface="Baskerville Old Face" panose="02020602080505020303" pitchFamily="18" charset="0"/>
              </a:rPr>
              <a:t>1.Transamination</a:t>
            </a:r>
          </a:p>
          <a:p>
            <a:r>
              <a:rPr lang="en-US" dirty="0">
                <a:latin typeface="Baskerville Old Face" panose="02020602080505020303" pitchFamily="18" charset="0"/>
              </a:rPr>
              <a:t>Amino Acid is deaminated to from a keto acid and  NH2 group liberated from amino  acid aminates an other  keto acid to form another amino  acid. </a:t>
            </a:r>
          </a:p>
          <a:p>
            <a:endParaRPr lang="en-US" dirty="0">
              <a:latin typeface="Baskerville Old Face" panose="02020602080505020303" pitchFamily="18" charset="0"/>
            </a:endParaRPr>
          </a:p>
          <a:p>
            <a:r>
              <a:rPr lang="en-US" dirty="0">
                <a:latin typeface="Baskerville Old Face" panose="02020602080505020303" pitchFamily="18" charset="0"/>
              </a:rPr>
              <a:t>Alanine + </a:t>
            </a:r>
            <a:r>
              <a:rPr lang="el-GR" dirty="0">
                <a:latin typeface="Baskerville Old Face" panose="02020602080505020303" pitchFamily="18" charset="0"/>
              </a:rPr>
              <a:t>α- </a:t>
            </a:r>
            <a:r>
              <a:rPr lang="en-US" dirty="0">
                <a:latin typeface="Baskerville Old Face" panose="02020602080505020303" pitchFamily="18" charset="0"/>
              </a:rPr>
              <a:t>Ketoglutarate        Glutamate + Pyruvate</a:t>
            </a:r>
          </a:p>
          <a:p>
            <a:endParaRPr lang="en-US" dirty="0">
              <a:latin typeface="Baskerville Old Face" panose="02020602080505020303" pitchFamily="18" charset="0"/>
            </a:endParaRPr>
          </a:p>
          <a:p>
            <a:r>
              <a:rPr lang="en-US" dirty="0">
                <a:latin typeface="Baskerville Old Face" panose="02020602080505020303" pitchFamily="18" charset="0"/>
              </a:rPr>
              <a:t>Oxaloacetate + Glutamate        Aspartate + </a:t>
            </a:r>
            <a:r>
              <a:rPr lang="el-GR" dirty="0">
                <a:latin typeface="Baskerville Old Face" panose="02020602080505020303" pitchFamily="18" charset="0"/>
              </a:rPr>
              <a:t>α- </a:t>
            </a:r>
            <a:r>
              <a:rPr lang="en-US" dirty="0">
                <a:latin typeface="Baskerville Old Face" panose="02020602080505020303" pitchFamily="18" charset="0"/>
              </a:rPr>
              <a:t>Ketoglutarate</a:t>
            </a:r>
          </a:p>
          <a:p>
            <a:endParaRPr lang="en-US" dirty="0">
              <a:latin typeface="Baskerville Old Face" panose="02020602080505020303" pitchFamily="18" charset="0"/>
            </a:endParaRPr>
          </a:p>
        </p:txBody>
      </p:sp>
      <p:sp>
        <p:nvSpPr>
          <p:cNvPr id="2" name="Right Arrow 1"/>
          <p:cNvSpPr/>
          <p:nvPr/>
        </p:nvSpPr>
        <p:spPr>
          <a:xfrm>
            <a:off x="2833778" y="3632799"/>
            <a:ext cx="306798" cy="227608"/>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ight Arrow 6"/>
          <p:cNvSpPr/>
          <p:nvPr/>
        </p:nvSpPr>
        <p:spPr>
          <a:xfrm>
            <a:off x="2752387" y="4199429"/>
            <a:ext cx="306798" cy="227608"/>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ound Same Side Corner Rectangle 4">
            <a:extLst>
              <a:ext uri="{FF2B5EF4-FFF2-40B4-BE49-F238E27FC236}">
                <a16:creationId xmlns:a16="http://schemas.microsoft.com/office/drawing/2014/main" id="{CAEB436E-8BEE-4C9D-B2CC-4407ED748D6F}"/>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193975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4457700" cy="515807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188" y="2591160"/>
            <a:ext cx="4699709" cy="989882"/>
          </a:xfrm>
          <a:prstGeom prst="rect">
            <a:avLst/>
          </a:prstGeom>
        </p:spPr>
      </p:pic>
      <p:sp>
        <p:nvSpPr>
          <p:cNvPr id="4" name="Round Same Side Corner Rectangle 4">
            <a:extLst>
              <a:ext uri="{FF2B5EF4-FFF2-40B4-BE49-F238E27FC236}">
                <a16:creationId xmlns:a16="http://schemas.microsoft.com/office/drawing/2014/main" id="{00D6E936-9CDA-415F-8C0F-435BC6668F1C}"/>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2086551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3403218"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0830" y="2739758"/>
            <a:ext cx="4988127" cy="1378485"/>
          </a:xfrm>
          <a:prstGeom prst="rect">
            <a:avLst/>
          </a:prstGeom>
        </p:spPr>
      </p:pic>
      <p:sp>
        <p:nvSpPr>
          <p:cNvPr id="4" name="Round Same Side Corner Rectangle 4">
            <a:extLst>
              <a:ext uri="{FF2B5EF4-FFF2-40B4-BE49-F238E27FC236}">
                <a16:creationId xmlns:a16="http://schemas.microsoft.com/office/drawing/2014/main" id="{9CC6AA63-3E82-46CF-9E6E-82758F45551B}"/>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2281078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IS - (2025) Template" id="{648899B7-B6B2-4513-87B4-71CEA5E2221E}" vid="{75E70D07-80E2-404D-BEB2-5A3D1E348A2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GIS - (2025) Template" id="{648899B7-B6B2-4513-87B4-71CEA5E2221E}" vid="{D6D3D166-50DC-44CB-9648-FE64210A09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LGIS - (2025) Template</Template>
  <TotalTime>50</TotalTime>
  <Words>1438</Words>
  <Application>Microsoft Office PowerPoint</Application>
  <PresentationFormat>On-screen Show (4:3)</PresentationFormat>
  <Paragraphs>211</Paragraphs>
  <Slides>39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Arial</vt:lpstr>
      <vt:lpstr>Arial Black</vt:lpstr>
      <vt:lpstr>Baskerville Old Face</vt:lpstr>
      <vt:lpstr>Calibri</vt:lpstr>
      <vt:lpstr>Calibri Light</vt:lpstr>
      <vt:lpstr>Segoe UI</vt:lpstr>
      <vt:lpstr>Times New Roman</vt:lpstr>
      <vt:lpstr>Office Theme</vt:lpstr>
      <vt:lpstr>1_Office Theme</vt:lpstr>
      <vt:lpstr>PowerPoint Presentation</vt:lpstr>
      <vt:lpstr>Foundation Module 2nd Year MBBS(LGIS) Protein Metabolism</vt:lpstr>
      <vt:lpstr>Motto, Vision, Dream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Article</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Uzma Zafar</dc:creator>
  <cp:lastModifiedBy>Uzma Zafar</cp:lastModifiedBy>
  <cp:revision>7</cp:revision>
  <dcterms:created xsi:type="dcterms:W3CDTF">2025-02-18T16:38:17Z</dcterms:created>
  <dcterms:modified xsi:type="dcterms:W3CDTF">2025-03-20T05:55:09Z</dcterms:modified>
</cp:coreProperties>
</file>