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258" r:id="rId7"/>
    <p:sldId id="260" r:id="rId8"/>
    <p:sldId id="261" r:id="rId9"/>
    <p:sldId id="262" r:id="rId10"/>
    <p:sldId id="323" r:id="rId11"/>
    <p:sldId id="263" r:id="rId12"/>
    <p:sldId id="320" r:id="rId13"/>
    <p:sldId id="321" r:id="rId14"/>
    <p:sldId id="322" r:id="rId15"/>
    <p:sldId id="280" r:id="rId16"/>
    <p:sldId id="306" r:id="rId17"/>
    <p:sldId id="266" r:id="rId18"/>
    <p:sldId id="264" r:id="rId19"/>
    <p:sldId id="290" r:id="rId20"/>
    <p:sldId id="293" r:id="rId21"/>
    <p:sldId id="294" r:id="rId22"/>
    <p:sldId id="299" r:id="rId23"/>
    <p:sldId id="300" r:id="rId24"/>
    <p:sldId id="273" r:id="rId25"/>
    <p:sldId id="274" r:id="rId26"/>
    <p:sldId id="308" r:id="rId27"/>
    <p:sldId id="288" r:id="rId28"/>
    <p:sldId id="289" r:id="rId29"/>
    <p:sldId id="319" r:id="rId30"/>
    <p:sldId id="314" r:id="rId31"/>
    <p:sldId id="315"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2" autoAdjust="0"/>
    <p:restoredTop sz="85067" autoAdjust="0"/>
  </p:normalViewPr>
  <p:slideViewPr>
    <p:cSldViewPr>
      <p:cViewPr varScale="1">
        <p:scale>
          <a:sx n="57" d="100"/>
          <a:sy n="57" d="100"/>
        </p:scale>
        <p:origin x="1632" y="5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30469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95400"/>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latin typeface="+mn-lt"/>
              </a:rPr>
              <a:t>Protein Turnover </a:t>
            </a:r>
            <a:r>
              <a:rPr lang="en-US" sz="4000" b="1" u="sng" dirty="0" err="1">
                <a:latin typeface="+mn-lt"/>
              </a:rPr>
              <a:t>Cont</a:t>
            </a:r>
            <a:r>
              <a:rPr lang="en-US" sz="4000" b="1" u="sng" dirty="0">
                <a:latin typeface="+mn-lt"/>
              </a:rPr>
              <a:t>…</a:t>
            </a:r>
            <a:endParaRPr lang="en-US" sz="40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97062"/>
            <a:ext cx="7886700" cy="4351338"/>
          </a:xfrm>
        </p:spPr>
        <p:txBody>
          <a:bodyPr>
            <a:normAutofit/>
          </a:bodyPr>
          <a:lstStyle/>
          <a:p>
            <a:pPr algn="just"/>
            <a:r>
              <a:rPr lang="en-US" sz="2400" dirty="0"/>
              <a:t>The rate of protein turnover varies widely for individual proteins.</a:t>
            </a:r>
          </a:p>
          <a:p>
            <a:pPr marL="342900" indent="-342900" algn="just"/>
            <a:r>
              <a:rPr lang="en-US" sz="2400" dirty="0"/>
              <a:t>Short-lived proteins (for example, many regulatory proteins and misfolded proteins) are rapidly degraded, having half-lives measured in minutes or hours.</a:t>
            </a:r>
          </a:p>
          <a:p>
            <a:pPr marL="342900" indent="-342900" algn="just"/>
            <a:r>
              <a:rPr lang="en-US" sz="2400" dirty="0"/>
              <a:t>Long-lived proteins, with half-lives of days to weeks, constitute the majority of proteins in the cell.</a:t>
            </a:r>
          </a:p>
          <a:p>
            <a:pPr marL="342900" indent="-342900" algn="just"/>
            <a:r>
              <a:rPr lang="en-US" sz="2400" dirty="0"/>
              <a:t>Structural proteins, such as collagen, are metabolically stable, and have half-lives measured in months or years.</a:t>
            </a:r>
          </a:p>
          <a:p>
            <a:endParaRPr lang="en-US" sz="2400" dirty="0"/>
          </a:p>
        </p:txBody>
      </p:sp>
    </p:spTree>
    <p:extLst>
      <p:ext uri="{BB962C8B-B14F-4D97-AF65-F5344CB8AC3E}">
        <p14:creationId xmlns:p14="http://schemas.microsoft.com/office/powerpoint/2010/main" val="18034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fontScale="85000" lnSpcReduction="20000"/>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600950" cy="4351338"/>
          </a:xfrm>
        </p:spPr>
        <p:txBody>
          <a:bodyPr>
            <a:normAutofit fontScale="85000" lnSpcReduction="20000"/>
          </a:bodyPr>
          <a:lstStyle/>
          <a:p>
            <a:pPr algn="just"/>
            <a:r>
              <a:rPr lang="en-US" sz="2600" dirty="0"/>
              <a:t>There are two major enzyme systems responsible for degrading damaged or unneeded proteins:</a:t>
            </a:r>
          </a:p>
          <a:p>
            <a:pPr algn="just"/>
            <a:endParaRPr lang="en-US" sz="2600" dirty="0"/>
          </a:p>
          <a:p>
            <a:pPr marL="457200" indent="-457200" algn="just"/>
            <a:r>
              <a:rPr lang="en-US" sz="2600" dirty="0"/>
              <a:t>The ATP-dependent ubiquitin-proteasome system of the cytosol</a:t>
            </a:r>
          </a:p>
          <a:p>
            <a:pPr algn="just"/>
            <a:r>
              <a:rPr lang="en-US" sz="2600" dirty="0"/>
              <a:t>Proteasomes degrade mainly endogenous proteins, that is, proteins that were synthesized within the cell.</a:t>
            </a:r>
          </a:p>
          <a:p>
            <a:pPr algn="just"/>
            <a:endParaRPr lang="en-US" sz="2600" dirty="0"/>
          </a:p>
          <a:p>
            <a:pPr marL="457200" indent="-457200" algn="just"/>
            <a:r>
              <a:rPr lang="en-US" sz="2600" dirty="0"/>
              <a:t>The ATP-independent degradative enzyme system of the lysosomes</a:t>
            </a:r>
          </a:p>
          <a:p>
            <a:pPr algn="just"/>
            <a:r>
              <a:rPr lang="en-US" sz="2600" dirty="0"/>
              <a:t>Lysosomal enzymes degrade primarily extracellular proteins, such as plasma proteins that are taken into the cell by endocytosis, and cell-surface membrane proteins that are used in receptor-mediated endocytosis</a:t>
            </a:r>
          </a:p>
          <a:p>
            <a:endParaRPr lang="en-US" dirty="0"/>
          </a:p>
        </p:txBody>
      </p:sp>
      <p:sp>
        <p:nvSpPr>
          <p:cNvPr id="2" name="TextBox 1">
            <a:extLst>
              <a:ext uri="{FF2B5EF4-FFF2-40B4-BE49-F238E27FC236}">
                <a16:creationId xmlns:a16="http://schemas.microsoft.com/office/drawing/2014/main" id="{43701AF7-F9FD-467D-9461-32875A5D54B4}"/>
              </a:ext>
            </a:extLst>
          </p:cNvPr>
          <p:cNvSpPr txBox="1"/>
          <p:nvPr/>
        </p:nvSpPr>
        <p:spPr>
          <a:xfrm>
            <a:off x="1447034" y="838200"/>
            <a:ext cx="4695773" cy="984885"/>
          </a:xfrm>
          <a:prstGeom prst="rect">
            <a:avLst/>
          </a:prstGeom>
          <a:noFill/>
        </p:spPr>
        <p:txBody>
          <a:bodyPr wrap="none" rtlCol="0">
            <a:spAutoFit/>
          </a:bodyPr>
          <a:lstStyle/>
          <a:p>
            <a:r>
              <a:rPr lang="en-US" sz="4000" b="1" u="sng" dirty="0"/>
              <a:t>Protein degradation :</a:t>
            </a:r>
          </a:p>
          <a:p>
            <a:endParaRPr lang="en-US" dirty="0"/>
          </a:p>
        </p:txBody>
      </p:sp>
    </p:spTree>
    <p:extLst>
      <p:ext uri="{BB962C8B-B14F-4D97-AF65-F5344CB8AC3E}">
        <p14:creationId xmlns:p14="http://schemas.microsoft.com/office/powerpoint/2010/main" val="291592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677150" cy="4351338"/>
          </a:xfrm>
        </p:spPr>
        <p:txBody>
          <a:bodyPr>
            <a:normAutofit/>
          </a:bodyPr>
          <a:lstStyle/>
          <a:p>
            <a:pPr marL="457200" indent="-457200" algn="just"/>
            <a:r>
              <a:rPr lang="en-US" sz="2400" dirty="0"/>
              <a:t>Proteins selected for degradation by the ubiquitin-proteasome system are first covalently attached to ubiquitin, a small, globular, non-enzymatic protein.</a:t>
            </a:r>
          </a:p>
          <a:p>
            <a:pPr marL="457200" indent="-457200" algn="just"/>
            <a:r>
              <a:rPr lang="en-US" sz="2400" dirty="0"/>
              <a:t>Ubiquitination of the target substrate occurs through linkage of the α-carboxyl group of the C-terminal glycine of ubiquitin to the ε-amino group of a lysine on the protein substrate by a three-step, enzyme-catalyzed, ATP-dependent process.</a:t>
            </a:r>
          </a:p>
          <a:p>
            <a:endParaRPr lang="en-US" dirty="0"/>
          </a:p>
        </p:txBody>
      </p:sp>
      <p:sp>
        <p:nvSpPr>
          <p:cNvPr id="2" name="TextBox 1">
            <a:extLst>
              <a:ext uri="{FF2B5EF4-FFF2-40B4-BE49-F238E27FC236}">
                <a16:creationId xmlns:a16="http://schemas.microsoft.com/office/drawing/2014/main" id="{ABC7294A-C7DF-44D8-8714-21DB351650D8}"/>
              </a:ext>
            </a:extLst>
          </p:cNvPr>
          <p:cNvSpPr txBox="1"/>
          <p:nvPr/>
        </p:nvSpPr>
        <p:spPr>
          <a:xfrm>
            <a:off x="332006" y="649682"/>
            <a:ext cx="9439059" cy="984885"/>
          </a:xfrm>
          <a:prstGeom prst="rect">
            <a:avLst/>
          </a:prstGeom>
          <a:noFill/>
        </p:spPr>
        <p:txBody>
          <a:bodyPr wrap="none" rtlCol="0">
            <a:spAutoFit/>
          </a:bodyPr>
          <a:lstStyle/>
          <a:p>
            <a:r>
              <a:rPr lang="en-US" sz="4000" b="1" u="sng" dirty="0"/>
              <a:t>Ubiquitin-proteasome proteolytic pathway:</a:t>
            </a:r>
          </a:p>
          <a:p>
            <a:endParaRPr lang="en-US" dirty="0"/>
          </a:p>
        </p:txBody>
      </p:sp>
    </p:spTree>
    <p:extLst>
      <p:ext uri="{BB962C8B-B14F-4D97-AF65-F5344CB8AC3E}">
        <p14:creationId xmlns:p14="http://schemas.microsoft.com/office/powerpoint/2010/main" val="160985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372350" cy="4351338"/>
          </a:xfrm>
        </p:spPr>
        <p:txBody>
          <a:bodyPr>
            <a:normAutofit/>
          </a:bodyPr>
          <a:lstStyle/>
          <a:p>
            <a:pPr marL="457200" indent="-457200"/>
            <a:r>
              <a:rPr lang="en-US" sz="2400" dirty="0"/>
              <a:t>The consecutive addition of ubiquitin moieties generates a polyubiquitin chain. Proteins tagged with ubiquitin are then recognized by a large, barrel-shaped, macromolecular, proteolytic complex called a proteasome, which functions like a garbage disposal). </a:t>
            </a:r>
          </a:p>
          <a:p>
            <a:pPr marL="457200" indent="-457200"/>
            <a:r>
              <a:rPr lang="en-US" sz="2400" dirty="0"/>
              <a:t>The proteasome unfolds, deubiquitinates, and cuts the target protein into fragments that are then further degraded to amino acids, which enter the amino acid pool.</a:t>
            </a:r>
          </a:p>
          <a:p>
            <a:endParaRPr lang="en-US" dirty="0"/>
          </a:p>
        </p:txBody>
      </p:sp>
      <p:sp>
        <p:nvSpPr>
          <p:cNvPr id="2" name="TextBox 1">
            <a:extLst>
              <a:ext uri="{FF2B5EF4-FFF2-40B4-BE49-F238E27FC236}">
                <a16:creationId xmlns:a16="http://schemas.microsoft.com/office/drawing/2014/main" id="{68F5BB54-C93C-4BE1-9E8E-72B5404E81FE}"/>
              </a:ext>
            </a:extLst>
          </p:cNvPr>
          <p:cNvSpPr txBox="1"/>
          <p:nvPr/>
        </p:nvSpPr>
        <p:spPr>
          <a:xfrm>
            <a:off x="0" y="503622"/>
            <a:ext cx="12143815" cy="1600438"/>
          </a:xfrm>
          <a:prstGeom prst="rect">
            <a:avLst/>
          </a:prstGeom>
          <a:noFill/>
        </p:spPr>
        <p:txBody>
          <a:bodyPr wrap="square" rtlCol="0">
            <a:spAutoFit/>
          </a:bodyPr>
          <a:lstStyle/>
          <a:p>
            <a:r>
              <a:rPr lang="en-US" sz="4000" b="1" u="sng" dirty="0"/>
              <a:t>Ubiquitin-proteasome proteolytic pathway </a:t>
            </a:r>
          </a:p>
          <a:p>
            <a:r>
              <a:rPr lang="en-US" sz="4000" b="1" u="sng" dirty="0"/>
              <a:t>Cont.:</a:t>
            </a:r>
          </a:p>
          <a:p>
            <a:endParaRPr lang="en-US" dirty="0"/>
          </a:p>
        </p:txBody>
      </p:sp>
    </p:spTree>
    <p:extLst>
      <p:ext uri="{BB962C8B-B14F-4D97-AF65-F5344CB8AC3E}">
        <p14:creationId xmlns:p14="http://schemas.microsoft.com/office/powerpoint/2010/main" val="54130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6172199" cy="4648200"/>
          </a:xfrm>
        </p:spPr>
        <p:txBody>
          <a:bodyPr>
            <a:noAutofit/>
          </a:bodyPr>
          <a:lstStyle/>
          <a:p>
            <a:pPr marL="457200" indent="-457200" algn="just"/>
            <a:r>
              <a:rPr lang="en-US" sz="2400" dirty="0"/>
              <a:t>The half-life of a protein is influenced by the nature of the N-terminal residue. For example, proteins that have serine as the N-terminal amino acid are long-lived, with a half-life of more than 20 hours.</a:t>
            </a:r>
          </a:p>
          <a:p>
            <a:pPr marL="457200" indent="-457200" algn="just"/>
            <a:r>
              <a:rPr lang="en-US" sz="2400" dirty="0"/>
              <a:t>In contrast, proteins with aspartate as the N-terminal amino acid have a half-life of only 3 minutes.</a:t>
            </a:r>
          </a:p>
          <a:p>
            <a:pPr marL="457200" indent="-457200" algn="just"/>
            <a:r>
              <a:rPr lang="en-US" sz="2400" dirty="0"/>
              <a:t>Proteins rich in sequences containing proline, glutamate, serine, and threonine (called PEST sequences after the one-letter designations for these amino acids) are rapidly degraded and, therefore, exhibit short intracellular half-lives.</a:t>
            </a:r>
          </a:p>
          <a:p>
            <a:endParaRPr lang="en-US" sz="2400" dirty="0">
              <a:latin typeface="Calibri" panose="020F0502020204030204" pitchFamily="34" charset="0"/>
              <a:cs typeface="Calibri" panose="020F0502020204030204" pitchFamily="34" charset="0"/>
            </a:endParaRPr>
          </a:p>
        </p:txBody>
      </p:sp>
      <p:sp>
        <p:nvSpPr>
          <p:cNvPr id="6" name="Title 1"/>
          <p:cNvSpPr txBox="1">
            <a:spLocks/>
          </p:cNvSpPr>
          <p:nvPr/>
        </p:nvSpPr>
        <p:spPr>
          <a:xfrm>
            <a:off x="-1104901" y="1066800"/>
            <a:ext cx="8686800" cy="53339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latin typeface="+mn-lt"/>
              </a:rPr>
              <a:t>Chemical signals for protein </a:t>
            </a:r>
          </a:p>
          <a:p>
            <a:pPr algn="ctr"/>
            <a:r>
              <a:rPr lang="en-US" sz="4000" b="1" u="sng" dirty="0">
                <a:latin typeface="+mn-lt"/>
              </a:rPr>
              <a:t>degradation</a:t>
            </a:r>
            <a:r>
              <a:rPr lang="en-US" sz="4000" b="1" u="sng" dirty="0">
                <a:latin typeface="Baskerville Old Face" panose="02020602080505020303" pitchFamily="18" charset="0"/>
              </a:rPr>
              <a:t>:</a:t>
            </a:r>
          </a:p>
          <a:p>
            <a:pPr algn="ctr"/>
            <a:endParaRPr lang="en-US" sz="40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
        <p:nvSpPr>
          <p:cNvPr id="5" name="TextBox 4">
            <a:extLst>
              <a:ext uri="{FF2B5EF4-FFF2-40B4-BE49-F238E27FC236}">
                <a16:creationId xmlns:a16="http://schemas.microsoft.com/office/drawing/2014/main" id="{70CE8872-6261-DDFB-DFF3-93DAE5CC3FE1}"/>
              </a:ext>
            </a:extLst>
          </p:cNvPr>
          <p:cNvSpPr txBox="1"/>
          <p:nvPr/>
        </p:nvSpPr>
        <p:spPr>
          <a:xfrm>
            <a:off x="-76200" y="168748"/>
            <a:ext cx="24384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pic>
        <p:nvPicPr>
          <p:cNvPr id="7" name="Picture 6">
            <a:extLst>
              <a:ext uri="{FF2B5EF4-FFF2-40B4-BE49-F238E27FC236}">
                <a16:creationId xmlns:a16="http://schemas.microsoft.com/office/drawing/2014/main" id="{54CF8F7F-D972-467B-9760-A2727BC9A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091" y="33747"/>
            <a:ext cx="2495909" cy="6900453"/>
          </a:xfrm>
          <a:prstGeom prst="rect">
            <a:avLst/>
          </a:prstGeom>
        </p:spPr>
      </p:pic>
    </p:spTree>
    <p:extLst>
      <p:ext uri="{BB962C8B-B14F-4D97-AF65-F5344CB8AC3E}">
        <p14:creationId xmlns:p14="http://schemas.microsoft.com/office/powerpoint/2010/main" val="401494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3651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Content Placeholder 5"/>
          <p:cNvSpPr txBox="1">
            <a:spLocks/>
          </p:cNvSpPr>
          <p:nvPr/>
        </p:nvSpPr>
        <p:spPr>
          <a:xfrm>
            <a:off x="628650" y="1480580"/>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a:extLst>
              <a:ext uri="{FF2B5EF4-FFF2-40B4-BE49-F238E27FC236}">
                <a16:creationId xmlns:a16="http://schemas.microsoft.com/office/drawing/2014/main" id="{225BF141-7EB1-4135-B35E-DD6E44A3C1DA}"/>
              </a:ext>
            </a:extLst>
          </p:cNvPr>
          <p:cNvSpPr/>
          <p:nvPr/>
        </p:nvSpPr>
        <p:spPr>
          <a:xfrm>
            <a:off x="457200" y="1582341"/>
            <a:ext cx="6400800" cy="4524315"/>
          </a:xfrm>
          <a:prstGeom prst="rect">
            <a:avLst/>
          </a:prstGeom>
        </p:spPr>
        <p:txBody>
          <a:bodyPr wrap="square">
            <a:spAutoFit/>
          </a:bodyPr>
          <a:lstStyle/>
          <a:p>
            <a:pPr marL="457200" indent="-457200">
              <a:buFont typeface="Arial" panose="020B0604020202020204" pitchFamily="34" charset="0"/>
              <a:buChar char="•"/>
            </a:pPr>
            <a:r>
              <a:rPr lang="en-US" sz="2400" dirty="0"/>
              <a:t>Free amino acids are taken into the enterocytes by a Na+-linked secondary transport system of the apical membrane. Di- and tri - peptides, however, are taken up by a H+-linked transport system.</a:t>
            </a:r>
          </a:p>
          <a:p>
            <a:pPr marL="457200" indent="-457200">
              <a:buFont typeface="Arial" panose="020B0604020202020204" pitchFamily="34" charset="0"/>
              <a:buChar char="•"/>
            </a:pPr>
            <a:r>
              <a:rPr lang="en-US" sz="2400" dirty="0"/>
              <a:t>The peptides are hydrolyzed in the cytosol to amino acids that are released into the portal system by facilitated diffusion. Thus, only free amino acids are found in the portal vein after a meal containing protein. These amino acids are either metabolized by the liver or released into the general circulation.</a:t>
            </a:r>
          </a:p>
        </p:txBody>
      </p:sp>
      <p:pic>
        <p:nvPicPr>
          <p:cNvPr id="9" name="Content Placeholder 8">
            <a:extLst>
              <a:ext uri="{FF2B5EF4-FFF2-40B4-BE49-F238E27FC236}">
                <a16:creationId xmlns:a16="http://schemas.microsoft.com/office/drawing/2014/main" id="{0F26B78C-F99E-4FC6-AEBC-1A761B6BBF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0" y="258902"/>
            <a:ext cx="2204634" cy="6447190"/>
          </a:xfrm>
          <a:prstGeom prst="rect">
            <a:avLst/>
          </a:prstGeom>
        </p:spPr>
      </p:pic>
      <p:sp>
        <p:nvSpPr>
          <p:cNvPr id="6" name="Rectangle 5">
            <a:extLst>
              <a:ext uri="{FF2B5EF4-FFF2-40B4-BE49-F238E27FC236}">
                <a16:creationId xmlns:a16="http://schemas.microsoft.com/office/drawing/2014/main" id="{E355C458-51E3-45FA-9255-BD2C7ADD9AF5}"/>
              </a:ext>
            </a:extLst>
          </p:cNvPr>
          <p:cNvSpPr/>
          <p:nvPr/>
        </p:nvSpPr>
        <p:spPr>
          <a:xfrm>
            <a:off x="723900" y="258902"/>
            <a:ext cx="10658353" cy="1323439"/>
          </a:xfrm>
          <a:prstGeom prst="rect">
            <a:avLst/>
          </a:prstGeom>
        </p:spPr>
        <p:txBody>
          <a:bodyPr wrap="square">
            <a:spAutoFit/>
          </a:bodyPr>
          <a:lstStyle/>
          <a:p>
            <a:r>
              <a:rPr lang="en-US" sz="4000" b="1" u="sng" dirty="0"/>
              <a:t>Absorption of amino acids </a:t>
            </a:r>
          </a:p>
          <a:p>
            <a:r>
              <a:rPr lang="en-US" sz="4000" b="1" u="sng" dirty="0"/>
              <a:t>and small peptides </a:t>
            </a:r>
          </a:p>
        </p:txBody>
      </p:sp>
    </p:spTree>
    <p:extLst>
      <p:ext uri="{BB962C8B-B14F-4D97-AF65-F5344CB8AC3E}">
        <p14:creationId xmlns:p14="http://schemas.microsoft.com/office/powerpoint/2010/main" val="157241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US" sz="4400" dirty="0"/>
            </a:b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1027907"/>
            <a:ext cx="7886700" cy="854074"/>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300" b="1" u="sng" dirty="0">
                <a:latin typeface="+mn-lt"/>
              </a:rPr>
              <a:t>TRANSPORT OF AMINO ACIDS INTO CELLS</a:t>
            </a:r>
          </a:p>
          <a:p>
            <a:pPr algn="ct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
        <p:nvSpPr>
          <p:cNvPr id="3" name="Content Placeholder 2">
            <a:extLst>
              <a:ext uri="{FF2B5EF4-FFF2-40B4-BE49-F238E27FC236}">
                <a16:creationId xmlns:a16="http://schemas.microsoft.com/office/drawing/2014/main" id="{A0A85165-7DD6-8BAE-8EFF-36F7900F4624}"/>
              </a:ext>
            </a:extLst>
          </p:cNvPr>
          <p:cNvSpPr>
            <a:spLocks noGrp="1"/>
          </p:cNvSpPr>
          <p:nvPr>
            <p:ph sz="half" idx="1"/>
          </p:nvPr>
        </p:nvSpPr>
        <p:spPr>
          <a:xfrm>
            <a:off x="628650" y="1825625"/>
            <a:ext cx="7524750" cy="4351338"/>
          </a:xfrm>
        </p:spPr>
        <p:txBody>
          <a:bodyPr>
            <a:normAutofit/>
          </a:bodyPr>
          <a:lstStyle/>
          <a:p>
            <a:pPr marL="457200" indent="-457200"/>
            <a:r>
              <a:rPr lang="en-US" sz="2400" dirty="0"/>
              <a:t>The concentration of free amino acids in the extracellular fluids is significantly lower than that within the cells of the body.</a:t>
            </a:r>
          </a:p>
          <a:p>
            <a:pPr marL="457200" indent="-457200"/>
            <a:r>
              <a:rPr lang="en-US" sz="2400" dirty="0"/>
              <a:t>At least seven different transport systems are specific for different amino acids. The small intestine and the proximal tubule of the kidney have common transport systems for amino acid uptake; therefore, a defect in any one of these systems results in an inability to absorb particular amino acids into the gut and into the kidney tubules.</a:t>
            </a:r>
          </a:p>
          <a:p>
            <a:r>
              <a:rPr lang="en-US" sz="2400" dirty="0"/>
              <a:t>For the Example, see the next slide</a:t>
            </a:r>
            <a:endParaRPr lang="en-US" dirty="0"/>
          </a:p>
        </p:txBody>
      </p:sp>
      <p:sp>
        <p:nvSpPr>
          <p:cNvPr id="9" name="Right Arrow 1">
            <a:extLst>
              <a:ext uri="{FF2B5EF4-FFF2-40B4-BE49-F238E27FC236}">
                <a16:creationId xmlns:a16="http://schemas.microsoft.com/office/drawing/2014/main" id="{DA696CAB-F75D-4DB0-8D6C-DB5F9B1AC4FD}"/>
              </a:ext>
            </a:extLst>
          </p:cNvPr>
          <p:cNvSpPr/>
          <p:nvPr/>
        </p:nvSpPr>
        <p:spPr>
          <a:xfrm>
            <a:off x="5334000" y="5486400"/>
            <a:ext cx="607472" cy="16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01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8" name="Title 2"/>
          <p:cNvSpPr txBox="1">
            <a:spLocks/>
          </p:cNvSpPr>
          <p:nvPr/>
        </p:nvSpPr>
        <p:spPr>
          <a:xfrm>
            <a:off x="628650" y="228600"/>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4" name="Content Placeholder 3">
            <a:extLst>
              <a:ext uri="{FF2B5EF4-FFF2-40B4-BE49-F238E27FC236}">
                <a16:creationId xmlns:a16="http://schemas.microsoft.com/office/drawing/2014/main" id="{C4AE849A-BD3B-7EE4-6762-0EA8F841DDE8}"/>
              </a:ext>
            </a:extLst>
          </p:cNvPr>
          <p:cNvSpPr>
            <a:spLocks noGrp="1"/>
          </p:cNvSpPr>
          <p:nvPr>
            <p:ph sz="half" idx="2"/>
          </p:nvPr>
        </p:nvSpPr>
        <p:spPr>
          <a:xfrm>
            <a:off x="628650" y="2565097"/>
            <a:ext cx="7886700" cy="3611865"/>
          </a:xfrm>
        </p:spPr>
        <p:txBody>
          <a:bodyPr>
            <a:normAutofit/>
          </a:bodyPr>
          <a:lstStyle/>
          <a:p>
            <a:pPr marL="457200" indent="-457200" algn="just"/>
            <a:r>
              <a:rPr lang="en-US" sz="2400" dirty="0"/>
              <a:t>For example, one system is responsible for the uptake of cysteine and the dibasic amino acids, ornithine, arginine, and lysine (represented as “COAL”). In the inherited disorder cystinuria, this carrier system is defective, and all four amino acids appear in the urine</a:t>
            </a:r>
          </a:p>
          <a:p>
            <a:pPr marL="457200" indent="-457200" algn="just"/>
            <a:r>
              <a:rPr lang="en-US" sz="2400" dirty="0"/>
              <a:t>Defects in the transport of tryptophan (and other neutral amino acids) can result in </a:t>
            </a:r>
            <a:r>
              <a:rPr lang="en-US" sz="2400" dirty="0" err="1"/>
              <a:t>Hartnup</a:t>
            </a:r>
            <a:r>
              <a:rPr lang="en-US" sz="2400" dirty="0"/>
              <a:t> disorder and pellagra-like (see p. 380) dermatologic and neurologic symptoms.</a:t>
            </a:r>
          </a:p>
          <a:p>
            <a:endParaRPr lang="en-US" dirty="0"/>
          </a:p>
        </p:txBody>
      </p:sp>
      <p:sp>
        <p:nvSpPr>
          <p:cNvPr id="2" name="TextBox 1">
            <a:extLst>
              <a:ext uri="{FF2B5EF4-FFF2-40B4-BE49-F238E27FC236}">
                <a16:creationId xmlns:a16="http://schemas.microsoft.com/office/drawing/2014/main" id="{4A1CBEA5-D110-4F69-A6C8-836901FD2110}"/>
              </a:ext>
            </a:extLst>
          </p:cNvPr>
          <p:cNvSpPr txBox="1"/>
          <p:nvPr/>
        </p:nvSpPr>
        <p:spPr>
          <a:xfrm>
            <a:off x="304800" y="964660"/>
            <a:ext cx="11528537" cy="1600438"/>
          </a:xfrm>
          <a:prstGeom prst="rect">
            <a:avLst/>
          </a:prstGeom>
          <a:noFill/>
        </p:spPr>
        <p:txBody>
          <a:bodyPr wrap="square" rtlCol="0">
            <a:spAutoFit/>
          </a:bodyPr>
          <a:lstStyle/>
          <a:p>
            <a:r>
              <a:rPr lang="en-US" sz="4000" b="1" u="sng" dirty="0"/>
              <a:t>TRANSPORT OF AMINO ACIDS </a:t>
            </a:r>
          </a:p>
          <a:p>
            <a:r>
              <a:rPr lang="en-US" sz="4000" b="1" u="sng" dirty="0"/>
              <a:t>INTO CELLS CONT. </a:t>
            </a:r>
          </a:p>
          <a:p>
            <a:endParaRPr lang="en-US" dirty="0"/>
          </a:p>
        </p:txBody>
      </p:sp>
    </p:spTree>
    <p:extLst>
      <p:ext uri="{BB962C8B-B14F-4D97-AF65-F5344CB8AC3E}">
        <p14:creationId xmlns:p14="http://schemas.microsoft.com/office/powerpoint/2010/main" val="426166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pPr algn="ctr"/>
            <a:r>
              <a:rPr lang="en-US" sz="4000" b="1" u="sng" dirty="0"/>
              <a:t>Nitrogen Balance</a:t>
            </a:r>
          </a:p>
        </p:txBody>
      </p:sp>
      <p:sp>
        <p:nvSpPr>
          <p:cNvPr id="9" name="TextBox 8"/>
          <p:cNvSpPr txBox="1"/>
          <p:nvPr/>
        </p:nvSpPr>
        <p:spPr>
          <a:xfrm>
            <a:off x="139100" y="2019136"/>
            <a:ext cx="885393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Nitrogen -Ingested in food chiefly as proteins. </a:t>
            </a:r>
          </a:p>
          <a:p>
            <a:pPr marL="342900" indent="-342900">
              <a:buFont typeface="Arial" panose="020B0604020202020204" pitchFamily="34" charset="0"/>
              <a:buChar char="•"/>
            </a:pPr>
            <a:r>
              <a:rPr lang="en-US" sz="2400" dirty="0"/>
              <a:t>Eliminated from body mostly as urea and other nitrogen compounds such as</a:t>
            </a:r>
          </a:p>
          <a:p>
            <a:pPr marL="342900" indent="-342900">
              <a:buFont typeface="Wingdings" panose="05000000000000000000" pitchFamily="2" charset="2"/>
              <a:buChar char="v"/>
            </a:pPr>
            <a:r>
              <a:rPr lang="en-US" sz="2400" dirty="0"/>
              <a:t>Creatinine</a:t>
            </a:r>
          </a:p>
          <a:p>
            <a:pPr marL="385763" indent="-385763">
              <a:buFont typeface="Wingdings" panose="05000000000000000000" pitchFamily="2" charset="2"/>
              <a:buChar char="v"/>
            </a:pPr>
            <a:r>
              <a:rPr lang="en-US" sz="2400" dirty="0"/>
              <a:t>Uric acid</a:t>
            </a:r>
          </a:p>
          <a:p>
            <a:pPr marL="342900" indent="-342900">
              <a:buFont typeface="Wingdings" panose="05000000000000000000" pitchFamily="2" charset="2"/>
              <a:buChar char="v"/>
            </a:pPr>
            <a:r>
              <a:rPr lang="en-US" sz="2400" dirty="0"/>
              <a:t>Ammonia</a:t>
            </a:r>
          </a:p>
          <a:p>
            <a:pPr marL="342900" indent="-342900">
              <a:buFont typeface="Wingdings" panose="05000000000000000000" pitchFamily="2" charset="2"/>
              <a:buChar char="v"/>
            </a:pPr>
            <a:r>
              <a:rPr lang="en-US" sz="2400" dirty="0"/>
              <a:t>Amino acids </a:t>
            </a:r>
          </a:p>
          <a:p>
            <a:pPr marL="342900" indent="-342900">
              <a:buFont typeface="Arial" panose="020B0604020202020204" pitchFamily="34" charset="0"/>
              <a:buChar char="•"/>
            </a:pPr>
            <a:endParaRPr lang="en-US" sz="2400" dirty="0"/>
          </a:p>
        </p:txBody>
      </p:sp>
      <p:sp>
        <p:nvSpPr>
          <p:cNvPr id="6" name="Round Same Side Corner Rectangle 4">
            <a:extLst>
              <a:ext uri="{FF2B5EF4-FFF2-40B4-BE49-F238E27FC236}">
                <a16:creationId xmlns:a16="http://schemas.microsoft.com/office/drawing/2014/main" id="{EE02BD47-CA74-428B-938D-1456AA20FB40}"/>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56098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pPr algn="ctr"/>
            <a:r>
              <a:rPr lang="en-US" sz="4000" b="1" u="sng" dirty="0"/>
              <a:t>Nitrogen Balance Cont.</a:t>
            </a:r>
          </a:p>
        </p:txBody>
      </p:sp>
      <p:sp>
        <p:nvSpPr>
          <p:cNvPr id="9" name="TextBox 8"/>
          <p:cNvSpPr txBox="1"/>
          <p:nvPr/>
        </p:nvSpPr>
        <p:spPr>
          <a:xfrm>
            <a:off x="139100" y="2019136"/>
            <a:ext cx="8853938" cy="3370153"/>
          </a:xfrm>
          <a:prstGeom prst="rect">
            <a:avLst/>
          </a:prstGeom>
          <a:noFill/>
        </p:spPr>
        <p:txBody>
          <a:bodyPr wrap="square" rtlCol="0">
            <a:spAutoFit/>
          </a:bodyPr>
          <a:lstStyle/>
          <a:p>
            <a:r>
              <a:rPr lang="en-US" altLang="en-US" sz="2400" dirty="0"/>
              <a:t>Nitrogen Balance is defined as balance between the amount of Nitrogen ingested and eliminated from the body over a certain length of time.</a:t>
            </a:r>
          </a:p>
          <a:p>
            <a:endParaRPr lang="en-US" altLang="en-US" sz="2400" dirty="0"/>
          </a:p>
          <a:p>
            <a:r>
              <a:rPr lang="en-US" altLang="en-US" sz="2400" dirty="0"/>
              <a:t>A person may be in any of three phases of nitrogen balance. </a:t>
            </a:r>
          </a:p>
          <a:p>
            <a:r>
              <a:rPr lang="en-US" altLang="en-US" sz="2400" dirty="0"/>
              <a:t>  </a:t>
            </a:r>
            <a:r>
              <a:rPr lang="en-US" altLang="en-US" sz="2400" dirty="0" err="1"/>
              <a:t>i</a:t>
            </a:r>
            <a:r>
              <a:rPr lang="en-US" altLang="en-US" sz="2400" dirty="0"/>
              <a:t>)  Equilibrium </a:t>
            </a:r>
          </a:p>
          <a:p>
            <a:r>
              <a:rPr lang="en-US" altLang="en-US" sz="2400" dirty="0"/>
              <a:t>  ii) Positive Nitrogen balance </a:t>
            </a:r>
          </a:p>
          <a:p>
            <a:r>
              <a:rPr lang="en-US" altLang="en-US" sz="2400" dirty="0"/>
              <a:t>  ii) Negative Nitrogen balance</a:t>
            </a:r>
          </a:p>
          <a:p>
            <a:endParaRPr lang="en-US" sz="2100" dirty="0"/>
          </a:p>
        </p:txBody>
      </p:sp>
      <p:sp>
        <p:nvSpPr>
          <p:cNvPr id="6" name="Round Same Side Corner Rectangle 4">
            <a:extLst>
              <a:ext uri="{FF2B5EF4-FFF2-40B4-BE49-F238E27FC236}">
                <a16:creationId xmlns:a16="http://schemas.microsoft.com/office/drawing/2014/main" id="{8E4B39A8-8D04-4CD5-975B-781346B44365}"/>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08369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Renal Module</a:t>
            </a:r>
            <a:br>
              <a:rPr lang="en-US" sz="4000" u="sng" dirty="0">
                <a:cs typeface="Times New Roman" pitchFamily="18" charset="0"/>
              </a:rPr>
            </a:br>
            <a:r>
              <a:rPr lang="en-US" sz="3200" u="sng" dirty="0">
                <a:cs typeface="Times New Roman" pitchFamily="18" charset="0"/>
              </a:rPr>
              <a:t>2</a:t>
            </a:r>
            <a:r>
              <a:rPr lang="en-US" sz="3200" u="sng" baseline="30000" dirty="0">
                <a:cs typeface="Times New Roman" pitchFamily="18" charset="0"/>
              </a:rPr>
              <a:t>nd</a:t>
            </a:r>
            <a:r>
              <a:rPr lang="en-US" sz="3200" u="sng" dirty="0">
                <a:cs typeface="Times New Roman" pitchFamily="18" charset="0"/>
              </a:rPr>
              <a:t> </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Protein Metabolism</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B5ACF8F7-A785-4DFE-9D88-086AD354F41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r>
              <a:rPr lang="en-US" sz="4000" b="1" u="sng" dirty="0"/>
              <a:t>Equilibrium</a:t>
            </a:r>
            <a:r>
              <a:rPr lang="en-US" sz="3000" b="1" u="sng" dirty="0">
                <a:latin typeface="Baskerville Old Face" panose="02020602080505020303" pitchFamily="18" charset="0"/>
              </a:rPr>
              <a:t> </a:t>
            </a:r>
          </a:p>
        </p:txBody>
      </p:sp>
      <p:sp>
        <p:nvSpPr>
          <p:cNvPr id="9" name="TextBox 8"/>
          <p:cNvSpPr txBox="1"/>
          <p:nvPr/>
        </p:nvSpPr>
        <p:spPr>
          <a:xfrm>
            <a:off x="139100" y="2019136"/>
            <a:ext cx="8853938" cy="1200329"/>
          </a:xfrm>
          <a:prstGeom prst="rect">
            <a:avLst/>
          </a:prstGeom>
          <a:noFill/>
        </p:spPr>
        <p:txBody>
          <a:bodyPr wrap="square" rtlCol="0">
            <a:spAutoFit/>
          </a:bodyPr>
          <a:lstStyle/>
          <a:p>
            <a:r>
              <a:rPr lang="en-US" sz="2400" dirty="0"/>
              <a:t>In this state, the amount of nitrogen ingested is equal to the amount of nitrogen eliminated from the body. E.g. In Normal adult </a:t>
            </a:r>
          </a:p>
          <a:p>
            <a:endParaRPr lang="en-US" sz="2400" dirty="0"/>
          </a:p>
        </p:txBody>
      </p:sp>
      <p:sp>
        <p:nvSpPr>
          <p:cNvPr id="6" name="Round Same Side Corner Rectangle 4">
            <a:extLst>
              <a:ext uri="{FF2B5EF4-FFF2-40B4-BE49-F238E27FC236}">
                <a16:creationId xmlns:a16="http://schemas.microsoft.com/office/drawing/2014/main" id="{FF7A4370-AA59-4308-9BD1-D73D3D046CA5}"/>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64837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1323439"/>
          </a:xfrm>
          <a:prstGeom prst="rect">
            <a:avLst/>
          </a:prstGeom>
          <a:noFill/>
        </p:spPr>
        <p:txBody>
          <a:bodyPr wrap="square" rtlCol="0">
            <a:spAutoFit/>
          </a:bodyPr>
          <a:lstStyle/>
          <a:p>
            <a:r>
              <a:rPr lang="en-US" sz="4000" b="1" u="sng" dirty="0"/>
              <a:t>Positive Nitrogen Balance</a:t>
            </a:r>
            <a:br>
              <a:rPr lang="en-US" sz="4000" b="1" u="sng" dirty="0"/>
            </a:br>
            <a:endParaRPr lang="en-US" sz="4000" b="1" u="sng" dirty="0"/>
          </a:p>
        </p:txBody>
      </p:sp>
      <p:sp>
        <p:nvSpPr>
          <p:cNvPr id="9" name="TextBox 8"/>
          <p:cNvSpPr txBox="1"/>
          <p:nvPr/>
        </p:nvSpPr>
        <p:spPr>
          <a:xfrm>
            <a:off x="139100" y="2019136"/>
            <a:ext cx="8853938" cy="2677656"/>
          </a:xfrm>
          <a:prstGeom prst="rect">
            <a:avLst/>
          </a:prstGeom>
          <a:noFill/>
        </p:spPr>
        <p:txBody>
          <a:bodyPr wrap="square" rtlCol="0">
            <a:spAutoFit/>
          </a:bodyPr>
          <a:lstStyle/>
          <a:p>
            <a:r>
              <a:rPr lang="en-US" sz="2100" dirty="0"/>
              <a:t> In this state more nitrogen is ingested than eliminated from the body. For example,</a:t>
            </a:r>
          </a:p>
          <a:p>
            <a:pPr marL="342900" indent="-342900">
              <a:buFont typeface="Arial" panose="020B0604020202020204" pitchFamily="34" charset="0"/>
              <a:buChar char="•"/>
            </a:pPr>
            <a:r>
              <a:rPr lang="en-US" sz="2100" dirty="0"/>
              <a:t>During growth</a:t>
            </a:r>
          </a:p>
          <a:p>
            <a:pPr marL="342900" indent="-342900">
              <a:buFont typeface="Arial" panose="020B0604020202020204" pitchFamily="34" charset="0"/>
              <a:buChar char="•"/>
            </a:pPr>
            <a:r>
              <a:rPr lang="en-US" sz="2100" dirty="0"/>
              <a:t>Pregnancy </a:t>
            </a:r>
          </a:p>
          <a:p>
            <a:pPr marL="342900" indent="-342900">
              <a:buFont typeface="Arial" panose="020B0604020202020204" pitchFamily="34" charset="0"/>
              <a:buChar char="•"/>
            </a:pPr>
            <a:r>
              <a:rPr lang="en-US" sz="2100" dirty="0"/>
              <a:t>Convalescence from wasting illness </a:t>
            </a:r>
          </a:p>
          <a:p>
            <a:pPr marL="342900" indent="-342900">
              <a:buFont typeface="Arial" panose="020B0604020202020204" pitchFamily="34" charset="0"/>
              <a:buChar char="•"/>
            </a:pPr>
            <a:r>
              <a:rPr lang="en-US" sz="2100" dirty="0"/>
              <a:t>Hormones like Insulin</a:t>
            </a:r>
          </a:p>
          <a:p>
            <a:pPr marL="342900" indent="-342900">
              <a:buFont typeface="Arial" panose="020B0604020202020204" pitchFamily="34" charset="0"/>
              <a:buChar char="•"/>
            </a:pPr>
            <a:r>
              <a:rPr lang="en-US" sz="2100" dirty="0"/>
              <a:t>Male sex hormones</a:t>
            </a:r>
          </a:p>
          <a:p>
            <a:pPr marL="342900" indent="-342900">
              <a:buFont typeface="Arial" panose="020B0604020202020204" pitchFamily="34" charset="0"/>
              <a:buChar char="•"/>
            </a:pPr>
            <a:r>
              <a:rPr lang="en-US" sz="2100" dirty="0"/>
              <a:t>Growth hormone </a:t>
            </a:r>
          </a:p>
        </p:txBody>
      </p:sp>
      <p:sp>
        <p:nvSpPr>
          <p:cNvPr id="6" name="Round Same Side Corner Rectangle 4">
            <a:extLst>
              <a:ext uri="{FF2B5EF4-FFF2-40B4-BE49-F238E27FC236}">
                <a16:creationId xmlns:a16="http://schemas.microsoft.com/office/drawing/2014/main" id="{83EE30F5-4E39-4C52-901F-0F3154CAD7A3}"/>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414782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r>
              <a:rPr lang="en-US" sz="4000" b="1" u="sng" dirty="0"/>
              <a:t>Negative Nitrogen Balance </a:t>
            </a:r>
          </a:p>
        </p:txBody>
      </p:sp>
      <p:sp>
        <p:nvSpPr>
          <p:cNvPr id="9" name="TextBox 8"/>
          <p:cNvSpPr txBox="1"/>
          <p:nvPr/>
        </p:nvSpPr>
        <p:spPr>
          <a:xfrm>
            <a:off x="139100" y="2019136"/>
            <a:ext cx="8853938" cy="3785652"/>
          </a:xfrm>
          <a:prstGeom prst="rect">
            <a:avLst/>
          </a:prstGeom>
          <a:noFill/>
        </p:spPr>
        <p:txBody>
          <a:bodyPr wrap="square" rtlCol="0">
            <a:spAutoFit/>
          </a:bodyPr>
          <a:lstStyle/>
          <a:p>
            <a:r>
              <a:rPr lang="en-US" sz="2400" dirty="0"/>
              <a:t>In this state less nitrogen is ingested than eliminated from the body. For example,</a:t>
            </a:r>
          </a:p>
          <a:p>
            <a:pPr marL="342900" indent="-342900">
              <a:buFont typeface="Arial" panose="020B0604020202020204" pitchFamily="34" charset="0"/>
              <a:buChar char="•"/>
            </a:pPr>
            <a:r>
              <a:rPr lang="en-US" sz="2400" dirty="0"/>
              <a:t>Starvation</a:t>
            </a:r>
          </a:p>
          <a:p>
            <a:pPr marL="342900" indent="-342900">
              <a:buFont typeface="Arial" panose="020B0604020202020204" pitchFamily="34" charset="0"/>
              <a:buChar char="•"/>
            </a:pPr>
            <a:r>
              <a:rPr lang="en-US" sz="2400" dirty="0"/>
              <a:t>Wasting illness </a:t>
            </a:r>
          </a:p>
          <a:p>
            <a:pPr marL="342900" indent="-342900">
              <a:buFont typeface="Arial" panose="020B0604020202020204" pitchFamily="34" charset="0"/>
              <a:buChar char="•"/>
            </a:pPr>
            <a:r>
              <a:rPr lang="en-US" sz="2400" dirty="0"/>
              <a:t>Fever</a:t>
            </a:r>
          </a:p>
          <a:p>
            <a:pPr marL="342900" indent="-342900">
              <a:buFont typeface="Arial" panose="020B0604020202020204" pitchFamily="34" charset="0"/>
              <a:buChar char="•"/>
            </a:pPr>
            <a:r>
              <a:rPr lang="en-US" sz="2400" dirty="0"/>
              <a:t>After Burns and surgical operations</a:t>
            </a:r>
          </a:p>
          <a:p>
            <a:pPr marL="342900" indent="-342900">
              <a:buFont typeface="Arial" panose="020B0604020202020204" pitchFamily="34" charset="0"/>
              <a:buChar char="•"/>
            </a:pPr>
            <a:r>
              <a:rPr lang="en-US" sz="2400" dirty="0"/>
              <a:t>Diet deficient in Proteins</a:t>
            </a:r>
          </a:p>
          <a:p>
            <a:pPr marL="342900" indent="-342900">
              <a:buFont typeface="Arial" panose="020B0604020202020204" pitchFamily="34" charset="0"/>
              <a:buChar char="•"/>
            </a:pPr>
            <a:r>
              <a:rPr lang="en-US" sz="2400" dirty="0"/>
              <a:t>Essential Amino acids</a:t>
            </a:r>
          </a:p>
          <a:p>
            <a:pPr marL="342900" indent="-342900">
              <a:buFont typeface="Arial" panose="020B0604020202020204" pitchFamily="34" charset="0"/>
              <a:buChar char="•"/>
            </a:pPr>
            <a:r>
              <a:rPr lang="en-US" sz="2400" dirty="0"/>
              <a:t>Excessive administration of Hormones like Thyroid hormone, ACTH and Corticosteroids </a:t>
            </a:r>
          </a:p>
        </p:txBody>
      </p:sp>
      <p:sp>
        <p:nvSpPr>
          <p:cNvPr id="6" name="Round Same Side Corner Rectangle 4">
            <a:extLst>
              <a:ext uri="{FF2B5EF4-FFF2-40B4-BE49-F238E27FC236}">
                <a16:creationId xmlns:a16="http://schemas.microsoft.com/office/drawing/2014/main" id="{9BA1E9DB-147D-4286-8332-BB16E6B635B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83061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2" name="Content Placeholder 1">
            <a:extLst>
              <a:ext uri="{FF2B5EF4-FFF2-40B4-BE49-F238E27FC236}">
                <a16:creationId xmlns:a16="http://schemas.microsoft.com/office/drawing/2014/main" id="{028516EE-F4D1-DDF9-9526-4791521A9890}"/>
              </a:ext>
            </a:extLst>
          </p:cNvPr>
          <p:cNvSpPr>
            <a:spLocks noGrp="1"/>
          </p:cNvSpPr>
          <p:nvPr>
            <p:ph sz="half" idx="2"/>
          </p:nvPr>
        </p:nvSpPr>
        <p:spPr/>
        <p:txBody>
          <a:bodyPr/>
          <a:lstStyle/>
          <a:p>
            <a:endParaRPr lang="en-US"/>
          </a:p>
        </p:txBody>
      </p:sp>
      <p:pic>
        <p:nvPicPr>
          <p:cNvPr id="9" name="Content Placeholder 3">
            <a:extLst>
              <a:ext uri="{FF2B5EF4-FFF2-40B4-BE49-F238E27FC236}">
                <a16:creationId xmlns:a16="http://schemas.microsoft.com/office/drawing/2014/main" id="{14D8D3B1-517A-4055-8106-542775439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 y="800355"/>
            <a:ext cx="8210551" cy="5772218"/>
          </a:xfrm>
          <a:prstGeom prst="rect">
            <a:avLst/>
          </a:prstGeom>
        </p:spPr>
      </p:pic>
    </p:spTree>
    <p:extLst>
      <p:ext uri="{BB962C8B-B14F-4D97-AF65-F5344CB8AC3E}">
        <p14:creationId xmlns:p14="http://schemas.microsoft.com/office/powerpoint/2010/main" val="134177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0" y="724758"/>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Cystine Stones</a:t>
            </a:r>
          </a:p>
          <a:p>
            <a:pPr algn="ctr"/>
            <a:endParaRPr lang="en-US" sz="36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Content Placeholder 5">
            <a:extLst>
              <a:ext uri="{FF2B5EF4-FFF2-40B4-BE49-F238E27FC236}">
                <a16:creationId xmlns:a16="http://schemas.microsoft.com/office/drawing/2014/main" id="{36694A70-17DB-4E4A-A2CB-088893F32F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47800"/>
            <a:ext cx="3581400" cy="4800600"/>
          </a:xfrm>
          <a:prstGeom prst="rect">
            <a:avLst/>
          </a:prstGeom>
        </p:spPr>
      </p:pic>
      <p:pic>
        <p:nvPicPr>
          <p:cNvPr id="8" name="Picture 7">
            <a:extLst>
              <a:ext uri="{FF2B5EF4-FFF2-40B4-BE49-F238E27FC236}">
                <a16:creationId xmlns:a16="http://schemas.microsoft.com/office/drawing/2014/main" id="{CCC249CF-A89D-4B88-918B-D48C8E869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087042"/>
            <a:ext cx="5257800" cy="3269411"/>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Lifestyle:</a:t>
            </a:r>
            <a:r>
              <a:rPr lang="en-US" altLang="en-US" sz="2400" dirty="0"/>
              <a:t> </a:t>
            </a:r>
            <a:r>
              <a:rPr kumimoji="0" lang="en-US" altLang="en-US" sz="2400" b="0" i="0" u="none" strike="noStrike" cap="none" normalizeH="0" baseline="0" dirty="0">
                <a:ln>
                  <a:noFill/>
                </a:ln>
                <a:solidFill>
                  <a:schemeClr val="tx1"/>
                </a:solidFill>
                <a:effectLst/>
              </a:rPr>
              <a:t>Maintain a low-salt diet, manage weight </a:t>
            </a:r>
            <a:r>
              <a:rPr lang="en-US" altLang="en-US" sz="2400" dirty="0"/>
              <a:t>and abstain from alcohol.</a:t>
            </a:r>
            <a:endParaRPr kumimoji="0" lang="en-US" altLang="en-US" sz="24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Medications:</a:t>
            </a:r>
            <a:r>
              <a:rPr kumimoji="0" lang="en-US" altLang="en-US" sz="2400" b="0" i="0" u="none" strike="noStrike" cap="none" normalizeH="0" baseline="0" dirty="0">
                <a:ln>
                  <a:noFill/>
                </a:ln>
                <a:solidFill>
                  <a:schemeClr val="tx1"/>
                </a:solidFill>
                <a:effectLst/>
              </a:rPr>
              <a:t> Diuretics for ascites, beta-blockers for variceal</a:t>
            </a:r>
            <a:r>
              <a:rPr lang="en-US" altLang="en-US" sz="2400" dirty="0"/>
              <a:t> </a:t>
            </a:r>
            <a:r>
              <a:rPr kumimoji="0" lang="en-US" altLang="en-US" sz="2400" b="0" i="0" u="none" strike="noStrike" cap="none" normalizeH="0" baseline="0" dirty="0">
                <a:ln>
                  <a:noFill/>
                </a:ln>
                <a:solidFill>
                  <a:schemeClr val="tx1"/>
                </a:solidFill>
                <a:effectLst/>
              </a:rPr>
              <a:t>bleeding, lactulose for hepatic encephalopathy.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Surveillance:</a:t>
            </a:r>
            <a:r>
              <a:rPr kumimoji="0" lang="en-US" altLang="en-US" sz="2400" b="0" i="0" u="none" strike="noStrike" cap="none" normalizeH="0" baseline="0" dirty="0">
                <a:ln>
                  <a:noFill/>
                </a:ln>
                <a:solidFill>
                  <a:schemeClr val="tx1"/>
                </a:solidFill>
                <a:effectLst/>
              </a:rPr>
              <a:t> Regular screening for varices, liver function, and hepatocellular carcinoma.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Complications:</a:t>
            </a:r>
            <a:r>
              <a:rPr kumimoji="0" lang="en-US" altLang="en-US" sz="2400" b="0" i="0" u="none" strike="noStrike" cap="none" normalizeH="0" baseline="0" dirty="0">
                <a:ln>
                  <a:noFill/>
                </a:ln>
                <a:solidFill>
                  <a:schemeClr val="tx1"/>
                </a:solidFill>
                <a:effectLst/>
              </a:rPr>
              <a:t> Manage ascites (paracentesis), SBP (antibiotics), and consider liver transplant.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Patient Education:</a:t>
            </a:r>
            <a:r>
              <a:rPr kumimoji="0" lang="en-US" altLang="en-US" sz="2400" b="0" i="0" u="none" strike="noStrike" cap="none" normalizeH="0" baseline="0" dirty="0">
                <a:ln>
                  <a:noFill/>
                </a:ln>
                <a:solidFill>
                  <a:schemeClr val="tx1"/>
                </a:solidFill>
                <a:effectLst/>
              </a:rPr>
              <a:t> Inform about complication signs and the importance of adherence to treatment.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381000" y="2057400"/>
            <a:ext cx="8229600" cy="944562"/>
          </a:xfrm>
        </p:spPr>
        <p:txBody>
          <a:bodyPr>
            <a:normAutofit fontScale="90000"/>
          </a:bodyPr>
          <a:lstStyle/>
          <a:p>
            <a:br>
              <a:rPr lang="en-US" b="1" dirty="0">
                <a:latin typeface="Baskerville Old Face" panose="02020602080505020303" pitchFamily="18" charset="0"/>
              </a:rPr>
            </a:br>
            <a:r>
              <a:rPr lang="en-US" sz="2700" b="1" dirty="0">
                <a:latin typeface="+mn-lt"/>
              </a:rPr>
              <a:t>https://www.sciencedirect.com/topics/medicine-and-dentistry/protein-metabolism</a:t>
            </a:r>
            <a:br>
              <a:rPr lang="en-US" b="1" dirty="0">
                <a:latin typeface="Baskerville Old Face" panose="02020602080505020303" pitchFamily="18" charset="0"/>
              </a:rPr>
            </a:br>
            <a:br>
              <a:rPr lang="en-US" b="1" dirty="0">
                <a:latin typeface="Baskerville Old Face" panose="02020602080505020303" pitchFamily="18" charset="0"/>
              </a:rPr>
            </a:br>
            <a:br>
              <a:rPr lang="en-US" b="1" dirty="0">
                <a:latin typeface="Baskerville Old Face" panose="02020602080505020303" pitchFamily="18" charset="0"/>
              </a:rPr>
            </a:br>
            <a:br>
              <a:rPr lang="en-US" sz="2700" b="1" dirty="0">
                <a:latin typeface="+mn-lt"/>
              </a:rPr>
            </a:br>
            <a:endParaRPr lang="en-US" sz="2700" dirty="0">
              <a:solidFill>
                <a:srgbClr val="0070C0"/>
              </a:solidFill>
              <a:latin typeface="+mn-lt"/>
            </a:endParaRPr>
          </a:p>
        </p:txBody>
      </p:sp>
      <p:pic>
        <p:nvPicPr>
          <p:cNvPr id="6" name="Content Placeholder 5">
            <a:extLst>
              <a:ext uri="{FF2B5EF4-FFF2-40B4-BE49-F238E27FC236}">
                <a16:creationId xmlns:a16="http://schemas.microsoft.com/office/drawing/2014/main" id="{286E1058-279E-4965-ACCA-06F04546E9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2362200"/>
            <a:ext cx="7261386" cy="3902075"/>
          </a:xfrm>
        </p:spPr>
      </p:pic>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Learning Resources</a:t>
            </a:r>
            <a:endParaRPr lang="en-US" sz="40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Lippincott Illustrated Reviews: Biochemistry Chapter#19  Page no. 245</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1569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400" dirty="0">
              <a:latin typeface="Baskerville Old Face" panose="02020602080505020303" pitchFamily="18" charset="0"/>
            </a:endParaRPr>
          </a:p>
          <a:p>
            <a:pPr marL="36900" indent="0">
              <a:buNone/>
            </a:pPr>
            <a:r>
              <a:rPr lang="en-US" sz="2400" dirty="0">
                <a:latin typeface="Baskerville Old Face" panose="02020602080505020303" pitchFamily="18" charset="0"/>
              </a:rPr>
              <a:t>At the end of the lecture, students will be able to:</a:t>
            </a:r>
          </a:p>
          <a:p>
            <a:pPr marL="322650" indent="-285750">
              <a:buFont typeface="Wingdings" panose="05000000000000000000" pitchFamily="2" charset="2"/>
              <a:buChar char="Ø"/>
            </a:pPr>
            <a:r>
              <a:rPr lang="en-US" sz="2400" dirty="0">
                <a:latin typeface="Baskerville Old Face" panose="02020602080505020303" pitchFamily="18" charset="0"/>
              </a:rPr>
              <a:t>Describe amino acid pool </a:t>
            </a:r>
          </a:p>
          <a:p>
            <a:pPr marL="322650" indent="-285750">
              <a:buFont typeface="Wingdings" panose="05000000000000000000" pitchFamily="2" charset="2"/>
              <a:buChar char="Ø"/>
            </a:pPr>
            <a:r>
              <a:rPr lang="en-US" sz="2400" dirty="0">
                <a:latin typeface="Baskerville Old Face" panose="02020602080505020303" pitchFamily="18" charset="0"/>
              </a:rPr>
              <a:t>Elaborate protein turn over </a:t>
            </a:r>
          </a:p>
          <a:p>
            <a:pPr marL="322650" indent="-285750">
              <a:buFont typeface="Wingdings" panose="05000000000000000000" pitchFamily="2" charset="2"/>
              <a:buChar char="Ø"/>
            </a:pPr>
            <a:r>
              <a:rPr lang="en-US" sz="2400" dirty="0">
                <a:latin typeface="Baskerville Old Face" panose="02020602080505020303" pitchFamily="18" charset="0"/>
              </a:rPr>
              <a:t>Describe transport of amino acids along its absorption </a:t>
            </a:r>
          </a:p>
          <a:p>
            <a:endParaRPr lang="en-US" sz="2400"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 y="365127"/>
            <a:ext cx="9037771" cy="1235074"/>
          </a:xfrm>
        </p:spPr>
        <p:txBody>
          <a:bodyPr>
            <a:noAutofit/>
          </a:bodyPr>
          <a:lstStyle/>
          <a:p>
            <a:pPr algn="ctr"/>
            <a:r>
              <a:rPr lang="en-US" sz="4000" b="1" u="sng" dirty="0">
                <a:latin typeface="+mn-lt"/>
              </a:rPr>
              <a:t>Introduction to Protein Metabolism:</a:t>
            </a:r>
            <a:br>
              <a:rPr lang="en-US" sz="4000" b="1" u="sng" dirty="0">
                <a:latin typeface="+mn-lt"/>
              </a:rPr>
            </a:br>
            <a:endParaRPr lang="en-US" sz="4000" b="1" dirty="0">
              <a:latin typeface="+mn-lt"/>
            </a:endParaRPr>
          </a:p>
        </p:txBody>
      </p:sp>
      <p:grpSp>
        <p:nvGrpSpPr>
          <p:cNvPr id="4" name="Group 3"/>
          <p:cNvGrpSpPr/>
          <p:nvPr/>
        </p:nvGrpSpPr>
        <p:grpSpPr>
          <a:xfrm>
            <a:off x="0" y="0"/>
            <a:ext cx="2514600" cy="480241"/>
            <a:chOff x="0" y="34747"/>
            <a:chExt cx="2783536" cy="480241"/>
          </a:xfrm>
          <a:scene3d>
            <a:camera prst="orthographicFront"/>
            <a:lightRig rig="flat" dir="t"/>
          </a:scene3d>
        </p:grpSpPr>
        <p:sp>
          <p:nvSpPr>
            <p:cNvPr id="5" name="Round Same Side Corner Rectangle 4"/>
            <p:cNvSpPr/>
            <p:nvPr/>
          </p:nvSpPr>
          <p:spPr>
            <a:xfrm>
              <a:off x="0" y="34747"/>
              <a:ext cx="2783536" cy="480241"/>
            </a:xfrm>
            <a:prstGeom prst="round2SameRect">
              <a:avLst>
                <a:gd name="adj1" fmla="val 16670"/>
                <a:gd name="adj2" fmla="val 0"/>
              </a:avLst>
            </a:prstGeom>
            <a:solidFill>
              <a:schemeClr val="bg1"/>
            </a:solidFill>
            <a:ln>
              <a:noFill/>
            </a:ln>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 Same Side Corner Rectangle 4"/>
            <p:cNvSpPr/>
            <p:nvPr/>
          </p:nvSpPr>
          <p:spPr>
            <a:xfrm>
              <a:off x="23448" y="58195"/>
              <a:ext cx="2736640" cy="45679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9" name="Content Placeholder 8">
            <a:extLst>
              <a:ext uri="{FF2B5EF4-FFF2-40B4-BE49-F238E27FC236}">
                <a16:creationId xmlns:a16="http://schemas.microsoft.com/office/drawing/2014/main" id="{CDA41942-ABDB-6765-CDB1-BC6D30AC7E89}"/>
              </a:ext>
            </a:extLst>
          </p:cNvPr>
          <p:cNvSpPr>
            <a:spLocks noGrp="1"/>
          </p:cNvSpPr>
          <p:nvPr>
            <p:ph idx="1"/>
          </p:nvPr>
        </p:nvSpPr>
        <p:spPr/>
        <p:txBody>
          <a:bodyPr/>
          <a:lstStyle/>
          <a:p>
            <a:pPr marL="457200" indent="-457200"/>
            <a:r>
              <a:rPr lang="en-US" sz="2400" dirty="0">
                <a:latin typeface="Baskerville Old Face" panose="02020602080505020303" pitchFamily="18" charset="0"/>
              </a:rPr>
              <a:t>Amino acids are not stored by the body therefore amino acids must be obtained from the diet, synthesized de novo, or produced from the degradation of body protein. </a:t>
            </a:r>
          </a:p>
          <a:p>
            <a:pPr marL="457200" indent="-457200"/>
            <a:r>
              <a:rPr lang="en-US" sz="2400" dirty="0">
                <a:latin typeface="Baskerville Old Face" panose="02020602080505020303" pitchFamily="18" charset="0"/>
              </a:rPr>
              <a:t>The first phase of catabolism involves the removal of the α-amino groups, forming ammonia and the corresponding α-keto acids, the carbon skeletons of amino acids.</a:t>
            </a:r>
          </a:p>
          <a:p>
            <a:pPr marL="457200" indent="-457200"/>
            <a:r>
              <a:rPr lang="en-US" sz="2400" dirty="0">
                <a:latin typeface="Baskerville Old Face" panose="02020602080505020303" pitchFamily="18" charset="0"/>
              </a:rPr>
              <a:t>In the second phase of amino acid catabolism, the carbon skeletons of the α-keto acids are converted to common intermediates of energy-producing metabolic pathways.</a:t>
            </a:r>
          </a:p>
          <a:p>
            <a:pPr marL="457200" indent="-457200"/>
            <a:r>
              <a:rPr lang="en-US" sz="2400" dirty="0">
                <a:latin typeface="Baskerville Old Face" panose="02020602080505020303" pitchFamily="18" charset="0"/>
              </a:rPr>
              <a:t>These compounds can be metabolized to carbon dioxide (CO2 ) and water (H2O), glucose, fatty acids, or ketone bodies.</a:t>
            </a:r>
          </a:p>
          <a:p>
            <a:endParaRPr lang="en-US" sz="2400" dirty="0"/>
          </a:p>
        </p:txBody>
      </p:sp>
    </p:spTree>
    <p:extLst>
      <p:ext uri="{BB962C8B-B14F-4D97-AF65-F5344CB8AC3E}">
        <p14:creationId xmlns:p14="http://schemas.microsoft.com/office/powerpoint/2010/main" val="12613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628650" y="1295401"/>
            <a:ext cx="7886700" cy="5105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2400" b="1" dirty="0">
                <a:latin typeface="Baskerville Old Face" panose="02020602080505020303" pitchFamily="18" charset="0"/>
              </a:rPr>
              <a:t>This pool is supplied by 3 sources</a:t>
            </a:r>
            <a:r>
              <a:rPr lang="en-US" sz="2400" dirty="0">
                <a:latin typeface="Baskerville Old Face" panose="02020602080505020303" pitchFamily="18" charset="0"/>
              </a:rPr>
              <a:t>:</a:t>
            </a:r>
          </a:p>
          <a:p>
            <a:pPr algn="just"/>
            <a:r>
              <a:rPr lang="en-US" sz="2400" dirty="0">
                <a:latin typeface="Baskerville Old Face" panose="02020602080505020303" pitchFamily="18" charset="0"/>
              </a:rPr>
              <a:t>Amino acids provided by degradation of body proteins </a:t>
            </a:r>
          </a:p>
          <a:p>
            <a:pPr algn="just"/>
            <a:r>
              <a:rPr lang="en-US" sz="2400" dirty="0">
                <a:latin typeface="Baskerville Old Face" panose="02020602080505020303" pitchFamily="18" charset="0"/>
              </a:rPr>
              <a:t>Amino acids derived from dietary protein</a:t>
            </a:r>
          </a:p>
          <a:p>
            <a:pPr algn="just"/>
            <a:r>
              <a:rPr lang="en-US" sz="2400" dirty="0">
                <a:latin typeface="Baskerville Old Face" panose="02020602080505020303" pitchFamily="18" charset="0"/>
              </a:rPr>
              <a:t>Synthesis of non essential amino acids from simple intermediates of metabolism</a:t>
            </a:r>
          </a:p>
          <a:p>
            <a:pPr algn="just"/>
            <a:r>
              <a:rPr lang="en-US" sz="2400" b="1" dirty="0">
                <a:latin typeface="Baskerville Old Face" panose="02020602080505020303" pitchFamily="18" charset="0"/>
              </a:rPr>
              <a:t>And it is depleted by three routes </a:t>
            </a:r>
            <a:r>
              <a:rPr lang="en-US" sz="2400" dirty="0">
                <a:latin typeface="Baskerville Old Face" panose="02020602080505020303" pitchFamily="18" charset="0"/>
              </a:rPr>
              <a:t>:</a:t>
            </a:r>
          </a:p>
          <a:p>
            <a:pPr algn="just"/>
            <a:r>
              <a:rPr lang="en-US" sz="2400" dirty="0">
                <a:latin typeface="Baskerville Old Face" panose="02020602080505020303" pitchFamily="18" charset="0"/>
              </a:rPr>
              <a:t>Synthesis of body proteins</a:t>
            </a:r>
          </a:p>
          <a:p>
            <a:pPr algn="just"/>
            <a:r>
              <a:rPr lang="en-US" sz="2400" dirty="0">
                <a:latin typeface="Baskerville Old Face" panose="02020602080505020303" pitchFamily="18" charset="0"/>
              </a:rPr>
              <a:t>Amino acids consumed as precursor of essential nitrogen containing molecules</a:t>
            </a:r>
          </a:p>
          <a:p>
            <a:pPr algn="just"/>
            <a:r>
              <a:rPr lang="en-US" sz="2400" dirty="0">
                <a:latin typeface="Baskerville Old Face" panose="02020602080505020303" pitchFamily="18" charset="0"/>
              </a:rPr>
              <a:t>Conversion of amino acids to glucose, glycogen, fatty acid ,ketone bodies or carbon dioxide and water</a:t>
            </a:r>
          </a:p>
          <a:p>
            <a:endParaRPr lang="en-US" sz="2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2" name="TextBox 1">
            <a:extLst>
              <a:ext uri="{FF2B5EF4-FFF2-40B4-BE49-F238E27FC236}">
                <a16:creationId xmlns:a16="http://schemas.microsoft.com/office/drawing/2014/main" id="{23F54E0F-419E-4B35-8915-47279F54BBB7}"/>
              </a:ext>
            </a:extLst>
          </p:cNvPr>
          <p:cNvSpPr txBox="1"/>
          <p:nvPr/>
        </p:nvSpPr>
        <p:spPr>
          <a:xfrm>
            <a:off x="990600" y="609600"/>
            <a:ext cx="6477000" cy="707886"/>
          </a:xfrm>
          <a:prstGeom prst="rect">
            <a:avLst/>
          </a:prstGeom>
          <a:noFill/>
        </p:spPr>
        <p:txBody>
          <a:bodyPr wrap="square" rtlCol="0">
            <a:spAutoFit/>
          </a:bodyPr>
          <a:lstStyle/>
          <a:p>
            <a:pPr algn="ctr"/>
            <a:r>
              <a:rPr lang="en-US" sz="4000" dirty="0"/>
              <a:t>Amino Acid Pool</a:t>
            </a:r>
          </a:p>
        </p:txBody>
      </p:sp>
    </p:spTree>
    <p:extLst>
      <p:ext uri="{BB962C8B-B14F-4D97-AF65-F5344CB8AC3E}">
        <p14:creationId xmlns:p14="http://schemas.microsoft.com/office/powerpoint/2010/main" val="236124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
        <p:nvSpPr>
          <p:cNvPr id="7"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pic>
        <p:nvPicPr>
          <p:cNvPr id="6" name="Content Placeholder 5">
            <a:extLst>
              <a:ext uri="{FF2B5EF4-FFF2-40B4-BE49-F238E27FC236}">
                <a16:creationId xmlns:a16="http://schemas.microsoft.com/office/drawing/2014/main" id="{C556F8C0-0380-4AD5-B8B0-66B5A2059D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34" y="523601"/>
            <a:ext cx="2811345" cy="6014359"/>
          </a:xfrm>
          <a:prstGeom prst="rect">
            <a:avLst/>
          </a:prstGeom>
        </p:spPr>
      </p:pic>
      <p:pic>
        <p:nvPicPr>
          <p:cNvPr id="8" name="Picture 7">
            <a:extLst>
              <a:ext uri="{FF2B5EF4-FFF2-40B4-BE49-F238E27FC236}">
                <a16:creationId xmlns:a16="http://schemas.microsoft.com/office/drawing/2014/main" id="{F94348A0-8873-4E00-A177-4BBB2F0A5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523" y="523601"/>
            <a:ext cx="2804113" cy="6174379"/>
          </a:xfrm>
          <a:prstGeom prst="rect">
            <a:avLst/>
          </a:prstGeom>
        </p:spPr>
      </p:pic>
      <p:sp>
        <p:nvSpPr>
          <p:cNvPr id="2" name="Rectangle 1">
            <a:extLst>
              <a:ext uri="{FF2B5EF4-FFF2-40B4-BE49-F238E27FC236}">
                <a16:creationId xmlns:a16="http://schemas.microsoft.com/office/drawing/2014/main" id="{F50C1A68-A21B-460E-A2B1-1FC007A12F17}"/>
              </a:ext>
            </a:extLst>
          </p:cNvPr>
          <p:cNvSpPr/>
          <p:nvPr/>
        </p:nvSpPr>
        <p:spPr>
          <a:xfrm>
            <a:off x="3297599" y="2514600"/>
            <a:ext cx="2953925" cy="1569660"/>
          </a:xfrm>
          <a:prstGeom prst="rect">
            <a:avLst/>
          </a:prstGeom>
        </p:spPr>
        <p:txBody>
          <a:bodyPr wrap="square">
            <a:spAutoFit/>
          </a:bodyPr>
          <a:lstStyle/>
          <a:p>
            <a:r>
              <a:rPr lang="en-US" sz="3200" b="1" u="sng" dirty="0"/>
              <a:t>Sources and fates of amino acids</a:t>
            </a:r>
          </a:p>
        </p:txBody>
      </p:sp>
    </p:spTree>
    <p:extLst>
      <p:ext uri="{BB962C8B-B14F-4D97-AF65-F5344CB8AC3E}">
        <p14:creationId xmlns:p14="http://schemas.microsoft.com/office/powerpoint/2010/main" val="367830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64539"/>
            <a:ext cx="7886700" cy="4351338"/>
          </a:xfrm>
        </p:spPr>
        <p:txBody>
          <a:bodyPr>
            <a:normAutofit/>
          </a:bodyPr>
          <a:lstStyle/>
          <a:p>
            <a:pPr marL="342900" indent="-342900" algn="just"/>
            <a:r>
              <a:rPr lang="en-US" sz="2400" dirty="0"/>
              <a:t>This process, called </a:t>
            </a:r>
            <a:r>
              <a:rPr lang="en-US" sz="2400" b="1" dirty="0"/>
              <a:t>protein turnover</a:t>
            </a:r>
            <a:r>
              <a:rPr lang="en-US" sz="2400" dirty="0"/>
              <a:t>, leads to the hydrolysis and </a:t>
            </a:r>
            <a:r>
              <a:rPr lang="en-US" sz="2400" dirty="0" err="1"/>
              <a:t>resynthesis</a:t>
            </a:r>
            <a:r>
              <a:rPr lang="en-US" sz="2400" dirty="0"/>
              <a:t> of 300–400 g of body protein each day</a:t>
            </a:r>
          </a:p>
          <a:p>
            <a:pPr marL="342900" indent="-342900" algn="just"/>
            <a:r>
              <a:rPr lang="en-US" sz="2400" dirty="0"/>
              <a:t>Most proteins in the body are constantly being synthesized and then degraded (turned over), permitting the removal of abnormal or unneeded proteins.</a:t>
            </a:r>
          </a:p>
          <a:p>
            <a:pPr marL="342900" indent="-342900" algn="just"/>
            <a:r>
              <a:rPr lang="en-US" sz="2400" dirty="0"/>
              <a:t>Regulation of synthesis determines the concentration of protein in the cell.</a:t>
            </a:r>
          </a:p>
          <a:p>
            <a:endParaRPr lang="en-US" sz="2400" dirty="0"/>
          </a:p>
        </p:txBody>
      </p:sp>
      <p:sp>
        <p:nvSpPr>
          <p:cNvPr id="2" name="TextBox 1">
            <a:extLst>
              <a:ext uri="{FF2B5EF4-FFF2-40B4-BE49-F238E27FC236}">
                <a16:creationId xmlns:a16="http://schemas.microsoft.com/office/drawing/2014/main" id="{6B26EF2E-F0C6-4DF5-B558-F39C26CF70E2}"/>
              </a:ext>
            </a:extLst>
          </p:cNvPr>
          <p:cNvSpPr txBox="1"/>
          <p:nvPr/>
        </p:nvSpPr>
        <p:spPr>
          <a:xfrm>
            <a:off x="914400" y="660490"/>
            <a:ext cx="6477000" cy="984885"/>
          </a:xfrm>
          <a:prstGeom prst="rect">
            <a:avLst/>
          </a:prstGeom>
          <a:noFill/>
        </p:spPr>
        <p:txBody>
          <a:bodyPr wrap="square" rtlCol="0">
            <a:spAutoFit/>
          </a:bodyPr>
          <a:lstStyle/>
          <a:p>
            <a:r>
              <a:rPr lang="en-US" sz="4000" b="1" u="sng" dirty="0"/>
              <a:t>Protein Turnover</a:t>
            </a:r>
          </a:p>
          <a:p>
            <a:endParaRPr lang="en-US" dirty="0"/>
          </a:p>
        </p:txBody>
      </p:sp>
    </p:spTree>
    <p:extLst>
      <p:ext uri="{BB962C8B-B14F-4D97-AF65-F5344CB8AC3E}">
        <p14:creationId xmlns:p14="http://schemas.microsoft.com/office/powerpoint/2010/main" val="1746516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307</TotalTime>
  <Words>1662</Words>
  <Application>Microsoft Office PowerPoint</Application>
  <PresentationFormat>On-screen Show (4:3)</PresentationFormat>
  <Paragraphs>209</Paragraphs>
  <Slides>31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 Black</vt:lpstr>
      <vt:lpstr>Baskerville Old Face</vt:lpstr>
      <vt:lpstr>Calibri</vt:lpstr>
      <vt:lpstr>Calibri Light</vt:lpstr>
      <vt:lpstr>Segoe UI</vt:lpstr>
      <vt:lpstr>Times New Roman</vt:lpstr>
      <vt:lpstr>Wingdings</vt:lpstr>
      <vt:lpstr>Office Theme</vt:lpstr>
      <vt:lpstr>1_Office Theme</vt:lpstr>
      <vt:lpstr>PowerPoint Presentation</vt:lpstr>
      <vt:lpstr>Renal Module 2nd  Year MBBS(LGIS) Protein Metabolism</vt:lpstr>
      <vt:lpstr>Motto, Vision, Dream</vt:lpstr>
      <vt:lpstr>PowerPoint Presentation</vt:lpstr>
      <vt:lpstr>PowerPoint Presentation</vt:lpstr>
      <vt:lpstr>Introduction to Protein Metabolism: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https://www.sciencedirect.com/topics/medicine-and-dentistry/protein-metabolism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23</cp:revision>
  <dcterms:created xsi:type="dcterms:W3CDTF">2025-02-14T10:25:27Z</dcterms:created>
  <dcterms:modified xsi:type="dcterms:W3CDTF">2025-03-20T05:54:58Z</dcterms:modified>
</cp:coreProperties>
</file>