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58"/>
  </p:notesMasterIdLst>
  <p:sldIdLst>
    <p:sldId id="318" r:id="rId3"/>
    <p:sldId id="317" r:id="rId4"/>
    <p:sldId id="297" r:id="rId5"/>
    <p:sldId id="296" r:id="rId6"/>
    <p:sldId id="338" r:id="rId7"/>
    <p:sldId id="340" r:id="rId8"/>
    <p:sldId id="284" r:id="rId9"/>
    <p:sldId id="304" r:id="rId10"/>
    <p:sldId id="320" r:id="rId11"/>
    <p:sldId id="321" r:id="rId12"/>
    <p:sldId id="322" r:id="rId13"/>
    <p:sldId id="282" r:id="rId14"/>
    <p:sldId id="323" r:id="rId15"/>
    <p:sldId id="309" r:id="rId16"/>
    <p:sldId id="312" r:id="rId17"/>
    <p:sldId id="324" r:id="rId18"/>
    <p:sldId id="313" r:id="rId19"/>
    <p:sldId id="325" r:id="rId20"/>
    <p:sldId id="316"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05" r:id="rId34"/>
    <p:sldId id="260" r:id="rId35"/>
    <p:sldId id="261" r:id="rId36"/>
    <p:sldId id="262" r:id="rId37"/>
    <p:sldId id="263" r:id="rId38"/>
    <p:sldId id="280" r:id="rId39"/>
    <p:sldId id="306" r:id="rId40"/>
    <p:sldId id="307" r:id="rId41"/>
    <p:sldId id="266" r:id="rId42"/>
    <p:sldId id="264" r:id="rId43"/>
    <p:sldId id="265" r:id="rId44"/>
    <p:sldId id="268" r:id="rId45"/>
    <p:sldId id="270" r:id="rId46"/>
    <p:sldId id="271" r:id="rId47"/>
    <p:sldId id="273" r:id="rId48"/>
    <p:sldId id="274" r:id="rId49"/>
    <p:sldId id="291" r:id="rId50"/>
    <p:sldId id="308" r:id="rId51"/>
    <p:sldId id="288" r:id="rId52"/>
    <p:sldId id="289" r:id="rId53"/>
    <p:sldId id="319" r:id="rId54"/>
    <p:sldId id="314" r:id="rId55"/>
    <p:sldId id="315" r:id="rId56"/>
    <p:sldId id="27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5007" autoAdjust="0"/>
  </p:normalViewPr>
  <p:slideViewPr>
    <p:cSldViewPr>
      <p:cViewPr varScale="1">
        <p:scale>
          <a:sx n="57" d="100"/>
          <a:sy n="57" d="100"/>
        </p:scale>
        <p:origin x="1372" y="4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3/20/2025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D0D0D"/>
                </a:solidFill>
              </a:rPr>
              <a:t>Thickening of the superficial layer of the epithelium due to increased keratinization.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D0D0D"/>
                </a:solidFill>
              </a:rPr>
              <a:t>Destruction or atrophy of the finger-like projections on the dorsal surface of the tongue.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D0D0D"/>
                </a:solidFill>
              </a:rPr>
              <a:t>Increased proliferation of epithelial cells in response to the inflammatory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D0D0D"/>
                </a:solidFill>
              </a:rPr>
              <a:t>Invasion of fungal elements, such as hyphae and spores, within the superficial layers of the epithelium</a:t>
            </a:r>
            <a:r>
              <a:rPr lang="en-US" sz="1200" dirty="0">
                <a:solidFill>
                  <a:srgbClr val="0D0D0D"/>
                </a:solidFill>
                <a:latin typeface="Söhne"/>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D0D0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D0D0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D0D0D"/>
              </a:solidFill>
            </a:endParaRPr>
          </a:p>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48</a:t>
            </a:fld>
            <a:endParaRPr lang="en-US"/>
          </a:p>
        </p:txBody>
      </p:sp>
    </p:spTree>
    <p:extLst>
      <p:ext uri="{BB962C8B-B14F-4D97-AF65-F5344CB8AC3E}">
        <p14:creationId xmlns:p14="http://schemas.microsoft.com/office/powerpoint/2010/main" val="3852049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https://www.researchgate.net/journal/Merit-Research-Journal-of-Medicine-and-Medical-Sciences-2354-323X?_tp=eyJjb250ZXh0Ijp7ImZpcnN0UGFnZSI6InB1YmxpY2F0aW9uIiwicGFnZSI6InB1YmxpY2F0aW9uIiwicG9zaXRpb24iOiJwYWdlSGVhZGVyIn19"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4682429"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429" y="2496664"/>
            <a:ext cx="3870662" cy="1306977"/>
          </a:xfrm>
          <a:prstGeom prst="rect">
            <a:avLst/>
          </a:prstGeom>
        </p:spPr>
      </p:pic>
    </p:spTree>
    <p:extLst>
      <p:ext uri="{BB962C8B-B14F-4D97-AF65-F5344CB8AC3E}">
        <p14:creationId xmlns:p14="http://schemas.microsoft.com/office/powerpoint/2010/main" val="140634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2734519"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518" y="2650406"/>
            <a:ext cx="4117013" cy="1365114"/>
          </a:xfrm>
          <a:prstGeom prst="rect">
            <a:avLst/>
          </a:prstGeom>
        </p:spPr>
      </p:pic>
    </p:spTree>
    <p:extLst>
      <p:ext uri="{BB962C8B-B14F-4D97-AF65-F5344CB8AC3E}">
        <p14:creationId xmlns:p14="http://schemas.microsoft.com/office/powerpoint/2010/main" val="3952196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707886"/>
          </a:xfrm>
          <a:prstGeom prst="rect">
            <a:avLst/>
          </a:prstGeom>
          <a:noFill/>
        </p:spPr>
        <p:txBody>
          <a:bodyPr wrap="square" rtlCol="0">
            <a:spAutoFit/>
          </a:bodyPr>
          <a:lstStyle/>
          <a:p>
            <a:r>
              <a:rPr lang="en-US" sz="4000" b="1" u="sng" dirty="0">
                <a:latin typeface="Baskerville Old Face" panose="02020602080505020303" pitchFamily="18" charset="0"/>
              </a:rPr>
              <a:t>2</a:t>
            </a:r>
            <a:r>
              <a:rPr lang="en-US" sz="4000" b="1" u="sng" dirty="0"/>
              <a:t>. Trans methylation</a:t>
            </a:r>
          </a:p>
        </p:txBody>
      </p:sp>
      <p:sp>
        <p:nvSpPr>
          <p:cNvPr id="9" name="TextBox 8"/>
          <p:cNvSpPr txBox="1"/>
          <p:nvPr/>
        </p:nvSpPr>
        <p:spPr>
          <a:xfrm>
            <a:off x="139100" y="1970058"/>
            <a:ext cx="8853938" cy="3046988"/>
          </a:xfrm>
          <a:prstGeom prst="rect">
            <a:avLst/>
          </a:prstGeom>
          <a:noFill/>
        </p:spPr>
        <p:txBody>
          <a:bodyPr wrap="square" rtlCol="0">
            <a:spAutoFit/>
          </a:bodyPr>
          <a:lstStyle/>
          <a:p>
            <a:r>
              <a:rPr lang="en-US" dirty="0">
                <a:latin typeface="Baskerville Old Face" panose="02020602080505020303" pitchFamily="18" charset="0"/>
              </a:rPr>
              <a:t>S</a:t>
            </a:r>
            <a:r>
              <a:rPr lang="en-US" sz="2400" dirty="0"/>
              <a:t>–</a:t>
            </a:r>
            <a:r>
              <a:rPr lang="en-US" sz="2400" dirty="0" err="1"/>
              <a:t>Adenosylmethionine</a:t>
            </a:r>
            <a:r>
              <a:rPr lang="en-US" sz="2400" dirty="0"/>
              <a:t> act as methyl donor</a:t>
            </a:r>
          </a:p>
          <a:p>
            <a:r>
              <a:rPr lang="en-US" sz="2400" dirty="0"/>
              <a:t>E.g. In the formation of Adrenaline from Nor–Adrenaline </a:t>
            </a:r>
          </a:p>
          <a:p>
            <a:endParaRPr lang="en-US" sz="2400" dirty="0"/>
          </a:p>
          <a:p>
            <a:r>
              <a:rPr lang="en-US" sz="2400" dirty="0"/>
              <a:t>S–</a:t>
            </a:r>
            <a:r>
              <a:rPr lang="en-US" sz="2400" dirty="0" err="1"/>
              <a:t>Adenosylmethionine</a:t>
            </a:r>
            <a:r>
              <a:rPr lang="en-US" sz="2400" dirty="0"/>
              <a:t> + Nor – Adrenaline    </a:t>
            </a:r>
            <a:r>
              <a:rPr lang="en-US" sz="2400" dirty="0" err="1"/>
              <a:t>Adrenaline</a:t>
            </a:r>
            <a:r>
              <a:rPr lang="en-US" sz="2400" dirty="0"/>
              <a:t> + S–</a:t>
            </a:r>
            <a:r>
              <a:rPr lang="en-US" sz="2400" dirty="0" err="1"/>
              <a:t>Adenosyl</a:t>
            </a:r>
            <a:r>
              <a:rPr lang="en-US" sz="2400" dirty="0"/>
              <a:t> homocysteine </a:t>
            </a:r>
          </a:p>
          <a:p>
            <a:r>
              <a:rPr lang="en-US" sz="2400" dirty="0"/>
              <a:t>  </a:t>
            </a:r>
          </a:p>
          <a:p>
            <a:r>
              <a:rPr lang="en-US" sz="2400" dirty="0"/>
              <a:t>Other examples of Trans methylation are: </a:t>
            </a:r>
          </a:p>
          <a:p>
            <a:r>
              <a:rPr lang="en-US" sz="2400" dirty="0">
                <a:latin typeface="Baskerville Old Face" panose="02020602080505020303" pitchFamily="18" charset="0"/>
              </a:rPr>
              <a:t>Formation of </a:t>
            </a:r>
            <a:r>
              <a:rPr lang="en-US" sz="2400" dirty="0" err="1">
                <a:latin typeface="Baskerville Old Face" panose="02020602080505020303" pitchFamily="18" charset="0"/>
              </a:rPr>
              <a:t>Creatine</a:t>
            </a:r>
            <a:endParaRPr lang="en-US" sz="2400" dirty="0">
              <a:latin typeface="Baskerville Old Face" panose="02020602080505020303" pitchFamily="18" charset="0"/>
            </a:endParaRPr>
          </a:p>
        </p:txBody>
      </p:sp>
      <p:sp>
        <p:nvSpPr>
          <p:cNvPr id="2" name="Right Arrow 1"/>
          <p:cNvSpPr/>
          <p:nvPr/>
        </p:nvSpPr>
        <p:spPr>
          <a:xfrm>
            <a:off x="4218316" y="2927591"/>
            <a:ext cx="155276" cy="116456"/>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7438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7157"/>
            <a:ext cx="9120391" cy="2898476"/>
          </a:xfrm>
          <a:prstGeom prst="rect">
            <a:avLst/>
          </a:prstGeom>
        </p:spPr>
      </p:pic>
      <p:sp>
        <p:nvSpPr>
          <p:cNvPr id="3" name="Rectangle 2"/>
          <p:cNvSpPr/>
          <p:nvPr/>
        </p:nvSpPr>
        <p:spPr>
          <a:xfrm>
            <a:off x="1201175" y="4836787"/>
            <a:ext cx="7055136" cy="461665"/>
          </a:xfrm>
          <a:prstGeom prst="rect">
            <a:avLst/>
          </a:prstGeom>
        </p:spPr>
        <p:txBody>
          <a:bodyPr wrap="none">
            <a:spAutoFit/>
          </a:bodyPr>
          <a:lstStyle/>
          <a:p>
            <a:r>
              <a:rPr lang="en-US" sz="2400" b="1" u="sng" dirty="0">
                <a:latin typeface="Baskerville Old Face" panose="02020602080505020303" pitchFamily="18" charset="0"/>
              </a:rPr>
              <a:t>Synthesis of </a:t>
            </a:r>
            <a:r>
              <a:rPr lang="en-US" sz="2400" b="1" u="sng" dirty="0" err="1">
                <a:latin typeface="Baskerville Old Face" panose="02020602080505020303" pitchFamily="18" charset="0"/>
              </a:rPr>
              <a:t>catecholamines</a:t>
            </a:r>
            <a:r>
              <a:rPr lang="en-US" sz="2400" b="1" u="sng" dirty="0">
                <a:latin typeface="Baskerville Old Face" panose="02020602080505020303" pitchFamily="18" charset="0"/>
              </a:rPr>
              <a:t>. PLP = pyridoxal phosphate</a:t>
            </a:r>
          </a:p>
        </p:txBody>
      </p:sp>
    </p:spTree>
    <p:extLst>
      <p:ext uri="{BB962C8B-B14F-4D97-AF65-F5344CB8AC3E}">
        <p14:creationId xmlns:p14="http://schemas.microsoft.com/office/powerpoint/2010/main" val="82305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8694"/>
            <a:ext cx="3267255" cy="51320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140" y="860241"/>
            <a:ext cx="2958860" cy="5140510"/>
          </a:xfrm>
          <a:prstGeom prst="rect">
            <a:avLst/>
          </a:prstGeom>
        </p:spPr>
      </p:pic>
      <p:sp>
        <p:nvSpPr>
          <p:cNvPr id="5" name="Rectangle 4"/>
          <p:cNvSpPr/>
          <p:nvPr/>
        </p:nvSpPr>
        <p:spPr>
          <a:xfrm>
            <a:off x="3682018" y="3166973"/>
            <a:ext cx="2050234" cy="1569660"/>
          </a:xfrm>
          <a:prstGeom prst="rect">
            <a:avLst/>
          </a:prstGeom>
        </p:spPr>
        <p:txBody>
          <a:bodyPr wrap="square">
            <a:spAutoFit/>
          </a:bodyPr>
          <a:lstStyle/>
          <a:p>
            <a:r>
              <a:rPr lang="en-US" sz="3200" b="1" dirty="0"/>
              <a:t>Synthesis of </a:t>
            </a:r>
            <a:r>
              <a:rPr lang="en-US" sz="3200" b="1" dirty="0" err="1"/>
              <a:t>creatine</a:t>
            </a:r>
            <a:r>
              <a:rPr lang="en-US" sz="3200" b="1" dirty="0"/>
              <a:t>.</a:t>
            </a:r>
          </a:p>
        </p:txBody>
      </p:sp>
    </p:spTree>
    <p:extLst>
      <p:ext uri="{BB962C8B-B14F-4D97-AF65-F5344CB8AC3E}">
        <p14:creationId xmlns:p14="http://schemas.microsoft.com/office/powerpoint/2010/main" val="976501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707886"/>
          </a:xfrm>
          <a:prstGeom prst="rect">
            <a:avLst/>
          </a:prstGeom>
          <a:noFill/>
        </p:spPr>
        <p:txBody>
          <a:bodyPr wrap="square" rtlCol="0">
            <a:spAutoFit/>
          </a:bodyPr>
          <a:lstStyle/>
          <a:p>
            <a:r>
              <a:rPr lang="en-US" sz="3000" b="1" u="sng" dirty="0">
                <a:latin typeface="Baskerville Old Face" panose="02020602080505020303" pitchFamily="18" charset="0"/>
              </a:rPr>
              <a:t>3</a:t>
            </a:r>
            <a:r>
              <a:rPr lang="en-US" sz="4000" b="1" u="sng" dirty="0"/>
              <a:t>. Deamidation</a:t>
            </a:r>
          </a:p>
        </p:txBody>
      </p:sp>
      <p:sp>
        <p:nvSpPr>
          <p:cNvPr id="9" name="TextBox 8"/>
          <p:cNvSpPr txBox="1"/>
          <p:nvPr/>
        </p:nvSpPr>
        <p:spPr>
          <a:xfrm>
            <a:off x="139100" y="1970057"/>
            <a:ext cx="8853938" cy="2677656"/>
          </a:xfrm>
          <a:prstGeom prst="rect">
            <a:avLst/>
          </a:prstGeom>
          <a:noFill/>
        </p:spPr>
        <p:txBody>
          <a:bodyPr wrap="square" rtlCol="0">
            <a:spAutoFit/>
          </a:bodyPr>
          <a:lstStyle/>
          <a:p>
            <a:pPr marL="257175" indent="-257175">
              <a:buFont typeface="Arial" panose="020B0604020202020204" pitchFamily="34" charset="0"/>
              <a:buChar char="•"/>
            </a:pPr>
            <a:r>
              <a:rPr lang="en-US" sz="2400" dirty="0"/>
              <a:t>Glutamine and Asparagine are Amide forms of Glutamic acid and Aspartic acid.</a:t>
            </a:r>
          </a:p>
          <a:p>
            <a:endParaRPr lang="en-US" sz="2400" dirty="0"/>
          </a:p>
          <a:p>
            <a:pPr marL="257175" indent="-257175">
              <a:buFont typeface="Arial" panose="020B0604020202020204" pitchFamily="34" charset="0"/>
              <a:buChar char="•"/>
            </a:pPr>
            <a:r>
              <a:rPr lang="en-US" sz="2400" dirty="0"/>
              <a:t>They are hydrolyzed by Glutaminase and Asparaginase to corresponding amino acids.</a:t>
            </a:r>
          </a:p>
          <a:p>
            <a:endParaRPr lang="en-US" sz="2400" dirty="0"/>
          </a:p>
          <a:p>
            <a:pPr marL="257175" indent="-257175">
              <a:buFont typeface="Arial" panose="020B0604020202020204" pitchFamily="34" charset="0"/>
              <a:buChar char="•"/>
            </a:pPr>
            <a:r>
              <a:rPr lang="en-US" sz="2400" dirty="0"/>
              <a:t>Ammonia is liberated in these reactions</a:t>
            </a:r>
            <a:r>
              <a:rPr lang="en-US" dirty="0">
                <a:latin typeface="Baskerville Old Face" panose="02020602080505020303" pitchFamily="18" charset="0"/>
              </a:rPr>
              <a:t>. </a:t>
            </a:r>
          </a:p>
        </p:txBody>
      </p:sp>
    </p:spTree>
    <p:extLst>
      <p:ext uri="{BB962C8B-B14F-4D97-AF65-F5344CB8AC3E}">
        <p14:creationId xmlns:p14="http://schemas.microsoft.com/office/powerpoint/2010/main" val="181589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707886"/>
          </a:xfrm>
          <a:prstGeom prst="rect">
            <a:avLst/>
          </a:prstGeom>
          <a:noFill/>
        </p:spPr>
        <p:txBody>
          <a:bodyPr wrap="square" rtlCol="0">
            <a:spAutoFit/>
          </a:bodyPr>
          <a:lstStyle/>
          <a:p>
            <a:r>
              <a:rPr lang="en-US" sz="3000" b="1" u="sng" dirty="0">
                <a:latin typeface="Baskerville Old Face" panose="02020602080505020303" pitchFamily="18" charset="0"/>
              </a:rPr>
              <a:t>3. </a:t>
            </a:r>
            <a:r>
              <a:rPr lang="en-US" sz="4000" b="1" u="sng" dirty="0"/>
              <a:t>Deamidation Cont</a:t>
            </a:r>
            <a:r>
              <a:rPr lang="en-US" sz="3000" b="1" u="sng" dirty="0">
                <a:latin typeface="Baskerville Old Face" panose="02020602080505020303" pitchFamily="18" charset="0"/>
              </a:rPr>
              <a:t>.</a:t>
            </a:r>
          </a:p>
        </p:txBody>
      </p:sp>
      <p:sp>
        <p:nvSpPr>
          <p:cNvPr id="9" name="TextBox 8"/>
          <p:cNvSpPr txBox="1"/>
          <p:nvPr/>
        </p:nvSpPr>
        <p:spPr>
          <a:xfrm>
            <a:off x="139100" y="1970057"/>
            <a:ext cx="8853938" cy="923330"/>
          </a:xfrm>
          <a:prstGeom prst="rect">
            <a:avLst/>
          </a:prstGeom>
          <a:noFill/>
        </p:spPr>
        <p:txBody>
          <a:bodyPr wrap="square" rtlCol="0">
            <a:spAutoFit/>
          </a:bodyPr>
          <a:lstStyle/>
          <a:p>
            <a:r>
              <a:rPr lang="pt-BR" sz="2700" dirty="0">
                <a:latin typeface="Baskerville Old Face" panose="02020602080505020303" pitchFamily="18" charset="0"/>
              </a:rPr>
              <a:t>(a) Asparagine + H2O 		 Aspartic acid + NH3	</a:t>
            </a:r>
          </a:p>
          <a:p>
            <a:r>
              <a:rPr lang="pt-BR" sz="2700" dirty="0">
                <a:latin typeface="Baskerville Old Face" panose="02020602080505020303" pitchFamily="18" charset="0"/>
              </a:rPr>
              <a:t>(b) Glutamine  + H2O              Glutamic acid + NH3</a:t>
            </a:r>
          </a:p>
        </p:txBody>
      </p:sp>
      <p:pic>
        <p:nvPicPr>
          <p:cNvPr id="4" name="Picture 3">
            <a:extLst>
              <a:ext uri="{FF2B5EF4-FFF2-40B4-BE49-F238E27FC236}">
                <a16:creationId xmlns:a16="http://schemas.microsoft.com/office/drawing/2014/main" id="{21D8BA57-8BB8-1755-619F-64CB6631AB96}"/>
              </a:ext>
            </a:extLst>
          </p:cNvPr>
          <p:cNvPicPr>
            <a:picLocks noChangeAspect="1"/>
          </p:cNvPicPr>
          <p:nvPr/>
        </p:nvPicPr>
        <p:blipFill>
          <a:blip r:embed="rId2"/>
          <a:stretch>
            <a:fillRect/>
          </a:stretch>
        </p:blipFill>
        <p:spPr>
          <a:xfrm>
            <a:off x="7968343" y="996039"/>
            <a:ext cx="743971" cy="523756"/>
          </a:xfrm>
          <a:prstGeom prst="rect">
            <a:avLst/>
          </a:prstGeom>
        </p:spPr>
      </p:pic>
      <p:sp>
        <p:nvSpPr>
          <p:cNvPr id="2" name="Right Arrow 1"/>
          <p:cNvSpPr/>
          <p:nvPr/>
        </p:nvSpPr>
        <p:spPr>
          <a:xfrm>
            <a:off x="3509873" y="2090179"/>
            <a:ext cx="397894" cy="244556"/>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ight Arrow 6"/>
          <p:cNvSpPr/>
          <p:nvPr/>
        </p:nvSpPr>
        <p:spPr>
          <a:xfrm>
            <a:off x="3535752" y="2519993"/>
            <a:ext cx="530525" cy="265005"/>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64779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707886"/>
          </a:xfrm>
          <a:prstGeom prst="rect">
            <a:avLst/>
          </a:prstGeom>
          <a:noFill/>
        </p:spPr>
        <p:txBody>
          <a:bodyPr wrap="square" rtlCol="0">
            <a:spAutoFit/>
          </a:bodyPr>
          <a:lstStyle/>
          <a:p>
            <a:r>
              <a:rPr lang="en-US" sz="3000" b="1" u="sng" dirty="0">
                <a:latin typeface="Baskerville Old Face" panose="02020602080505020303" pitchFamily="18" charset="0"/>
              </a:rPr>
              <a:t>4</a:t>
            </a:r>
            <a:r>
              <a:rPr lang="en-US" sz="4000" b="1" u="sng" dirty="0"/>
              <a:t>. Deamination</a:t>
            </a:r>
          </a:p>
        </p:txBody>
      </p:sp>
      <p:sp>
        <p:nvSpPr>
          <p:cNvPr id="9" name="TextBox 8"/>
          <p:cNvSpPr txBox="1"/>
          <p:nvPr/>
        </p:nvSpPr>
        <p:spPr>
          <a:xfrm>
            <a:off x="139100" y="1970057"/>
            <a:ext cx="8853938" cy="3046988"/>
          </a:xfrm>
          <a:prstGeom prst="rect">
            <a:avLst/>
          </a:prstGeom>
          <a:noFill/>
        </p:spPr>
        <p:txBody>
          <a:bodyPr wrap="square" rtlCol="0">
            <a:spAutoFit/>
          </a:bodyPr>
          <a:lstStyle/>
          <a:p>
            <a:pPr marL="257175" indent="-257175">
              <a:buFont typeface="Arial" panose="020B0604020202020204" pitchFamily="34" charset="0"/>
              <a:buChar char="•"/>
            </a:pPr>
            <a:r>
              <a:rPr lang="en-US" dirty="0">
                <a:latin typeface="Baskerville Old Face" panose="02020602080505020303" pitchFamily="18" charset="0"/>
              </a:rPr>
              <a:t> </a:t>
            </a:r>
            <a:r>
              <a:rPr lang="en-US" sz="2400" dirty="0"/>
              <a:t>It is removal of NH3  in the free form from an amino acid resulting in the formation of corresponding keto acid </a:t>
            </a:r>
          </a:p>
          <a:p>
            <a:pPr marL="257175" indent="-257175">
              <a:buFont typeface="Arial" panose="020B0604020202020204" pitchFamily="34" charset="0"/>
              <a:buChar char="•"/>
            </a:pPr>
            <a:r>
              <a:rPr lang="en-US" sz="2400" dirty="0"/>
              <a:t> It mainly takes place in Liver</a:t>
            </a:r>
          </a:p>
          <a:p>
            <a:pPr marL="257175" indent="-257175">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 is of 2 types</a:t>
            </a:r>
          </a:p>
          <a:p>
            <a:r>
              <a:rPr lang="en-US" sz="2400" dirty="0"/>
              <a:t>(I) Oxidative deamination </a:t>
            </a:r>
          </a:p>
          <a:p>
            <a:r>
              <a:rPr lang="en-US" sz="2400" dirty="0"/>
              <a:t>(ii) Non oxidative deamination</a:t>
            </a:r>
          </a:p>
          <a:p>
            <a:endParaRPr lang="en-US" sz="2400" dirty="0">
              <a:latin typeface="Baskerville Old Face" panose="02020602080505020303" pitchFamily="18" charset="0"/>
            </a:endParaRPr>
          </a:p>
        </p:txBody>
      </p:sp>
    </p:spTree>
    <p:extLst>
      <p:ext uri="{BB962C8B-B14F-4D97-AF65-F5344CB8AC3E}">
        <p14:creationId xmlns:p14="http://schemas.microsoft.com/office/powerpoint/2010/main" val="35851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353558"/>
            <a:ext cx="6515100" cy="707886"/>
          </a:xfrm>
          <a:prstGeom prst="rect">
            <a:avLst/>
          </a:prstGeom>
          <a:noFill/>
        </p:spPr>
        <p:txBody>
          <a:bodyPr wrap="square" rtlCol="0">
            <a:spAutoFit/>
          </a:bodyPr>
          <a:lstStyle/>
          <a:p>
            <a:r>
              <a:rPr lang="en-US" sz="3000" b="1" u="sng" dirty="0">
                <a:latin typeface="Baskerville Old Face" panose="02020602080505020303" pitchFamily="18" charset="0"/>
              </a:rPr>
              <a:t>(I) </a:t>
            </a:r>
            <a:r>
              <a:rPr lang="en-US" sz="4000" b="1" u="sng" dirty="0"/>
              <a:t>Oxidative Deamination</a:t>
            </a:r>
          </a:p>
        </p:txBody>
      </p:sp>
      <p:sp>
        <p:nvSpPr>
          <p:cNvPr id="9" name="TextBox 8"/>
          <p:cNvSpPr txBox="1"/>
          <p:nvPr/>
        </p:nvSpPr>
        <p:spPr>
          <a:xfrm>
            <a:off x="139100" y="1970058"/>
            <a:ext cx="8853938" cy="461665"/>
          </a:xfrm>
          <a:prstGeom prst="rect">
            <a:avLst/>
          </a:prstGeom>
          <a:noFill/>
        </p:spPr>
        <p:txBody>
          <a:bodyPr wrap="square" rtlCol="0">
            <a:spAutoFit/>
          </a:bodyPr>
          <a:lstStyle/>
          <a:p>
            <a:endParaRPr lang="en-US" sz="2400" dirty="0">
              <a:latin typeface="Baskerville Old Face" panose="02020602080505020303" pitchFamily="18" charset="0"/>
            </a:endParaRPr>
          </a:p>
        </p:txBody>
      </p:sp>
      <p:pic>
        <p:nvPicPr>
          <p:cNvPr id="4" name="Picture 3">
            <a:extLst>
              <a:ext uri="{FF2B5EF4-FFF2-40B4-BE49-F238E27FC236}">
                <a16:creationId xmlns:a16="http://schemas.microsoft.com/office/drawing/2014/main" id="{21D8BA57-8BB8-1755-619F-64CB6631AB96}"/>
              </a:ext>
            </a:extLst>
          </p:cNvPr>
          <p:cNvPicPr>
            <a:picLocks noChangeAspect="1"/>
          </p:cNvPicPr>
          <p:nvPr/>
        </p:nvPicPr>
        <p:blipFill>
          <a:blip r:embed="rId2"/>
          <a:stretch>
            <a:fillRect/>
          </a:stretch>
        </p:blipFill>
        <p:spPr>
          <a:xfrm>
            <a:off x="7968343" y="996039"/>
            <a:ext cx="743971" cy="52375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9347"/>
            <a:ext cx="4795463" cy="32413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353325"/>
            <a:ext cx="2459163" cy="3504675"/>
          </a:xfrm>
          <a:prstGeom prst="rect">
            <a:avLst/>
          </a:prstGeom>
        </p:spPr>
      </p:pic>
    </p:spTree>
    <p:extLst>
      <p:ext uri="{BB962C8B-B14F-4D97-AF65-F5344CB8AC3E}">
        <p14:creationId xmlns:p14="http://schemas.microsoft.com/office/powerpoint/2010/main" val="2126731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707886"/>
          </a:xfrm>
          <a:prstGeom prst="rect">
            <a:avLst/>
          </a:prstGeom>
          <a:noFill/>
        </p:spPr>
        <p:txBody>
          <a:bodyPr wrap="square" rtlCol="0">
            <a:spAutoFit/>
          </a:bodyPr>
          <a:lstStyle/>
          <a:p>
            <a:r>
              <a:rPr lang="en-US" sz="3000" b="1" u="sng" dirty="0">
                <a:latin typeface="Baskerville Old Face" panose="02020602080505020303" pitchFamily="18" charset="0"/>
              </a:rPr>
              <a:t>(I) </a:t>
            </a:r>
            <a:r>
              <a:rPr lang="en-US" sz="4000" b="1" u="sng" dirty="0"/>
              <a:t>Oxidative Deamination</a:t>
            </a:r>
          </a:p>
        </p:txBody>
      </p:sp>
      <p:sp>
        <p:nvSpPr>
          <p:cNvPr id="9" name="TextBox 8"/>
          <p:cNvSpPr txBox="1"/>
          <p:nvPr/>
        </p:nvSpPr>
        <p:spPr>
          <a:xfrm>
            <a:off x="139100" y="1970058"/>
            <a:ext cx="8853938" cy="461665"/>
          </a:xfrm>
          <a:prstGeom prst="rect">
            <a:avLst/>
          </a:prstGeom>
          <a:noFill/>
        </p:spPr>
        <p:txBody>
          <a:bodyPr wrap="square" rtlCol="0">
            <a:spAutoFit/>
          </a:bodyPr>
          <a:lstStyle/>
          <a:p>
            <a:endParaRPr lang="en-US" sz="2400" dirty="0">
              <a:latin typeface="Baskerville Old Face" panose="02020602080505020303" pitchFamily="18" charset="0"/>
            </a:endParaRPr>
          </a:p>
        </p:txBody>
      </p:sp>
      <p:pic>
        <p:nvPicPr>
          <p:cNvPr id="4" name="Picture 3">
            <a:extLst>
              <a:ext uri="{FF2B5EF4-FFF2-40B4-BE49-F238E27FC236}">
                <a16:creationId xmlns:a16="http://schemas.microsoft.com/office/drawing/2014/main" id="{21D8BA57-8BB8-1755-619F-64CB6631AB96}"/>
              </a:ext>
            </a:extLst>
          </p:cNvPr>
          <p:cNvPicPr>
            <a:picLocks noChangeAspect="1"/>
          </p:cNvPicPr>
          <p:nvPr/>
        </p:nvPicPr>
        <p:blipFill>
          <a:blip r:embed="rId2"/>
          <a:stretch>
            <a:fillRect/>
          </a:stretch>
        </p:blipFill>
        <p:spPr>
          <a:xfrm>
            <a:off x="7968343" y="996039"/>
            <a:ext cx="743971" cy="52375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1" y="1824795"/>
            <a:ext cx="4243618" cy="286837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86" y="4838427"/>
            <a:ext cx="2459163" cy="3504675"/>
          </a:xfrm>
          <a:prstGeom prst="rect">
            <a:avLst/>
          </a:prstGeom>
        </p:spPr>
      </p:pic>
      <p:sp>
        <p:nvSpPr>
          <p:cNvPr id="5" name="Rectangle 4"/>
          <p:cNvSpPr/>
          <p:nvPr/>
        </p:nvSpPr>
        <p:spPr>
          <a:xfrm>
            <a:off x="4421038" y="1811404"/>
            <a:ext cx="4572000" cy="4401205"/>
          </a:xfrm>
          <a:prstGeom prst="rect">
            <a:avLst/>
          </a:prstGeom>
        </p:spPr>
        <p:txBody>
          <a:bodyPr>
            <a:spAutoFit/>
          </a:bodyPr>
          <a:lstStyle/>
          <a:p>
            <a:pPr marL="385763" indent="-385763">
              <a:buFont typeface="+mj-lt"/>
              <a:buAutoNum type="arabicPeriod"/>
            </a:pPr>
            <a:r>
              <a:rPr lang="en-US" sz="3200" b="1" u="sng" dirty="0"/>
              <a:t>Glutamate dehydrogenase</a:t>
            </a:r>
            <a:r>
              <a:rPr lang="en-US" sz="2400" b="1" u="sng" dirty="0">
                <a:latin typeface="Baskerville Old Face" panose="02020602080505020303" pitchFamily="18" charset="0"/>
              </a:rPr>
              <a:t>:</a:t>
            </a:r>
          </a:p>
          <a:p>
            <a:r>
              <a:rPr lang="en-US" sz="2400" dirty="0">
                <a:latin typeface="Baskerville Old Face" panose="02020602080505020303" pitchFamily="18" charset="0"/>
              </a:rPr>
              <a:t>The amino groups of most amino acids are ultimately funneled to glutamate by means of the transamination with α-ketoglutarate. Glutamate is unique in that it is the only amino acid that undergoes rapid oxidative deamination—a reaction catalyzed by glutamate dehydrogenase.</a:t>
            </a:r>
          </a:p>
        </p:txBody>
      </p:sp>
    </p:spTree>
    <p:extLst>
      <p:ext uri="{BB962C8B-B14F-4D97-AF65-F5344CB8AC3E}">
        <p14:creationId xmlns:p14="http://schemas.microsoft.com/office/powerpoint/2010/main" val="394948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Foundation Module</a:t>
            </a:r>
            <a:br>
              <a:rPr lang="en-US" sz="4000" u="sng" dirty="0">
                <a:cs typeface="Times New Roman" pitchFamily="18" charset="0"/>
              </a:rPr>
            </a:br>
            <a:r>
              <a:rPr lang="en-US" sz="3200" u="sng" dirty="0">
                <a:cs typeface="Times New Roman" pitchFamily="18" charset="0"/>
              </a:rPr>
              <a:t>2nd</a:t>
            </a:r>
            <a:r>
              <a:rPr lang="en-US" sz="3200" dirty="0">
                <a:cs typeface="Times New Roman" pitchFamily="18" charset="0"/>
              </a:rPr>
              <a:t> Year MBBS(LGIS)</a:t>
            </a:r>
            <a:br>
              <a:rPr lang="en-US" sz="4000" u="sng" dirty="0">
                <a:cs typeface="Times New Roman" pitchFamily="18" charset="0"/>
              </a:rPr>
            </a:br>
            <a:r>
              <a:rPr lang="en-US" sz="4000" b="1" u="sng" dirty="0">
                <a:cs typeface="Times New Roman" pitchFamily="18" charset="0"/>
              </a:rPr>
              <a:t>Metabolism Of Ammonia</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a:t>
            </a:r>
            <a:r>
              <a:rPr lang="en-US" sz="7200" b="1" dirty="0" err="1">
                <a:cs typeface="Times New Roman" pitchFamily="18" charset="0"/>
              </a:rPr>
              <a:t>Deptt</a:t>
            </a:r>
            <a:r>
              <a:rPr lang="en-US" sz="7200" b="1" dirty="0">
                <a:cs typeface="Times New Roman" pitchFamily="18" charset="0"/>
              </a:rPr>
              <a: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EC48220E-3F20-425C-99BA-ADB3A5A39444}"/>
              </a:ext>
            </a:extLst>
          </p:cNvPr>
          <p:cNvPicPr>
            <a:picLocks noChangeAspect="1"/>
          </p:cNvPicPr>
          <p:nvPr/>
        </p:nvPicPr>
        <p:blipFill>
          <a:blip r:embed="rId5"/>
          <a:stretch>
            <a:fillRect/>
          </a:stretch>
        </p:blipFill>
        <p:spPr>
          <a:xfrm>
            <a:off x="265073" y="3739455"/>
            <a:ext cx="2859127" cy="1871634"/>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707886"/>
          </a:xfrm>
          <a:prstGeom prst="rect">
            <a:avLst/>
          </a:prstGeom>
          <a:noFill/>
        </p:spPr>
        <p:txBody>
          <a:bodyPr wrap="square" rtlCol="0">
            <a:spAutoFit/>
          </a:bodyPr>
          <a:lstStyle/>
          <a:p>
            <a:r>
              <a:rPr lang="en-US" sz="3000" b="1" u="sng" dirty="0">
                <a:latin typeface="Baskerville Old Face" panose="02020602080505020303" pitchFamily="18" charset="0"/>
              </a:rPr>
              <a:t>(I) </a:t>
            </a:r>
            <a:r>
              <a:rPr lang="en-US" sz="4000" b="1" u="sng" dirty="0"/>
              <a:t>Oxidative Deamination</a:t>
            </a:r>
          </a:p>
        </p:txBody>
      </p:sp>
      <p:sp>
        <p:nvSpPr>
          <p:cNvPr id="9" name="TextBox 8"/>
          <p:cNvSpPr txBox="1"/>
          <p:nvPr/>
        </p:nvSpPr>
        <p:spPr>
          <a:xfrm>
            <a:off x="31810" y="1830814"/>
            <a:ext cx="8853938" cy="1384995"/>
          </a:xfrm>
          <a:prstGeom prst="rect">
            <a:avLst/>
          </a:prstGeom>
          <a:noFill/>
        </p:spPr>
        <p:txBody>
          <a:bodyPr wrap="square" rtlCol="0">
            <a:spAutoFit/>
          </a:bodyPr>
          <a:lstStyle/>
          <a:p>
            <a:r>
              <a:rPr lang="en-US" sz="2100" b="1" dirty="0">
                <a:latin typeface="Baskerville Old Face" panose="02020602080505020303" pitchFamily="18" charset="0"/>
              </a:rPr>
              <a:t>a. Coenzymes: </a:t>
            </a:r>
            <a:r>
              <a:rPr lang="en-US" sz="2100" dirty="0">
                <a:latin typeface="Baskerville Old Face" panose="02020602080505020303" pitchFamily="18" charset="0"/>
              </a:rPr>
              <a:t>Glutamate dehydrogenase is unusual in that it can use either NAD+ or NADP+ as a coenzyme NAD+ is used primarily in oxidative deamination (the simultaneous loss of ammonia coupled with the oxidation of the carbon skeleton and NADPH is used in reductive amination.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9886"/>
            <a:ext cx="2403200" cy="26008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979" y="3271385"/>
            <a:ext cx="2603021" cy="2712852"/>
          </a:xfrm>
          <a:prstGeom prst="rect">
            <a:avLst/>
          </a:prstGeom>
        </p:spPr>
      </p:pic>
      <p:sp>
        <p:nvSpPr>
          <p:cNvPr id="11" name="Rectangle 10"/>
          <p:cNvSpPr/>
          <p:nvPr/>
        </p:nvSpPr>
        <p:spPr>
          <a:xfrm>
            <a:off x="2654780" y="4136594"/>
            <a:ext cx="4572000" cy="1569660"/>
          </a:xfrm>
          <a:prstGeom prst="rect">
            <a:avLst/>
          </a:prstGeom>
        </p:spPr>
        <p:txBody>
          <a:bodyPr>
            <a:spAutoFit/>
          </a:bodyPr>
          <a:lstStyle/>
          <a:p>
            <a:r>
              <a:rPr lang="en-US" sz="2400" b="1" dirty="0"/>
              <a:t>Combined actions of aminotransferase</a:t>
            </a:r>
          </a:p>
          <a:p>
            <a:r>
              <a:rPr lang="en-US" sz="2400" b="1" dirty="0"/>
              <a:t>and glutamate dehydrogenase reactions.</a:t>
            </a:r>
          </a:p>
        </p:txBody>
      </p:sp>
    </p:spTree>
    <p:extLst>
      <p:ext uri="{BB962C8B-B14F-4D97-AF65-F5344CB8AC3E}">
        <p14:creationId xmlns:p14="http://schemas.microsoft.com/office/powerpoint/2010/main" val="246243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707886"/>
          </a:xfrm>
          <a:prstGeom prst="rect">
            <a:avLst/>
          </a:prstGeom>
          <a:noFill/>
        </p:spPr>
        <p:txBody>
          <a:bodyPr wrap="square" rtlCol="0">
            <a:spAutoFit/>
          </a:bodyPr>
          <a:lstStyle/>
          <a:p>
            <a:r>
              <a:rPr lang="en-US" sz="3000" b="1" u="sng" dirty="0">
                <a:latin typeface="Baskerville Old Face" panose="02020602080505020303" pitchFamily="18" charset="0"/>
              </a:rPr>
              <a:t>(I</a:t>
            </a:r>
            <a:r>
              <a:rPr lang="en-US" sz="4000" b="1" u="sng" dirty="0"/>
              <a:t>) Oxidative Deamination</a:t>
            </a:r>
          </a:p>
        </p:txBody>
      </p:sp>
      <p:sp>
        <p:nvSpPr>
          <p:cNvPr id="9" name="TextBox 8"/>
          <p:cNvSpPr txBox="1"/>
          <p:nvPr/>
        </p:nvSpPr>
        <p:spPr>
          <a:xfrm>
            <a:off x="31810" y="1830814"/>
            <a:ext cx="8853938" cy="1061829"/>
          </a:xfrm>
          <a:prstGeom prst="rect">
            <a:avLst/>
          </a:prstGeom>
          <a:noFill/>
        </p:spPr>
        <p:txBody>
          <a:bodyPr wrap="square" rtlCol="0">
            <a:spAutoFit/>
          </a:bodyPr>
          <a:lstStyle/>
          <a:p>
            <a:r>
              <a:rPr lang="en-US" sz="2100" b="1" dirty="0">
                <a:latin typeface="Baskerville Old Face" panose="02020602080505020303" pitchFamily="18" charset="0"/>
              </a:rPr>
              <a:t>b. Direction of reactions: </a:t>
            </a:r>
            <a:r>
              <a:rPr lang="en-US" sz="2100" dirty="0">
                <a:latin typeface="Baskerville Old Face" panose="02020602080505020303" pitchFamily="18" charset="0"/>
              </a:rPr>
              <a:t>The direction of the reaction depends on the relative concentrations of glutamate, α-keto glutarate, and ammonia, and the ratio of oxidized to reduced co-enzymes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9886"/>
            <a:ext cx="2403200" cy="26008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979" y="3271385"/>
            <a:ext cx="2603021" cy="2712852"/>
          </a:xfrm>
          <a:prstGeom prst="rect">
            <a:avLst/>
          </a:prstGeom>
        </p:spPr>
      </p:pic>
      <p:sp>
        <p:nvSpPr>
          <p:cNvPr id="11" name="Rectangle 10"/>
          <p:cNvSpPr/>
          <p:nvPr/>
        </p:nvSpPr>
        <p:spPr>
          <a:xfrm>
            <a:off x="2654780" y="4136594"/>
            <a:ext cx="4572000" cy="1569660"/>
          </a:xfrm>
          <a:prstGeom prst="rect">
            <a:avLst/>
          </a:prstGeom>
        </p:spPr>
        <p:txBody>
          <a:bodyPr>
            <a:spAutoFit/>
          </a:bodyPr>
          <a:lstStyle/>
          <a:p>
            <a:r>
              <a:rPr lang="en-US" sz="2400" b="1" dirty="0"/>
              <a:t>Combined actions of aminotransferase</a:t>
            </a:r>
          </a:p>
          <a:p>
            <a:r>
              <a:rPr lang="en-US" sz="2400" b="1" dirty="0"/>
              <a:t>and glutamate dehydrogenase reactions</a:t>
            </a:r>
            <a:r>
              <a:rPr lang="en-US" b="1" dirty="0">
                <a:latin typeface="Baskerville Old Face" panose="02020602080505020303" pitchFamily="18" charset="0"/>
              </a:rPr>
              <a:t>.</a:t>
            </a:r>
          </a:p>
        </p:txBody>
      </p:sp>
    </p:spTree>
    <p:extLst>
      <p:ext uri="{BB962C8B-B14F-4D97-AF65-F5344CB8AC3E}">
        <p14:creationId xmlns:p14="http://schemas.microsoft.com/office/powerpoint/2010/main" val="77248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707886"/>
          </a:xfrm>
          <a:prstGeom prst="rect">
            <a:avLst/>
          </a:prstGeom>
          <a:noFill/>
        </p:spPr>
        <p:txBody>
          <a:bodyPr wrap="square" rtlCol="0">
            <a:spAutoFit/>
          </a:bodyPr>
          <a:lstStyle/>
          <a:p>
            <a:r>
              <a:rPr lang="en-US" sz="3000" b="1" u="sng" dirty="0">
                <a:latin typeface="Baskerville Old Face" panose="02020602080505020303" pitchFamily="18" charset="0"/>
              </a:rPr>
              <a:t>(I) </a:t>
            </a:r>
            <a:r>
              <a:rPr lang="en-US" sz="4000" b="1" u="sng" dirty="0"/>
              <a:t>Oxidative Deamination</a:t>
            </a:r>
          </a:p>
        </p:txBody>
      </p:sp>
      <p:sp>
        <p:nvSpPr>
          <p:cNvPr id="9" name="TextBox 8"/>
          <p:cNvSpPr txBox="1"/>
          <p:nvPr/>
        </p:nvSpPr>
        <p:spPr>
          <a:xfrm>
            <a:off x="31810" y="1830814"/>
            <a:ext cx="8853938" cy="1200329"/>
          </a:xfrm>
          <a:prstGeom prst="rect">
            <a:avLst/>
          </a:prstGeom>
          <a:noFill/>
        </p:spPr>
        <p:txBody>
          <a:bodyPr wrap="square" rtlCol="0">
            <a:spAutoFit/>
          </a:bodyPr>
          <a:lstStyle/>
          <a:p>
            <a:r>
              <a:rPr lang="en-US" sz="2400" b="1" dirty="0">
                <a:latin typeface="Baskerville Old Face" panose="02020602080505020303" pitchFamily="18" charset="0"/>
              </a:rPr>
              <a:t>c. Allosteric regulators: </a:t>
            </a:r>
            <a:r>
              <a:rPr lang="en-US" sz="2400" dirty="0">
                <a:latin typeface="Baskerville Old Face" panose="02020602080505020303" pitchFamily="18" charset="0"/>
              </a:rPr>
              <a:t>Guanosine triphosphate (GTP) is an allosteric inhibitor of glutamate dehydrogenase, whereas adenosine diphosphate (ADP) is an activator</a:t>
            </a:r>
            <a:r>
              <a:rPr lang="en-US" sz="2100" dirty="0">
                <a:latin typeface="Baskerville Old Face" panose="02020602080505020303" pitchFamily="18"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9886"/>
            <a:ext cx="2403200" cy="26008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979" y="3271385"/>
            <a:ext cx="2603021" cy="2712852"/>
          </a:xfrm>
          <a:prstGeom prst="rect">
            <a:avLst/>
          </a:prstGeom>
        </p:spPr>
      </p:pic>
      <p:sp>
        <p:nvSpPr>
          <p:cNvPr id="11" name="Rectangle 10"/>
          <p:cNvSpPr/>
          <p:nvPr/>
        </p:nvSpPr>
        <p:spPr>
          <a:xfrm>
            <a:off x="2654780" y="4136594"/>
            <a:ext cx="4572000" cy="1569660"/>
          </a:xfrm>
          <a:prstGeom prst="rect">
            <a:avLst/>
          </a:prstGeom>
        </p:spPr>
        <p:txBody>
          <a:bodyPr>
            <a:spAutoFit/>
          </a:bodyPr>
          <a:lstStyle/>
          <a:p>
            <a:r>
              <a:rPr lang="en-US" sz="2400" b="1" dirty="0"/>
              <a:t>Combined actions of aminotransferase</a:t>
            </a:r>
          </a:p>
          <a:p>
            <a:r>
              <a:rPr lang="en-US" sz="2400" b="1" dirty="0"/>
              <a:t>and glutamate dehydrogenase reactions</a:t>
            </a:r>
            <a:r>
              <a:rPr lang="en-US" b="1" dirty="0">
                <a:latin typeface="Baskerville Old Face" panose="02020602080505020303" pitchFamily="18" charset="0"/>
              </a:rPr>
              <a:t>.</a:t>
            </a:r>
          </a:p>
        </p:txBody>
      </p:sp>
    </p:spTree>
    <p:extLst>
      <p:ext uri="{BB962C8B-B14F-4D97-AF65-F5344CB8AC3E}">
        <p14:creationId xmlns:p14="http://schemas.microsoft.com/office/powerpoint/2010/main" val="323310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600164"/>
          </a:xfrm>
          <a:prstGeom prst="rect">
            <a:avLst/>
          </a:prstGeom>
          <a:noFill/>
        </p:spPr>
        <p:txBody>
          <a:bodyPr wrap="square" rtlCol="0">
            <a:spAutoFit/>
          </a:bodyPr>
          <a:lstStyle/>
          <a:p>
            <a:r>
              <a:rPr lang="en-US" sz="3300" b="1" dirty="0">
                <a:latin typeface="Baskerville Old Face" panose="02020602080505020303" pitchFamily="18" charset="0"/>
              </a:rPr>
              <a:t>2. D-Amino acid oxidase:</a:t>
            </a:r>
            <a:endParaRPr lang="en-US" sz="3300" b="1" u="sng" dirty="0">
              <a:latin typeface="Baskerville Old Face" panose="02020602080505020303" pitchFamily="18" charset="0"/>
            </a:endParaRPr>
          </a:p>
        </p:txBody>
      </p:sp>
      <p:sp>
        <p:nvSpPr>
          <p:cNvPr id="9" name="TextBox 8"/>
          <p:cNvSpPr txBox="1"/>
          <p:nvPr/>
        </p:nvSpPr>
        <p:spPr>
          <a:xfrm>
            <a:off x="31810" y="1830814"/>
            <a:ext cx="8853938" cy="1938992"/>
          </a:xfrm>
          <a:prstGeom prst="rect">
            <a:avLst/>
          </a:prstGeom>
          <a:noFill/>
        </p:spPr>
        <p:txBody>
          <a:bodyPr wrap="square" rtlCol="0">
            <a:spAutoFit/>
          </a:bodyPr>
          <a:lstStyle/>
          <a:p>
            <a:r>
              <a:rPr lang="en-US" sz="2400" dirty="0">
                <a:latin typeface="Baskerville Old Face" panose="02020602080505020303" pitchFamily="18" charset="0"/>
              </a:rPr>
              <a:t>D-Amino acid oxidase (DAO) is an FAD-dependent peroxisomal enzyme that catalyzes the oxidative deamination of these amino acid isomers, producing α-keto acids, ammonia, and hydrogen peroxide. The α-keto acids can enter the general pathways of amino acid metabolism, and be reaminated to L-isomers, or catabolized for energy.</a:t>
            </a:r>
          </a:p>
        </p:txBody>
      </p:sp>
      <p:pic>
        <p:nvPicPr>
          <p:cNvPr id="4" name="Picture 3">
            <a:extLst>
              <a:ext uri="{FF2B5EF4-FFF2-40B4-BE49-F238E27FC236}">
                <a16:creationId xmlns:a16="http://schemas.microsoft.com/office/drawing/2014/main" id="{21D8BA57-8BB8-1755-619F-64CB6631AB96}"/>
              </a:ext>
            </a:extLst>
          </p:cNvPr>
          <p:cNvPicPr>
            <a:picLocks noChangeAspect="1"/>
          </p:cNvPicPr>
          <p:nvPr/>
        </p:nvPicPr>
        <p:blipFill>
          <a:blip r:embed="rId2"/>
          <a:stretch>
            <a:fillRect/>
          </a:stretch>
        </p:blipFill>
        <p:spPr>
          <a:xfrm>
            <a:off x="7968343" y="996039"/>
            <a:ext cx="743971" cy="523756"/>
          </a:xfrm>
          <a:prstGeom prst="rect">
            <a:avLst/>
          </a:prstGeom>
        </p:spPr>
      </p:pic>
      <p:sp>
        <p:nvSpPr>
          <p:cNvPr id="6" name="Rounded Rectangle 5"/>
          <p:cNvSpPr/>
          <p:nvPr/>
        </p:nvSpPr>
        <p:spPr>
          <a:xfrm>
            <a:off x="31811" y="880439"/>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schemeClr val="tx1"/>
                </a:solidFill>
              </a:rPr>
              <a:t>Core Concept</a:t>
            </a:r>
          </a:p>
        </p:txBody>
      </p:sp>
    </p:spTree>
    <p:extLst>
      <p:ext uri="{BB962C8B-B14F-4D97-AF65-F5344CB8AC3E}">
        <p14:creationId xmlns:p14="http://schemas.microsoft.com/office/powerpoint/2010/main" val="1977269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89"/>
            <a:ext cx="6515100" cy="600164"/>
          </a:xfrm>
          <a:prstGeom prst="rect">
            <a:avLst/>
          </a:prstGeom>
          <a:noFill/>
        </p:spPr>
        <p:txBody>
          <a:bodyPr wrap="square" rtlCol="0">
            <a:spAutoFit/>
          </a:bodyPr>
          <a:lstStyle/>
          <a:p>
            <a:r>
              <a:rPr lang="en-US" sz="3300" b="1" dirty="0">
                <a:latin typeface="Baskerville Old Face" panose="02020602080505020303" pitchFamily="18" charset="0"/>
              </a:rPr>
              <a:t>2. D-Amino acid oxidase:</a:t>
            </a:r>
            <a:endParaRPr lang="en-US" sz="3300" b="1" u="sng" dirty="0">
              <a:latin typeface="Baskerville Old Face" panose="02020602080505020303" pitchFamily="18" charset="0"/>
            </a:endParaRPr>
          </a:p>
        </p:txBody>
      </p:sp>
      <p:sp>
        <p:nvSpPr>
          <p:cNvPr id="9" name="TextBox 8"/>
          <p:cNvSpPr txBox="1"/>
          <p:nvPr/>
        </p:nvSpPr>
        <p:spPr>
          <a:xfrm>
            <a:off x="31810" y="2031378"/>
            <a:ext cx="8853938" cy="2308324"/>
          </a:xfrm>
          <a:prstGeom prst="rect">
            <a:avLst/>
          </a:prstGeom>
          <a:noFill/>
        </p:spPr>
        <p:txBody>
          <a:bodyPr wrap="square" rtlCol="0">
            <a:spAutoFit/>
          </a:bodyPr>
          <a:lstStyle/>
          <a:p>
            <a:r>
              <a:rPr lang="en-US" sz="2400" dirty="0">
                <a:latin typeface="Baskerville Old Face" panose="02020602080505020303" pitchFamily="18" charset="0"/>
              </a:rPr>
              <a:t>In this type of Deamination first there is removal of H2O by Dehydratases resulting in the formation of </a:t>
            </a:r>
            <a:r>
              <a:rPr lang="en-US" sz="2400" dirty="0" err="1">
                <a:latin typeface="Baskerville Old Face" panose="02020602080505020303" pitchFamily="18" charset="0"/>
              </a:rPr>
              <a:t>Imino</a:t>
            </a:r>
            <a:r>
              <a:rPr lang="en-US" sz="2400" dirty="0">
                <a:latin typeface="Baskerville Old Face" panose="02020602080505020303" pitchFamily="18" charset="0"/>
              </a:rPr>
              <a:t> acid followed by spontaneous Deamination </a:t>
            </a:r>
          </a:p>
          <a:p>
            <a:r>
              <a:rPr lang="en-US" sz="2400" dirty="0">
                <a:latin typeface="Baskerville Old Face" panose="02020602080505020303" pitchFamily="18" charset="0"/>
              </a:rPr>
              <a:t>E.g. Hydoxy amino acids likes Serine and Threonine.</a:t>
            </a:r>
          </a:p>
          <a:p>
            <a:r>
              <a:rPr lang="en-US" sz="2400" dirty="0">
                <a:latin typeface="Baskerville Old Face" panose="02020602080505020303" pitchFamily="18" charset="0"/>
              </a:rPr>
              <a:t>		                                                 			        	                   	</a:t>
            </a:r>
          </a:p>
        </p:txBody>
      </p:sp>
      <p:pic>
        <p:nvPicPr>
          <p:cNvPr id="4" name="Picture 3">
            <a:extLst>
              <a:ext uri="{FF2B5EF4-FFF2-40B4-BE49-F238E27FC236}">
                <a16:creationId xmlns:a16="http://schemas.microsoft.com/office/drawing/2014/main" id="{21D8BA57-8BB8-1755-619F-64CB6631AB96}"/>
              </a:ext>
            </a:extLst>
          </p:cNvPr>
          <p:cNvPicPr>
            <a:picLocks noChangeAspect="1"/>
          </p:cNvPicPr>
          <p:nvPr/>
        </p:nvPicPr>
        <p:blipFill>
          <a:blip r:embed="rId2"/>
          <a:stretch>
            <a:fillRect/>
          </a:stretch>
        </p:blipFill>
        <p:spPr>
          <a:xfrm>
            <a:off x="7968343" y="996039"/>
            <a:ext cx="743971" cy="523756"/>
          </a:xfrm>
          <a:prstGeom prst="rect">
            <a:avLst/>
          </a:prstGeom>
        </p:spPr>
      </p:pic>
      <p:sp>
        <p:nvSpPr>
          <p:cNvPr id="6" name="Rounded Rectangle 5"/>
          <p:cNvSpPr/>
          <p:nvPr/>
        </p:nvSpPr>
        <p:spPr>
          <a:xfrm>
            <a:off x="31811" y="880439"/>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schemeClr val="tx1"/>
                </a:solidFill>
              </a:rPr>
              <a:t>Core Concept</a:t>
            </a:r>
          </a:p>
        </p:txBody>
      </p:sp>
    </p:spTree>
    <p:extLst>
      <p:ext uri="{BB962C8B-B14F-4D97-AF65-F5344CB8AC3E}">
        <p14:creationId xmlns:p14="http://schemas.microsoft.com/office/powerpoint/2010/main" val="375844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90"/>
            <a:ext cx="6515100" cy="507831"/>
          </a:xfrm>
          <a:prstGeom prst="rect">
            <a:avLst/>
          </a:prstGeom>
          <a:noFill/>
        </p:spPr>
        <p:txBody>
          <a:bodyPr wrap="square" rtlCol="0">
            <a:spAutoFit/>
          </a:bodyPr>
          <a:lstStyle/>
          <a:p>
            <a:r>
              <a:rPr lang="en-US" sz="2700" b="1" u="sng" dirty="0">
                <a:latin typeface="Baskerville Old Face" panose="02020602080505020303" pitchFamily="18" charset="0"/>
              </a:rPr>
              <a:t>METABOLISM OF AMMONIA</a:t>
            </a:r>
          </a:p>
        </p:txBody>
      </p:sp>
      <p:sp>
        <p:nvSpPr>
          <p:cNvPr id="9" name="TextBox 8"/>
          <p:cNvSpPr txBox="1"/>
          <p:nvPr/>
        </p:nvSpPr>
        <p:spPr>
          <a:xfrm>
            <a:off x="31810" y="1830814"/>
            <a:ext cx="8853938" cy="3647152"/>
          </a:xfrm>
          <a:prstGeom prst="rect">
            <a:avLst/>
          </a:prstGeom>
          <a:noFill/>
        </p:spPr>
        <p:txBody>
          <a:bodyPr wrap="square" rtlCol="0">
            <a:spAutoFit/>
          </a:bodyPr>
          <a:lstStyle/>
          <a:p>
            <a:r>
              <a:rPr lang="en-US" sz="2100" dirty="0">
                <a:latin typeface="Baskerville Old Face" panose="02020602080505020303" pitchFamily="18" charset="0"/>
              </a:rPr>
              <a:t>Ammonia is produced by all tissues during the metabolism of a variety of compounds, and it is disposed of by formation of urea in the</a:t>
            </a:r>
          </a:p>
          <a:p>
            <a:r>
              <a:rPr lang="en-US" sz="2100" dirty="0">
                <a:latin typeface="Baskerville Old Face" panose="02020602080505020303" pitchFamily="18" charset="0"/>
              </a:rPr>
              <a:t>Liver However, the level of ammonia in the blood must be kept very low, because even slightly elevated concentrations (hyperammonemia) are toxic to the central nervous system</a:t>
            </a:r>
          </a:p>
          <a:p>
            <a:pPr marL="385763" indent="-385763">
              <a:buAutoNum type="alphaUcPeriod"/>
            </a:pPr>
            <a:r>
              <a:rPr lang="en-US" sz="2100" b="1" u="sng" dirty="0">
                <a:latin typeface="Baskerville Old Face" panose="02020602080505020303" pitchFamily="18" charset="0"/>
              </a:rPr>
              <a:t>Sources of ammonia</a:t>
            </a:r>
          </a:p>
          <a:p>
            <a:r>
              <a:rPr lang="en-US" sz="2100" dirty="0">
                <a:latin typeface="Baskerville Old Face" panose="02020602080505020303" pitchFamily="18" charset="0"/>
              </a:rPr>
              <a:t>1. From glutamine</a:t>
            </a:r>
          </a:p>
          <a:p>
            <a:r>
              <a:rPr lang="en-US" sz="2100" dirty="0">
                <a:latin typeface="Baskerville Old Face" panose="02020602080505020303" pitchFamily="18" charset="0"/>
              </a:rPr>
              <a:t>2. From bacterial action in the intestine</a:t>
            </a:r>
          </a:p>
          <a:p>
            <a:r>
              <a:rPr lang="en-US" sz="2100" dirty="0">
                <a:latin typeface="Baskerville Old Face" panose="02020602080505020303" pitchFamily="18" charset="0"/>
              </a:rPr>
              <a:t>3. From amines</a:t>
            </a:r>
          </a:p>
          <a:p>
            <a:r>
              <a:rPr lang="en-US" sz="2100" dirty="0">
                <a:latin typeface="Baskerville Old Face" panose="02020602080505020303" pitchFamily="18" charset="0"/>
              </a:rPr>
              <a:t>4. From purines and pyrimidines</a:t>
            </a:r>
          </a:p>
          <a:p>
            <a:pPr marL="342900" indent="-342900">
              <a:buFont typeface="Arial" panose="020B0604020202020204" pitchFamily="34" charset="0"/>
              <a:buChar char="•"/>
            </a:pPr>
            <a:endParaRPr lang="en-US" sz="2100" b="1" u="sng" dirty="0">
              <a:latin typeface="Baskerville Old Face" panose="02020602080505020303" pitchFamily="18" charset="0"/>
            </a:endParaRPr>
          </a:p>
        </p:txBody>
      </p:sp>
      <p:pic>
        <p:nvPicPr>
          <p:cNvPr id="4" name="Picture 3">
            <a:extLst>
              <a:ext uri="{FF2B5EF4-FFF2-40B4-BE49-F238E27FC236}">
                <a16:creationId xmlns:a16="http://schemas.microsoft.com/office/drawing/2014/main" id="{21D8BA57-8BB8-1755-619F-64CB6631AB96}"/>
              </a:ext>
            </a:extLst>
          </p:cNvPr>
          <p:cNvPicPr>
            <a:picLocks noChangeAspect="1"/>
          </p:cNvPicPr>
          <p:nvPr/>
        </p:nvPicPr>
        <p:blipFill>
          <a:blip r:embed="rId2"/>
          <a:stretch>
            <a:fillRect/>
          </a:stretch>
        </p:blipFill>
        <p:spPr>
          <a:xfrm>
            <a:off x="7968343" y="996039"/>
            <a:ext cx="743971" cy="523756"/>
          </a:xfrm>
          <a:prstGeom prst="rect">
            <a:avLst/>
          </a:prstGeom>
        </p:spPr>
      </p:pic>
      <p:sp>
        <p:nvSpPr>
          <p:cNvPr id="6" name="Rounded Rectangle 5"/>
          <p:cNvSpPr/>
          <p:nvPr/>
        </p:nvSpPr>
        <p:spPr>
          <a:xfrm>
            <a:off x="31811" y="880439"/>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schemeClr val="tx1"/>
                </a:solidFill>
              </a:rPr>
              <a:t>Core Concept</a:t>
            </a:r>
          </a:p>
        </p:txBody>
      </p:sp>
    </p:spTree>
    <p:extLst>
      <p:ext uri="{BB962C8B-B14F-4D97-AF65-F5344CB8AC3E}">
        <p14:creationId xmlns:p14="http://schemas.microsoft.com/office/powerpoint/2010/main" val="1920154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1"/>
            <a:ext cx="3853081" cy="5143500"/>
          </a:xfrm>
          <a:prstGeom prst="rect">
            <a:avLst/>
          </a:prstGeom>
        </p:spPr>
      </p:pic>
      <p:sp>
        <p:nvSpPr>
          <p:cNvPr id="3" name="Rectangle 2"/>
          <p:cNvSpPr/>
          <p:nvPr/>
        </p:nvSpPr>
        <p:spPr>
          <a:xfrm>
            <a:off x="4498338" y="2824675"/>
            <a:ext cx="3664786" cy="553998"/>
          </a:xfrm>
          <a:prstGeom prst="rect">
            <a:avLst/>
          </a:prstGeom>
        </p:spPr>
        <p:txBody>
          <a:bodyPr wrap="none">
            <a:spAutoFit/>
          </a:bodyPr>
          <a:lstStyle/>
          <a:p>
            <a:r>
              <a:rPr lang="en-US" sz="3000" b="1" dirty="0">
                <a:latin typeface="Baskerville Old Face" panose="02020602080505020303" pitchFamily="18" charset="0"/>
              </a:rPr>
              <a:t>Synthesis of glutamine.</a:t>
            </a:r>
          </a:p>
        </p:txBody>
      </p:sp>
    </p:spTree>
    <p:extLst>
      <p:ext uri="{BB962C8B-B14F-4D97-AF65-F5344CB8AC3E}">
        <p14:creationId xmlns:p14="http://schemas.microsoft.com/office/powerpoint/2010/main" val="963864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7066"/>
            <a:ext cx="2829560" cy="36036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403" y="887903"/>
            <a:ext cx="2693598" cy="5112848"/>
          </a:xfrm>
          <a:prstGeom prst="rect">
            <a:avLst/>
          </a:prstGeom>
        </p:spPr>
      </p:pic>
      <p:sp>
        <p:nvSpPr>
          <p:cNvPr id="6" name="Rectangle 5"/>
          <p:cNvSpPr/>
          <p:nvPr/>
        </p:nvSpPr>
        <p:spPr>
          <a:xfrm>
            <a:off x="-75748" y="1530712"/>
            <a:ext cx="6308137" cy="553998"/>
          </a:xfrm>
          <a:prstGeom prst="rect">
            <a:avLst/>
          </a:prstGeom>
        </p:spPr>
        <p:txBody>
          <a:bodyPr wrap="none">
            <a:spAutoFit/>
          </a:bodyPr>
          <a:lstStyle/>
          <a:p>
            <a:r>
              <a:rPr lang="en-US" sz="3000" b="1" u="sng" dirty="0">
                <a:latin typeface="Baskerville Old Face" panose="02020602080505020303" pitchFamily="18" charset="0"/>
              </a:rPr>
              <a:t>Transport of ammonia in the circulation</a:t>
            </a:r>
          </a:p>
        </p:txBody>
      </p:sp>
      <p:cxnSp>
        <p:nvCxnSpPr>
          <p:cNvPr id="8" name="Elbow Connector 7"/>
          <p:cNvCxnSpPr/>
          <p:nvPr/>
        </p:nvCxnSpPr>
        <p:spPr>
          <a:xfrm>
            <a:off x="3506638" y="2817602"/>
            <a:ext cx="1688621" cy="161098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341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749" y="857251"/>
            <a:ext cx="8149988" cy="507831"/>
          </a:xfrm>
          <a:prstGeom prst="rect">
            <a:avLst/>
          </a:prstGeom>
        </p:spPr>
        <p:txBody>
          <a:bodyPr wrap="none">
            <a:spAutoFit/>
          </a:bodyPr>
          <a:lstStyle/>
          <a:p>
            <a:r>
              <a:rPr lang="en-US" sz="2700" b="1" u="sng" dirty="0">
                <a:latin typeface="Baskerville Old Face" panose="02020602080505020303" pitchFamily="18" charset="0"/>
              </a:rPr>
              <a:t>Transport of ammonia from peripheral tissues to the liver.</a:t>
            </a:r>
          </a:p>
        </p:txBody>
      </p:sp>
      <p:cxnSp>
        <p:nvCxnSpPr>
          <p:cNvPr id="8" name="Elbow Connector 7"/>
          <p:cNvCxnSpPr/>
          <p:nvPr/>
        </p:nvCxnSpPr>
        <p:spPr>
          <a:xfrm>
            <a:off x="3506638" y="2817602"/>
            <a:ext cx="1688621" cy="161098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9797"/>
            <a:ext cx="2206207" cy="46309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918" y="1369797"/>
            <a:ext cx="2885083" cy="4632386"/>
          </a:xfrm>
          <a:prstGeom prst="rect">
            <a:avLst/>
          </a:prstGeom>
        </p:spPr>
      </p:pic>
    </p:spTree>
    <p:extLst>
      <p:ext uri="{BB962C8B-B14F-4D97-AF65-F5344CB8AC3E}">
        <p14:creationId xmlns:p14="http://schemas.microsoft.com/office/powerpoint/2010/main" val="2347283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323" y="1280490"/>
            <a:ext cx="6515100" cy="707886"/>
          </a:xfrm>
          <a:prstGeom prst="rect">
            <a:avLst/>
          </a:prstGeom>
          <a:noFill/>
        </p:spPr>
        <p:txBody>
          <a:bodyPr wrap="square" rtlCol="0">
            <a:spAutoFit/>
          </a:bodyPr>
          <a:lstStyle/>
          <a:p>
            <a:r>
              <a:rPr lang="en-US" sz="4000" b="1" u="sng" dirty="0"/>
              <a:t>Hyperammonemia</a:t>
            </a:r>
          </a:p>
        </p:txBody>
      </p:sp>
      <p:sp>
        <p:nvSpPr>
          <p:cNvPr id="9" name="TextBox 8"/>
          <p:cNvSpPr txBox="1"/>
          <p:nvPr/>
        </p:nvSpPr>
        <p:spPr>
          <a:xfrm>
            <a:off x="31810" y="1830814"/>
            <a:ext cx="8853938" cy="3046988"/>
          </a:xfrm>
          <a:prstGeom prst="rect">
            <a:avLst/>
          </a:prstGeom>
          <a:noFill/>
        </p:spPr>
        <p:txBody>
          <a:bodyPr wrap="square" rtlCol="0">
            <a:spAutoFit/>
          </a:bodyPr>
          <a:lstStyle/>
          <a:p>
            <a:r>
              <a:rPr lang="en-US" sz="2400" dirty="0"/>
              <a:t>When liver function is compromised, due either to genetic defects of the urea cycle or liver disease, blood levels can rise above 1,000 </a:t>
            </a:r>
            <a:r>
              <a:rPr lang="en-US" sz="2400" dirty="0" err="1"/>
              <a:t>μmol</a:t>
            </a:r>
            <a:r>
              <a:rPr lang="en-US" sz="2400" dirty="0"/>
              <a:t>/L. Such hyper </a:t>
            </a:r>
            <a:r>
              <a:rPr lang="en-US" sz="2400" dirty="0" err="1"/>
              <a:t>ammonemia</a:t>
            </a:r>
            <a:r>
              <a:rPr lang="en-US" sz="2400" dirty="0"/>
              <a:t> is a medical emergency, because ammonia has a direct neurotoxic effect on the CNS cause the symptoms of ammonia intoxication, which include</a:t>
            </a:r>
          </a:p>
          <a:p>
            <a:r>
              <a:rPr lang="en-US" sz="2400" dirty="0"/>
              <a:t>tremors, slurring of speech, somnolence, vomiting, cerebral edema,</a:t>
            </a:r>
          </a:p>
          <a:p>
            <a:r>
              <a:rPr lang="en-US" sz="2400" dirty="0"/>
              <a:t>and blurring of vision. At high concentrations, ammonia can cause</a:t>
            </a:r>
          </a:p>
          <a:p>
            <a:r>
              <a:rPr lang="en-US" sz="2400" dirty="0"/>
              <a:t>coma and death. </a:t>
            </a:r>
          </a:p>
        </p:txBody>
      </p:sp>
    </p:spTree>
    <p:extLst>
      <p:ext uri="{BB962C8B-B14F-4D97-AF65-F5344CB8AC3E}">
        <p14:creationId xmlns:p14="http://schemas.microsoft.com/office/powerpoint/2010/main" val="317802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751523">
            <a:off x="6500775" y="580513"/>
            <a:ext cx="1728276" cy="1938992"/>
          </a:xfrm>
          <a:prstGeom prst="rect">
            <a:avLst/>
          </a:prstGeom>
          <a:noFill/>
        </p:spPr>
        <p:txBody>
          <a:bodyPr wrap="square" rtlCol="0">
            <a:spAutoFit/>
          </a:bodyPr>
          <a:lstStyle/>
          <a:p>
            <a:r>
              <a:rPr lang="en-US" sz="4000" b="1" u="sng" dirty="0"/>
              <a:t>Hyperammonemia</a:t>
            </a:r>
          </a:p>
        </p:txBody>
      </p:sp>
      <p:sp>
        <p:nvSpPr>
          <p:cNvPr id="9" name="TextBox 8"/>
          <p:cNvSpPr txBox="1"/>
          <p:nvPr/>
        </p:nvSpPr>
        <p:spPr>
          <a:xfrm>
            <a:off x="-6626" y="2187646"/>
            <a:ext cx="8853938" cy="3985706"/>
          </a:xfrm>
          <a:prstGeom prst="rect">
            <a:avLst/>
          </a:prstGeom>
          <a:noFill/>
        </p:spPr>
        <p:txBody>
          <a:bodyPr wrap="square" rtlCol="0">
            <a:spAutoFit/>
          </a:bodyPr>
          <a:lstStyle/>
          <a:p>
            <a:r>
              <a:rPr lang="en-US" sz="2100" dirty="0">
                <a:latin typeface="Baskerville Old Face" panose="02020602080505020303" pitchFamily="18" charset="0"/>
              </a:rPr>
              <a:t>The two major types of hyperammonemia are:</a:t>
            </a:r>
          </a:p>
          <a:p>
            <a:pPr marL="385763" indent="-385763">
              <a:buAutoNum type="arabicPeriod"/>
            </a:pPr>
            <a:r>
              <a:rPr lang="en-US" sz="3200" b="1" dirty="0"/>
              <a:t>Acquired hyperammonemia:</a:t>
            </a:r>
          </a:p>
          <a:p>
            <a:r>
              <a:rPr lang="en-US" sz="2100" dirty="0">
                <a:latin typeface="Baskerville Old Face" panose="02020602080505020303" pitchFamily="18" charset="0"/>
              </a:rPr>
              <a:t>Liver disease is a common cause of hyperammonemia in adults, and may be due, for example, to viral hepatitis or to hepatotoxins such as alcohol causing Cirrhosis of the liver.</a:t>
            </a:r>
          </a:p>
          <a:p>
            <a:r>
              <a:rPr lang="en-US" sz="2100" dirty="0">
                <a:latin typeface="Baskerville Old Face" panose="02020602080505020303" pitchFamily="18" charset="0"/>
              </a:rPr>
              <a:t>2</a:t>
            </a:r>
            <a:r>
              <a:rPr lang="en-US" sz="3200" dirty="0"/>
              <a:t>. </a:t>
            </a:r>
            <a:r>
              <a:rPr lang="en-US" sz="3200" b="1" dirty="0"/>
              <a:t>Congenital hyperammonemia</a:t>
            </a:r>
            <a:r>
              <a:rPr lang="en-US" sz="2100" b="1" dirty="0">
                <a:latin typeface="Baskerville Old Face" panose="02020602080505020303" pitchFamily="18" charset="0"/>
              </a:rPr>
              <a:t>:</a:t>
            </a:r>
          </a:p>
          <a:p>
            <a:r>
              <a:rPr lang="en-US" sz="2100" dirty="0">
                <a:latin typeface="Baskerville Old Face" panose="02020602080505020303" pitchFamily="18" charset="0"/>
              </a:rPr>
              <a:t>Genetic deficiencies of each of the five enzymes of the urea cycle. Ornithine transcarbamoylase deficiency, which is X-linked, is the most common of these disorders, predominantly affecting males. All of the other urea cycle disorders follow an autosomal recessive inheritance pattern. The failure to synthesize urea leads to hyperammonemia during the first week following birth</a:t>
            </a:r>
          </a:p>
        </p:txBody>
      </p:sp>
    </p:spTree>
    <p:extLst>
      <p:ext uri="{BB962C8B-B14F-4D97-AF65-F5344CB8AC3E}">
        <p14:creationId xmlns:p14="http://schemas.microsoft.com/office/powerpoint/2010/main" val="232424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8519" y="1463545"/>
            <a:ext cx="6515100" cy="600164"/>
          </a:xfrm>
          <a:prstGeom prst="rect">
            <a:avLst/>
          </a:prstGeom>
          <a:noFill/>
        </p:spPr>
        <p:txBody>
          <a:bodyPr wrap="square" rtlCol="0">
            <a:spAutoFit/>
          </a:bodyPr>
          <a:lstStyle/>
          <a:p>
            <a:pPr algn="ctr"/>
            <a:r>
              <a:rPr lang="en-US" sz="3300" b="1" u="sng" dirty="0">
                <a:latin typeface="Baskerville Old Face" panose="02020602080505020303" pitchFamily="18" charset="0"/>
              </a:rPr>
              <a:t>Vertical Integration</a:t>
            </a:r>
          </a:p>
        </p:txBody>
      </p:sp>
      <p:sp>
        <p:nvSpPr>
          <p:cNvPr id="4" name="TextBox 3"/>
          <p:cNvSpPr txBox="1"/>
          <p:nvPr/>
        </p:nvSpPr>
        <p:spPr>
          <a:xfrm>
            <a:off x="556405" y="2351776"/>
            <a:ext cx="3299603" cy="553998"/>
          </a:xfrm>
          <a:prstGeom prst="rect">
            <a:avLst/>
          </a:prstGeom>
          <a:noFill/>
        </p:spPr>
        <p:txBody>
          <a:bodyPr wrap="square" rtlCol="0">
            <a:spAutoFit/>
          </a:bodyPr>
          <a:lstStyle/>
          <a:p>
            <a:r>
              <a:rPr lang="en-US" sz="3000" b="1" u="sng" dirty="0">
                <a:latin typeface="Baskerville Old Face" panose="02020602080505020303" pitchFamily="18" charset="0"/>
              </a:rPr>
              <a:t>Hyperammonemia</a:t>
            </a:r>
            <a:endParaRPr lang="en-US" sz="3000" b="1" dirty="0">
              <a:latin typeface="Baskerville Old Face" panose="02020602080505020303" pitchFamily="18" charset="0"/>
            </a:endParaRPr>
          </a:p>
        </p:txBody>
      </p:sp>
      <p:sp>
        <p:nvSpPr>
          <p:cNvPr id="5" name="Right Arrow 4"/>
          <p:cNvSpPr/>
          <p:nvPr/>
        </p:nvSpPr>
        <p:spPr>
          <a:xfrm>
            <a:off x="3577806" y="2549301"/>
            <a:ext cx="556403" cy="207034"/>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21D8BA57-8BB8-1755-619F-64CB6631AB96}"/>
              </a:ext>
            </a:extLst>
          </p:cNvPr>
          <p:cNvPicPr>
            <a:picLocks noChangeAspect="1"/>
          </p:cNvPicPr>
          <p:nvPr/>
        </p:nvPicPr>
        <p:blipFill>
          <a:blip r:embed="rId2"/>
          <a:stretch>
            <a:fillRect/>
          </a:stretch>
        </p:blipFill>
        <p:spPr>
          <a:xfrm>
            <a:off x="7968343" y="996039"/>
            <a:ext cx="743971" cy="52375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411" y="2201517"/>
            <a:ext cx="3987192" cy="3715125"/>
          </a:xfrm>
          <a:prstGeom prst="rect">
            <a:avLst/>
          </a:prstGeom>
        </p:spPr>
      </p:pic>
    </p:spTree>
    <p:extLst>
      <p:ext uri="{BB962C8B-B14F-4D97-AF65-F5344CB8AC3E}">
        <p14:creationId xmlns:p14="http://schemas.microsoft.com/office/powerpoint/2010/main" val="836069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Interactive Session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32</a:t>
            </a:fld>
            <a:endParaRPr lang="en-US"/>
          </a:p>
        </p:txBody>
      </p:sp>
      <p:pic>
        <p:nvPicPr>
          <p:cNvPr id="5" name="Content Placeholder 4">
            <a:extLst>
              <a:ext uri="{FF2B5EF4-FFF2-40B4-BE49-F238E27FC236}">
                <a16:creationId xmlns:a16="http://schemas.microsoft.com/office/drawing/2014/main" id="{71748DBA-8A50-484F-A444-EE50EB3D422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066800"/>
            <a:ext cx="8915400" cy="4724400"/>
          </a:xfrm>
          <a:prstGeom prst="rect">
            <a:avLst/>
          </a:prstGeom>
        </p:spPr>
      </p:pic>
      <p:sp>
        <p:nvSpPr>
          <p:cNvPr id="2" name="Rectangle 1">
            <a:extLst>
              <a:ext uri="{FF2B5EF4-FFF2-40B4-BE49-F238E27FC236}">
                <a16:creationId xmlns:a16="http://schemas.microsoft.com/office/drawing/2014/main" id="{FD0379B1-EBB4-42FE-88CC-DB429A15E5D0}"/>
              </a:ext>
            </a:extLst>
          </p:cNvPr>
          <p:cNvSpPr/>
          <p:nvPr/>
        </p:nvSpPr>
        <p:spPr>
          <a:xfrm>
            <a:off x="6248400" y="3105835"/>
            <a:ext cx="609600" cy="4247317"/>
          </a:xfrm>
          <a:prstGeom prst="rect">
            <a:avLst/>
          </a:prstGeom>
        </p:spPr>
        <p:txBody>
          <a:bodyPr wrap="square">
            <a:spAutoFit/>
          </a:bodyPr>
          <a:lstStyle/>
          <a:p>
            <a:r>
              <a:rPr lang="en-US" b="1" u="sng" dirty="0">
                <a:latin typeface="Baskerville Old Face" panose="02020602080505020303" pitchFamily="18" charset="0"/>
              </a:rPr>
              <a:t>Synthesis of catecholamines. PLP = pyridoxal phosphate</a:t>
            </a:r>
          </a:p>
        </p:txBody>
      </p:sp>
    </p:spTree>
    <p:extLst>
      <p:ext uri="{BB962C8B-B14F-4D97-AF65-F5344CB8AC3E}">
        <p14:creationId xmlns:p14="http://schemas.microsoft.com/office/powerpoint/2010/main" val="3814375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83" y="365127"/>
            <a:ext cx="9037771" cy="1235074"/>
          </a:xfrm>
        </p:spPr>
        <p:txBody>
          <a:bodyPr>
            <a:noAutofit/>
          </a:bodyPr>
          <a:lstStyle/>
          <a:p>
            <a:pPr algn="ctr"/>
            <a:endParaRPr lang="en-US" sz="4000" b="1" dirty="0">
              <a:latin typeface="+mn-lt"/>
            </a:endParaRPr>
          </a:p>
        </p:txBody>
      </p:sp>
      <p:grpSp>
        <p:nvGrpSpPr>
          <p:cNvPr id="4" name="Group 3"/>
          <p:cNvGrpSpPr/>
          <p:nvPr/>
        </p:nvGrpSpPr>
        <p:grpSpPr>
          <a:xfrm>
            <a:off x="0" y="0"/>
            <a:ext cx="2514600" cy="480241"/>
            <a:chOff x="0" y="34747"/>
            <a:chExt cx="2783536" cy="480241"/>
          </a:xfrm>
          <a:scene3d>
            <a:camera prst="orthographicFront"/>
            <a:lightRig rig="flat" dir="t"/>
          </a:scene3d>
        </p:grpSpPr>
        <p:sp>
          <p:nvSpPr>
            <p:cNvPr id="5" name="Round Same Side Corner Rectangle 4"/>
            <p:cNvSpPr/>
            <p:nvPr/>
          </p:nvSpPr>
          <p:spPr>
            <a:xfrm>
              <a:off x="0" y="34747"/>
              <a:ext cx="2783536" cy="480241"/>
            </a:xfrm>
            <a:prstGeom prst="round2SameRect">
              <a:avLst>
                <a:gd name="adj1" fmla="val 16670"/>
                <a:gd name="adj2" fmla="val 0"/>
              </a:avLst>
            </a:prstGeom>
            <a:solidFill>
              <a:schemeClr val="bg1"/>
            </a:solidFill>
            <a:ln>
              <a:noFill/>
            </a:ln>
            <a:sp3d prstMaterial="plastic">
              <a:bevelT w="120900" h="88900"/>
              <a:bevelB w="88900" h="31750" prst="angle"/>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 name="Round Same Side Corner Rectangle 4"/>
            <p:cNvSpPr/>
            <p:nvPr/>
          </p:nvSpPr>
          <p:spPr>
            <a:xfrm>
              <a:off x="23448" y="58195"/>
              <a:ext cx="2736640" cy="456793"/>
            </a:xfrm>
            <a:prstGeom prst="rect">
              <a:avLst/>
            </a:prstGeom>
            <a:ln>
              <a:noFill/>
            </a:ln>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grpSp>
      <p:sp>
        <p:nvSpPr>
          <p:cNvPr id="8" name="Slide Number Placeholder 7"/>
          <p:cNvSpPr>
            <a:spLocks noGrp="1"/>
          </p:cNvSpPr>
          <p:nvPr>
            <p:ph type="sldNum" sz="quarter" idx="12"/>
          </p:nvPr>
        </p:nvSpPr>
        <p:spPr/>
        <p:txBody>
          <a:bodyPr/>
          <a:lstStyle/>
          <a:p>
            <a:fld id="{B6F15528-21DE-4FAA-801E-634DDDAF4B2B}" type="slidenum">
              <a:rPr lang="en-US" smtClean="0"/>
              <a:pPr/>
              <a:t>33</a:t>
            </a:fld>
            <a:endParaRPr lang="en-US"/>
          </a:p>
        </p:txBody>
      </p:sp>
      <p:sp>
        <p:nvSpPr>
          <p:cNvPr id="9" name="Content Placeholder 8">
            <a:extLst>
              <a:ext uri="{FF2B5EF4-FFF2-40B4-BE49-F238E27FC236}">
                <a16:creationId xmlns:a16="http://schemas.microsoft.com/office/drawing/2014/main" id="{CDA41942-ABDB-6765-CDB1-BC6D30AC7E89}"/>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ED910DBA-E407-4052-8DC2-8F05D0951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3" y="338623"/>
            <a:ext cx="4017418" cy="6842742"/>
          </a:xfrm>
          <a:prstGeom prst="rect">
            <a:avLst/>
          </a:prstGeom>
        </p:spPr>
      </p:pic>
      <p:pic>
        <p:nvPicPr>
          <p:cNvPr id="11" name="Picture 10">
            <a:extLst>
              <a:ext uri="{FF2B5EF4-FFF2-40B4-BE49-F238E27FC236}">
                <a16:creationId xmlns:a16="http://schemas.microsoft.com/office/drawing/2014/main" id="{D39A24AF-10A5-48A7-AF6A-E7A79E104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785" y="3988"/>
            <a:ext cx="8132216" cy="6854013"/>
          </a:xfrm>
          <a:prstGeom prst="rect">
            <a:avLst/>
          </a:prstGeom>
        </p:spPr>
      </p:pic>
    </p:spTree>
    <p:extLst>
      <p:ext uri="{BB962C8B-B14F-4D97-AF65-F5344CB8AC3E}">
        <p14:creationId xmlns:p14="http://schemas.microsoft.com/office/powerpoint/2010/main" val="1261385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5" name="Title 2"/>
          <p:cNvSpPr txBox="1">
            <a:spLocks/>
          </p:cNvSpPr>
          <p:nvPr/>
        </p:nvSpPr>
        <p:spPr>
          <a:xfrm>
            <a:off x="628650" y="365127"/>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400" b="1" dirty="0">
              <a:latin typeface="+mn-l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34</a:t>
            </a:fld>
            <a:endParaRPr lang="en-US"/>
          </a:p>
        </p:txBody>
      </p:sp>
      <p:sp>
        <p:nvSpPr>
          <p:cNvPr id="6" name="Content Placeholder 5">
            <a:extLst>
              <a:ext uri="{FF2B5EF4-FFF2-40B4-BE49-F238E27FC236}">
                <a16:creationId xmlns:a16="http://schemas.microsoft.com/office/drawing/2014/main" id="{4489C320-6C52-ED21-1D67-8E2D62092C2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61247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7BFEF0-91EC-D5DE-CF34-0AD6A12B2683}"/>
              </a:ext>
            </a:extLst>
          </p:cNvPr>
          <p:cNvSpPr>
            <a:spLocks noGrp="1"/>
          </p:cNvSpPr>
          <p:nvPr>
            <p:ph type="title"/>
          </p:nvPr>
        </p:nvSpPr>
        <p:spPr>
          <a:xfrm>
            <a:off x="1219200" y="365127"/>
            <a:ext cx="7296150" cy="1006474"/>
          </a:xfrm>
        </p:spPr>
        <p:txBody>
          <a:bodyPr/>
          <a:lstStyle/>
          <a:p>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35</a:t>
            </a:fld>
            <a:endParaRPr lang="en-US"/>
          </a:p>
        </p:txBody>
      </p:sp>
      <p:sp>
        <p:nvSpPr>
          <p:cNvPr id="7"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4" name="Content Placeholder 3">
            <a:extLst>
              <a:ext uri="{FF2B5EF4-FFF2-40B4-BE49-F238E27FC236}">
                <a16:creationId xmlns:a16="http://schemas.microsoft.com/office/drawing/2014/main" id="{82EED541-8D42-8BF1-B77F-D83C2C4BF83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78301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962400" y="1249163"/>
            <a:ext cx="4210050" cy="5257800"/>
          </a:xfrm>
        </p:spPr>
        <p:txBody>
          <a:bodyPr>
            <a:normAutofit/>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4413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8" name="Content Placeholder 5"/>
          <p:cNvSpPr txBox="1">
            <a:spLocks/>
          </p:cNvSpPr>
          <p:nvPr/>
        </p:nvSpPr>
        <p:spPr>
          <a:xfrm>
            <a:off x="4743631" y="1219201"/>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
        <p:nvSpPr>
          <p:cNvPr id="4" name="Content Placeholder 3">
            <a:extLst>
              <a:ext uri="{FF2B5EF4-FFF2-40B4-BE49-F238E27FC236}">
                <a16:creationId xmlns:a16="http://schemas.microsoft.com/office/drawing/2014/main" id="{C8B8F973-2036-D645-6630-546B3DD796A4}"/>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80344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1" y="1600200"/>
            <a:ext cx="4114800" cy="4648200"/>
          </a:xfrm>
        </p:spPr>
        <p:txBody>
          <a:bodyPr>
            <a:noAutofit/>
          </a:bodyPr>
          <a:lstStyle/>
          <a:p>
            <a:endParaRPr lang="en-US" sz="2400" dirty="0">
              <a:latin typeface="Calibri" panose="020F0502020204030204" pitchFamily="34" charset="0"/>
              <a:cs typeface="Calibri" panose="020F0502020204030204" pitchFamily="34" charset="0"/>
            </a:endParaRPr>
          </a:p>
        </p:txBody>
      </p:sp>
      <p:sp>
        <p:nvSpPr>
          <p:cNvPr id="6" name="Title 1"/>
          <p:cNvSpPr txBox="1">
            <a:spLocks/>
          </p:cNvSpPr>
          <p:nvPr/>
        </p:nvSpPr>
        <p:spPr>
          <a:xfrm>
            <a:off x="228600" y="1524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400" b="1" dirty="0">
              <a:latin typeface="+mn-lt"/>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37</a:t>
            </a:fld>
            <a:endParaRPr lang="en-US"/>
          </a:p>
        </p:txBody>
      </p:sp>
      <p:sp>
        <p:nvSpPr>
          <p:cNvPr id="5" name="TextBox 4">
            <a:extLst>
              <a:ext uri="{FF2B5EF4-FFF2-40B4-BE49-F238E27FC236}">
                <a16:creationId xmlns:a16="http://schemas.microsoft.com/office/drawing/2014/main" id="{70CE8872-6261-DDFB-DFF3-93DAE5CC3FE1}"/>
              </a:ext>
            </a:extLst>
          </p:cNvPr>
          <p:cNvSpPr txBox="1"/>
          <p:nvPr/>
        </p:nvSpPr>
        <p:spPr>
          <a:xfrm>
            <a:off x="-76200" y="168748"/>
            <a:ext cx="24384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
        <p:nvSpPr>
          <p:cNvPr id="2" name="Content Placeholder 1">
            <a:extLst>
              <a:ext uri="{FF2B5EF4-FFF2-40B4-BE49-F238E27FC236}">
                <a16:creationId xmlns:a16="http://schemas.microsoft.com/office/drawing/2014/main" id="{2C9D24BB-7859-D2AE-49A9-264BBB375D6C}"/>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4014946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962400" y="1249163"/>
            <a:ext cx="4210050" cy="5257800"/>
          </a:xfrm>
        </p:spPr>
        <p:txBody>
          <a:bodyPr>
            <a:normAutofit/>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723900" y="3651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400" b="1" dirty="0">
              <a:latin typeface="+mn-lt"/>
            </a:endParaRPr>
          </a:p>
        </p:txBody>
      </p:sp>
      <p:sp>
        <p:nvSpPr>
          <p:cNvPr id="8" name="Content Placeholder 5"/>
          <p:cNvSpPr txBox="1">
            <a:spLocks/>
          </p:cNvSpPr>
          <p:nvPr/>
        </p:nvSpPr>
        <p:spPr>
          <a:xfrm>
            <a:off x="628650" y="1480580"/>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2" name="Content Placeholder 1">
            <a:extLst>
              <a:ext uri="{FF2B5EF4-FFF2-40B4-BE49-F238E27FC236}">
                <a16:creationId xmlns:a16="http://schemas.microsoft.com/office/drawing/2014/main" id="{F6EB4706-BB45-35B1-A736-D4D92B7C4A0E}"/>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572410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962400" y="1249163"/>
            <a:ext cx="4210050" cy="5257800"/>
          </a:xfrm>
        </p:spPr>
        <p:txBody>
          <a:bodyPr>
            <a:normAutofit/>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365127"/>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000" b="1" dirty="0">
              <a:latin typeface="+mn-lt"/>
            </a:endParaRPr>
          </a:p>
        </p:txBody>
      </p:sp>
      <p:sp>
        <p:nvSpPr>
          <p:cNvPr id="8" name="Content Placeholder 5"/>
          <p:cNvSpPr txBox="1">
            <a:spLocks/>
          </p:cNvSpPr>
          <p:nvPr/>
        </p:nvSpPr>
        <p:spPr>
          <a:xfrm>
            <a:off x="628650" y="1480580"/>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2" name="Content Placeholder 1">
            <a:extLst>
              <a:ext uri="{FF2B5EF4-FFF2-40B4-BE49-F238E27FC236}">
                <a16:creationId xmlns:a16="http://schemas.microsoft.com/office/drawing/2014/main" id="{B66202DC-296B-CBFD-2EC4-D19CBF4771AC}"/>
              </a:ext>
            </a:extLst>
          </p:cNvPr>
          <p:cNvSpPr>
            <a:spLocks noGrp="1"/>
          </p:cNvSpPr>
          <p:nvPr>
            <p:ph sz="half" idx="1"/>
          </p:nvPr>
        </p:nvSpPr>
        <p:spPr>
          <a:xfrm>
            <a:off x="247650" y="1556117"/>
            <a:ext cx="3429000" cy="4616083"/>
          </a:xfrm>
        </p:spPr>
        <p:txBody>
          <a:bodyPr>
            <a:normAutofit/>
          </a:bodyPr>
          <a:lstStyle/>
          <a:p>
            <a:endParaRPr lang="en-US" sz="2800"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746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br>
              <a:rPr lang="en-US" sz="4400" dirty="0"/>
            </a:b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723900" y="228600"/>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40</a:t>
            </a:fld>
            <a:endParaRPr lang="en-US"/>
          </a:p>
        </p:txBody>
      </p:sp>
      <p:sp>
        <p:nvSpPr>
          <p:cNvPr id="3" name="Content Placeholder 2">
            <a:extLst>
              <a:ext uri="{FF2B5EF4-FFF2-40B4-BE49-F238E27FC236}">
                <a16:creationId xmlns:a16="http://schemas.microsoft.com/office/drawing/2014/main" id="{A0A85165-7DD6-8BAE-8EFF-36F7900F4624}"/>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663013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8" name="Title 2"/>
          <p:cNvSpPr txBox="1">
            <a:spLocks/>
          </p:cNvSpPr>
          <p:nvPr/>
        </p:nvSpPr>
        <p:spPr>
          <a:xfrm>
            <a:off x="628650" y="228600"/>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41</a:t>
            </a:fld>
            <a:endParaRPr lang="en-US"/>
          </a:p>
        </p:txBody>
      </p:sp>
      <p:sp>
        <p:nvSpPr>
          <p:cNvPr id="4" name="Content Placeholder 3">
            <a:extLst>
              <a:ext uri="{FF2B5EF4-FFF2-40B4-BE49-F238E27FC236}">
                <a16:creationId xmlns:a16="http://schemas.microsoft.com/office/drawing/2014/main" id="{C4AE849A-BD3B-7EE4-6762-0EA8F841DDE8}"/>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261667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
        <p:nvSpPr>
          <p:cNvPr id="4" name="Content Placeholder 3">
            <a:extLst>
              <a:ext uri="{FF2B5EF4-FFF2-40B4-BE49-F238E27FC236}">
                <a16:creationId xmlns:a16="http://schemas.microsoft.com/office/drawing/2014/main" id="{E4A97488-EB22-FCF8-2AE0-5089A8F4B7F6}"/>
              </a:ext>
            </a:extLst>
          </p:cNvPr>
          <p:cNvSpPr>
            <a:spLocks noGrp="1"/>
          </p:cNvSpPr>
          <p:nvPr>
            <p:ph sz="half" idx="1"/>
          </p:nvPr>
        </p:nvSpPr>
        <p:spPr>
          <a:xfrm>
            <a:off x="21183" y="1066800"/>
            <a:ext cx="5162970" cy="5562600"/>
          </a:xfrm>
        </p:spPr>
        <p:txBody>
          <a:bodyPr>
            <a:normAutofit/>
          </a:bodyPr>
          <a:lstStyle/>
          <a:p>
            <a:endParaRPr lang="en-US" sz="2400" b="1"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42</a:t>
            </a:fld>
            <a:endParaRPr lang="en-US"/>
          </a:p>
        </p:txBody>
      </p:sp>
      <p:sp>
        <p:nvSpPr>
          <p:cNvPr id="10" name="Title 5">
            <a:extLst>
              <a:ext uri="{FF2B5EF4-FFF2-40B4-BE49-F238E27FC236}">
                <a16:creationId xmlns:a16="http://schemas.microsoft.com/office/drawing/2014/main" id="{AA5D7DE3-220A-9599-0788-3455B8D8987B}"/>
              </a:ext>
            </a:extLst>
          </p:cNvPr>
          <p:cNvSpPr txBox="1">
            <a:spLocks/>
          </p:cNvSpPr>
          <p:nvPr/>
        </p:nvSpPr>
        <p:spPr>
          <a:xfrm>
            <a:off x="2209800" y="-76200"/>
            <a:ext cx="6553200" cy="762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600" dirty="0"/>
          </a:p>
        </p:txBody>
      </p:sp>
    </p:spTree>
    <p:extLst>
      <p:ext uri="{BB962C8B-B14F-4D97-AF65-F5344CB8AC3E}">
        <p14:creationId xmlns:p14="http://schemas.microsoft.com/office/powerpoint/2010/main" val="3827320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304800" y="76607"/>
            <a:ext cx="2057400" cy="5329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b="1" kern="1200" dirty="0">
                <a:solidFill>
                  <a:schemeClr val="tx1"/>
                </a:solidFill>
                <a:latin typeface="Segoe UI" panose="020B0502040204020203" pitchFamily="34" charset="0"/>
                <a:cs typeface="Segoe UI" panose="020B0502040204020203" pitchFamily="34" charset="0"/>
              </a:rPr>
              <a:t>Core</a:t>
            </a:r>
            <a:r>
              <a:rPr lang="en-GB"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b="1" dirty="0">
                <a:solidFill>
                  <a:schemeClr val="tx1"/>
                </a:solidFill>
                <a:latin typeface="Segoe UI" panose="020B0502040204020203" pitchFamily="34" charset="0"/>
                <a:cs typeface="Segoe UI" panose="020B0502040204020203" pitchFamily="34" charset="0"/>
              </a:rPr>
              <a:t>Knowledge</a:t>
            </a:r>
            <a:endParaRPr lang="en-GB" kern="1200" dirty="0">
              <a:solidFill>
                <a:schemeClr val="tx1"/>
              </a:solidFill>
            </a:endParaRPr>
          </a:p>
        </p:txBody>
      </p:sp>
      <p:sp>
        <p:nvSpPr>
          <p:cNvPr id="8" name="Title 2"/>
          <p:cNvSpPr txBox="1">
            <a:spLocks/>
          </p:cNvSpPr>
          <p:nvPr/>
        </p:nvSpPr>
        <p:spPr>
          <a:xfrm>
            <a:off x="1295400" y="0"/>
            <a:ext cx="70866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000" b="1" dirty="0">
              <a:latin typeface="+mn-lt"/>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43</a:t>
            </a:fld>
            <a:endParaRPr lang="en-US"/>
          </a:p>
        </p:txBody>
      </p:sp>
      <p:sp>
        <p:nvSpPr>
          <p:cNvPr id="2" name="Content Placeholder 1">
            <a:extLst>
              <a:ext uri="{FF2B5EF4-FFF2-40B4-BE49-F238E27FC236}">
                <a16:creationId xmlns:a16="http://schemas.microsoft.com/office/drawing/2014/main" id="{8650144C-7D6B-3813-61CE-F702718207DE}"/>
              </a:ext>
            </a:extLst>
          </p:cNvPr>
          <p:cNvSpPr>
            <a:spLocks noGrp="1"/>
          </p:cNvSpPr>
          <p:nvPr>
            <p:ph sz="half" idx="1"/>
          </p:nvPr>
        </p:nvSpPr>
        <p:spPr>
          <a:xfrm>
            <a:off x="21183" y="1143000"/>
            <a:ext cx="4329554" cy="5562600"/>
          </a:xfrm>
        </p:spPr>
        <p:txBody>
          <a:bodyPr>
            <a:normAutofit/>
          </a:bodyPr>
          <a:lstStyle/>
          <a:p>
            <a:endParaRPr lang="en-US" sz="2000" b="1" dirty="0"/>
          </a:p>
        </p:txBody>
      </p:sp>
      <p:sp>
        <p:nvSpPr>
          <p:cNvPr id="3" name="Content Placeholder 2">
            <a:extLst>
              <a:ext uri="{FF2B5EF4-FFF2-40B4-BE49-F238E27FC236}">
                <a16:creationId xmlns:a16="http://schemas.microsoft.com/office/drawing/2014/main" id="{B5233789-AF97-4850-A40A-62194DB750B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70926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3350" y="973645"/>
            <a:ext cx="4210050" cy="5884355"/>
          </a:xfrm>
        </p:spPr>
        <p:txBody>
          <a:bodyPr>
            <a:normAutofit/>
          </a:bodyPr>
          <a:lstStyle/>
          <a:p>
            <a:pPr>
              <a:buClr>
                <a:schemeClr val="tx1"/>
              </a:buClr>
            </a:pPr>
            <a:endParaRPr lang="en-US" sz="2000" dirty="0">
              <a:latin typeface="Calibri" pitchFamily="34"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44</a:t>
            </a:fld>
            <a:endParaRPr lang="en-US"/>
          </a:p>
        </p:txBody>
      </p:sp>
      <p:sp>
        <p:nvSpPr>
          <p:cNvPr id="4"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5" name="Title 2"/>
          <p:cNvSpPr txBox="1">
            <a:spLocks/>
          </p:cNvSpPr>
          <p:nvPr/>
        </p:nvSpPr>
        <p:spPr>
          <a:xfrm>
            <a:off x="345033" y="365127"/>
            <a:ext cx="8494167" cy="45679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3" name="Content Placeholder 2">
            <a:extLst>
              <a:ext uri="{FF2B5EF4-FFF2-40B4-BE49-F238E27FC236}">
                <a16:creationId xmlns:a16="http://schemas.microsoft.com/office/drawing/2014/main" id="{ED5947C8-CA0E-19C2-E33D-536690A15A2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93418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2" name="Rectangle 1"/>
          <p:cNvSpPr/>
          <p:nvPr/>
        </p:nvSpPr>
        <p:spPr>
          <a:xfrm>
            <a:off x="7162800" y="1484680"/>
            <a:ext cx="1524000" cy="57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txBox="1">
            <a:spLocks/>
          </p:cNvSpPr>
          <p:nvPr/>
        </p:nvSpPr>
        <p:spPr>
          <a:xfrm>
            <a:off x="345033" y="228600"/>
            <a:ext cx="8494167" cy="6695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000" b="1" dirty="0">
              <a:latin typeface="+mn-lt"/>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45</a:t>
            </a:fld>
            <a:endParaRPr lang="en-US"/>
          </a:p>
        </p:txBody>
      </p:sp>
      <p:sp>
        <p:nvSpPr>
          <p:cNvPr id="6" name="Content Placeholder 5">
            <a:extLst>
              <a:ext uri="{FF2B5EF4-FFF2-40B4-BE49-F238E27FC236}">
                <a16:creationId xmlns:a16="http://schemas.microsoft.com/office/drawing/2014/main" id="{23D3CCE9-EF7A-8968-75D8-58BE87E9210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50561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87825" y="1524000"/>
            <a:ext cx="4155575" cy="5334000"/>
          </a:xfrm>
        </p:spPr>
        <p:txBody>
          <a:bodyPr>
            <a:normAutofit/>
          </a:bodyPr>
          <a:lstStyle/>
          <a:p>
            <a:pPr marL="0" indent="0">
              <a:buNone/>
            </a:pPr>
            <a:endParaRPr lang="en-US" sz="24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46</a:t>
            </a:fld>
            <a:endParaRPr lang="en-US"/>
          </a:p>
        </p:txBody>
      </p:sp>
      <p:sp>
        <p:nvSpPr>
          <p:cNvPr id="4" name="Round Same Side Corner Rectangle 4"/>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
        <p:nvSpPr>
          <p:cNvPr id="7" name="Title 2"/>
          <p:cNvSpPr txBox="1">
            <a:spLocks/>
          </p:cNvSpPr>
          <p:nvPr/>
        </p:nvSpPr>
        <p:spPr>
          <a:xfrm>
            <a:off x="152401" y="5175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2" name="Content Placeholder 1">
            <a:extLst>
              <a:ext uri="{FF2B5EF4-FFF2-40B4-BE49-F238E27FC236}">
                <a16:creationId xmlns:a16="http://schemas.microsoft.com/office/drawing/2014/main" id="{028516EE-F4D1-DDF9-9526-4791521A9890}"/>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341772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219201"/>
            <a:ext cx="3581399" cy="5029199"/>
          </a:xfrm>
        </p:spPr>
        <p:txBody>
          <a:bodyPr>
            <a:normAutofit/>
          </a:bodyPr>
          <a:lstStyle/>
          <a:p>
            <a:pPr marL="0" indent="0">
              <a:buNone/>
            </a:pPr>
            <a:endParaRPr lang="en-US" sz="3200" b="1" dirty="0">
              <a:latin typeface="Calibri" pitchFamily="34" charset="0"/>
            </a:endParaRPr>
          </a:p>
        </p:txBody>
      </p:sp>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
        <p:nvSpPr>
          <p:cNvPr id="7"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Clinical Correlates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274749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72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 Biochemical changes</a:t>
            </a:r>
          </a:p>
        </p:txBody>
      </p:sp>
      <p:sp>
        <p:nvSpPr>
          <p:cNvPr id="5" name="Content Placeholder 5"/>
          <p:cNvSpPr txBox="1">
            <a:spLocks/>
          </p:cNvSpPr>
          <p:nvPr/>
        </p:nvSpPr>
        <p:spPr>
          <a:xfrm>
            <a:off x="762000" y="1400628"/>
            <a:ext cx="7886700" cy="49577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48</a:t>
            </a:fld>
            <a:endParaRPr lang="en-US"/>
          </a:p>
        </p:txBody>
      </p:sp>
      <p:sp>
        <p:nvSpPr>
          <p:cNvPr id="17" name="TextBox 16">
            <a:extLst>
              <a:ext uri="{FF2B5EF4-FFF2-40B4-BE49-F238E27FC236}">
                <a16:creationId xmlns:a16="http://schemas.microsoft.com/office/drawing/2014/main" id="{B86F027B-E918-AE30-C9B4-DA58BA0C3758}"/>
              </a:ext>
            </a:extLst>
          </p:cNvPr>
          <p:cNvSpPr txBox="1"/>
          <p:nvPr/>
        </p:nvSpPr>
        <p:spPr>
          <a:xfrm>
            <a:off x="2282952" y="2942582"/>
            <a:ext cx="4639056"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1336662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6"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Management of </a:t>
            </a:r>
            <a:r>
              <a:rPr lang="en-US" sz="3600" b="1" dirty="0">
                <a:solidFill>
                  <a:srgbClr val="0070C0"/>
                </a:solidFill>
              </a:rPr>
              <a:t>(Make Changes) </a:t>
            </a:r>
            <a:endParaRPr lang="en-US" sz="3600" b="1" dirty="0">
              <a:solidFill>
                <a:srgbClr val="0070C0"/>
              </a:solidFill>
              <a:latin typeface="+mn-lt"/>
            </a:endParaRPr>
          </a:p>
        </p:txBody>
      </p:sp>
      <p:sp>
        <p:nvSpPr>
          <p:cNvPr id="8" name="Content Placeholder 5"/>
          <p:cNvSpPr txBox="1">
            <a:spLocks/>
          </p:cNvSpPr>
          <p:nvPr/>
        </p:nvSpPr>
        <p:spPr>
          <a:xfrm>
            <a:off x="776514" y="1429656"/>
            <a:ext cx="7886700" cy="4957762"/>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eaLnBrk="0" fontAlgn="base" hangingPunct="0">
              <a:lnSpc>
                <a:spcPct val="100000"/>
              </a:lnSpc>
              <a:spcBef>
                <a:spcPct val="0"/>
              </a:spcBef>
              <a:spcAft>
                <a:spcPct val="0"/>
              </a:spcAft>
            </a:pPr>
            <a:r>
              <a:rPr kumimoji="0" lang="en-US" altLang="en-US" sz="3200" b="1" i="0" u="none" strike="noStrike" cap="none" normalizeH="0" baseline="0" dirty="0">
                <a:ln>
                  <a:noFill/>
                </a:ln>
                <a:solidFill>
                  <a:schemeClr val="tx1"/>
                </a:solidFill>
                <a:effectLst/>
              </a:rPr>
              <a:t>Lifestyle:</a:t>
            </a:r>
            <a:r>
              <a:rPr lang="en-US" altLang="en-US" sz="3200" dirty="0"/>
              <a:t> </a:t>
            </a:r>
            <a:r>
              <a:rPr kumimoji="0" lang="en-US" altLang="en-US" sz="3200" b="0" i="0" u="none" strike="noStrike" cap="none" normalizeH="0" baseline="0" dirty="0">
                <a:ln>
                  <a:noFill/>
                </a:ln>
                <a:solidFill>
                  <a:schemeClr val="tx1"/>
                </a:solidFill>
                <a:effectLst/>
              </a:rPr>
              <a:t>Maintain a low-salt diet, manage weight </a:t>
            </a:r>
            <a:r>
              <a:rPr lang="en-US" altLang="en-US" sz="3200" dirty="0"/>
              <a:t>and abstain from alcohol.</a:t>
            </a:r>
            <a:endParaRPr kumimoji="0" lang="en-US" altLang="en-US" sz="3200" b="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endParaRPr kumimoji="0" lang="en-US" altLang="en-US" sz="32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chemeClr val="tx1"/>
                </a:solidFill>
                <a:effectLst/>
              </a:rPr>
              <a:t>Medications:</a:t>
            </a:r>
            <a:r>
              <a:rPr kumimoji="0" lang="en-US" altLang="en-US" sz="3200" b="0" i="0" u="none" strike="noStrike" cap="none" normalizeH="0" baseline="0" dirty="0">
                <a:ln>
                  <a:noFill/>
                </a:ln>
                <a:solidFill>
                  <a:schemeClr val="tx1"/>
                </a:solidFill>
                <a:effectLst/>
              </a:rPr>
              <a:t> Diuretics for ascites, beta-blockers for variceal</a:t>
            </a:r>
            <a:r>
              <a:rPr lang="en-US" altLang="en-US" sz="3200" dirty="0"/>
              <a:t> </a:t>
            </a:r>
            <a:r>
              <a:rPr kumimoji="0" lang="en-US" altLang="en-US" sz="3200" b="0" i="0" u="none" strike="noStrike" cap="none" normalizeH="0" baseline="0" dirty="0">
                <a:ln>
                  <a:noFill/>
                </a:ln>
                <a:solidFill>
                  <a:schemeClr val="tx1"/>
                </a:solidFill>
                <a:effectLst/>
              </a:rPr>
              <a:t>bleeding, lactulose for hepatic encephalopathy. </a:t>
            </a:r>
          </a:p>
          <a:p>
            <a:pPr marR="0" lvl="0" algn="l" defTabSz="914400" rtl="0" eaLnBrk="0" fontAlgn="base" latinLnBrk="0" hangingPunct="0">
              <a:lnSpc>
                <a:spcPct val="100000"/>
              </a:lnSpc>
              <a:spcBef>
                <a:spcPct val="0"/>
              </a:spcBef>
              <a:spcAft>
                <a:spcPct val="0"/>
              </a:spcAft>
              <a:buClrTx/>
              <a:buSzTx/>
              <a:tabLst/>
            </a:pPr>
            <a:endParaRPr kumimoji="0" lang="en-US" altLang="en-US" sz="32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chemeClr val="tx1"/>
                </a:solidFill>
                <a:effectLst/>
              </a:rPr>
              <a:t>Surveillance:</a:t>
            </a:r>
            <a:r>
              <a:rPr kumimoji="0" lang="en-US" altLang="en-US" sz="3200" b="0" i="0" u="none" strike="noStrike" cap="none" normalizeH="0" baseline="0" dirty="0">
                <a:ln>
                  <a:noFill/>
                </a:ln>
                <a:solidFill>
                  <a:schemeClr val="tx1"/>
                </a:solidFill>
                <a:effectLst/>
              </a:rPr>
              <a:t> Regular screening for varices, liver function, and hepatocellular carcinoma. </a:t>
            </a:r>
          </a:p>
          <a:p>
            <a:pPr marR="0" lvl="0" algn="l" defTabSz="914400" rtl="0" eaLnBrk="0" fontAlgn="base" latinLnBrk="0" hangingPunct="0">
              <a:lnSpc>
                <a:spcPct val="100000"/>
              </a:lnSpc>
              <a:spcBef>
                <a:spcPct val="0"/>
              </a:spcBef>
              <a:spcAft>
                <a:spcPct val="0"/>
              </a:spcAft>
              <a:buClrTx/>
              <a:buSzTx/>
              <a:tabLst/>
            </a:pPr>
            <a:endParaRPr kumimoji="0" lang="en-US" altLang="en-US" sz="32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chemeClr val="tx1"/>
                </a:solidFill>
                <a:effectLst/>
              </a:rPr>
              <a:t>Complications:</a:t>
            </a:r>
            <a:r>
              <a:rPr kumimoji="0" lang="en-US" altLang="en-US" sz="3200" b="0" i="0" u="none" strike="noStrike" cap="none" normalizeH="0" baseline="0" dirty="0">
                <a:ln>
                  <a:noFill/>
                </a:ln>
                <a:solidFill>
                  <a:schemeClr val="tx1"/>
                </a:solidFill>
                <a:effectLst/>
              </a:rPr>
              <a:t> Manage ascites (paracentesis), SBP (antibiotics), and consider liver transplant. </a:t>
            </a:r>
          </a:p>
          <a:p>
            <a:pPr marR="0" lvl="0" algn="l" defTabSz="914400" rtl="0" eaLnBrk="0" fontAlgn="base" latinLnBrk="0" hangingPunct="0">
              <a:lnSpc>
                <a:spcPct val="100000"/>
              </a:lnSpc>
              <a:spcBef>
                <a:spcPct val="0"/>
              </a:spcBef>
              <a:spcAft>
                <a:spcPct val="0"/>
              </a:spcAft>
              <a:buClrTx/>
              <a:buSzTx/>
              <a:tabLst/>
            </a:pPr>
            <a:endParaRPr kumimoji="0" lang="en-US" altLang="en-US" sz="320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chemeClr val="tx1"/>
                </a:solidFill>
                <a:effectLst/>
              </a:rPr>
              <a:t>Patient Education:</a:t>
            </a:r>
            <a:r>
              <a:rPr kumimoji="0" lang="en-US" altLang="en-US" sz="3200" b="0" i="0" u="none" strike="noStrike" cap="none" normalizeH="0" baseline="0" dirty="0">
                <a:ln>
                  <a:noFill/>
                </a:ln>
                <a:solidFill>
                  <a:schemeClr val="tx1"/>
                </a:solidFill>
                <a:effectLst/>
              </a:rPr>
              <a:t> Inform about complication signs and the importance of adherence to treatment.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7" name="Round Same Side Corner Rectangle 4"/>
          <p:cNvSpPr/>
          <p:nvPr/>
        </p:nvSpPr>
        <p:spPr>
          <a:xfrm>
            <a:off x="6477000" y="-21771"/>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Family Medicine</a:t>
            </a:r>
            <a:endParaRPr lang="en-GB" sz="2300" kern="1200" dirty="0">
              <a:solidFill>
                <a:schemeClr val="tx1"/>
              </a:solidFill>
            </a:endParaRPr>
          </a:p>
        </p:txBody>
      </p:sp>
    </p:spTree>
    <p:extLst>
      <p:ext uri="{BB962C8B-B14F-4D97-AF65-F5344CB8AC3E}">
        <p14:creationId xmlns:p14="http://schemas.microsoft.com/office/powerpoint/2010/main" val="427112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lnSpcReduction="10000"/>
          </a:bodyPr>
          <a:lstStyle/>
          <a:p>
            <a:pPr marL="457200" indent="-457200"/>
            <a:r>
              <a:rPr lang="en-US" sz="2800" dirty="0">
                <a:latin typeface="Baskerville Old Face" panose="02020602080505020303" pitchFamily="18" charset="0"/>
              </a:rPr>
              <a:t> Amino acids are not stored by the body therefore amino acids must be obtained from the diet, synthesized de novo, or produced from the degradation of body protein. </a:t>
            </a:r>
          </a:p>
          <a:p>
            <a:pPr marL="457200" indent="-457200"/>
            <a:r>
              <a:rPr lang="en-US" sz="2800" dirty="0">
                <a:latin typeface="Baskerville Old Face" panose="02020602080505020303" pitchFamily="18" charset="0"/>
              </a:rPr>
              <a:t>The first phase of catabolism involves the removal of the α-amino groups, forming ammonia and the corresponding α-keto acids, the carbon skeletons of amino acids.</a:t>
            </a:r>
          </a:p>
          <a:p>
            <a:pPr marL="457200" indent="-457200"/>
            <a:r>
              <a:rPr lang="en-US" sz="2800" dirty="0">
                <a:latin typeface="Baskerville Old Face" panose="02020602080505020303" pitchFamily="18" charset="0"/>
              </a:rPr>
              <a:t>In the second phase of amino acid catabolism, the carbon skeletons of the α-keto acids are converted to common intermediates of energy-producing metabolic pathways.</a:t>
            </a:r>
          </a:p>
          <a:p>
            <a:pPr marL="457200" indent="-457200"/>
            <a:r>
              <a:rPr lang="en-US" sz="2800" dirty="0">
                <a:latin typeface="Baskerville Old Face" panose="02020602080505020303" pitchFamily="18" charset="0"/>
              </a:rPr>
              <a:t>These compounds can be metabolized to carbon dioxide (CO2 ) and water (H2O), glucose, fatty acids, or ketone bodies</a:t>
            </a:r>
            <a:endParaRPr lang="en-US" sz="2800" dirty="0">
              <a:latin typeface="Calibri" pitchFamily="34" charset="0"/>
            </a:endParaRPr>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Introduction to Protein Metabolism</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100218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50</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(The Disease)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51</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1F33-BE29-BDBC-63CE-13895C7B9D61}"/>
              </a:ext>
            </a:extLst>
          </p:cNvPr>
          <p:cNvSpPr>
            <a:spLocks noGrp="1"/>
          </p:cNvSpPr>
          <p:nvPr>
            <p:ph type="title"/>
          </p:nvPr>
        </p:nvSpPr>
        <p:spPr>
          <a:xfrm>
            <a:off x="457200" y="274638"/>
            <a:ext cx="8229600" cy="944562"/>
          </a:xfrm>
        </p:spPr>
        <p:txBody>
          <a:bodyPr>
            <a:normAutofit fontScale="90000"/>
          </a:bodyPr>
          <a:lstStyle/>
          <a:p>
            <a:r>
              <a:rPr lang="en-US" b="1" i="0" dirty="0">
                <a:solidFill>
                  <a:srgbClr val="131314"/>
                </a:solidFill>
                <a:effectLst/>
                <a:latin typeface="Manrope Var"/>
              </a:rPr>
              <a:t>Liver cirrhosis: An Overview</a:t>
            </a:r>
            <a:br>
              <a:rPr lang="en-US" b="1" i="0" dirty="0">
                <a:solidFill>
                  <a:srgbClr val="131314"/>
                </a:solidFill>
                <a:effectLst/>
                <a:latin typeface="Manrope Var"/>
              </a:rPr>
            </a:br>
            <a:r>
              <a:rPr lang="en-US" b="1" i="0" dirty="0">
                <a:solidFill>
                  <a:srgbClr val="0070C0"/>
                </a:solidFill>
                <a:effectLst/>
                <a:latin typeface="Manrope Var"/>
              </a:rPr>
              <a:t>(Make Changes)</a:t>
            </a:r>
            <a:endParaRPr lang="en-US" dirty="0">
              <a:solidFill>
                <a:srgbClr val="0070C0"/>
              </a:solidFill>
            </a:endParaRPr>
          </a:p>
        </p:txBody>
      </p:sp>
      <p:sp>
        <p:nvSpPr>
          <p:cNvPr id="3" name="Content Placeholder 2">
            <a:extLst>
              <a:ext uri="{FF2B5EF4-FFF2-40B4-BE49-F238E27FC236}">
                <a16:creationId xmlns:a16="http://schemas.microsoft.com/office/drawing/2014/main" id="{2F087DE6-805A-8CDD-99E3-6BC9318DC8CF}"/>
              </a:ext>
            </a:extLst>
          </p:cNvPr>
          <p:cNvSpPr>
            <a:spLocks noGrp="1"/>
          </p:cNvSpPr>
          <p:nvPr>
            <p:ph idx="1"/>
          </p:nvPr>
        </p:nvSpPr>
        <p:spPr>
          <a:xfrm>
            <a:off x="609600" y="1417638"/>
            <a:ext cx="8077200" cy="5211762"/>
          </a:xfrm>
        </p:spPr>
        <p:txBody>
          <a:bodyPr>
            <a:normAutofit fontScale="70000" lnSpcReduction="20000"/>
          </a:bodyPr>
          <a:lstStyle/>
          <a:p>
            <a:pPr marL="0" indent="0" algn="just" fontAlgn="base">
              <a:lnSpc>
                <a:spcPct val="80000"/>
              </a:lnSpc>
              <a:buNone/>
            </a:pPr>
            <a:r>
              <a:rPr lang="en-US" sz="2900" i="1" dirty="0"/>
              <a:t>Nadia Moustafa, Manal Abdul-Hamid Mohamed, Rasha Rashad Ahmed, Rehab Nady</a:t>
            </a:r>
          </a:p>
          <a:p>
            <a:pPr marL="0" indent="0" algn="just" fontAlgn="base">
              <a:lnSpc>
                <a:spcPct val="80000"/>
              </a:lnSpc>
              <a:buNone/>
            </a:pPr>
            <a:r>
              <a:rPr lang="en-US" sz="2900" i="1" dirty="0">
                <a:solidFill>
                  <a:srgbClr val="0070C0"/>
                </a:solidFill>
              </a:rPr>
              <a:t>July 2016 </a:t>
            </a:r>
            <a:r>
              <a:rPr lang="en-US" sz="2900" i="1" dirty="0">
                <a:solidFill>
                  <a:srgbClr val="0070C0"/>
                </a:solidFill>
                <a:hlinkClick r:id="rId2">
                  <a:extLst>
                    <a:ext uri="{A12FA001-AC4F-418D-AE19-62706E023703}">
                      <ahyp:hlinkClr xmlns:ahyp="http://schemas.microsoft.com/office/drawing/2018/hyperlinkcolor" val="tx"/>
                    </a:ext>
                  </a:extLst>
                </a:hlinkClick>
              </a:rPr>
              <a:t>Merit Research Journal of Medicine and Medical Sciences</a:t>
            </a:r>
            <a:r>
              <a:rPr lang="en-US" sz="2900" i="1" dirty="0">
                <a:solidFill>
                  <a:srgbClr val="0070C0"/>
                </a:solidFill>
              </a:rPr>
              <a:t> 4(7):329-343</a:t>
            </a:r>
          </a:p>
          <a:p>
            <a:pPr marL="0" indent="0">
              <a:buNone/>
            </a:pPr>
            <a:endParaRPr lang="en-US" dirty="0"/>
          </a:p>
          <a:p>
            <a:pPr marL="0" indent="0">
              <a:buNone/>
            </a:pPr>
            <a:r>
              <a:rPr lang="en-US" sz="3400" b="0" i="0" dirty="0">
                <a:solidFill>
                  <a:srgbClr val="131314"/>
                </a:solidFill>
                <a:effectLst/>
                <a:latin typeface="Inter Var"/>
              </a:rPr>
              <a:t>Identification and characterization of cell populations contributing to the </a:t>
            </a:r>
            <a:r>
              <a:rPr lang="en-US" sz="3400" b="0" i="0" dirty="0" err="1">
                <a:solidFill>
                  <a:srgbClr val="131314"/>
                </a:solidFill>
                <a:effectLst/>
                <a:latin typeface="Inter Var"/>
              </a:rPr>
              <a:t>myofibroblastic</a:t>
            </a:r>
            <a:r>
              <a:rPr lang="en-US" sz="3400" b="0" i="0" dirty="0">
                <a:solidFill>
                  <a:srgbClr val="131314"/>
                </a:solidFill>
                <a:effectLst/>
                <a:latin typeface="Inter Var"/>
              </a:rPr>
              <a:t> pool and production of extracellular matrix (ECM) in liver fibrosis, as well as the increasing knowledge about natural course, many of the intricate </a:t>
            </a:r>
            <a:r>
              <a:rPr lang="en-US" sz="3400" b="1" i="0" dirty="0">
                <a:solidFill>
                  <a:srgbClr val="131314"/>
                </a:solidFill>
                <a:effectLst/>
                <a:latin typeface="Inter Var"/>
              </a:rPr>
              <a:t>cellular and molecular mechanisms underlying liver fibrogenesis and its progression, and contributions of the genetic regulation, inflammatory and immuno-mediators, neuroendocrine factors, and oxidative stress</a:t>
            </a:r>
            <a:r>
              <a:rPr lang="en-US" sz="3400" b="0" i="0" dirty="0">
                <a:solidFill>
                  <a:srgbClr val="131314"/>
                </a:solidFill>
                <a:effectLst/>
                <a:latin typeface="Inter Var"/>
              </a:rPr>
              <a:t>, have provided </a:t>
            </a:r>
            <a:r>
              <a:rPr lang="en-US" sz="3400" i="0" dirty="0">
                <a:solidFill>
                  <a:srgbClr val="131314"/>
                </a:solidFill>
                <a:effectLst/>
                <a:latin typeface="Inter Var"/>
              </a:rPr>
              <a:t>important data upon which the design of </a:t>
            </a:r>
            <a:r>
              <a:rPr lang="en-US" sz="3400" b="1" i="0" dirty="0">
                <a:solidFill>
                  <a:srgbClr val="131314"/>
                </a:solidFill>
                <a:effectLst/>
                <a:latin typeface="Inter Var"/>
              </a:rPr>
              <a:t>effective and targeted antifibrotic pharmacological strategies, aiming at halting the progression to decompensated cirrhosis or even reversing the liver fibrogenesis, can be based. </a:t>
            </a:r>
            <a:endParaRPr lang="en-US" sz="3400" dirty="0"/>
          </a:p>
        </p:txBody>
      </p:sp>
      <p:sp>
        <p:nvSpPr>
          <p:cNvPr id="4" name="Slide Number Placeholder 3">
            <a:extLst>
              <a:ext uri="{FF2B5EF4-FFF2-40B4-BE49-F238E27FC236}">
                <a16:creationId xmlns:a16="http://schemas.microsoft.com/office/drawing/2014/main" id="{FDBE0D25-ADB4-8987-C4D3-95F837C0DB38}"/>
              </a:ext>
            </a:extLst>
          </p:cNvPr>
          <p:cNvSpPr>
            <a:spLocks noGrp="1"/>
          </p:cNvSpPr>
          <p:nvPr>
            <p:ph type="sldNum" sz="quarter" idx="12"/>
          </p:nvPr>
        </p:nvSpPr>
        <p:spPr/>
        <p:txBody>
          <a:bodyPr/>
          <a:lstStyle/>
          <a:p>
            <a:fld id="{B6F15528-21DE-4FAA-801E-634DDDAF4B2B}" type="slidenum">
              <a:rPr lang="en-US" smtClean="0"/>
              <a:pPr/>
              <a:t>52</a:t>
            </a:fld>
            <a:endParaRPr lang="en-US" dirty="0"/>
          </a:p>
        </p:txBody>
      </p:sp>
      <p:sp>
        <p:nvSpPr>
          <p:cNvPr id="7" name="TextBox 6">
            <a:extLst>
              <a:ext uri="{FF2B5EF4-FFF2-40B4-BE49-F238E27FC236}">
                <a16:creationId xmlns:a16="http://schemas.microsoft.com/office/drawing/2014/main" id="{F4649901-8A76-AFFC-D104-178155CDB328}"/>
              </a:ext>
            </a:extLst>
          </p:cNvPr>
          <p:cNvSpPr txBox="1"/>
          <p:nvPr/>
        </p:nvSpPr>
        <p:spPr>
          <a:xfrm>
            <a:off x="-838200" y="115568"/>
            <a:ext cx="44958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Spiral Integration</a:t>
            </a:r>
            <a:endParaRPr lang="en-GB" sz="2000" kern="1200" dirty="0">
              <a:solidFill>
                <a:schemeClr val="tx1"/>
              </a:solidFill>
            </a:endParaRPr>
          </a:p>
        </p:txBody>
      </p:sp>
      <p:sp>
        <p:nvSpPr>
          <p:cNvPr id="9" name="TextBox 8">
            <a:extLst>
              <a:ext uri="{FF2B5EF4-FFF2-40B4-BE49-F238E27FC236}">
                <a16:creationId xmlns:a16="http://schemas.microsoft.com/office/drawing/2014/main" id="{FBE09D10-BBEE-691E-43CC-70B3D6DF4A52}"/>
              </a:ext>
            </a:extLst>
          </p:cNvPr>
          <p:cNvSpPr txBox="1"/>
          <p:nvPr/>
        </p:nvSpPr>
        <p:spPr>
          <a:xfrm>
            <a:off x="5327904" y="76200"/>
            <a:ext cx="4578096"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Research Article</a:t>
            </a:r>
            <a:endParaRPr lang="en-GB" sz="2000" kern="1200" dirty="0">
              <a:solidFill>
                <a:schemeClr val="tx1"/>
              </a:solidFill>
            </a:endParaRPr>
          </a:p>
        </p:txBody>
      </p:sp>
    </p:spTree>
    <p:extLst>
      <p:ext uri="{BB962C8B-B14F-4D97-AF65-F5344CB8AC3E}">
        <p14:creationId xmlns:p14="http://schemas.microsoft.com/office/powerpoint/2010/main" val="403311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7774317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8</a:t>
            </a:r>
            <a:r>
              <a:rPr lang="en-US" sz="2800" baseline="30000" dirty="0"/>
              <a:t>th</a:t>
            </a:r>
            <a:r>
              <a:rPr lang="en-US" sz="2800" dirty="0"/>
              <a:t> Edition, Chap , pages  - </a:t>
            </a:r>
          </a:p>
          <a:p>
            <a:r>
              <a:rPr lang="en-US" sz="2800" dirty="0"/>
              <a:t>Harper’s Illustrated Biochemistry 32</a:t>
            </a:r>
            <a:r>
              <a:rPr lang="en-US" sz="2800" baseline="30000" dirty="0"/>
              <a:t>nd</a:t>
            </a:r>
            <a:r>
              <a:rPr lang="en-US" sz="2800" dirty="0"/>
              <a:t> Edition, Chap , pages  – </a:t>
            </a:r>
          </a:p>
          <a:p>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2915695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135482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0" indent="0" algn="just">
              <a:buNone/>
            </a:pPr>
            <a:r>
              <a:rPr lang="en-US" sz="2800" dirty="0">
                <a:latin typeface="Calibri" pitchFamily="34" charset="0"/>
              </a:rPr>
              <a:t>At the end of this session students should be able to</a:t>
            </a:r>
          </a:p>
          <a:p>
            <a:pPr marL="379800" indent="-342900"/>
            <a:r>
              <a:rPr lang="en-US" sz="2800" dirty="0">
                <a:latin typeface="Baskerville Old Face" panose="02020602080505020303" pitchFamily="18" charset="0"/>
              </a:rPr>
              <a:t>Describe chemical Reactions of Amino Acids</a:t>
            </a:r>
          </a:p>
          <a:p>
            <a:pPr marL="379800" indent="-342900"/>
            <a:r>
              <a:rPr lang="en-US" sz="2800" dirty="0">
                <a:latin typeface="Baskerville Old Face" panose="02020602080505020303" pitchFamily="18" charset="0"/>
              </a:rPr>
              <a:t>Discuss  the metabolism of ammonia</a:t>
            </a:r>
          </a:p>
          <a:p>
            <a:pPr marL="494100" indent="-457200">
              <a:buFont typeface="Wingdings" panose="05000000000000000000" pitchFamily="2" charset="2"/>
              <a:buChar char="v"/>
            </a:pPr>
            <a:r>
              <a:rPr lang="en-US" sz="2600" dirty="0">
                <a:latin typeface="Baskerville Old Face" panose="02020602080505020303" pitchFamily="18" charset="0"/>
              </a:rPr>
              <a:t>Sources of ammonia</a:t>
            </a:r>
          </a:p>
          <a:p>
            <a:pPr marL="494100" indent="-457200">
              <a:buFont typeface="Wingdings" panose="05000000000000000000" pitchFamily="2" charset="2"/>
              <a:buChar char="v"/>
            </a:pPr>
            <a:r>
              <a:rPr lang="en-US" sz="2600" dirty="0">
                <a:latin typeface="Baskerville Old Face" panose="02020602080505020303" pitchFamily="18" charset="0"/>
              </a:rPr>
              <a:t>Transport of ammonia</a:t>
            </a:r>
          </a:p>
          <a:p>
            <a:pPr marL="494100" indent="-457200">
              <a:buFont typeface="Wingdings" panose="05000000000000000000" pitchFamily="2" charset="2"/>
              <a:buChar char="v"/>
            </a:pPr>
            <a:r>
              <a:rPr lang="en-US" sz="2600" dirty="0">
                <a:latin typeface="Baskerville Old Face" panose="02020602080505020303" pitchFamily="18" charset="0"/>
              </a:rPr>
              <a:t>Its toxicity and disorders</a:t>
            </a:r>
            <a:endParaRPr lang="en-US" sz="2800"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20739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619914"/>
            <a:ext cx="8610600" cy="4678204"/>
          </a:xfrm>
          <a:prstGeom prst="rect">
            <a:avLst/>
          </a:prstGeom>
          <a:noFill/>
        </p:spPr>
        <p:txBody>
          <a:bodyPr wrap="square" rtlCol="0">
            <a:spAutoFit/>
          </a:bodyPr>
          <a:lstStyle/>
          <a:p>
            <a:r>
              <a:rPr lang="en-US" sz="4000" b="1" u="sng" dirty="0"/>
              <a:t>Biochemical reactions of Amino Acids in the Body</a:t>
            </a:r>
            <a:br>
              <a:rPr lang="en-US" sz="2400" b="1" u="sng" dirty="0"/>
            </a:br>
            <a:r>
              <a:rPr lang="en-US" sz="2400" b="1" dirty="0"/>
              <a:t>1.</a:t>
            </a:r>
            <a:r>
              <a:rPr lang="en-US" sz="3200" b="1" dirty="0"/>
              <a:t>Transamination</a:t>
            </a:r>
          </a:p>
          <a:p>
            <a:r>
              <a:rPr lang="en-US" sz="2400" dirty="0"/>
              <a:t>Amino Acid is deaminated to from a keto acid and  NH2 group liberated from amino  acid aminates an other  keto acid to form another amino  acid. </a:t>
            </a:r>
          </a:p>
          <a:p>
            <a:endParaRPr lang="en-US" sz="2400" dirty="0"/>
          </a:p>
          <a:p>
            <a:r>
              <a:rPr lang="en-US" sz="2400" dirty="0"/>
              <a:t>Alanine + </a:t>
            </a:r>
            <a:r>
              <a:rPr lang="el-GR" sz="2400" dirty="0"/>
              <a:t>α- </a:t>
            </a:r>
            <a:r>
              <a:rPr lang="en-US" sz="2400" dirty="0"/>
              <a:t>Ketoglutarate        Glutamate + Pyruvate</a:t>
            </a:r>
          </a:p>
          <a:p>
            <a:endParaRPr lang="en-US" sz="2400" dirty="0"/>
          </a:p>
          <a:p>
            <a:r>
              <a:rPr lang="en-US" sz="2400" dirty="0"/>
              <a:t>Oxaloacetate + Glutamate        Aspartate + </a:t>
            </a:r>
            <a:r>
              <a:rPr lang="el-GR" sz="2400" dirty="0"/>
              <a:t>α- </a:t>
            </a:r>
            <a:r>
              <a:rPr lang="en-US" sz="2400" dirty="0"/>
              <a:t>Ketoglutarate</a:t>
            </a:r>
          </a:p>
          <a:p>
            <a:endParaRPr lang="en-US" dirty="0">
              <a:latin typeface="Baskerville Old Face" panose="02020602080505020303" pitchFamily="18" charset="0"/>
            </a:endParaRPr>
          </a:p>
        </p:txBody>
      </p:sp>
      <p:sp>
        <p:nvSpPr>
          <p:cNvPr id="2" name="Right Arrow 1"/>
          <p:cNvSpPr/>
          <p:nvPr/>
        </p:nvSpPr>
        <p:spPr>
          <a:xfrm>
            <a:off x="3579487" y="3886200"/>
            <a:ext cx="306798" cy="227608"/>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ight Arrow 6"/>
          <p:cNvSpPr/>
          <p:nvPr/>
        </p:nvSpPr>
        <p:spPr>
          <a:xfrm>
            <a:off x="3553495" y="4648200"/>
            <a:ext cx="306798" cy="227608"/>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93975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4457700" cy="515807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188" y="2591160"/>
            <a:ext cx="4699709" cy="989882"/>
          </a:xfrm>
          <a:prstGeom prst="rect">
            <a:avLst/>
          </a:prstGeom>
        </p:spPr>
      </p:pic>
    </p:spTree>
    <p:extLst>
      <p:ext uri="{BB962C8B-B14F-4D97-AF65-F5344CB8AC3E}">
        <p14:creationId xmlns:p14="http://schemas.microsoft.com/office/powerpoint/2010/main" val="208655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3403218"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0830" y="2739758"/>
            <a:ext cx="4988127" cy="1378485"/>
          </a:xfrm>
          <a:prstGeom prst="rect">
            <a:avLst/>
          </a:prstGeom>
        </p:spPr>
      </p:pic>
    </p:spTree>
    <p:extLst>
      <p:ext uri="{BB962C8B-B14F-4D97-AF65-F5344CB8AC3E}">
        <p14:creationId xmlns:p14="http://schemas.microsoft.com/office/powerpoint/2010/main" val="2281078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2181</TotalTime>
  <Words>1703</Words>
  <Application>Microsoft Office PowerPoint</Application>
  <PresentationFormat>On-screen Show (4:3)</PresentationFormat>
  <Paragraphs>216</Paragraphs>
  <Slides>55</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55</vt:i4>
      </vt:variant>
    </vt:vector>
  </HeadingPairs>
  <TitlesOfParts>
    <vt:vector size="68" baseType="lpstr">
      <vt:lpstr>Arial</vt:lpstr>
      <vt:lpstr>Arial Black</vt:lpstr>
      <vt:lpstr>Baskerville Old Face</vt:lpstr>
      <vt:lpstr>Calibri</vt:lpstr>
      <vt:lpstr>Calibri Light</vt:lpstr>
      <vt:lpstr>Inter Var</vt:lpstr>
      <vt:lpstr>Manrope Var</vt:lpstr>
      <vt:lpstr>Segoe UI</vt:lpstr>
      <vt:lpstr>Söhne</vt:lpstr>
      <vt:lpstr>Times New Roman</vt:lpstr>
      <vt:lpstr>Wingdings</vt:lpstr>
      <vt:lpstr>Office Theme</vt:lpstr>
      <vt:lpstr>1_Office Theme</vt:lpstr>
      <vt:lpstr>PowerPoint Presentation</vt:lpstr>
      <vt:lpstr>Foundation Module 2nd Year MBBS(LGIS) Metabolism Of Ammonia</vt:lpstr>
      <vt:lpstr>Motto, Vision, Dream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Liver cirrhosis: An Overview (Make Changes)</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Uzma Zafar</cp:lastModifiedBy>
  <cp:revision>9</cp:revision>
  <dcterms:created xsi:type="dcterms:W3CDTF">2025-02-16T16:16:09Z</dcterms:created>
  <dcterms:modified xsi:type="dcterms:W3CDTF">2025-03-20T05:52:36Z</dcterms:modified>
</cp:coreProperties>
</file>