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308" r:id="rId3"/>
    <p:sldId id="317" r:id="rId4"/>
    <p:sldId id="309" r:id="rId5"/>
    <p:sldId id="304" r:id="rId6"/>
    <p:sldId id="303" r:id="rId7"/>
    <p:sldId id="302" r:id="rId8"/>
    <p:sldId id="256" r:id="rId9"/>
    <p:sldId id="310" r:id="rId10"/>
    <p:sldId id="306" r:id="rId11"/>
    <p:sldId id="307" r:id="rId12"/>
    <p:sldId id="257" r:id="rId13"/>
    <p:sldId id="258" r:id="rId14"/>
    <p:sldId id="259" r:id="rId15"/>
    <p:sldId id="261" r:id="rId16"/>
    <p:sldId id="260" r:id="rId17"/>
    <p:sldId id="262" r:id="rId18"/>
    <p:sldId id="265" r:id="rId19"/>
    <p:sldId id="266" r:id="rId20"/>
    <p:sldId id="267" r:id="rId21"/>
    <p:sldId id="268" r:id="rId22"/>
    <p:sldId id="272" r:id="rId23"/>
    <p:sldId id="276" r:id="rId24"/>
    <p:sldId id="277" r:id="rId25"/>
    <p:sldId id="278" r:id="rId26"/>
    <p:sldId id="283" r:id="rId27"/>
    <p:sldId id="284" r:id="rId28"/>
    <p:sldId id="285" r:id="rId29"/>
    <p:sldId id="286" r:id="rId30"/>
    <p:sldId id="287" r:id="rId31"/>
    <p:sldId id="288" r:id="rId32"/>
    <p:sldId id="289" r:id="rId33"/>
    <p:sldId id="297" r:id="rId34"/>
    <p:sldId id="298" r:id="rId35"/>
    <p:sldId id="299" r:id="rId36"/>
    <p:sldId id="301" r:id="rId37"/>
    <p:sldId id="311" r:id="rId38"/>
    <p:sldId id="312" r:id="rId39"/>
    <p:sldId id="313" r:id="rId40"/>
    <p:sldId id="314" r:id="rId41"/>
    <p:sldId id="315" r:id="rId42"/>
    <p:sldId id="316" r:id="rId43"/>
    <p:sldId id="26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DDDB78-3DCE-4967-86C7-4335CE53A4BB}" type="datetimeFigureOut">
              <a:rPr lang="en-US" smtClean="0">
                <a:solidFill>
                  <a:prstClr val="black">
                    <a:tint val="75000"/>
                  </a:prstClr>
                </a:solidFill>
              </a:rPr>
              <a:pPr/>
              <a:t>3/16/2023</a:t>
            </a:fld>
            <a:endParaRPr lang="en-US">
              <a:solidFill>
                <a:prstClr val="black">
                  <a:tint val="75000"/>
                </a:prstClr>
              </a:solidFill>
            </a:endParaRPr>
          </a:p>
        </p:txBody>
      </p:sp>
      <p:sp>
        <p:nvSpPr>
          <p:cNvPr id="5" name="Footer Placeholder 4"/>
          <p:cNvSpPr>
            <a:spLocks noGrp="1"/>
          </p:cNvSpPr>
          <p:nvPr>
            <p:ph type="ftr" sz="quarter" idx="11"/>
          </p:nvPr>
        </p:nvSpPr>
        <p:spPr>
          <a:xfrm>
            <a:off x="2416500" y="329307"/>
            <a:ext cx="4973915"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437664" y="798973"/>
            <a:ext cx="811019" cy="503578"/>
          </a:xfrm>
        </p:spPr>
        <p:txBody>
          <a:bodyPr/>
          <a:lstStyle/>
          <a:p>
            <a:fld id="{47C928CC-7728-4B75-8440-55AEC018E4DD}"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272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DDB78-3DCE-4967-86C7-4335CE53A4BB}" type="datetimeFigureOut">
              <a:rPr lang="en-US" smtClean="0">
                <a:solidFill>
                  <a:prstClr val="black">
                    <a:tint val="75000"/>
                  </a:prstClr>
                </a:solidFill>
              </a:rPr>
              <a:pPr/>
              <a:t>3/16/2023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928CC-7728-4B75-8440-55AEC018E4DD}" type="slidenum">
              <a:rPr lang="en-US" smtClean="0">
                <a:solidFill>
                  <a:prstClr val="black">
                    <a:tint val="75000"/>
                  </a:prstClr>
                </a:solidFill>
              </a:rPr>
              <a:pPr/>
              <a:t>‹#›</a:t>
            </a:fld>
            <a:endParaRPr lang="en-US">
              <a:solidFill>
                <a:prstClr val="black">
                  <a:tint val="75000"/>
                </a:prstClr>
              </a:solidFill>
            </a:endParaRP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372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DDB78-3DCE-4967-86C7-4335CE53A4BB}" type="datetimeFigureOut">
              <a:rPr lang="en-US" smtClean="0">
                <a:solidFill>
                  <a:prstClr val="black">
                    <a:tint val="75000"/>
                  </a:prstClr>
                </a:solidFill>
              </a:rPr>
              <a:pPr/>
              <a:t>3/16/2023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928CC-7728-4B75-8440-55AEC018E4DD}"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836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DDB78-3DCE-4967-86C7-4335CE53A4BB}" type="datetimeFigureOut">
              <a:rPr lang="en-US" smtClean="0">
                <a:solidFill>
                  <a:prstClr val="black">
                    <a:tint val="75000"/>
                  </a:prstClr>
                </a:solidFill>
              </a:rPr>
              <a:pPr/>
              <a:t>3/16/2023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928CC-7728-4B75-8440-55AEC018E4DD}" type="slidenum">
              <a:rPr lang="en-US" smtClean="0">
                <a:solidFill>
                  <a:prstClr val="black">
                    <a:tint val="75000"/>
                  </a:prstClr>
                </a:solidFill>
              </a:rPr>
              <a:pPr/>
              <a:t>‹#›</a:t>
            </a:fld>
            <a:endParaRPr lang="en-US">
              <a:solidFill>
                <a:prstClr val="black">
                  <a:tint val="75000"/>
                </a:prstClr>
              </a:solidFill>
            </a:endParaRP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352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DDDB78-3DCE-4967-86C7-4335CE53A4BB}" type="datetimeFigureOut">
              <a:rPr lang="en-US" smtClean="0">
                <a:solidFill>
                  <a:prstClr val="black">
                    <a:tint val="75000"/>
                  </a:prstClr>
                </a:solidFill>
              </a:rPr>
              <a:pPr/>
              <a:t>3/16/2023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C928CC-7728-4B75-8440-55AEC018E4DD}"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978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DDB78-3DCE-4967-86C7-4335CE53A4BB}" type="datetimeFigureOut">
              <a:rPr lang="en-US" smtClean="0">
                <a:solidFill>
                  <a:prstClr val="black">
                    <a:tint val="75000"/>
                  </a:prstClr>
                </a:solidFill>
              </a:rPr>
              <a:pPr/>
              <a:t>3/16/2023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928CC-7728-4B75-8440-55AEC018E4DD}" type="slidenum">
              <a:rPr lang="en-US" smtClean="0">
                <a:solidFill>
                  <a:prstClr val="black">
                    <a:tint val="75000"/>
                  </a:prstClr>
                </a:solidFill>
              </a:rPr>
              <a:pPr/>
              <a:t>‹#›</a:t>
            </a:fld>
            <a:endParaRPr lang="en-US">
              <a:solidFill>
                <a:prstClr val="black">
                  <a:tint val="75000"/>
                </a:prstClr>
              </a:solidFill>
            </a:endParaRP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313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DB78-3DCE-4967-86C7-4335CE53A4BB}" type="datetimeFigureOut">
              <a:rPr lang="en-US" smtClean="0">
                <a:solidFill>
                  <a:prstClr val="black">
                    <a:tint val="75000"/>
                  </a:prstClr>
                </a:solidFill>
              </a:rPr>
              <a:pPr/>
              <a:t>3/16/2023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C928CC-7728-4B75-8440-55AEC018E4DD}" type="slidenum">
              <a:rPr lang="en-US" smtClean="0">
                <a:solidFill>
                  <a:prstClr val="black">
                    <a:tint val="75000"/>
                  </a:prstClr>
                </a:solidFill>
              </a:rPr>
              <a:pPr/>
              <a:t>‹#›</a:t>
            </a:fld>
            <a:endParaRPr lang="en-US">
              <a:solidFill>
                <a:prstClr val="black">
                  <a:tint val="75000"/>
                </a:prstClr>
              </a:solidFill>
            </a:endParaRP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632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DDDB78-3DCE-4967-86C7-4335CE53A4BB}" type="datetimeFigureOut">
              <a:rPr lang="en-US" smtClean="0">
                <a:solidFill>
                  <a:prstClr val="black">
                    <a:tint val="75000"/>
                  </a:prstClr>
                </a:solidFill>
              </a:rPr>
              <a:pPr/>
              <a:t>3/16/2023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C928CC-7728-4B75-8440-55AEC018E4DD}" type="slidenum">
              <a:rPr lang="en-US" smtClean="0">
                <a:solidFill>
                  <a:prstClr val="black">
                    <a:tint val="75000"/>
                  </a:prstClr>
                </a:solidFill>
              </a:rPr>
              <a:pPr/>
              <a:t>‹#›</a:t>
            </a:fld>
            <a:endParaRPr lang="en-US">
              <a:solidFill>
                <a:prstClr val="black">
                  <a:tint val="75000"/>
                </a:prstClr>
              </a:solidFill>
            </a:endParaRP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683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DDB78-3DCE-4967-86C7-4335CE53A4BB}" type="datetimeFigureOut">
              <a:rPr lang="en-US" smtClean="0">
                <a:solidFill>
                  <a:prstClr val="black">
                    <a:tint val="75000"/>
                  </a:prstClr>
                </a:solidFill>
              </a:rPr>
              <a:pPr/>
              <a:t>3/16/2023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C928CC-7728-4B75-8440-55AEC018E4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83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DDDB78-3DCE-4967-86C7-4335CE53A4BB}" type="datetimeFigureOut">
              <a:rPr lang="en-US" smtClean="0">
                <a:solidFill>
                  <a:prstClr val="black">
                    <a:tint val="75000"/>
                  </a:prstClr>
                </a:solidFill>
              </a:rPr>
              <a:pPr/>
              <a:t>3/16/2023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928CC-7728-4B75-8440-55AEC018E4DD}" type="slidenum">
              <a:rPr lang="en-US" smtClean="0">
                <a:solidFill>
                  <a:prstClr val="black">
                    <a:tint val="75000"/>
                  </a:prstClr>
                </a:solidFill>
              </a:rPr>
              <a:pPr/>
              <a:t>‹#›</a:t>
            </a:fld>
            <a:endParaRPr lang="en-US">
              <a:solidFill>
                <a:prstClr val="black">
                  <a:tint val="75000"/>
                </a:prstClr>
              </a:solidFill>
            </a:endParaRP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752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FDDDB78-3DCE-4967-86C7-4335CE53A4BB}" type="datetimeFigureOut">
              <a:rPr lang="en-US" smtClean="0">
                <a:solidFill>
                  <a:prstClr val="black">
                    <a:tint val="75000"/>
                  </a:prstClr>
                </a:solidFill>
              </a:rPr>
              <a:pPr/>
              <a:t>3/16/2023</a:t>
            </a:fld>
            <a:endParaRPr lang="en-US">
              <a:solidFill>
                <a:prstClr val="black">
                  <a:tint val="75000"/>
                </a:prstClr>
              </a:solidFill>
            </a:endParaRPr>
          </a:p>
        </p:txBody>
      </p:sp>
      <p:sp>
        <p:nvSpPr>
          <p:cNvPr id="6" name="Footer Placeholder 5"/>
          <p:cNvSpPr>
            <a:spLocks noGrp="1"/>
          </p:cNvSpPr>
          <p:nvPr>
            <p:ph type="ftr" sz="quarter" idx="11"/>
          </p:nvPr>
        </p:nvSpPr>
        <p:spPr>
          <a:xfrm>
            <a:off x="1447382" y="318640"/>
            <a:ext cx="5541004"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C928CC-7728-4B75-8440-55AEC018E4DD}" type="slidenum">
              <a:rPr lang="en-US" smtClean="0">
                <a:solidFill>
                  <a:prstClr val="black">
                    <a:tint val="75000"/>
                  </a:prstClr>
                </a:solidFill>
              </a:rPr>
              <a:pPr/>
              <a:t>‹#›</a:t>
            </a:fld>
            <a:endParaRPr lang="en-US">
              <a:solidFill>
                <a:prstClr val="black">
                  <a:tint val="75000"/>
                </a:prstClr>
              </a:solidFill>
            </a:endParaRP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281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DFED1E3-240C-46A6-8BC9-A973A933434D}" type="datetimeFigureOut">
              <a:rPr lang="en-US" smtClean="0"/>
              <a:t>3/16/2023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18EE792-D3BB-4694-9511-6534AE6B0E4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49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0048" y="580888"/>
            <a:ext cx="9144000" cy="5038033"/>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Dr Maria Zubair</a:t>
            </a:r>
            <a:br>
              <a:rPr lang="en-US" dirty="0"/>
            </a:br>
            <a:r>
              <a:rPr lang="en-US" sz="2200" dirty="0"/>
              <a:t>DOMS,CHPE,FCPS</a:t>
            </a:r>
            <a:br>
              <a:rPr lang="en-US" sz="2200" dirty="0"/>
            </a:br>
            <a:r>
              <a:rPr lang="en-US" sz="2200" dirty="0"/>
              <a:t>Senior Registrar</a:t>
            </a:r>
            <a:br>
              <a:rPr lang="en-US" sz="2200" dirty="0"/>
            </a:br>
            <a:r>
              <a:rPr lang="en-US" sz="2200" dirty="0"/>
              <a:t>Ophthalmology dept.</a:t>
            </a:r>
            <a:br>
              <a:rPr lang="en-US" sz="2200" dirty="0"/>
            </a:br>
            <a:r>
              <a:rPr lang="en-US" sz="2200" dirty="0"/>
              <a:t>BBH, RMU</a:t>
            </a:r>
            <a:br>
              <a:rPr lang="en-US" sz="2200" dirty="0"/>
            </a:br>
            <a:br>
              <a:rPr lang="en-US" sz="2200" dirty="0"/>
            </a:br>
            <a:r>
              <a:rPr lang="en-US" sz="3600" dirty="0">
                <a:latin typeface="Calibri" panose="020F0502020204030204" pitchFamily="34" charset="0"/>
                <a:cs typeface="Calibri" panose="020F0502020204030204" pitchFamily="34" charset="0"/>
              </a:rPr>
              <a:t>Sources:</a:t>
            </a:r>
            <a:br>
              <a:rPr lang="en-US" sz="3600" dirty="0">
                <a:latin typeface="Calibri" panose="020F0502020204030204" pitchFamily="34" charset="0"/>
                <a:cs typeface="Calibri" panose="020F0502020204030204" pitchFamily="34" charset="0"/>
              </a:rPr>
            </a:br>
            <a:r>
              <a:rPr lang="en-US" sz="2400" dirty="0" err="1">
                <a:latin typeface="Calibri" panose="020F0502020204030204" pitchFamily="34" charset="0"/>
                <a:cs typeface="Calibri" panose="020F0502020204030204" pitchFamily="34" charset="0"/>
              </a:rPr>
              <a:t>Kanskis</a:t>
            </a:r>
            <a:r>
              <a:rPr lang="en-US" sz="2400" dirty="0">
                <a:latin typeface="Calibri" panose="020F0502020204030204" pitchFamily="34" charset="0"/>
                <a:cs typeface="Calibri" panose="020F0502020204030204" pitchFamily="34" charset="0"/>
              </a:rPr>
              <a:t>-Clinical-Ophthalmology-Systematic-Approach</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Oxford Handbook of Ophthalmology Book by Philip I. Murray</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Wills Eye Manual: Office and Emergency Room Diagnosis and Treatment of Eye Disease</a:t>
            </a:r>
            <a:br>
              <a:rPr lang="en-US" sz="2400" dirty="0">
                <a:latin typeface="Calibri" panose="020F0502020204030204" pitchFamily="34" charset="0"/>
                <a:cs typeface="Calibri" panose="020F0502020204030204" pitchFamily="34" charset="0"/>
              </a:rPr>
            </a:br>
            <a:endParaRPr lang="en-US" sz="2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3883666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A98F-30F6-41CA-8F21-CF5EFFA8AE0E}"/>
              </a:ext>
            </a:extLst>
          </p:cNvPr>
          <p:cNvSpPr>
            <a:spLocks noGrp="1"/>
          </p:cNvSpPr>
          <p:nvPr>
            <p:ph type="title"/>
          </p:nvPr>
        </p:nvSpPr>
        <p:spPr>
          <a:xfrm>
            <a:off x="2137558" y="365125"/>
            <a:ext cx="9216242" cy="1325563"/>
          </a:xfrm>
        </p:spPr>
        <p:txBody>
          <a:bodyPr/>
          <a:lstStyle/>
          <a:p>
            <a:r>
              <a:rPr lang="en-US" dirty="0"/>
              <a:t>Pathology</a:t>
            </a:r>
          </a:p>
        </p:txBody>
      </p:sp>
      <p:pic>
        <p:nvPicPr>
          <p:cNvPr id="3074" name="Picture 2" descr="Refractive Errors - Ahalia Foundation Eye Hospital">
            <a:extLst>
              <a:ext uri="{FF2B5EF4-FFF2-40B4-BE49-F238E27FC236}">
                <a16:creationId xmlns:a16="http://schemas.microsoft.com/office/drawing/2014/main" id="{77295443-83B3-4018-8EEC-C62A609D06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3113" y="1802296"/>
            <a:ext cx="6957391" cy="41214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TextBox 4">
            <a:extLst>
              <a:ext uri="{FF2B5EF4-FFF2-40B4-BE49-F238E27FC236}">
                <a16:creationId xmlns:a16="http://schemas.microsoft.com/office/drawing/2014/main" id="{2835367C-58BA-45E5-A62A-F0F1A3B1006A}"/>
              </a:ext>
            </a:extLst>
          </p:cNvPr>
          <p:cNvSpPr txBox="1"/>
          <p:nvPr/>
        </p:nvSpPr>
        <p:spPr>
          <a:xfrm>
            <a:off x="8549520" y="177417"/>
            <a:ext cx="4312331" cy="461665"/>
          </a:xfrm>
          <a:prstGeom prst="rect">
            <a:avLst/>
          </a:prstGeom>
          <a:noFill/>
        </p:spPr>
        <p:txBody>
          <a:bodyPr wrap="square" rtlCol="0">
            <a:spAutoFit/>
          </a:bodyPr>
          <a:lstStyle/>
          <a:p>
            <a:r>
              <a:rPr lang="en-US" sz="2400" b="1" dirty="0"/>
              <a:t>Horizontal </a:t>
            </a:r>
            <a:r>
              <a:rPr lang="en-US" sz="2400" b="1" dirty="0" err="1"/>
              <a:t>integeration</a:t>
            </a:r>
            <a:endParaRPr lang="en-US" sz="2400" b="1" dirty="0"/>
          </a:p>
        </p:txBody>
      </p:sp>
    </p:spTree>
    <p:extLst>
      <p:ext uri="{BB962C8B-B14F-4D97-AF65-F5344CB8AC3E}">
        <p14:creationId xmlns:p14="http://schemas.microsoft.com/office/powerpoint/2010/main" val="136139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536D-8806-4A91-95E8-D8C2619AB13D}"/>
              </a:ext>
            </a:extLst>
          </p:cNvPr>
          <p:cNvSpPr>
            <a:spLocks noGrp="1"/>
          </p:cNvSpPr>
          <p:nvPr>
            <p:ph type="title"/>
          </p:nvPr>
        </p:nvSpPr>
        <p:spPr>
          <a:xfrm>
            <a:off x="2553194" y="365125"/>
            <a:ext cx="8800605" cy="1325563"/>
          </a:xfrm>
        </p:spPr>
        <p:txBody>
          <a:bodyPr/>
          <a:lstStyle/>
          <a:p>
            <a:r>
              <a:rPr lang="en-US" dirty="0"/>
              <a:t>COMMUNITY MEDICINE</a:t>
            </a:r>
          </a:p>
        </p:txBody>
      </p:sp>
      <p:pic>
        <p:nvPicPr>
          <p:cNvPr id="4098" name="Picture 2" descr="Refractive errors in patients attending a private hospital in Jos, Nigeria  Malu K, Ojabo C - Niger J Clin Pract">
            <a:extLst>
              <a:ext uri="{FF2B5EF4-FFF2-40B4-BE49-F238E27FC236}">
                <a16:creationId xmlns:a16="http://schemas.microsoft.com/office/drawing/2014/main" id="{816FAE84-06C2-4B91-98B2-7808C4F038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47869" y="2016125"/>
            <a:ext cx="4210587" cy="3449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TextBox 4">
            <a:extLst>
              <a:ext uri="{FF2B5EF4-FFF2-40B4-BE49-F238E27FC236}">
                <a16:creationId xmlns:a16="http://schemas.microsoft.com/office/drawing/2014/main" id="{2835367C-58BA-45E5-A62A-F0F1A3B1006A}"/>
              </a:ext>
            </a:extLst>
          </p:cNvPr>
          <p:cNvSpPr txBox="1"/>
          <p:nvPr/>
        </p:nvSpPr>
        <p:spPr>
          <a:xfrm>
            <a:off x="8523016" y="177417"/>
            <a:ext cx="4312331" cy="461665"/>
          </a:xfrm>
          <a:prstGeom prst="rect">
            <a:avLst/>
          </a:prstGeom>
          <a:noFill/>
        </p:spPr>
        <p:txBody>
          <a:bodyPr wrap="square" rtlCol="0">
            <a:spAutoFit/>
          </a:bodyPr>
          <a:lstStyle/>
          <a:p>
            <a:r>
              <a:rPr lang="en-US" sz="2400" b="1" dirty="0"/>
              <a:t>Horizontal </a:t>
            </a:r>
            <a:r>
              <a:rPr lang="en-US" sz="2400" b="1" dirty="0" err="1"/>
              <a:t>integeration</a:t>
            </a:r>
            <a:endParaRPr lang="en-US" sz="2400" b="1" dirty="0"/>
          </a:p>
        </p:txBody>
      </p:sp>
    </p:spTree>
    <p:extLst>
      <p:ext uri="{BB962C8B-B14F-4D97-AF65-F5344CB8AC3E}">
        <p14:creationId xmlns:p14="http://schemas.microsoft.com/office/powerpoint/2010/main" val="9337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6504"/>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TextBox 5">
            <a:extLst>
              <a:ext uri="{FF2B5EF4-FFF2-40B4-BE49-F238E27FC236}">
                <a16:creationId xmlns:a16="http://schemas.microsoft.com/office/drawing/2014/main" id="{52D7329C-517D-4C48-8B1D-56AF56C4161B}"/>
              </a:ext>
            </a:extLst>
          </p:cNvPr>
          <p:cNvSpPr txBox="1"/>
          <p:nvPr/>
        </p:nvSpPr>
        <p:spPr>
          <a:xfrm>
            <a:off x="10101081" y="306302"/>
            <a:ext cx="1907545" cy="369332"/>
          </a:xfrm>
          <a:prstGeom prst="rect">
            <a:avLst/>
          </a:prstGeom>
          <a:noFill/>
        </p:spPr>
        <p:txBody>
          <a:bodyPr wrap="square" rtlCol="0">
            <a:spAutoFit/>
          </a:bodyPr>
          <a:lstStyle/>
          <a:p>
            <a:r>
              <a:rPr lang="en-US" b="1" dirty="0">
                <a:solidFill>
                  <a:schemeClr val="bg1"/>
                </a:solidFill>
              </a:rPr>
              <a:t>Core subject</a:t>
            </a:r>
          </a:p>
        </p:txBody>
      </p:sp>
    </p:spTree>
    <p:extLst>
      <p:ext uri="{BB962C8B-B14F-4D97-AF65-F5344CB8AC3E}">
        <p14:creationId xmlns:p14="http://schemas.microsoft.com/office/powerpoint/2010/main" val="58538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6" y="153667"/>
            <a:ext cx="1028888" cy="1021991"/>
          </a:xfrm>
          <a:prstGeom prst="rect">
            <a:avLst/>
          </a:prstGeom>
        </p:spPr>
      </p:pic>
      <p:sp>
        <p:nvSpPr>
          <p:cNvPr id="6" name="TextBox 5">
            <a:extLst>
              <a:ext uri="{FF2B5EF4-FFF2-40B4-BE49-F238E27FC236}">
                <a16:creationId xmlns:a16="http://schemas.microsoft.com/office/drawing/2014/main" id="{52D7329C-517D-4C48-8B1D-56AF56C4161B}"/>
              </a:ext>
            </a:extLst>
          </p:cNvPr>
          <p:cNvSpPr txBox="1"/>
          <p:nvPr/>
        </p:nvSpPr>
        <p:spPr>
          <a:xfrm>
            <a:off x="10183599" y="217594"/>
            <a:ext cx="1907545" cy="369332"/>
          </a:xfrm>
          <a:prstGeom prst="rect">
            <a:avLst/>
          </a:prstGeom>
          <a:noFill/>
        </p:spPr>
        <p:txBody>
          <a:bodyPr wrap="square" rtlCol="0">
            <a:spAutoFit/>
          </a:bodyPr>
          <a:lstStyle/>
          <a:p>
            <a:r>
              <a:rPr lang="en-US" b="1" dirty="0">
                <a:solidFill>
                  <a:schemeClr val="bg1"/>
                </a:solidFill>
              </a:rPr>
              <a:t>Core subject</a:t>
            </a:r>
          </a:p>
        </p:txBody>
      </p:sp>
    </p:spTree>
    <p:extLst>
      <p:ext uri="{BB962C8B-B14F-4D97-AF65-F5344CB8AC3E}">
        <p14:creationId xmlns:p14="http://schemas.microsoft.com/office/powerpoint/2010/main" val="52125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296" y="0"/>
            <a:ext cx="12192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110429" cy="1102986"/>
          </a:xfrm>
          <a:prstGeom prst="rect">
            <a:avLst/>
          </a:prstGeom>
        </p:spPr>
      </p:pic>
      <p:sp>
        <p:nvSpPr>
          <p:cNvPr id="6" name="TextBox 5">
            <a:extLst>
              <a:ext uri="{FF2B5EF4-FFF2-40B4-BE49-F238E27FC236}">
                <a16:creationId xmlns:a16="http://schemas.microsoft.com/office/drawing/2014/main" id="{2835367C-58BA-45E5-A62A-F0F1A3B1006A}"/>
              </a:ext>
            </a:extLst>
          </p:cNvPr>
          <p:cNvSpPr txBox="1"/>
          <p:nvPr/>
        </p:nvSpPr>
        <p:spPr>
          <a:xfrm>
            <a:off x="8450304" y="267245"/>
            <a:ext cx="4312331" cy="461665"/>
          </a:xfrm>
          <a:prstGeom prst="rect">
            <a:avLst/>
          </a:prstGeom>
          <a:noFill/>
        </p:spPr>
        <p:txBody>
          <a:bodyPr wrap="square" rtlCol="0">
            <a:spAutoFit/>
          </a:bodyPr>
          <a:lstStyle/>
          <a:p>
            <a:r>
              <a:rPr lang="en-US" sz="2400" b="1" dirty="0">
                <a:solidFill>
                  <a:schemeClr val="bg1"/>
                </a:solidFill>
              </a:rPr>
              <a:t>Horizontal </a:t>
            </a:r>
            <a:r>
              <a:rPr lang="en-US" sz="2400" b="1" dirty="0" err="1">
                <a:solidFill>
                  <a:schemeClr val="bg1"/>
                </a:solidFill>
              </a:rPr>
              <a:t>integeration</a:t>
            </a:r>
            <a:endParaRPr lang="en-US" sz="2400" b="1" dirty="0">
              <a:solidFill>
                <a:schemeClr val="bg1"/>
              </a:solidFill>
            </a:endParaRPr>
          </a:p>
        </p:txBody>
      </p:sp>
    </p:spTree>
    <p:extLst>
      <p:ext uri="{BB962C8B-B14F-4D97-AF65-F5344CB8AC3E}">
        <p14:creationId xmlns:p14="http://schemas.microsoft.com/office/powerpoint/2010/main" val="202477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TextBox 4">
            <a:extLst>
              <a:ext uri="{FF2B5EF4-FFF2-40B4-BE49-F238E27FC236}">
                <a16:creationId xmlns:a16="http://schemas.microsoft.com/office/drawing/2014/main" id="{52D7329C-517D-4C48-8B1D-56AF56C4161B}"/>
              </a:ext>
            </a:extLst>
          </p:cNvPr>
          <p:cNvSpPr txBox="1"/>
          <p:nvPr/>
        </p:nvSpPr>
        <p:spPr>
          <a:xfrm>
            <a:off x="10147975" y="177417"/>
            <a:ext cx="1907545" cy="369332"/>
          </a:xfrm>
          <a:prstGeom prst="rect">
            <a:avLst/>
          </a:prstGeom>
          <a:noFill/>
        </p:spPr>
        <p:txBody>
          <a:bodyPr wrap="square" rtlCol="0">
            <a:spAutoFit/>
          </a:bodyPr>
          <a:lstStyle/>
          <a:p>
            <a:r>
              <a:rPr lang="en-US" b="1" dirty="0">
                <a:solidFill>
                  <a:schemeClr val="bg1"/>
                </a:solidFill>
              </a:rPr>
              <a:t>Core subject</a:t>
            </a:r>
          </a:p>
        </p:txBody>
      </p:sp>
    </p:spTree>
    <p:extLst>
      <p:ext uri="{BB962C8B-B14F-4D97-AF65-F5344CB8AC3E}">
        <p14:creationId xmlns:p14="http://schemas.microsoft.com/office/powerpoint/2010/main" val="251721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03404"/>
            <a:ext cx="12192000" cy="676784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088665" cy="1081367"/>
          </a:xfrm>
          <a:prstGeom prst="rect">
            <a:avLst/>
          </a:prstGeom>
        </p:spPr>
      </p:pic>
      <p:sp>
        <p:nvSpPr>
          <p:cNvPr id="5" name="TextBox 4">
            <a:extLst>
              <a:ext uri="{FF2B5EF4-FFF2-40B4-BE49-F238E27FC236}">
                <a16:creationId xmlns:a16="http://schemas.microsoft.com/office/drawing/2014/main" id="{52D7329C-517D-4C48-8B1D-56AF56C4161B}"/>
              </a:ext>
            </a:extLst>
          </p:cNvPr>
          <p:cNvSpPr txBox="1"/>
          <p:nvPr/>
        </p:nvSpPr>
        <p:spPr>
          <a:xfrm>
            <a:off x="10284455" y="177417"/>
            <a:ext cx="1907545" cy="369332"/>
          </a:xfrm>
          <a:prstGeom prst="rect">
            <a:avLst/>
          </a:prstGeom>
          <a:noFill/>
        </p:spPr>
        <p:txBody>
          <a:bodyPr wrap="square" rtlCol="0">
            <a:spAutoFit/>
          </a:bodyPr>
          <a:lstStyle/>
          <a:p>
            <a:r>
              <a:rPr lang="en-US" b="1" dirty="0">
                <a:solidFill>
                  <a:schemeClr val="bg1"/>
                </a:solidFill>
              </a:rPr>
              <a:t>Core subject</a:t>
            </a:r>
          </a:p>
        </p:txBody>
      </p:sp>
    </p:spTree>
    <p:extLst>
      <p:ext uri="{BB962C8B-B14F-4D97-AF65-F5344CB8AC3E}">
        <p14:creationId xmlns:p14="http://schemas.microsoft.com/office/powerpoint/2010/main" val="58864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3252"/>
            <a:ext cx="12192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100621" cy="1093243"/>
          </a:xfrm>
          <a:prstGeom prst="rect">
            <a:avLst/>
          </a:prstGeom>
        </p:spPr>
      </p:pic>
      <p:sp>
        <p:nvSpPr>
          <p:cNvPr id="5" name="TextBox 4">
            <a:extLst>
              <a:ext uri="{FF2B5EF4-FFF2-40B4-BE49-F238E27FC236}">
                <a16:creationId xmlns:a16="http://schemas.microsoft.com/office/drawing/2014/main" id="{2835367C-58BA-45E5-A62A-F0F1A3B1006A}"/>
              </a:ext>
            </a:extLst>
          </p:cNvPr>
          <p:cNvSpPr txBox="1"/>
          <p:nvPr/>
        </p:nvSpPr>
        <p:spPr>
          <a:xfrm>
            <a:off x="8384044" y="177417"/>
            <a:ext cx="4312331" cy="461665"/>
          </a:xfrm>
          <a:prstGeom prst="rect">
            <a:avLst/>
          </a:prstGeom>
          <a:noFill/>
        </p:spPr>
        <p:txBody>
          <a:bodyPr wrap="square" rtlCol="0">
            <a:spAutoFit/>
          </a:bodyPr>
          <a:lstStyle/>
          <a:p>
            <a:r>
              <a:rPr lang="en-US" sz="2400" b="1" dirty="0">
                <a:solidFill>
                  <a:schemeClr val="bg1"/>
                </a:solidFill>
              </a:rPr>
              <a:t>Horizontal </a:t>
            </a:r>
            <a:r>
              <a:rPr lang="en-US" sz="2400" b="1" dirty="0" err="1">
                <a:solidFill>
                  <a:schemeClr val="bg1"/>
                </a:solidFill>
              </a:rPr>
              <a:t>integeration</a:t>
            </a:r>
            <a:endParaRPr lang="en-US" sz="2400" b="1" dirty="0">
              <a:solidFill>
                <a:schemeClr val="bg1"/>
              </a:solidFill>
            </a:endParaRPr>
          </a:p>
        </p:txBody>
      </p:sp>
    </p:spTree>
    <p:extLst>
      <p:ext uri="{BB962C8B-B14F-4D97-AF65-F5344CB8AC3E}">
        <p14:creationId xmlns:p14="http://schemas.microsoft.com/office/powerpoint/2010/main" val="374755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1" y="177417"/>
            <a:ext cx="1027302" cy="1020416"/>
          </a:xfrm>
          <a:prstGeom prst="rect">
            <a:avLst/>
          </a:prstGeom>
        </p:spPr>
      </p:pic>
      <p:sp>
        <p:nvSpPr>
          <p:cNvPr id="5" name="TextBox 4">
            <a:extLst>
              <a:ext uri="{FF2B5EF4-FFF2-40B4-BE49-F238E27FC236}">
                <a16:creationId xmlns:a16="http://schemas.microsoft.com/office/drawing/2014/main" id="{52D7329C-517D-4C48-8B1D-56AF56C4161B}"/>
              </a:ext>
            </a:extLst>
          </p:cNvPr>
          <p:cNvSpPr txBox="1"/>
          <p:nvPr/>
        </p:nvSpPr>
        <p:spPr>
          <a:xfrm>
            <a:off x="10284455" y="318293"/>
            <a:ext cx="1907545" cy="369332"/>
          </a:xfrm>
          <a:prstGeom prst="rect">
            <a:avLst/>
          </a:prstGeom>
          <a:noFill/>
        </p:spPr>
        <p:txBody>
          <a:bodyPr wrap="square" rtlCol="0">
            <a:spAutoFit/>
          </a:bodyPr>
          <a:lstStyle/>
          <a:p>
            <a:r>
              <a:rPr lang="en-US" b="1" dirty="0">
                <a:solidFill>
                  <a:schemeClr val="bg1"/>
                </a:solidFill>
              </a:rPr>
              <a:t>Core subject</a:t>
            </a:r>
          </a:p>
        </p:txBody>
      </p:sp>
    </p:spTree>
    <p:extLst>
      <p:ext uri="{BB962C8B-B14F-4D97-AF65-F5344CB8AC3E}">
        <p14:creationId xmlns:p14="http://schemas.microsoft.com/office/powerpoint/2010/main" val="774495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1" y="177417"/>
            <a:ext cx="1088664" cy="1081367"/>
          </a:xfrm>
          <a:prstGeom prst="rect">
            <a:avLst/>
          </a:prstGeom>
        </p:spPr>
      </p:pic>
      <p:sp>
        <p:nvSpPr>
          <p:cNvPr id="6" name="TextBox 5">
            <a:extLst>
              <a:ext uri="{FF2B5EF4-FFF2-40B4-BE49-F238E27FC236}">
                <a16:creationId xmlns:a16="http://schemas.microsoft.com/office/drawing/2014/main" id="{52D7329C-517D-4C48-8B1D-56AF56C4161B}"/>
              </a:ext>
            </a:extLst>
          </p:cNvPr>
          <p:cNvSpPr txBox="1"/>
          <p:nvPr/>
        </p:nvSpPr>
        <p:spPr>
          <a:xfrm>
            <a:off x="10397672" y="217594"/>
            <a:ext cx="1907545" cy="369332"/>
          </a:xfrm>
          <a:prstGeom prst="rect">
            <a:avLst/>
          </a:prstGeom>
          <a:noFill/>
        </p:spPr>
        <p:txBody>
          <a:bodyPr wrap="square" rtlCol="0">
            <a:spAutoFit/>
          </a:bodyPr>
          <a:lstStyle/>
          <a:p>
            <a:r>
              <a:rPr lang="en-US" b="1" dirty="0">
                <a:solidFill>
                  <a:schemeClr val="bg1"/>
                </a:solidFill>
              </a:rPr>
              <a:t>Core subject</a:t>
            </a:r>
          </a:p>
        </p:txBody>
      </p:sp>
    </p:spTree>
    <p:extLst>
      <p:ext uri="{BB962C8B-B14F-4D97-AF65-F5344CB8AC3E}">
        <p14:creationId xmlns:p14="http://schemas.microsoft.com/office/powerpoint/2010/main" val="38781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28D3-0635-49AE-8FC2-AFEBE8DBC30D}"/>
              </a:ext>
            </a:extLst>
          </p:cNvPr>
          <p:cNvSpPr>
            <a:spLocks noGrp="1"/>
          </p:cNvSpPr>
          <p:nvPr>
            <p:ph type="title"/>
          </p:nvPr>
        </p:nvSpPr>
        <p:spPr>
          <a:xfrm>
            <a:off x="1897036" y="545904"/>
            <a:ext cx="7696200" cy="1325563"/>
          </a:xfrm>
        </p:spPr>
        <p:txBody>
          <a:bodyPr/>
          <a:lstStyle/>
          <a:p>
            <a:r>
              <a:rPr lang="en-US" dirty="0"/>
              <a:t>Sequence of lecture:</a:t>
            </a:r>
          </a:p>
        </p:txBody>
      </p:sp>
      <p:sp>
        <p:nvSpPr>
          <p:cNvPr id="3" name="Content Placeholder 2">
            <a:extLst>
              <a:ext uri="{FF2B5EF4-FFF2-40B4-BE49-F238E27FC236}">
                <a16:creationId xmlns:a16="http://schemas.microsoft.com/office/drawing/2014/main" id="{0E655809-A68B-4885-B9A2-7BDE98414D85}"/>
              </a:ext>
            </a:extLst>
          </p:cNvPr>
          <p:cNvSpPr>
            <a:spLocks noGrp="1"/>
          </p:cNvSpPr>
          <p:nvPr>
            <p:ph idx="1"/>
          </p:nvPr>
        </p:nvSpPr>
        <p:spPr>
          <a:xfrm>
            <a:off x="592540" y="2180467"/>
            <a:ext cx="10515600" cy="4351338"/>
          </a:xfrm>
        </p:spPr>
        <p:txBody>
          <a:bodyPr/>
          <a:lstStyle/>
          <a:p>
            <a:r>
              <a:rPr lang="en-ZA" dirty="0">
                <a:latin typeface="Arial" panose="020B0604020202020204" pitchFamily="34" charset="0"/>
                <a:cs typeface="Arial" panose="020B0604020202020204" pitchFamily="34" charset="0"/>
              </a:rPr>
              <a:t>Core Subject</a:t>
            </a:r>
          </a:p>
          <a:p>
            <a:r>
              <a:rPr lang="en-ZA" dirty="0">
                <a:latin typeface="Arial" panose="020B0604020202020204" pitchFamily="34" charset="0"/>
                <a:cs typeface="Arial" panose="020B0604020202020204" pitchFamily="34" charset="0"/>
              </a:rPr>
              <a:t>Spiral Integration</a:t>
            </a:r>
          </a:p>
          <a:p>
            <a:r>
              <a:rPr lang="en-ZA" dirty="0">
                <a:latin typeface="Arial" panose="020B0604020202020204" pitchFamily="34" charset="0"/>
                <a:cs typeface="Arial" panose="020B0604020202020204" pitchFamily="34" charset="0"/>
              </a:rPr>
              <a:t>Horizontal Integration</a:t>
            </a:r>
          </a:p>
          <a:p>
            <a:r>
              <a:rPr lang="en-ZA" dirty="0">
                <a:latin typeface="Arial" panose="020B0604020202020204" pitchFamily="34" charset="0"/>
                <a:cs typeface="Arial" panose="020B0604020202020204" pitchFamily="34" charset="0"/>
              </a:rPr>
              <a:t>Vertical integration</a:t>
            </a:r>
          </a:p>
          <a:p>
            <a:r>
              <a:rPr lang="en-ZA" dirty="0">
                <a:latin typeface="Arial" panose="020B0604020202020204" pitchFamily="34" charset="0"/>
                <a:cs typeface="Arial" panose="020B0604020202020204" pitchFamily="34" charset="0"/>
              </a:rPr>
              <a:t>EOLA(End of lecture assessment)</a:t>
            </a:r>
          </a:p>
          <a:p>
            <a:r>
              <a:rPr lang="en-ZA" dirty="0">
                <a:latin typeface="Arial" panose="020B0604020202020204" pitchFamily="34" charset="0"/>
                <a:cs typeface="Arial" panose="020B0604020202020204" pitchFamily="34" charset="0"/>
              </a:rPr>
              <a:t>Digital Library References</a:t>
            </a:r>
          </a:p>
          <a:p>
            <a:pPr marL="0" indent="0">
              <a:buNone/>
            </a:pPr>
            <a:r>
              <a:rPr lang="en-ZA" dirty="0">
                <a:latin typeface="Arial" panose="020B0604020202020204" pitchFamily="34" charset="0"/>
                <a:cs typeface="Arial" panose="020B0604020202020204" pitchFamily="34" charset="0"/>
              </a:rPr>
              <a:t>( Research, Bioethics, Artificial Intelligence)</a:t>
            </a:r>
          </a:p>
          <a:p>
            <a:endParaRPr lang="en-US" dirty="0"/>
          </a:p>
        </p:txBody>
      </p:sp>
      <p:pic>
        <p:nvPicPr>
          <p:cNvPr id="4" name="Picture 3">
            <a:extLst>
              <a:ext uri="{FF2B5EF4-FFF2-40B4-BE49-F238E27FC236}">
                <a16:creationId xmlns:a16="http://schemas.microsoft.com/office/drawing/2014/main" id="{6FBC521A-6A86-4F42-8EB2-5D28F318DC2F}"/>
              </a:ext>
            </a:extLst>
          </p:cNvPr>
          <p:cNvPicPr>
            <a:picLocks noChangeAspect="1"/>
          </p:cNvPicPr>
          <p:nvPr/>
        </p:nvPicPr>
        <p:blipFill>
          <a:blip r:embed="rId2"/>
          <a:stretch>
            <a:fillRect/>
          </a:stretch>
        </p:blipFill>
        <p:spPr>
          <a:xfrm>
            <a:off x="7563634" y="2516948"/>
            <a:ext cx="4147795" cy="3298827"/>
          </a:xfrm>
          <a:prstGeom prst="rect">
            <a:avLst/>
          </a:prstGeom>
          <a:ln w="1905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1795852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184309" cy="1176370"/>
          </a:xfrm>
          <a:prstGeom prst="rect">
            <a:avLst/>
          </a:prstGeom>
        </p:spPr>
      </p:pic>
      <p:sp>
        <p:nvSpPr>
          <p:cNvPr id="6" name="TextBox 5">
            <a:extLst>
              <a:ext uri="{FF2B5EF4-FFF2-40B4-BE49-F238E27FC236}">
                <a16:creationId xmlns:a16="http://schemas.microsoft.com/office/drawing/2014/main" id="{52D7329C-517D-4C48-8B1D-56AF56C4161B}"/>
              </a:ext>
            </a:extLst>
          </p:cNvPr>
          <p:cNvSpPr txBox="1"/>
          <p:nvPr/>
        </p:nvSpPr>
        <p:spPr>
          <a:xfrm>
            <a:off x="10101081" y="217594"/>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99195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1" y="177417"/>
            <a:ext cx="1291908" cy="1283248"/>
          </a:xfrm>
          <a:prstGeom prst="rect">
            <a:avLst/>
          </a:prstGeom>
        </p:spPr>
      </p:pic>
      <p:sp>
        <p:nvSpPr>
          <p:cNvPr id="6" name="TextBox 5">
            <a:extLst>
              <a:ext uri="{FF2B5EF4-FFF2-40B4-BE49-F238E27FC236}">
                <a16:creationId xmlns:a16="http://schemas.microsoft.com/office/drawing/2014/main" id="{2835367C-58BA-45E5-A62A-F0F1A3B1006A}"/>
              </a:ext>
            </a:extLst>
          </p:cNvPr>
          <p:cNvSpPr txBox="1"/>
          <p:nvPr/>
        </p:nvSpPr>
        <p:spPr>
          <a:xfrm>
            <a:off x="8544618" y="171427"/>
            <a:ext cx="4312331" cy="461665"/>
          </a:xfrm>
          <a:prstGeom prst="rect">
            <a:avLst/>
          </a:prstGeom>
          <a:noFill/>
        </p:spPr>
        <p:txBody>
          <a:bodyPr wrap="square" rtlCol="0">
            <a:spAutoFit/>
          </a:bodyPr>
          <a:lstStyle/>
          <a:p>
            <a:r>
              <a:rPr lang="en-US" sz="2400" b="1" dirty="0">
                <a:solidFill>
                  <a:schemeClr val="bg1"/>
                </a:solidFill>
              </a:rPr>
              <a:t>Horizontal </a:t>
            </a:r>
            <a:r>
              <a:rPr lang="en-US" sz="2400" b="1" dirty="0" err="1">
                <a:solidFill>
                  <a:schemeClr val="bg1"/>
                </a:solidFill>
              </a:rPr>
              <a:t>integeration</a:t>
            </a:r>
            <a:endParaRPr lang="en-US" sz="2400" b="1" dirty="0">
              <a:solidFill>
                <a:schemeClr val="bg1"/>
              </a:solidFill>
            </a:endParaRPr>
          </a:p>
        </p:txBody>
      </p:sp>
    </p:spTree>
    <p:extLst>
      <p:ext uri="{BB962C8B-B14F-4D97-AF65-F5344CB8AC3E}">
        <p14:creationId xmlns:p14="http://schemas.microsoft.com/office/powerpoint/2010/main" val="3531570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49" y="1929839"/>
            <a:ext cx="10515600" cy="4351338"/>
          </a:xfrm>
        </p:spPr>
        <p:txBody>
          <a:bodyPr>
            <a:normAutofit/>
          </a:bodyPr>
          <a:lstStyle/>
          <a:p>
            <a:pPr marL="0" indent="0" algn="ctr">
              <a:buNone/>
            </a:pPr>
            <a:endParaRPr lang="en-US" sz="4800" dirty="0"/>
          </a:p>
          <a:p>
            <a:pPr marL="0" indent="0" algn="ctr">
              <a:buNone/>
            </a:pPr>
            <a:r>
              <a:rPr lang="en-US" sz="4800" dirty="0"/>
              <a:t>Refractive Surgery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5" name="TextBox 4">
            <a:extLst>
              <a:ext uri="{FF2B5EF4-FFF2-40B4-BE49-F238E27FC236}">
                <a16:creationId xmlns:a16="http://schemas.microsoft.com/office/drawing/2014/main" id="{81E74B0F-963A-40C1-9A32-E8A5B4B972F5}"/>
              </a:ext>
            </a:extLst>
          </p:cNvPr>
          <p:cNvSpPr txBox="1"/>
          <p:nvPr/>
        </p:nvSpPr>
        <p:spPr>
          <a:xfrm>
            <a:off x="10160876" y="177417"/>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347799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955804" y="2016125"/>
            <a:ext cx="4594716" cy="34496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TextBox 5">
            <a:extLst>
              <a:ext uri="{FF2B5EF4-FFF2-40B4-BE49-F238E27FC236}">
                <a16:creationId xmlns:a16="http://schemas.microsoft.com/office/drawing/2014/main" id="{376544C5-EEDA-417D-8DD9-BAECFEFAB061}"/>
              </a:ext>
            </a:extLst>
          </p:cNvPr>
          <p:cNvSpPr txBox="1"/>
          <p:nvPr/>
        </p:nvSpPr>
        <p:spPr>
          <a:xfrm>
            <a:off x="10160876" y="177417"/>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4275072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TextBox 5">
            <a:extLst>
              <a:ext uri="{FF2B5EF4-FFF2-40B4-BE49-F238E27FC236}">
                <a16:creationId xmlns:a16="http://schemas.microsoft.com/office/drawing/2014/main" id="{11588DEA-CBE0-4421-93FC-E7D9FD6064FD}"/>
              </a:ext>
            </a:extLst>
          </p:cNvPr>
          <p:cNvSpPr txBox="1"/>
          <p:nvPr/>
        </p:nvSpPr>
        <p:spPr>
          <a:xfrm>
            <a:off x="10160876" y="177417"/>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830799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6504"/>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1" y="177418"/>
            <a:ext cx="1076710" cy="1069492"/>
          </a:xfrm>
          <a:prstGeom prst="rect">
            <a:avLst/>
          </a:prstGeom>
        </p:spPr>
      </p:pic>
      <p:sp>
        <p:nvSpPr>
          <p:cNvPr id="6" name="TextBox 5">
            <a:extLst>
              <a:ext uri="{FF2B5EF4-FFF2-40B4-BE49-F238E27FC236}">
                <a16:creationId xmlns:a16="http://schemas.microsoft.com/office/drawing/2014/main" id="{2835367C-58BA-45E5-A62A-F0F1A3B1006A}"/>
              </a:ext>
            </a:extLst>
          </p:cNvPr>
          <p:cNvSpPr txBox="1"/>
          <p:nvPr/>
        </p:nvSpPr>
        <p:spPr>
          <a:xfrm>
            <a:off x="8970876" y="71400"/>
            <a:ext cx="4167955" cy="461665"/>
          </a:xfrm>
          <a:prstGeom prst="rect">
            <a:avLst/>
          </a:prstGeom>
          <a:noFill/>
        </p:spPr>
        <p:txBody>
          <a:bodyPr wrap="square" rtlCol="0">
            <a:spAutoFit/>
          </a:bodyPr>
          <a:lstStyle/>
          <a:p>
            <a:r>
              <a:rPr lang="en-US" sz="2400" b="1" dirty="0"/>
              <a:t>Vertical </a:t>
            </a:r>
            <a:r>
              <a:rPr lang="en-US" sz="2400" b="1" dirty="0" err="1"/>
              <a:t>integeration</a:t>
            </a:r>
            <a:endParaRPr lang="en-US" sz="2400" b="1" dirty="0"/>
          </a:p>
        </p:txBody>
      </p:sp>
    </p:spTree>
    <p:extLst>
      <p:ext uri="{BB962C8B-B14F-4D97-AF65-F5344CB8AC3E}">
        <p14:creationId xmlns:p14="http://schemas.microsoft.com/office/powerpoint/2010/main" val="3282192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1" y="177417"/>
            <a:ext cx="1157930" cy="1150168"/>
          </a:xfrm>
          <a:prstGeom prst="rect">
            <a:avLst/>
          </a:prstGeom>
        </p:spPr>
      </p:pic>
      <p:sp>
        <p:nvSpPr>
          <p:cNvPr id="6" name="TextBox 5">
            <a:extLst>
              <a:ext uri="{FF2B5EF4-FFF2-40B4-BE49-F238E27FC236}">
                <a16:creationId xmlns:a16="http://schemas.microsoft.com/office/drawing/2014/main" id="{0AE4D82B-06B2-403A-8E56-CD42F34F9F5F}"/>
              </a:ext>
            </a:extLst>
          </p:cNvPr>
          <p:cNvSpPr txBox="1"/>
          <p:nvPr/>
        </p:nvSpPr>
        <p:spPr>
          <a:xfrm>
            <a:off x="10160876" y="177417"/>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810264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1" y="177417"/>
            <a:ext cx="1264808" cy="1256330"/>
          </a:xfrm>
          <a:prstGeom prst="rect">
            <a:avLst/>
          </a:prstGeom>
        </p:spPr>
      </p:pic>
      <p:sp>
        <p:nvSpPr>
          <p:cNvPr id="6" name="TextBox 5">
            <a:extLst>
              <a:ext uri="{FF2B5EF4-FFF2-40B4-BE49-F238E27FC236}">
                <a16:creationId xmlns:a16="http://schemas.microsoft.com/office/drawing/2014/main" id="{9B3F601A-DE9D-4BA1-ABF9-7487020E4BFC}"/>
              </a:ext>
            </a:extLst>
          </p:cNvPr>
          <p:cNvSpPr txBox="1"/>
          <p:nvPr/>
        </p:nvSpPr>
        <p:spPr>
          <a:xfrm>
            <a:off x="10160876" y="177417"/>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4231003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PRK&#10;2/16/2019&#10;15&#10;Used to correct mild to moderate&#10; Myopia.&#10; Hyperopia.&#10; Astigmatism.&#10;Advantages:&#10; Highly accurate fo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252"/>
            <a:ext cx="120932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0958" y="0"/>
            <a:ext cx="1122304" cy="1114781"/>
          </a:xfrm>
          <a:prstGeom prst="rect">
            <a:avLst/>
          </a:prstGeom>
        </p:spPr>
      </p:pic>
      <p:sp>
        <p:nvSpPr>
          <p:cNvPr id="5" name="TextBox 4">
            <a:extLst>
              <a:ext uri="{FF2B5EF4-FFF2-40B4-BE49-F238E27FC236}">
                <a16:creationId xmlns:a16="http://schemas.microsoft.com/office/drawing/2014/main" id="{30D51536-BA78-4772-9197-009C7544ADD5}"/>
              </a:ext>
            </a:extLst>
          </p:cNvPr>
          <p:cNvSpPr txBox="1"/>
          <p:nvPr/>
        </p:nvSpPr>
        <p:spPr>
          <a:xfrm>
            <a:off x="9405502" y="97610"/>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98923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omplications&#10;2/16/2019&#10;16&#10; If there is decenteration to ablation, causes diplopia,&#10;glare, haloes and astigmatism&#10; Cor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481" y="177417"/>
            <a:ext cx="12192000" cy="67549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1" y="177417"/>
            <a:ext cx="1327774" cy="1318874"/>
          </a:xfrm>
          <a:prstGeom prst="rect">
            <a:avLst/>
          </a:prstGeom>
        </p:spPr>
      </p:pic>
      <p:sp>
        <p:nvSpPr>
          <p:cNvPr id="5" name="TextBox 4">
            <a:extLst>
              <a:ext uri="{FF2B5EF4-FFF2-40B4-BE49-F238E27FC236}">
                <a16:creationId xmlns:a16="http://schemas.microsoft.com/office/drawing/2014/main" id="{D672DD67-67E3-4010-9A7E-4F942567CB96}"/>
              </a:ext>
            </a:extLst>
          </p:cNvPr>
          <p:cNvSpPr txBox="1"/>
          <p:nvPr/>
        </p:nvSpPr>
        <p:spPr>
          <a:xfrm>
            <a:off x="10147974" y="306302"/>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68136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A250-03B9-4CFE-BB1D-5CBC94005963}"/>
              </a:ext>
            </a:extLst>
          </p:cNvPr>
          <p:cNvSpPr>
            <a:spLocks noGrp="1"/>
          </p:cNvSpPr>
          <p:nvPr>
            <p:ph type="title"/>
          </p:nvPr>
        </p:nvSpPr>
        <p:spPr>
          <a:xfrm>
            <a:off x="2210937" y="528898"/>
            <a:ext cx="8188657" cy="1325563"/>
          </a:xfrm>
        </p:spPr>
        <p:txBody>
          <a:bodyPr/>
          <a:lstStyle/>
          <a:p>
            <a:r>
              <a:rPr lang="en-US" dirty="0"/>
              <a:t>Learning objectives</a:t>
            </a:r>
          </a:p>
        </p:txBody>
      </p:sp>
      <p:sp>
        <p:nvSpPr>
          <p:cNvPr id="3" name="Content Placeholder 2">
            <a:extLst>
              <a:ext uri="{FF2B5EF4-FFF2-40B4-BE49-F238E27FC236}">
                <a16:creationId xmlns:a16="http://schemas.microsoft.com/office/drawing/2014/main" id="{66941B7F-59EF-4C32-8F56-68C3219ECE10}"/>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At the end of one hour large group interactive session (LGIS) using the PowerPoint , fourth year medical student should be able to </a:t>
            </a:r>
          </a:p>
          <a:p>
            <a:pPr>
              <a:buFont typeface="Wingdings" panose="05000000000000000000" pitchFamily="2" charset="2"/>
              <a:buChar char="ü"/>
            </a:pPr>
            <a:r>
              <a:rPr lang="en-US" dirty="0">
                <a:latin typeface="Arial" panose="020B0604020202020204" pitchFamily="34" charset="0"/>
                <a:cs typeface="Arial" panose="020B0604020202020204" pitchFamily="34" charset="0"/>
              </a:rPr>
              <a:t>Describe anatomy of cornea and lens</a:t>
            </a:r>
          </a:p>
          <a:p>
            <a:pPr>
              <a:buFont typeface="Wingdings" panose="05000000000000000000" pitchFamily="2" charset="2"/>
              <a:buChar char="ü"/>
            </a:pPr>
            <a:r>
              <a:rPr lang="en-US" dirty="0">
                <a:latin typeface="Arial" panose="020B0604020202020204" pitchFamily="34" charset="0"/>
                <a:cs typeface="Arial" panose="020B0604020202020204" pitchFamily="34" charset="0"/>
              </a:rPr>
              <a:t>Describe functions of cornea and lens</a:t>
            </a:r>
          </a:p>
          <a:p>
            <a:pPr>
              <a:buFont typeface="Wingdings" panose="05000000000000000000" pitchFamily="2" charset="2"/>
              <a:buChar char="ü"/>
            </a:pPr>
            <a:r>
              <a:rPr lang="en-US" dirty="0">
                <a:latin typeface="Arial" panose="020B0604020202020204" pitchFamily="34" charset="0"/>
                <a:cs typeface="Arial" panose="020B0604020202020204" pitchFamily="34" charset="0"/>
              </a:rPr>
              <a:t>Describe diagnosis, types and treatment of different types of Refractive errors. </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2482122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LASIK&#10;2/16/2019&#10;17&#10; LASIK stands for Laser-Assisted In Situ Keratomileusis&#10;and is a procedure that permanently changes 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4854" y="0"/>
            <a:ext cx="1088665" cy="1081368"/>
          </a:xfrm>
          <a:prstGeom prst="rect">
            <a:avLst/>
          </a:prstGeom>
        </p:spPr>
      </p:pic>
      <p:sp>
        <p:nvSpPr>
          <p:cNvPr id="5" name="TextBox 4">
            <a:extLst>
              <a:ext uri="{FF2B5EF4-FFF2-40B4-BE49-F238E27FC236}">
                <a16:creationId xmlns:a16="http://schemas.microsoft.com/office/drawing/2014/main" id="{B0E5B6FC-952E-44EB-BF3F-121822F33F02}"/>
              </a:ext>
            </a:extLst>
          </p:cNvPr>
          <p:cNvSpPr txBox="1"/>
          <p:nvPr/>
        </p:nvSpPr>
        <p:spPr>
          <a:xfrm>
            <a:off x="9354923" y="171352"/>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249275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3252"/>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935" y="0"/>
            <a:ext cx="981065" cy="974489"/>
          </a:xfrm>
          <a:prstGeom prst="rect">
            <a:avLst/>
          </a:prstGeom>
        </p:spPr>
      </p:pic>
      <p:sp>
        <p:nvSpPr>
          <p:cNvPr id="6" name="TextBox 5">
            <a:extLst>
              <a:ext uri="{FF2B5EF4-FFF2-40B4-BE49-F238E27FC236}">
                <a16:creationId xmlns:a16="http://schemas.microsoft.com/office/drawing/2014/main" id="{15425F98-1FB3-4B8B-8BB6-387E3FBA406F}"/>
              </a:ext>
            </a:extLst>
          </p:cNvPr>
          <p:cNvSpPr txBox="1"/>
          <p:nvPr/>
        </p:nvSpPr>
        <p:spPr>
          <a:xfrm>
            <a:off x="9577781" y="117912"/>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87793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3252"/>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7454" y="0"/>
            <a:ext cx="967330" cy="960846"/>
          </a:xfrm>
          <a:prstGeom prst="rect">
            <a:avLst/>
          </a:prstGeom>
        </p:spPr>
      </p:pic>
      <p:sp>
        <p:nvSpPr>
          <p:cNvPr id="6" name="TextBox 5">
            <a:extLst>
              <a:ext uri="{FF2B5EF4-FFF2-40B4-BE49-F238E27FC236}">
                <a16:creationId xmlns:a16="http://schemas.microsoft.com/office/drawing/2014/main" id="{5E905DB1-87D6-4D9F-9ED1-3F3E88BB6E10}"/>
              </a:ext>
            </a:extLst>
          </p:cNvPr>
          <p:cNvSpPr txBox="1"/>
          <p:nvPr/>
        </p:nvSpPr>
        <p:spPr>
          <a:xfrm>
            <a:off x="9577780" y="289414"/>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911925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583096"/>
            <a:ext cx="12192000" cy="62749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94" y="331796"/>
            <a:ext cx="1136487" cy="1128869"/>
          </a:xfrm>
          <a:prstGeom prst="rect">
            <a:avLst/>
          </a:prstGeom>
        </p:spPr>
      </p:pic>
      <p:sp>
        <p:nvSpPr>
          <p:cNvPr id="6" name="TextBox 5">
            <a:extLst>
              <a:ext uri="{FF2B5EF4-FFF2-40B4-BE49-F238E27FC236}">
                <a16:creationId xmlns:a16="http://schemas.microsoft.com/office/drawing/2014/main" id="{6F33A1E5-CCDE-4B70-B483-B80108EE6DDD}"/>
              </a:ext>
            </a:extLst>
          </p:cNvPr>
          <p:cNvSpPr txBox="1"/>
          <p:nvPr/>
        </p:nvSpPr>
        <p:spPr>
          <a:xfrm>
            <a:off x="10101081" y="88114"/>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057913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13252"/>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4779" y="0"/>
            <a:ext cx="947221" cy="940871"/>
          </a:xfrm>
          <a:prstGeom prst="rect">
            <a:avLst/>
          </a:prstGeom>
        </p:spPr>
      </p:pic>
      <p:sp>
        <p:nvSpPr>
          <p:cNvPr id="6" name="TextBox 5">
            <a:extLst>
              <a:ext uri="{FF2B5EF4-FFF2-40B4-BE49-F238E27FC236}">
                <a16:creationId xmlns:a16="http://schemas.microsoft.com/office/drawing/2014/main" id="{25DCEC42-C0F6-4EEE-B282-5DCD52305224}"/>
              </a:ext>
            </a:extLst>
          </p:cNvPr>
          <p:cNvSpPr txBox="1"/>
          <p:nvPr/>
        </p:nvSpPr>
        <p:spPr>
          <a:xfrm>
            <a:off x="9604285" y="159671"/>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043792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Non laser procedures&#10;2/16/2019&#10;29&#10; Inter corneal ring :- ultra thin PMMA ring is&#10;implanted on 2/3 of stromal depth&#10; Fl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252"/>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181681" cy="1173760"/>
          </a:xfrm>
          <a:prstGeom prst="rect">
            <a:avLst/>
          </a:prstGeom>
        </p:spPr>
      </p:pic>
      <p:sp>
        <p:nvSpPr>
          <p:cNvPr id="5" name="TextBox 4">
            <a:extLst>
              <a:ext uri="{FF2B5EF4-FFF2-40B4-BE49-F238E27FC236}">
                <a16:creationId xmlns:a16="http://schemas.microsoft.com/office/drawing/2014/main" id="{6EF66C35-D135-4D80-8042-FD5CC2D8CCC5}"/>
              </a:ext>
            </a:extLst>
          </p:cNvPr>
          <p:cNvSpPr txBox="1"/>
          <p:nvPr/>
        </p:nvSpPr>
        <p:spPr>
          <a:xfrm>
            <a:off x="10160876" y="177417"/>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190532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Intrastromal Corneal Implants&#10;2/16/2019&#10;30&#10;Used to treat&#10; Myopia. -1.00 - -1.50&#10; Keratoconus.&#10; It has two semicircula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63826"/>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7856" y="0"/>
            <a:ext cx="1208478" cy="1049236"/>
          </a:xfrm>
          <a:prstGeom prst="rect">
            <a:avLst/>
          </a:prstGeom>
        </p:spPr>
      </p:pic>
      <p:sp>
        <p:nvSpPr>
          <p:cNvPr id="5" name="TextBox 4">
            <a:extLst>
              <a:ext uri="{FF2B5EF4-FFF2-40B4-BE49-F238E27FC236}">
                <a16:creationId xmlns:a16="http://schemas.microsoft.com/office/drawing/2014/main" id="{374FA3F7-6228-42F1-9E57-89C8014AFFCE}"/>
              </a:ext>
            </a:extLst>
          </p:cNvPr>
          <p:cNvSpPr txBox="1"/>
          <p:nvPr/>
        </p:nvSpPr>
        <p:spPr>
          <a:xfrm>
            <a:off x="9485015" y="94494"/>
            <a:ext cx="1907545"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641828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F776-0D9E-404F-A948-51680ED43277}"/>
              </a:ext>
            </a:extLst>
          </p:cNvPr>
          <p:cNvSpPr>
            <a:spLocks noGrp="1"/>
          </p:cNvSpPr>
          <p:nvPr>
            <p:ph type="title"/>
          </p:nvPr>
        </p:nvSpPr>
        <p:spPr>
          <a:xfrm>
            <a:off x="2811438" y="365125"/>
            <a:ext cx="8542361" cy="1325563"/>
          </a:xfrm>
        </p:spPr>
        <p:txBody>
          <a:bodyPr>
            <a:normAutofit/>
          </a:bodyPr>
          <a:lstStyle/>
          <a:p>
            <a:r>
              <a:rPr lang="en-ZA" sz="3600" b="1" dirty="0">
                <a:latin typeface="Arial" panose="020B0604020202020204" pitchFamily="34" charset="0"/>
                <a:cs typeface="Arial" panose="020B0604020202020204" pitchFamily="34" charset="0"/>
              </a:rPr>
              <a:t>EOLA</a:t>
            </a:r>
            <a:r>
              <a:rPr lang="en-ZA" sz="3600" b="1" cap="none" dirty="0">
                <a:latin typeface="Arial" panose="020B0604020202020204" pitchFamily="34" charset="0"/>
                <a:cs typeface="Arial" panose="020B0604020202020204" pitchFamily="34" charset="0"/>
              </a:rPr>
              <a:t>( End Of Lecture Assessment)</a:t>
            </a:r>
            <a:endParaRPr lang="en-US" sz="3600" dirty="0"/>
          </a:p>
        </p:txBody>
      </p:sp>
      <p:sp>
        <p:nvSpPr>
          <p:cNvPr id="3" name="Content Placeholder 2">
            <a:extLst>
              <a:ext uri="{FF2B5EF4-FFF2-40B4-BE49-F238E27FC236}">
                <a16:creationId xmlns:a16="http://schemas.microsoft.com/office/drawing/2014/main" id="{C4271710-890C-4157-94BE-8486EF4E4663}"/>
              </a:ext>
            </a:extLst>
          </p:cNvPr>
          <p:cNvSpPr>
            <a:spLocks noGrp="1"/>
          </p:cNvSpPr>
          <p:nvPr>
            <p:ph sz="half" idx="1"/>
          </p:nvPr>
        </p:nvSpPr>
        <p:spPr>
          <a:xfrm>
            <a:off x="892172" y="1821679"/>
            <a:ext cx="10193156" cy="3876333"/>
          </a:xfrm>
        </p:spPr>
        <p:txBody>
          <a:bodyPr>
            <a:noAutofit/>
          </a:bodyPr>
          <a:lstStyle/>
          <a:p>
            <a:r>
              <a:rPr lang="en-US" sz="2400" dirty="0"/>
              <a:t>A 21-year-old man presents to his primary care physician for a routine evaluation. The patient has noticed some difficulty seeing presentation slides during his college lectures. He has not experienced difficulty reading textbooks or viewing text on his laptop screen. He is otherwise healthy and does not take any medications. Vital signs are within normal limits, and visual acuity is noted to be 6/36 bilaterally. </a:t>
            </a:r>
          </a:p>
          <a:p>
            <a:pPr lvl="1"/>
            <a:r>
              <a:rPr lang="en-US" sz="2400" dirty="0"/>
              <a:t>What is the diagnosis?</a:t>
            </a:r>
          </a:p>
          <a:p>
            <a:pPr lvl="1"/>
            <a:r>
              <a:rPr lang="en-US" sz="2400" dirty="0"/>
              <a:t>What are the treatment options in the management of this patient?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974620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2A4F-7699-4FD7-9B59-77444E9E982D}"/>
              </a:ext>
            </a:extLst>
          </p:cNvPr>
          <p:cNvSpPr>
            <a:spLocks noGrp="1"/>
          </p:cNvSpPr>
          <p:nvPr>
            <p:ph type="title"/>
          </p:nvPr>
        </p:nvSpPr>
        <p:spPr>
          <a:xfrm>
            <a:off x="2142698" y="365125"/>
            <a:ext cx="9211101" cy="1325563"/>
          </a:xfrm>
        </p:spPr>
        <p:txBody>
          <a:bodyPr>
            <a:normAutofit/>
          </a:bodyPr>
          <a:lstStyle/>
          <a:p>
            <a:r>
              <a:rPr lang="en-ZA" sz="4000" b="1" dirty="0">
                <a:latin typeface="Arial" panose="020B0604020202020204" pitchFamily="34" charset="0"/>
                <a:cs typeface="Arial" panose="020B0604020202020204" pitchFamily="34" charset="0"/>
              </a:rPr>
              <a:t>EOLA</a:t>
            </a:r>
            <a:r>
              <a:rPr lang="en-ZA" sz="4000" b="1" cap="none" dirty="0">
                <a:latin typeface="Arial" panose="020B0604020202020204" pitchFamily="34" charset="0"/>
                <a:cs typeface="Arial" panose="020B0604020202020204" pitchFamily="34" charset="0"/>
              </a:rPr>
              <a:t>( End Of Lecture Assessment)</a:t>
            </a:r>
            <a:endParaRPr lang="en-US" sz="4000" dirty="0"/>
          </a:p>
        </p:txBody>
      </p:sp>
      <p:sp>
        <p:nvSpPr>
          <p:cNvPr id="3" name="Content Placeholder 2">
            <a:extLst>
              <a:ext uri="{FF2B5EF4-FFF2-40B4-BE49-F238E27FC236}">
                <a16:creationId xmlns:a16="http://schemas.microsoft.com/office/drawing/2014/main" id="{A57CA866-236A-469C-BD7E-5FCB1FF60BEE}"/>
              </a:ext>
            </a:extLst>
          </p:cNvPr>
          <p:cNvSpPr>
            <a:spLocks noGrp="1"/>
          </p:cNvSpPr>
          <p:nvPr>
            <p:ph sz="half" idx="1"/>
          </p:nvPr>
        </p:nvSpPr>
        <p:spPr>
          <a:xfrm>
            <a:off x="838199" y="1825625"/>
            <a:ext cx="10421203" cy="3947378"/>
          </a:xfrm>
        </p:spPr>
        <p:txBody>
          <a:bodyPr>
            <a:normAutofit/>
          </a:bodyPr>
          <a:lstStyle/>
          <a:p>
            <a:pPr marL="514350" indent="-514350">
              <a:buFont typeface="+mj-lt"/>
              <a:buAutoNum type="alphaUcPeriod"/>
            </a:pPr>
            <a:r>
              <a:rPr lang="en-US" dirty="0"/>
              <a:t>Myopia</a:t>
            </a:r>
          </a:p>
          <a:p>
            <a:pPr marL="514350" indent="-514350">
              <a:buFont typeface="+mj-lt"/>
              <a:buAutoNum type="alphaUcPeriod"/>
            </a:pPr>
            <a:r>
              <a:rPr lang="en-US" dirty="0"/>
              <a:t>Management</a:t>
            </a:r>
          </a:p>
          <a:p>
            <a:pPr lvl="1"/>
            <a:r>
              <a:rPr lang="en-US" dirty="0"/>
              <a:t>Concave Corrective Glasses/ Lenses </a:t>
            </a:r>
          </a:p>
          <a:p>
            <a:pPr lvl="1"/>
            <a:r>
              <a:rPr lang="en-US" dirty="0"/>
              <a:t>LASIK </a:t>
            </a:r>
          </a:p>
          <a:p>
            <a:pPr lvl="1"/>
            <a:r>
              <a:rPr lang="en-US" dirty="0"/>
              <a:t>PRK</a:t>
            </a:r>
          </a:p>
          <a:p>
            <a:pPr lvl="1"/>
            <a:r>
              <a:rPr lang="en-US" dirty="0"/>
              <a:t>LASEK </a:t>
            </a:r>
          </a:p>
          <a:p>
            <a:pPr lvl="1"/>
            <a:r>
              <a:rPr lang="en-US" dirty="0"/>
              <a:t>Inter corneal ring</a:t>
            </a:r>
          </a:p>
          <a:p>
            <a:pPr lvl="1"/>
            <a:r>
              <a:rPr lang="en-US" dirty="0"/>
              <a:t>Radial Keratotomy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2224113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1103C5-B6EB-4BBA-9B72-EEEA60E10AF3}"/>
              </a:ext>
            </a:extLst>
          </p:cNvPr>
          <p:cNvSpPr>
            <a:spLocks noGrp="1"/>
          </p:cNvSpPr>
          <p:nvPr>
            <p:ph type="title"/>
          </p:nvPr>
        </p:nvSpPr>
        <p:spPr>
          <a:xfrm>
            <a:off x="1647865" y="353108"/>
            <a:ext cx="9320284" cy="1325563"/>
          </a:xfrm>
        </p:spPr>
        <p:txBody>
          <a:bodyPr>
            <a:normAutofit/>
          </a:bodyPr>
          <a:lstStyle/>
          <a:p>
            <a:r>
              <a:rPr lang="en-US" sz="3600" b="1" dirty="0">
                <a:latin typeface="Calibri" panose="020F0502020204030204" pitchFamily="34" charset="0"/>
                <a:cs typeface="Calibri" panose="020F0502020204030204" pitchFamily="34" charset="0"/>
              </a:rPr>
              <a:t>Research and recent advances</a:t>
            </a:r>
          </a:p>
        </p:txBody>
      </p:sp>
      <p:sp>
        <p:nvSpPr>
          <p:cNvPr id="6" name="Content Placeholder 5">
            <a:extLst>
              <a:ext uri="{FF2B5EF4-FFF2-40B4-BE49-F238E27FC236}">
                <a16:creationId xmlns:a16="http://schemas.microsoft.com/office/drawing/2014/main" id="{2332B82F-A167-4C49-B1F8-90FDFE7EEF52}"/>
              </a:ext>
            </a:extLst>
          </p:cNvPr>
          <p:cNvSpPr>
            <a:spLocks noGrp="1"/>
          </p:cNvSpPr>
          <p:nvPr>
            <p:ph idx="1"/>
          </p:nvPr>
        </p:nvSpPr>
        <p:spPr>
          <a:xfrm>
            <a:off x="641445" y="1733258"/>
            <a:ext cx="6755642" cy="4572008"/>
          </a:xfrm>
        </p:spPr>
        <p:txBody>
          <a:bodyPr>
            <a:normAutofit/>
          </a:bodyPr>
          <a:lstStyle/>
          <a:p>
            <a:r>
              <a:rPr lang="en-US" b="1" dirty="0"/>
              <a:t>Topical Atropine in the Control of Myopia</a:t>
            </a:r>
          </a:p>
          <a:p>
            <a:pPr lvl="1"/>
            <a:r>
              <a:rPr lang="en-US" dirty="0"/>
              <a:t>Robust evidence supports atropine use to slow the progression of myopia. Some concerns regarding long-term safety have not yet been resolved. However, the general consensus of the clinical studies is that the treatment is safe. Lower concentrations (0.01%, 0.1%) are better tolerated and could be a very good option in clinical practice.	</a:t>
            </a:r>
            <a:endParaRPr lang="en-US" sz="1500" dirty="0"/>
          </a:p>
          <a:p>
            <a:pPr lvl="1"/>
            <a:endParaRPr lang="en-US" sz="2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pic>
        <p:nvPicPr>
          <p:cNvPr id="1026" name="Picture 2" descr="Myopine Atropine eye drop, Beauty &amp; Personal Care, Face, Face Care on  Carous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4613" y="928044"/>
            <a:ext cx="2929206" cy="488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27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66420" cy="935641"/>
          </a:xfrm>
        </p:spPr>
        <p:txBody>
          <a:bodyPr/>
          <a:lstStyle/>
          <a:p>
            <a:pPr algn="ctr"/>
            <a:r>
              <a:rPr lang="en-US" b="1" dirty="0"/>
              <a:t>Anatomy of Cornea</a:t>
            </a:r>
          </a:p>
        </p:txBody>
      </p:sp>
      <p:pic>
        <p:nvPicPr>
          <p:cNvPr id="4" name="Content Placeholder 3"/>
          <p:cNvPicPr>
            <a:picLocks noGrp="1" noChangeAspect="1"/>
          </p:cNvPicPr>
          <p:nvPr>
            <p:ph idx="1"/>
          </p:nvPr>
        </p:nvPicPr>
        <p:blipFill rotWithShape="1">
          <a:blip r:embed="rId2"/>
          <a:srcRect l="2526" t="1643" r="3919" b="6493"/>
          <a:stretch/>
        </p:blipFill>
        <p:spPr>
          <a:xfrm>
            <a:off x="3606085" y="1481070"/>
            <a:ext cx="4842455" cy="4945488"/>
          </a:xfrm>
          <a:prstGeom prst="rect">
            <a:avLst/>
          </a:prstGeom>
        </p:spPr>
      </p:pic>
      <p:sp>
        <p:nvSpPr>
          <p:cNvPr id="5" name="TextBox 4">
            <a:extLst>
              <a:ext uri="{FF2B5EF4-FFF2-40B4-BE49-F238E27FC236}">
                <a16:creationId xmlns:a16="http://schemas.microsoft.com/office/drawing/2014/main" id="{1C6887A7-0BA3-43B5-8D60-3FE217689B3E}"/>
              </a:ext>
            </a:extLst>
          </p:cNvPr>
          <p:cNvSpPr txBox="1"/>
          <p:nvPr/>
        </p:nvSpPr>
        <p:spPr>
          <a:xfrm>
            <a:off x="9040836" y="184821"/>
            <a:ext cx="3151164" cy="461665"/>
          </a:xfrm>
          <a:prstGeom prst="rect">
            <a:avLst/>
          </a:prstGeom>
          <a:noFill/>
        </p:spPr>
        <p:txBody>
          <a:bodyPr wrap="square" rtlCol="0">
            <a:spAutoFit/>
          </a:bodyPr>
          <a:lstStyle/>
          <a:p>
            <a:r>
              <a:rPr lang="en-US" sz="2400" b="1" dirty="0"/>
              <a:t>Vertical </a:t>
            </a:r>
            <a:r>
              <a:rPr lang="en-US" sz="2400" b="1" dirty="0" err="1"/>
              <a:t>integeration</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63769"/>
            <a:ext cx="1511385" cy="1501254"/>
          </a:xfrm>
          <a:prstGeom prst="rect">
            <a:avLst/>
          </a:prstGeom>
        </p:spPr>
      </p:pic>
    </p:spTree>
    <p:extLst>
      <p:ext uri="{BB962C8B-B14F-4D97-AF65-F5344CB8AC3E}">
        <p14:creationId xmlns:p14="http://schemas.microsoft.com/office/powerpoint/2010/main" val="1767802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BE64-22B1-4442-83E3-6781A0BA1A9A}"/>
              </a:ext>
            </a:extLst>
          </p:cNvPr>
          <p:cNvSpPr>
            <a:spLocks noGrp="1"/>
          </p:cNvSpPr>
          <p:nvPr>
            <p:ph type="title"/>
          </p:nvPr>
        </p:nvSpPr>
        <p:spPr>
          <a:xfrm>
            <a:off x="2251880" y="365125"/>
            <a:ext cx="4981433" cy="1325563"/>
          </a:xfrm>
        </p:spPr>
        <p:txBody>
          <a:bodyPr/>
          <a:lstStyle/>
          <a:p>
            <a:r>
              <a:rPr lang="en-ZA" b="1" dirty="0">
                <a:latin typeface="Arial" panose="020B0604020202020204" pitchFamily="34" charset="0"/>
                <a:cs typeface="Arial" panose="020B0604020202020204" pitchFamily="34" charset="0"/>
              </a:rPr>
              <a:t>Bioethics</a:t>
            </a:r>
            <a:endParaRPr lang="en-US" dirty="0"/>
          </a:p>
        </p:txBody>
      </p:sp>
      <p:sp>
        <p:nvSpPr>
          <p:cNvPr id="3" name="Content Placeholder 2">
            <a:extLst>
              <a:ext uri="{FF2B5EF4-FFF2-40B4-BE49-F238E27FC236}">
                <a16:creationId xmlns:a16="http://schemas.microsoft.com/office/drawing/2014/main" id="{80F8A4DF-A881-45A5-A65C-6A190C0DF376}"/>
              </a:ext>
            </a:extLst>
          </p:cNvPr>
          <p:cNvSpPr>
            <a:spLocks noGrp="1"/>
          </p:cNvSpPr>
          <p:nvPr>
            <p:ph idx="1"/>
          </p:nvPr>
        </p:nvSpPr>
        <p:spPr/>
        <p:txBody>
          <a:bodyPr/>
          <a:lstStyle/>
          <a:p>
            <a:pPr marL="0" indent="0">
              <a:buNone/>
            </a:pPr>
            <a:r>
              <a:rPr lang="en-US" dirty="0"/>
              <a:t>Uncorrected refractive errors are a significant cause of impaired vision and blindness in most world populations. During early childhood, uncorrected refractive errors may affect visual development and result in amblyopia. Which if not diagnosed and treated will cause serious physical and mental distress.</a:t>
            </a:r>
          </a:p>
          <a:p>
            <a:pPr marL="0" indent="0">
              <a:buNone/>
            </a:pPr>
            <a:r>
              <a:rPr lang="en-US" dirty="0"/>
              <a:t>Therefore it is of prime importance to check pre-school and school aged children for any refractive errors and should be timely corrected.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2530487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5FB6-45CD-4D4E-B722-83AC4CED3478}"/>
              </a:ext>
            </a:extLst>
          </p:cNvPr>
          <p:cNvSpPr>
            <a:spLocks noGrp="1"/>
          </p:cNvSpPr>
          <p:nvPr>
            <p:ph type="title"/>
          </p:nvPr>
        </p:nvSpPr>
        <p:spPr>
          <a:xfrm>
            <a:off x="1897038" y="365125"/>
            <a:ext cx="7751929" cy="1325563"/>
          </a:xfrm>
        </p:spPr>
        <p:txBody>
          <a:bodyPr/>
          <a:lstStyle/>
          <a:p>
            <a:r>
              <a:rPr lang="en-US" dirty="0"/>
              <a:t>Artificial intelligence</a:t>
            </a:r>
          </a:p>
        </p:txBody>
      </p:sp>
      <p:sp>
        <p:nvSpPr>
          <p:cNvPr id="3" name="Content Placeholder 2">
            <a:extLst>
              <a:ext uri="{FF2B5EF4-FFF2-40B4-BE49-F238E27FC236}">
                <a16:creationId xmlns:a16="http://schemas.microsoft.com/office/drawing/2014/main" id="{49790510-5560-4E6A-B4BA-08C9D2775DCC}"/>
              </a:ext>
            </a:extLst>
          </p:cNvPr>
          <p:cNvSpPr>
            <a:spLocks noGrp="1"/>
          </p:cNvSpPr>
          <p:nvPr>
            <p:ph idx="1"/>
          </p:nvPr>
        </p:nvSpPr>
        <p:spPr/>
        <p:txBody>
          <a:bodyPr>
            <a:normAutofit/>
          </a:bodyPr>
          <a:lstStyle/>
          <a:p>
            <a:r>
              <a:rPr lang="en-US" dirty="0"/>
              <a:t>Iatrogenic ectasia following refractive surgeries occurs in two scenarios. Either the cornea is susceptible owing to pre-existing biomechanical, or when the impact of surgical procedure causes an induced biomechanical weakening in a previously normal cornea.</a:t>
            </a:r>
            <a:r>
              <a:rPr lang="en-US" u="sng" baseline="30000" dirty="0"/>
              <a:t> </a:t>
            </a:r>
            <a:r>
              <a:rPr lang="en-US" dirty="0"/>
              <a:t>Screening before refractive surgeries is extremely important to identify candidates at high risk of iatrogenic ectasia.</a:t>
            </a:r>
          </a:p>
          <a:p>
            <a:r>
              <a:rPr lang="en-US" dirty="0"/>
              <a:t> Lopes et al. introduced the </a:t>
            </a:r>
            <a:r>
              <a:rPr lang="en-US" dirty="0" err="1"/>
              <a:t>Pentacam</a:t>
            </a:r>
            <a:r>
              <a:rPr lang="en-US" dirty="0"/>
              <a:t> Random Forest Index (PRFI), which was a trained ML algorithm of random forest (RF) using data from 3 different continents which identify the risk of post-LASIK ectasia.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3270267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924" y="365125"/>
            <a:ext cx="9374875" cy="1325563"/>
          </a:xfrm>
        </p:spPr>
        <p:txBody>
          <a:bodyPr/>
          <a:lstStyle/>
          <a:p>
            <a:r>
              <a:rPr lang="en-US" dirty="0"/>
              <a:t>References</a:t>
            </a:r>
          </a:p>
        </p:txBody>
      </p:sp>
      <p:sp>
        <p:nvSpPr>
          <p:cNvPr id="3" name="Content Placeholder 2"/>
          <p:cNvSpPr>
            <a:spLocks noGrp="1"/>
          </p:cNvSpPr>
          <p:nvPr>
            <p:ph idx="1"/>
          </p:nvPr>
        </p:nvSpPr>
        <p:spPr/>
        <p:txBody>
          <a:bodyPr>
            <a:normAutofit fontScale="85000" lnSpcReduction="10000"/>
          </a:bodyPr>
          <a:lstStyle/>
          <a:p>
            <a:r>
              <a:rPr lang="en-US" dirty="0" err="1"/>
              <a:t>Kanskis</a:t>
            </a:r>
            <a:r>
              <a:rPr lang="en-US" dirty="0"/>
              <a:t>-Clinical-Ophthalmology-Systematic-Approach</a:t>
            </a:r>
          </a:p>
          <a:p>
            <a:r>
              <a:rPr lang="en-US" dirty="0"/>
              <a:t>Oxford Handbook of Ophthalmology Book by Philip I. Murray</a:t>
            </a:r>
          </a:p>
          <a:p>
            <a:r>
              <a:rPr lang="en-US" dirty="0"/>
              <a:t>The Wills Eye Manual: Office and Emergency Room Diagnosis and Treatment of Eye Disease</a:t>
            </a:r>
          </a:p>
          <a:p>
            <a:r>
              <a:rPr lang="en-US" dirty="0" err="1"/>
              <a:t>Galvis</a:t>
            </a:r>
            <a:r>
              <a:rPr lang="en-US" dirty="0"/>
              <a:t> V, </a:t>
            </a:r>
            <a:r>
              <a:rPr lang="en-US" dirty="0" err="1"/>
              <a:t>Tello</a:t>
            </a:r>
            <a:r>
              <a:rPr lang="en-US" dirty="0"/>
              <a:t> A, Parra MM, </a:t>
            </a:r>
            <a:r>
              <a:rPr lang="en-US" dirty="0" err="1"/>
              <a:t>Merayo-Lloves</a:t>
            </a:r>
            <a:r>
              <a:rPr lang="en-US" dirty="0"/>
              <a:t> J, </a:t>
            </a:r>
            <a:r>
              <a:rPr lang="en-US" dirty="0" err="1"/>
              <a:t>Larrea</a:t>
            </a:r>
            <a:r>
              <a:rPr lang="en-US" dirty="0"/>
              <a:t> J, Julian Rodriguez C, Camacho PA. Topical Atropine in the Control of Myopia. Med Hypothesis </a:t>
            </a:r>
            <a:r>
              <a:rPr lang="en-US" dirty="0" err="1"/>
              <a:t>Discov</a:t>
            </a:r>
            <a:r>
              <a:rPr lang="en-US" dirty="0"/>
              <a:t> </a:t>
            </a:r>
            <a:r>
              <a:rPr lang="en-US" dirty="0" err="1"/>
              <a:t>Innov</a:t>
            </a:r>
            <a:r>
              <a:rPr lang="en-US" dirty="0"/>
              <a:t> </a:t>
            </a:r>
            <a:r>
              <a:rPr lang="en-US" dirty="0" err="1"/>
              <a:t>Ophthalmol</a:t>
            </a:r>
            <a:r>
              <a:rPr lang="en-US" dirty="0"/>
              <a:t>. 2016 Fall;5(3):78-88. PMID: 28293653; PMCID: PMC5347209.</a:t>
            </a:r>
          </a:p>
          <a:p>
            <a:r>
              <a:rPr lang="en-US" dirty="0"/>
              <a:t>Chan C, </a:t>
            </a:r>
            <a:r>
              <a:rPr lang="en-US" dirty="0" err="1"/>
              <a:t>Saad</a:t>
            </a:r>
            <a:r>
              <a:rPr lang="en-US" dirty="0"/>
              <a:t> A, Randleman JB, </a:t>
            </a:r>
            <a:r>
              <a:rPr lang="en-US" dirty="0" err="1"/>
              <a:t>Harissi-Dagher</a:t>
            </a:r>
            <a:r>
              <a:rPr lang="en-US" dirty="0"/>
              <a:t> M, Chua D, </a:t>
            </a:r>
            <a:r>
              <a:rPr lang="en-US" dirty="0" err="1"/>
              <a:t>Qazi</a:t>
            </a:r>
            <a:r>
              <a:rPr lang="en-US" dirty="0"/>
              <a:t> M, </a:t>
            </a:r>
            <a:r>
              <a:rPr lang="en-US" dirty="0" err="1"/>
              <a:t>Saragoussi</a:t>
            </a:r>
            <a:r>
              <a:rPr lang="en-US" dirty="0"/>
              <a:t> JJ, Shetty R, </a:t>
            </a:r>
            <a:r>
              <a:rPr lang="en-US" dirty="0" err="1"/>
              <a:t>Ancel</a:t>
            </a:r>
            <a:r>
              <a:rPr lang="en-US" dirty="0"/>
              <a:t> JM, </a:t>
            </a:r>
            <a:r>
              <a:rPr lang="en-US" dirty="0" err="1"/>
              <a:t>Ang</a:t>
            </a:r>
            <a:r>
              <a:rPr lang="en-US" dirty="0"/>
              <a:t> R, </a:t>
            </a:r>
            <a:r>
              <a:rPr lang="en-US" dirty="0" err="1"/>
              <a:t>Reinstein</a:t>
            </a:r>
            <a:r>
              <a:rPr lang="en-US" dirty="0"/>
              <a:t> DZ. Analysis of cases and accuracy of 3 risk scoring systems in predicting ectasia after laser in situ </a:t>
            </a:r>
            <a:r>
              <a:rPr lang="en-US" dirty="0" err="1"/>
              <a:t>keratomileusis</a:t>
            </a:r>
            <a:r>
              <a:rPr lang="en-US" dirty="0"/>
              <a:t>. Journal of Cataract &amp; Refractive Surgery. 2018 Aug 1;44(8):979-92.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982910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6000" dirty="0">
              <a:solidFill>
                <a:srgbClr val="FF0000"/>
              </a:solidFill>
              <a:latin typeface="Segoe UI" panose="020B0502040204020203" pitchFamily="34" charset="0"/>
              <a:cs typeface="Segoe UI" panose="020B0502040204020203" pitchFamily="34" charset="0"/>
            </a:endParaRPr>
          </a:p>
          <a:p>
            <a:pPr marL="0" indent="0" algn="ctr">
              <a:buNone/>
            </a:pPr>
            <a:r>
              <a:rPr lang="en-US" sz="6000" dirty="0">
                <a:solidFill>
                  <a:srgbClr val="FF0000"/>
                </a:solidFill>
                <a:latin typeface="Segoe UI" panose="020B0502040204020203" pitchFamily="34" charset="0"/>
                <a:cs typeface="Segoe UI" panose="020B0502040204020203" pitchFamily="34" charset="0"/>
              </a:rPr>
              <a:t>Thank You</a:t>
            </a:r>
          </a:p>
          <a:p>
            <a:pPr marL="0" indent="0">
              <a:buNone/>
            </a:pPr>
            <a:endParaRPr lang="en-US" dirty="0"/>
          </a:p>
        </p:txBody>
      </p:sp>
    </p:spTree>
    <p:extLst>
      <p:ext uri="{BB962C8B-B14F-4D97-AF65-F5344CB8AC3E}">
        <p14:creationId xmlns:p14="http://schemas.microsoft.com/office/powerpoint/2010/main" val="211569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390B-BFCE-4A3A-9050-71165CA9550F}"/>
              </a:ext>
            </a:extLst>
          </p:cNvPr>
          <p:cNvSpPr>
            <a:spLocks noGrp="1"/>
          </p:cNvSpPr>
          <p:nvPr>
            <p:ph type="title"/>
          </p:nvPr>
        </p:nvSpPr>
        <p:spPr/>
        <p:txBody>
          <a:bodyPr/>
          <a:lstStyle/>
          <a:p>
            <a:pPr algn="ctr"/>
            <a:r>
              <a:rPr lang="en-US" b="1" dirty="0"/>
              <a:t>Anatomy of lens</a:t>
            </a:r>
            <a:endParaRPr lang="en-US" dirty="0"/>
          </a:p>
        </p:txBody>
      </p:sp>
      <p:pic>
        <p:nvPicPr>
          <p:cNvPr id="2050" name="Picture 2" descr="Lens Anatomy - The Cataract Course">
            <a:extLst>
              <a:ext uri="{FF2B5EF4-FFF2-40B4-BE49-F238E27FC236}">
                <a16:creationId xmlns:a16="http://schemas.microsoft.com/office/drawing/2014/main" id="{8B2A3339-8177-4BC1-86AD-65CEE1A0C7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4261" y="1690687"/>
            <a:ext cx="6215269" cy="37559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TextBox 5">
            <a:extLst>
              <a:ext uri="{FF2B5EF4-FFF2-40B4-BE49-F238E27FC236}">
                <a16:creationId xmlns:a16="http://schemas.microsoft.com/office/drawing/2014/main" id="{D848E110-D4AF-47B8-9F29-9D4FD88FBC11}"/>
              </a:ext>
            </a:extLst>
          </p:cNvPr>
          <p:cNvSpPr txBox="1"/>
          <p:nvPr/>
        </p:nvSpPr>
        <p:spPr>
          <a:xfrm>
            <a:off x="9040836" y="184821"/>
            <a:ext cx="3151164" cy="461665"/>
          </a:xfrm>
          <a:prstGeom prst="rect">
            <a:avLst/>
          </a:prstGeom>
          <a:noFill/>
        </p:spPr>
        <p:txBody>
          <a:bodyPr wrap="square" rtlCol="0">
            <a:spAutoFit/>
          </a:bodyPr>
          <a:lstStyle/>
          <a:p>
            <a:r>
              <a:rPr lang="en-US" sz="2400" b="1" dirty="0"/>
              <a:t>Vertical </a:t>
            </a:r>
            <a:r>
              <a:rPr lang="en-US" sz="2400" b="1" dirty="0" err="1"/>
              <a:t>integeration</a:t>
            </a:r>
            <a:endParaRPr lang="en-US" sz="2400" b="1" dirty="0"/>
          </a:p>
        </p:txBody>
      </p:sp>
    </p:spTree>
    <p:extLst>
      <p:ext uri="{BB962C8B-B14F-4D97-AF65-F5344CB8AC3E}">
        <p14:creationId xmlns:p14="http://schemas.microsoft.com/office/powerpoint/2010/main" val="229272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F744-2F79-4368-819A-5A246854CF96}"/>
              </a:ext>
            </a:extLst>
          </p:cNvPr>
          <p:cNvSpPr>
            <a:spLocks noGrp="1"/>
          </p:cNvSpPr>
          <p:nvPr>
            <p:ph type="title"/>
          </p:nvPr>
        </p:nvSpPr>
        <p:spPr>
          <a:xfrm>
            <a:off x="3111334" y="365125"/>
            <a:ext cx="8242465" cy="1325563"/>
          </a:xfrm>
        </p:spPr>
        <p:txBody>
          <a:bodyPr/>
          <a:lstStyle/>
          <a:p>
            <a:r>
              <a:rPr lang="en-US" dirty="0"/>
              <a:t>Physiology</a:t>
            </a:r>
          </a:p>
        </p:txBody>
      </p:sp>
      <p:pic>
        <p:nvPicPr>
          <p:cNvPr id="1026" name="Picture 2" descr="The Eye. Optics of Vision - The Nervous System: B. The Special Senses -  Guyton and Hall Textbook of Medical Physiology, 12th Ed">
            <a:extLst>
              <a:ext uri="{FF2B5EF4-FFF2-40B4-BE49-F238E27FC236}">
                <a16:creationId xmlns:a16="http://schemas.microsoft.com/office/drawing/2014/main" id="{37A7C020-5F82-4DBD-B5C2-E930BC989E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8487" y="1815548"/>
            <a:ext cx="5791200" cy="39889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6" name="TextBox 5">
            <a:extLst>
              <a:ext uri="{FF2B5EF4-FFF2-40B4-BE49-F238E27FC236}">
                <a16:creationId xmlns:a16="http://schemas.microsoft.com/office/drawing/2014/main" id="{09C91A1B-5D09-473D-94FF-D2729C2D1189}"/>
              </a:ext>
            </a:extLst>
          </p:cNvPr>
          <p:cNvSpPr txBox="1"/>
          <p:nvPr/>
        </p:nvSpPr>
        <p:spPr>
          <a:xfrm>
            <a:off x="9040836" y="184821"/>
            <a:ext cx="3151164" cy="461665"/>
          </a:xfrm>
          <a:prstGeom prst="rect">
            <a:avLst/>
          </a:prstGeom>
          <a:noFill/>
        </p:spPr>
        <p:txBody>
          <a:bodyPr wrap="square" rtlCol="0">
            <a:spAutoFit/>
          </a:bodyPr>
          <a:lstStyle/>
          <a:p>
            <a:r>
              <a:rPr lang="en-US" sz="2400" b="1" dirty="0"/>
              <a:t>Vertical </a:t>
            </a:r>
            <a:r>
              <a:rPr lang="en-US" sz="2400" b="1" dirty="0" err="1"/>
              <a:t>integeration</a:t>
            </a:r>
            <a:endParaRPr lang="en-US" sz="2400" b="1" dirty="0"/>
          </a:p>
        </p:txBody>
      </p:sp>
    </p:spTree>
    <p:extLst>
      <p:ext uri="{BB962C8B-B14F-4D97-AF65-F5344CB8AC3E}">
        <p14:creationId xmlns:p14="http://schemas.microsoft.com/office/powerpoint/2010/main" val="365594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Emmetropia</a:t>
            </a:r>
          </a:p>
        </p:txBody>
      </p:sp>
      <p:pic>
        <p:nvPicPr>
          <p:cNvPr id="4" name="Content Placeholder 3"/>
          <p:cNvPicPr>
            <a:picLocks noGrp="1" noChangeAspect="1"/>
          </p:cNvPicPr>
          <p:nvPr>
            <p:ph idx="1"/>
          </p:nvPr>
        </p:nvPicPr>
        <p:blipFill>
          <a:blip r:embed="rId2"/>
          <a:stretch>
            <a:fillRect/>
          </a:stretch>
        </p:blipFill>
        <p:spPr>
          <a:xfrm>
            <a:off x="3721995" y="2537139"/>
            <a:ext cx="5782614" cy="269650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8" name="TextBox 7">
            <a:extLst>
              <a:ext uri="{FF2B5EF4-FFF2-40B4-BE49-F238E27FC236}">
                <a16:creationId xmlns:a16="http://schemas.microsoft.com/office/drawing/2014/main" id="{5702F004-C798-473F-83F5-AC2F29A9A59C}"/>
              </a:ext>
            </a:extLst>
          </p:cNvPr>
          <p:cNvSpPr txBox="1"/>
          <p:nvPr/>
        </p:nvSpPr>
        <p:spPr>
          <a:xfrm>
            <a:off x="9040836" y="184821"/>
            <a:ext cx="3151164" cy="461665"/>
          </a:xfrm>
          <a:prstGeom prst="rect">
            <a:avLst/>
          </a:prstGeom>
          <a:noFill/>
        </p:spPr>
        <p:txBody>
          <a:bodyPr wrap="square" rtlCol="0">
            <a:spAutoFit/>
          </a:bodyPr>
          <a:lstStyle/>
          <a:p>
            <a:r>
              <a:rPr lang="en-US" sz="2400" b="1" dirty="0"/>
              <a:t>Vertical </a:t>
            </a:r>
            <a:r>
              <a:rPr lang="en-US" sz="2400" b="1" dirty="0" err="1"/>
              <a:t>integeration</a:t>
            </a:r>
            <a:endParaRPr lang="en-US" sz="2400" b="1" dirty="0"/>
          </a:p>
        </p:txBody>
      </p:sp>
    </p:spTree>
    <p:extLst>
      <p:ext uri="{BB962C8B-B14F-4D97-AF65-F5344CB8AC3E}">
        <p14:creationId xmlns:p14="http://schemas.microsoft.com/office/powerpoint/2010/main" val="404513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Refractive Errors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Tree>
    <p:extLst>
      <p:ext uri="{BB962C8B-B14F-4D97-AF65-F5344CB8AC3E}">
        <p14:creationId xmlns:p14="http://schemas.microsoft.com/office/powerpoint/2010/main" val="393469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50926" y="2889013"/>
            <a:ext cx="5088961" cy="2843128"/>
          </a:xfrm>
          <a:prstGeom prst="rect">
            <a:avLst/>
          </a:prstGeom>
        </p:spPr>
      </p:pic>
      <p:sp>
        <p:nvSpPr>
          <p:cNvPr id="5" name="Title 1">
            <a:extLst>
              <a:ext uri="{FF2B5EF4-FFF2-40B4-BE49-F238E27FC236}">
                <a16:creationId xmlns:a16="http://schemas.microsoft.com/office/drawing/2014/main" id="{DEBBA7DB-4188-4C46-903F-64580DA5CF8B}"/>
              </a:ext>
            </a:extLst>
          </p:cNvPr>
          <p:cNvSpPr>
            <a:spLocks noGrp="1"/>
          </p:cNvSpPr>
          <p:nvPr>
            <p:ph type="title"/>
          </p:nvPr>
        </p:nvSpPr>
        <p:spPr>
          <a:xfrm>
            <a:off x="2238233" y="403426"/>
            <a:ext cx="7615603" cy="1049235"/>
          </a:xfrm>
        </p:spPr>
        <p:txBody>
          <a:bodyPr>
            <a:noAutofit/>
          </a:bodyPr>
          <a:lstStyle/>
          <a:p>
            <a:br>
              <a:rPr lang="en-US" b="1" dirty="0">
                <a:latin typeface="Calibri" panose="020F0502020204030204" pitchFamily="34" charset="0"/>
                <a:cs typeface="Calibri" panose="020F0502020204030204" pitchFamily="34" charset="0"/>
              </a:rPr>
            </a:br>
            <a:r>
              <a:rPr lang="en-US" sz="3600" dirty="0">
                <a:latin typeface="+mn-lt"/>
                <a:ea typeface="+mn-ea"/>
                <a:cs typeface="+mn-cs"/>
              </a:rPr>
              <a:t>HOW TO DEFINE REFRACTIVE ERRORS?</a:t>
            </a:r>
            <a:endParaRPr lang="en-US" b="1" dirty="0">
              <a:latin typeface="Calibri" panose="020F0502020204030204" pitchFamily="34" charset="0"/>
              <a:cs typeface="Calibri" panose="020F0502020204030204" pitchFamily="34" charset="0"/>
            </a:endParaRPr>
          </a:p>
        </p:txBody>
      </p:sp>
      <p:sp>
        <p:nvSpPr>
          <p:cNvPr id="6" name="TextBox 5"/>
          <p:cNvSpPr txBox="1"/>
          <p:nvPr/>
        </p:nvSpPr>
        <p:spPr>
          <a:xfrm>
            <a:off x="518616" y="2442949"/>
            <a:ext cx="603231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Is a problem with focusing light accurately on the retina due to the shape of the eye and or cornea.</a:t>
            </a:r>
          </a:p>
          <a:p>
            <a:pPr marL="457200" indent="-457200">
              <a:buFont typeface="Arial" panose="020B0604020202020204" pitchFamily="34" charset="0"/>
              <a:buChar char="•"/>
            </a:pPr>
            <a:r>
              <a:rPr lang="en-US" sz="2800" dirty="0"/>
              <a:t>The most common types of refractive error are  </a:t>
            </a:r>
          </a:p>
          <a:p>
            <a:pPr marL="914400" lvl="1" indent="-457200">
              <a:buFont typeface="Arial" panose="020B0604020202020204" pitchFamily="34" charset="0"/>
              <a:buChar char="•"/>
            </a:pPr>
            <a:r>
              <a:rPr lang="en-US" sz="2800" dirty="0"/>
              <a:t>Near-Sightedness</a:t>
            </a:r>
          </a:p>
          <a:p>
            <a:pPr marL="914400" lvl="1" indent="-457200">
              <a:buFont typeface="Arial" panose="020B0604020202020204" pitchFamily="34" charset="0"/>
              <a:buChar char="•"/>
            </a:pPr>
            <a:r>
              <a:rPr lang="en-US" sz="2800" dirty="0"/>
              <a:t> Far-Sightedness</a:t>
            </a:r>
          </a:p>
          <a:p>
            <a:pPr marL="914400" lvl="1" indent="-457200">
              <a:buFont typeface="Arial" panose="020B0604020202020204" pitchFamily="34" charset="0"/>
              <a:buChar char="•"/>
            </a:pPr>
            <a:r>
              <a:rPr lang="en-US" sz="2800" dirty="0"/>
              <a:t> Astigmatism </a:t>
            </a:r>
          </a:p>
          <a:p>
            <a:pPr marL="914400" lvl="1" indent="-457200">
              <a:buFont typeface="Arial" panose="020B0604020202020204" pitchFamily="34" charset="0"/>
              <a:buChar char="•"/>
            </a:pPr>
            <a:r>
              <a:rPr lang="en-US" sz="2800" dirty="0"/>
              <a:t> </a:t>
            </a:r>
            <a:r>
              <a:rPr lang="en-US" sz="2800" dirty="0" err="1"/>
              <a:t>Presbypoa</a:t>
            </a:r>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80" y="177417"/>
            <a:ext cx="1511385" cy="1501254"/>
          </a:xfrm>
          <a:prstGeom prst="rect">
            <a:avLst/>
          </a:prstGeom>
        </p:spPr>
      </p:pic>
      <p:sp>
        <p:nvSpPr>
          <p:cNvPr id="3" name="TextBox 2">
            <a:extLst>
              <a:ext uri="{FF2B5EF4-FFF2-40B4-BE49-F238E27FC236}">
                <a16:creationId xmlns:a16="http://schemas.microsoft.com/office/drawing/2014/main" id="{DF3B7A54-CDD9-4AB9-A5B7-630141A49CA2}"/>
              </a:ext>
            </a:extLst>
          </p:cNvPr>
          <p:cNvSpPr txBox="1"/>
          <p:nvPr/>
        </p:nvSpPr>
        <p:spPr>
          <a:xfrm>
            <a:off x="10444204" y="177417"/>
            <a:ext cx="1366721"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Core subject</a:t>
            </a:r>
            <a:endParaRPr lang="en-US" dirty="0"/>
          </a:p>
        </p:txBody>
      </p:sp>
    </p:spTree>
    <p:extLst>
      <p:ext uri="{BB962C8B-B14F-4D97-AF65-F5344CB8AC3E}">
        <p14:creationId xmlns:p14="http://schemas.microsoft.com/office/powerpoint/2010/main" val="20463096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309</TotalTime>
  <Words>771</Words>
  <Application>Microsoft Office PowerPoint</Application>
  <PresentationFormat>Widescreen</PresentationFormat>
  <Paragraphs>92</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Gill Sans MT</vt:lpstr>
      <vt:lpstr>Segoe UI</vt:lpstr>
      <vt:lpstr>Wingdings</vt:lpstr>
      <vt:lpstr>Gallery</vt:lpstr>
      <vt:lpstr>        Dr Maria Zubair DOMS,CHPE,FCPS Senior Registrar Ophthalmology dept. BBH, RMU  Sources: Kanskis-Clinical-Ophthalmology-Systematic-Approach Oxford Handbook of Ophthalmology Book by Philip I. Murray The Wills Eye Manual: Office and Emergency Room Diagnosis and Treatment of Eye Disease </vt:lpstr>
      <vt:lpstr>Sequence of lecture:</vt:lpstr>
      <vt:lpstr>Learning objectives</vt:lpstr>
      <vt:lpstr>Anatomy of Cornea</vt:lpstr>
      <vt:lpstr>Anatomy of lens</vt:lpstr>
      <vt:lpstr>Physiology</vt:lpstr>
      <vt:lpstr>Emmetropia</vt:lpstr>
      <vt:lpstr>Refractive Errors</vt:lpstr>
      <vt:lpstr> HOW TO DEFINE REFRACTIVE ERRORS?</vt:lpstr>
      <vt:lpstr>Pathology</vt:lpstr>
      <vt:lpstr>COMMUNITY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EOLA( End Of Lecture Assessment)</vt:lpstr>
      <vt:lpstr>EOLA( End Of Lecture Assessment)</vt:lpstr>
      <vt:lpstr>Research and recent advances</vt:lpstr>
      <vt:lpstr>Bioethics</vt:lpstr>
      <vt:lpstr>Artificial intelligence</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Maria Zubair  DOMS,CHPE,FCPS Senior Registrar Ophthalmology dept. BBH, RMU</dc:title>
  <dc:creator>DELL</dc:creator>
  <cp:lastModifiedBy>AT</cp:lastModifiedBy>
  <cp:revision>36</cp:revision>
  <dcterms:created xsi:type="dcterms:W3CDTF">2021-10-20T06:40:59Z</dcterms:created>
  <dcterms:modified xsi:type="dcterms:W3CDTF">2023-03-17T05:12:07Z</dcterms:modified>
</cp:coreProperties>
</file>