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306" r:id="rId2"/>
    <p:sldId id="307" r:id="rId3"/>
    <p:sldId id="256" r:id="rId4"/>
    <p:sldId id="270" r:id="rId5"/>
    <p:sldId id="271" r:id="rId6"/>
    <p:sldId id="557" r:id="rId7"/>
    <p:sldId id="531" r:id="rId8"/>
    <p:sldId id="257" r:id="rId9"/>
    <p:sldId id="259" r:id="rId10"/>
    <p:sldId id="260" r:id="rId11"/>
    <p:sldId id="534" r:id="rId12"/>
    <p:sldId id="532" r:id="rId13"/>
    <p:sldId id="261" r:id="rId14"/>
    <p:sldId id="262" r:id="rId15"/>
    <p:sldId id="263" r:id="rId16"/>
    <p:sldId id="533" r:id="rId17"/>
    <p:sldId id="548" r:id="rId18"/>
    <p:sldId id="537" r:id="rId19"/>
    <p:sldId id="538" r:id="rId20"/>
    <p:sldId id="539" r:id="rId21"/>
    <p:sldId id="540" r:id="rId22"/>
    <p:sldId id="549" r:id="rId23"/>
    <p:sldId id="551" r:id="rId24"/>
    <p:sldId id="542" r:id="rId25"/>
    <p:sldId id="543" r:id="rId26"/>
    <p:sldId id="544" r:id="rId27"/>
    <p:sldId id="552" r:id="rId28"/>
    <p:sldId id="554" r:id="rId29"/>
    <p:sldId id="556" r:id="rId30"/>
    <p:sldId id="272" r:id="rId31"/>
    <p:sldId id="273" r:id="rId32"/>
    <p:sldId id="274" r:id="rId33"/>
    <p:sldId id="535" r:id="rId34"/>
    <p:sldId id="536" r:id="rId35"/>
    <p:sldId id="545" r:id="rId36"/>
    <p:sldId id="546" r:id="rId37"/>
    <p:sldId id="547" r:id="rId38"/>
    <p:sldId id="55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>
      <p:cViewPr varScale="1">
        <p:scale>
          <a:sx n="65" d="100"/>
          <a:sy n="65" d="100"/>
        </p:scale>
        <p:origin x="153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423E6-D0D0-45B6-9252-341584F518A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528E3-7CF3-491C-8A98-37CEEA67D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9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Slide Image Placeholder 104859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598" name="Notes Placeholder 1048597"/>
          <p:cNvSpPr>
            <a:spLocks noGrp="1"/>
          </p:cNvSpPr>
          <p:nvPr>
            <p:ph type="body" idx="1"/>
          </p:nvPr>
        </p:nvSpPr>
        <p:spPr bwMode="auto"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48599" name="TextBox 1048598"/>
          <p:cNvSpPr txBox="1"/>
          <p:nvPr/>
        </p:nvSpPr>
        <p:spPr>
          <a:xfrm>
            <a:off x="3884612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/>
            <a:fld id="{566ABCEB-ACFC-4714-9973-3DA970169C29}" type="slidenum">
              <a:rPr lang="en-US" altLang="en-US" sz="1200"/>
              <a:pPr lvl="0" algn="r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528E3-7CF3-491C-8A98-37CEEA67D0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8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5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7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5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0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7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150DC-C718-42EF-97F4-D9FBCD23FBFD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4455-651A-4DE1-9788-3FE32E777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7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DFA3305-BE8B-B157-1174-DB0C9776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Content Placeholder 3">
            <a:extLst>
              <a:ext uri="{FF2B5EF4-FFF2-40B4-BE49-F238E27FC236}">
                <a16:creationId xmlns:a16="http://schemas.microsoft.com/office/drawing/2014/main" id="{BD109700-9BD7-E7D8-5982-0D88614C1A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10131"/>
              </p:ext>
            </p:extLst>
          </p:nvPr>
        </p:nvGraphicFramePr>
        <p:xfrm>
          <a:off x="457200" y="1600200"/>
          <a:ext cx="8229600" cy="41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74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Pre-Renal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Intrinsic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Post Renal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749">
                <a:tc>
                  <a:txBody>
                    <a:bodyPr/>
                    <a:lstStyle/>
                    <a:p>
                      <a:r>
                        <a:rPr lang="en-US" sz="1600" b="1" dirty="0"/>
                        <a:t>Dehydration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Glomerulonephritis </a:t>
                      </a:r>
                    </a:p>
                    <a:p>
                      <a:r>
                        <a:rPr lang="en-US" sz="1600" b="1" dirty="0"/>
                        <a:t>( post streptococcal GN)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Posterior urethral valve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en-US" sz="1600" b="1" dirty="0"/>
                        <a:t>Hemorrhage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Acute tubular necrosis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Obstruction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749">
                <a:tc>
                  <a:txBody>
                    <a:bodyPr/>
                    <a:lstStyle/>
                    <a:p>
                      <a:r>
                        <a:rPr lang="en-US" sz="1600" b="1" dirty="0"/>
                        <a:t>Burns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Toxins/drugs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5886">
                <a:tc>
                  <a:txBody>
                    <a:bodyPr/>
                    <a:lstStyle/>
                    <a:p>
                      <a:r>
                        <a:rPr lang="en-US" sz="1600" b="1" dirty="0"/>
                        <a:t>Sepsis</a:t>
                      </a:r>
                    </a:p>
                    <a:p>
                      <a:endParaRPr lang="en-US" sz="1600" b="1" dirty="0"/>
                    </a:p>
                    <a:p>
                      <a:endParaRPr lang="en-US" sz="1600" b="1" dirty="0"/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Renal vein thrombosis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Urolithiasis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3212A0-09CC-B9C7-559C-7FD265D22285}"/>
              </a:ext>
            </a:extLst>
          </p:cNvPr>
          <p:cNvSpPr/>
          <p:nvPr/>
        </p:nvSpPr>
        <p:spPr>
          <a:xfrm>
            <a:off x="6172200" y="160237"/>
            <a:ext cx="2743200" cy="571500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VERTICAL    INTEGRATION </a:t>
            </a:r>
            <a:endParaRPr lang="en-PK" sz="1400" b="1" dirty="0"/>
          </a:p>
        </p:txBody>
      </p:sp>
    </p:spTree>
    <p:extLst>
      <p:ext uri="{BB962C8B-B14F-4D97-AF65-F5344CB8AC3E}">
        <p14:creationId xmlns:p14="http://schemas.microsoft.com/office/powerpoint/2010/main" val="372363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CB978-92AD-8E40-C459-C524DA03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Patho-physiology </a:t>
            </a:r>
            <a:endParaRPr lang="en-PK" dirty="0"/>
          </a:p>
        </p:txBody>
      </p:sp>
      <p:pic>
        <p:nvPicPr>
          <p:cNvPr id="1026" name="Picture 2" descr="Children 11 01004 g002">
            <a:extLst>
              <a:ext uri="{FF2B5EF4-FFF2-40B4-BE49-F238E27FC236}">
                <a16:creationId xmlns:a16="http://schemas.microsoft.com/office/drawing/2014/main" id="{E2B5D876-B375-BBDE-E046-F136033581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9014"/>
            <a:ext cx="7086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C92EFE-7C72-C927-C30B-8211AE346520}"/>
              </a:ext>
            </a:extLst>
          </p:cNvPr>
          <p:cNvSpPr/>
          <p:nvPr/>
        </p:nvSpPr>
        <p:spPr>
          <a:xfrm>
            <a:off x="6172200" y="476250"/>
            <a:ext cx="2743200" cy="571500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VERTICAL    INTEGRATION </a:t>
            </a:r>
            <a:endParaRPr lang="en-PK" sz="1400" b="1" dirty="0"/>
          </a:p>
        </p:txBody>
      </p:sp>
    </p:spTree>
    <p:extLst>
      <p:ext uri="{BB962C8B-B14F-4D97-AF65-F5344CB8AC3E}">
        <p14:creationId xmlns:p14="http://schemas.microsoft.com/office/powerpoint/2010/main" val="358161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5D1C-57F9-E902-643A-ACC03AC4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A256-746F-2FB6-A5D8-44A6B0B9E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Altered mental state </a:t>
            </a:r>
          </a:p>
          <a:p>
            <a:r>
              <a:rPr lang="en-US" sz="2800" dirty="0"/>
              <a:t>Convulsion </a:t>
            </a:r>
          </a:p>
          <a:p>
            <a:r>
              <a:rPr lang="en-US" sz="2800" dirty="0"/>
              <a:t>Rapid acidotic breathing</a:t>
            </a:r>
          </a:p>
          <a:p>
            <a:r>
              <a:rPr lang="en-US" sz="2800" dirty="0"/>
              <a:t>Shortness of breath </a:t>
            </a:r>
          </a:p>
          <a:p>
            <a:r>
              <a:rPr lang="en-US" sz="2800" dirty="0"/>
              <a:t>Hematuria ,cola </a:t>
            </a:r>
            <a:r>
              <a:rPr lang="en-US" sz="2800" dirty="0" err="1"/>
              <a:t>coloured</a:t>
            </a:r>
            <a:r>
              <a:rPr lang="en-US" sz="2800" dirty="0"/>
              <a:t> urine </a:t>
            </a:r>
          </a:p>
          <a:p>
            <a:r>
              <a:rPr lang="en-US" sz="2800" dirty="0"/>
              <a:t>Edema </a:t>
            </a:r>
          </a:p>
          <a:p>
            <a:r>
              <a:rPr lang="en-US" sz="2800" dirty="0"/>
              <a:t>Pallor </a:t>
            </a:r>
          </a:p>
          <a:p>
            <a:r>
              <a:rPr lang="en-US" sz="2800" dirty="0"/>
              <a:t>Signs of dehydration </a:t>
            </a:r>
          </a:p>
          <a:p>
            <a:r>
              <a:rPr lang="en-US" sz="2800" dirty="0"/>
              <a:t>Anuria </a:t>
            </a:r>
            <a:endParaRPr lang="en-PK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272CEB-8873-54CB-C9CE-6F3BBC30C70D}"/>
              </a:ext>
            </a:extLst>
          </p:cNvPr>
          <p:cNvSpPr/>
          <p:nvPr/>
        </p:nvSpPr>
        <p:spPr>
          <a:xfrm>
            <a:off x="6629400" y="152400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115676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History</a:t>
            </a:r>
          </a:p>
          <a:p>
            <a:r>
              <a:rPr lang="en-US" dirty="0"/>
              <a:t>Examination</a:t>
            </a:r>
          </a:p>
          <a:p>
            <a:r>
              <a:rPr lang="en-US" b="1" dirty="0"/>
              <a:t>Investigation</a:t>
            </a:r>
          </a:p>
          <a:p>
            <a:pPr marL="457200" lvl="1" indent="0">
              <a:buNone/>
            </a:pPr>
            <a:r>
              <a:rPr lang="en-US" dirty="0"/>
              <a:t>Complete blood picture </a:t>
            </a:r>
          </a:p>
          <a:p>
            <a:pPr marL="457200" lvl="1" indent="0">
              <a:buNone/>
            </a:pPr>
            <a:r>
              <a:rPr lang="en-US" dirty="0"/>
              <a:t>      (Anemia ,thrombocytopenia) </a:t>
            </a:r>
          </a:p>
          <a:p>
            <a:pPr marL="457200" lvl="1" indent="0">
              <a:buNone/>
            </a:pPr>
            <a:r>
              <a:rPr lang="en-US" dirty="0"/>
              <a:t>Arterial blood gases </a:t>
            </a:r>
          </a:p>
          <a:p>
            <a:pPr marL="457200" lvl="1" indent="0">
              <a:buNone/>
            </a:pPr>
            <a:r>
              <a:rPr lang="en-US" dirty="0"/>
              <a:t>Renal function test </a:t>
            </a:r>
          </a:p>
          <a:p>
            <a:pPr marL="457200" lvl="1" indent="0">
              <a:buNone/>
            </a:pPr>
            <a:r>
              <a:rPr lang="en-US" dirty="0"/>
              <a:t>Serum Electrolytes (S. Ca, Phosphorus, Na, K)</a:t>
            </a:r>
          </a:p>
          <a:p>
            <a:pPr marL="457200" lvl="1" indent="0">
              <a:buNone/>
            </a:pPr>
            <a:r>
              <a:rPr lang="en-US" dirty="0"/>
              <a:t>      (Hyperkalemia , hypocalcemia)</a:t>
            </a:r>
          </a:p>
          <a:p>
            <a:pPr marL="457200" lvl="1" indent="0">
              <a:buNone/>
            </a:pPr>
            <a:r>
              <a:rPr lang="en-US" dirty="0"/>
              <a:t>ASO titer , C 3 LEVEL </a:t>
            </a:r>
          </a:p>
          <a:p>
            <a:pPr marL="457200" lvl="1" indent="0">
              <a:buNone/>
            </a:pPr>
            <a:r>
              <a:rPr lang="en-US" dirty="0"/>
              <a:t>Xray chest </a:t>
            </a:r>
          </a:p>
          <a:p>
            <a:pPr marL="457200" lvl="1" indent="0">
              <a:buNone/>
            </a:pPr>
            <a:r>
              <a:rPr lang="en-US" dirty="0"/>
              <a:t>Urine routine examination ( URINE R/E )</a:t>
            </a:r>
          </a:p>
          <a:p>
            <a:pPr marL="457200" lvl="1" indent="0">
              <a:buNone/>
            </a:pPr>
            <a:r>
              <a:rPr lang="en-US" dirty="0"/>
              <a:t>USG KUB</a:t>
            </a:r>
          </a:p>
          <a:p>
            <a:pPr marL="457200" lvl="1" indent="0">
              <a:buNone/>
            </a:pPr>
            <a:r>
              <a:rPr lang="en-US" dirty="0"/>
              <a:t>Renal Biopsy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2006F5-70DA-0D85-89B3-237585C2AD97}"/>
              </a:ext>
            </a:extLst>
          </p:cNvPr>
          <p:cNvSpPr/>
          <p:nvPr/>
        </p:nvSpPr>
        <p:spPr>
          <a:xfrm>
            <a:off x="6629400" y="152400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137249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nephrotoxic drugs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(Aminoglycosides , NSAIDS)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 palpable ….catheterize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adequate hydration status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volume status 20ml/kg N/saline  over 30 minutes. Severe hypovolemia then repeat rehydration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 furosemide single I/V dose or infusion.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 fluids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dialysis if needed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A9AAEF-28B0-CAEF-E259-3E663649195F}"/>
              </a:ext>
            </a:extLst>
          </p:cNvPr>
          <p:cNvSpPr/>
          <p:nvPr/>
        </p:nvSpPr>
        <p:spPr>
          <a:xfrm>
            <a:off x="6629400" y="152400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401100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Hyperkalemia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638"/>
            <a:ext cx="8229600" cy="19351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Hyperkalemia &gt;6mEq/L </a:t>
            </a:r>
          </a:p>
          <a:p>
            <a:pPr marL="0" indent="0">
              <a:buNone/>
            </a:pPr>
            <a:r>
              <a:rPr lang="en-US" sz="2400" dirty="0"/>
              <a:t>              Kayexalate( K binding resin)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Hyperkalemia &gt;7mEq/L</a:t>
            </a:r>
          </a:p>
          <a:p>
            <a:pPr marL="0" indent="0">
              <a:buNone/>
            </a:pPr>
            <a:r>
              <a:rPr lang="en-US" sz="2400" dirty="0"/>
              <a:t>              calcium gluconate, insulin with glucose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4406" y="30861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Metabolic acidosis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3657600"/>
            <a:ext cx="8229600" cy="11976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If severe pH &lt;7.15, </a:t>
            </a:r>
          </a:p>
          <a:p>
            <a:pPr indent="0">
              <a:buNone/>
            </a:pPr>
            <a:r>
              <a:rPr lang="en-US" sz="2400" dirty="0"/>
              <a:t> intravenous bicarb sodium bicarbonate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E3C729-87FB-EFC0-B2EA-6A5EB9585605}"/>
              </a:ext>
            </a:extLst>
          </p:cNvPr>
          <p:cNvSpPr/>
          <p:nvPr/>
        </p:nvSpPr>
        <p:spPr>
          <a:xfrm>
            <a:off x="6629400" y="152400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B583B4-FBF9-3F98-B630-FD76DE02F092}"/>
              </a:ext>
            </a:extLst>
          </p:cNvPr>
          <p:cNvSpPr txBox="1">
            <a:spLocks/>
          </p:cNvSpPr>
          <p:nvPr/>
        </p:nvSpPr>
        <p:spPr>
          <a:xfrm>
            <a:off x="609600" y="5160034"/>
            <a:ext cx="8229600" cy="1423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/>
              <a:t>                    Hypocalcemia</a:t>
            </a:r>
          </a:p>
          <a:p>
            <a:r>
              <a:rPr lang="en-US" sz="2800" dirty="0"/>
              <a:t>Low phosphorus diet</a:t>
            </a:r>
          </a:p>
          <a:p>
            <a:r>
              <a:rPr lang="en-US" sz="2800" dirty="0"/>
              <a:t>Phosphate binders</a:t>
            </a:r>
          </a:p>
        </p:txBody>
      </p:sp>
    </p:spTree>
    <p:extLst>
      <p:ext uri="{BB962C8B-B14F-4D97-AF65-F5344CB8AC3E}">
        <p14:creationId xmlns:p14="http://schemas.microsoft.com/office/powerpoint/2010/main" val="134893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75384-B59E-0C65-A787-D957C6FCD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E798-06AC-E032-597D-CA0DECD6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7C2D-E668-B65D-4638-94E2CFFED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INDICATIONS</a:t>
            </a:r>
          </a:p>
          <a:p>
            <a:r>
              <a:rPr lang="en-US" sz="2000" dirty="0"/>
              <a:t>Anuria / oliguria</a:t>
            </a:r>
          </a:p>
          <a:p>
            <a:r>
              <a:rPr lang="en-US" sz="2000" dirty="0"/>
              <a:t>Volume overload</a:t>
            </a:r>
          </a:p>
          <a:p>
            <a:r>
              <a:rPr lang="en-US" sz="2000" dirty="0"/>
              <a:t>Persistent hyperkalemia</a:t>
            </a:r>
          </a:p>
          <a:p>
            <a:r>
              <a:rPr lang="en-US" sz="2000" dirty="0"/>
              <a:t>Severe metabolic acidosis</a:t>
            </a:r>
          </a:p>
          <a:p>
            <a:r>
              <a:rPr lang="en-US" sz="2000" dirty="0"/>
              <a:t>Uremia (encephalopathy, neuropathy)</a:t>
            </a:r>
          </a:p>
          <a:p>
            <a:r>
              <a:rPr lang="en-US" sz="2000" dirty="0"/>
              <a:t>Refractory Hyperphosphatemia </a:t>
            </a:r>
          </a:p>
          <a:p>
            <a:pPr marL="0" indent="0">
              <a:buNone/>
            </a:pPr>
            <a:r>
              <a:rPr lang="en-US" sz="2000" dirty="0"/>
              <a:t>Types of dialysis </a:t>
            </a:r>
          </a:p>
          <a:p>
            <a:r>
              <a:rPr lang="en-US" sz="2000" dirty="0"/>
              <a:t>Peritoneal dialysis</a:t>
            </a:r>
          </a:p>
          <a:p>
            <a:r>
              <a:rPr lang="en-US" sz="2000" dirty="0" err="1"/>
              <a:t>Hemo</a:t>
            </a:r>
            <a:r>
              <a:rPr lang="en-US" sz="2000" dirty="0"/>
              <a:t>-dialysis</a:t>
            </a:r>
          </a:p>
          <a:p>
            <a:r>
              <a:rPr lang="en-US" sz="2000" dirty="0"/>
              <a:t>Continuous renal replacement therapy</a:t>
            </a:r>
          </a:p>
          <a:p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764A34-3BC3-9F54-F9BB-FAA7CAA785AC}"/>
              </a:ext>
            </a:extLst>
          </p:cNvPr>
          <p:cNvSpPr/>
          <p:nvPr/>
        </p:nvSpPr>
        <p:spPr>
          <a:xfrm>
            <a:off x="6629400" y="152400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88891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94D3-4778-5C89-CBEB-F8D0B204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49" y="914400"/>
            <a:ext cx="4800600" cy="609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SCENARIO</a:t>
            </a:r>
            <a:endParaRPr lang="en-P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B6767-E738-A1FB-C827-A0C185038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" y="1734728"/>
            <a:ext cx="7772400" cy="412250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10-year-old boy presents with growth failure, headache, progressive pallor, lethargy, anorexia, facial puffiness, and bone and joint pain for last one year.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laboratory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urea is 40 mg/dl ,creatinine 7 mg/dl,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sodium  146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/L, serum Potassium is 6.5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 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(hyperkalemia), Ca 8.5 mg/dl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likely diagnosis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causes of the condition in children 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the disease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you manage the condition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P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Organising Students">
            <a:extLst>
              <a:ext uri="{FF2B5EF4-FFF2-40B4-BE49-F238E27FC236}">
                <a16:creationId xmlns:a16="http://schemas.microsoft.com/office/drawing/2014/main" id="{C17DDD33-0F4D-9FE2-4D57-4A1006FA7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6451"/>
            <a:ext cx="1458351" cy="110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0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49A9-995A-9928-B8C4-B9FF0AFE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57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CHRONIC KIDNEY DISEASE </a:t>
            </a:r>
            <a:endParaRPr lang="en-PK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59FC-87FC-024E-ED5D-42A99377F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Evidence of renal damage for more than 3 months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Decrease in GFR  &lt; 6ml/min/1.73m2 for more than 3 months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OR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Evidence of kidney damage include </a:t>
            </a:r>
          </a:p>
          <a:p>
            <a:pPr marL="0" indent="0">
              <a:buNone/>
            </a:pPr>
            <a:r>
              <a:rPr lang="en-US" sz="2400" dirty="0"/>
              <a:t>         Albuminuria &gt; 30mg/24hrs</a:t>
            </a:r>
          </a:p>
          <a:p>
            <a:pPr marL="0" indent="0">
              <a:buNone/>
            </a:pPr>
            <a:r>
              <a:rPr lang="en-US" sz="2400" dirty="0"/>
              <a:t>         Microscopic hematuria with abnormal casts </a:t>
            </a:r>
          </a:p>
          <a:p>
            <a:pPr marL="0" indent="0">
              <a:buNone/>
            </a:pPr>
            <a:r>
              <a:rPr lang="en-US" sz="2400" dirty="0"/>
              <a:t>         Abnormal </a:t>
            </a:r>
            <a:r>
              <a:rPr lang="en-US" sz="2400" dirty="0" err="1"/>
              <a:t>imamging</a:t>
            </a:r>
            <a:r>
              <a:rPr lang="en-US" sz="2400" dirty="0"/>
              <a:t> aplastic ,dysplastic kidney </a:t>
            </a:r>
          </a:p>
          <a:p>
            <a:pPr marL="0" indent="0">
              <a:buNone/>
            </a:pPr>
            <a:r>
              <a:rPr lang="en-US" sz="2400" dirty="0"/>
              <a:t>         Abnormal histology </a:t>
            </a:r>
            <a:r>
              <a:rPr lang="en-US" sz="2400" dirty="0" err="1"/>
              <a:t>e.g</a:t>
            </a:r>
            <a:r>
              <a:rPr lang="en-US" sz="2400" dirty="0"/>
              <a:t> lupus nephritis </a:t>
            </a:r>
            <a:endParaRPr lang="en-PK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AE8264-2E6E-559F-BBD6-04820E3BF2C9}"/>
              </a:ext>
            </a:extLst>
          </p:cNvPr>
          <p:cNvSpPr/>
          <p:nvPr/>
        </p:nvSpPr>
        <p:spPr>
          <a:xfrm>
            <a:off x="6629400" y="152400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247692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AEC3B-E8B9-F962-DF91-51B224C6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STAGING OF CKD </a:t>
            </a:r>
            <a:endParaRPr lang="en-PK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0DF5DC-0EDD-6F3C-68A8-DB13265C8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385682"/>
            <a:ext cx="7391400" cy="463411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CBA46F-AB83-E0C7-6653-340E67A74BD6}"/>
              </a:ext>
            </a:extLst>
          </p:cNvPr>
          <p:cNvSpPr/>
          <p:nvPr/>
        </p:nvSpPr>
        <p:spPr>
          <a:xfrm>
            <a:off x="6172200" y="160237"/>
            <a:ext cx="2743200" cy="571500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VERTICAL    INTEGRATION </a:t>
            </a:r>
            <a:endParaRPr lang="en-PK" sz="1400" b="1" dirty="0"/>
          </a:p>
        </p:txBody>
      </p:sp>
    </p:spTree>
    <p:extLst>
      <p:ext uri="{BB962C8B-B14F-4D97-AF65-F5344CB8AC3E}">
        <p14:creationId xmlns:p14="http://schemas.microsoft.com/office/powerpoint/2010/main" val="370452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A151-F8BD-5D0C-D144-4CD21099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WAKE UP CALL </a:t>
            </a:r>
            <a:endParaRPr lang="en-PK" b="1" dirty="0"/>
          </a:p>
        </p:txBody>
      </p:sp>
      <p:pic>
        <p:nvPicPr>
          <p:cNvPr id="3074" name="Picture 2" descr="No alternative text description for this image">
            <a:extLst>
              <a:ext uri="{FF2B5EF4-FFF2-40B4-BE49-F238E27FC236}">
                <a16:creationId xmlns:a16="http://schemas.microsoft.com/office/drawing/2014/main" id="{265C1165-B106-1477-6CB7-4CA94F02E8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96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0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3B75-D731-1597-FC66-EC3C2774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CAUSES OF CKD</a:t>
            </a:r>
            <a:endParaRPr lang="en-PK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48646-826F-D2BF-E6AD-7D77B213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26" y="1219200"/>
            <a:ext cx="8077200" cy="5486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CONGENITAL ANOMOLY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Posterior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uretral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valve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Bilateral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pelvi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ureteric junction obstruction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Reflux nephropathy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Renal dysplasia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Glomerular disease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Glomerulonephritis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SLE nephritis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HSP nephritis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Alport syndrome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Congenital nephrotic syndrome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Focal segmental glomerulosclerosis  </a:t>
            </a:r>
            <a:endParaRPr lang="en-P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EDCB5E-01A1-7BF6-59A0-12F4F8073C67}"/>
              </a:ext>
            </a:extLst>
          </p:cNvPr>
          <p:cNvSpPr/>
          <p:nvPr/>
        </p:nvSpPr>
        <p:spPr>
          <a:xfrm>
            <a:off x="6629400" y="152400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411006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E94A-E1A6-05F3-BC96-9B11D66A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CKD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8A7F6-CFF9-3331-5D0A-8E88B188E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Cystic kidney disease </a:t>
            </a:r>
          </a:p>
          <a:p>
            <a:pPr marL="0" indent="0">
              <a:buNone/>
            </a:pPr>
            <a:r>
              <a:rPr lang="en-US" dirty="0"/>
              <a:t>	Autosomal recessive </a:t>
            </a:r>
          </a:p>
          <a:p>
            <a:pPr marL="0" indent="0">
              <a:buNone/>
            </a:pPr>
            <a:r>
              <a:rPr lang="en-US" dirty="0"/>
              <a:t>	Autosomal dominant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Follow Acute kidney injury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dirty="0"/>
              <a:t>Hemolytic uremic syndrome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TUBOINTERSTITIAL DISEASE </a:t>
            </a:r>
          </a:p>
          <a:p>
            <a:pPr marL="0" indent="0">
              <a:buNone/>
            </a:pPr>
            <a:r>
              <a:rPr lang="en-US" sz="2600" dirty="0"/>
              <a:t>	BARTER SYNDROME </a:t>
            </a:r>
          </a:p>
          <a:p>
            <a:pPr marL="0" indent="0">
              <a:buNone/>
            </a:pPr>
            <a:r>
              <a:rPr lang="en-US" sz="2600" dirty="0"/>
              <a:t>	Dent disease </a:t>
            </a:r>
          </a:p>
          <a:p>
            <a:pPr marL="0" indent="0">
              <a:buNone/>
            </a:pPr>
            <a:r>
              <a:rPr lang="en-US" sz="2600" dirty="0"/>
              <a:t>	Nephrolithiasis  </a:t>
            </a:r>
          </a:p>
          <a:p>
            <a:endParaRPr lang="en-US" dirty="0"/>
          </a:p>
          <a:p>
            <a:endParaRPr lang="en-US" dirty="0"/>
          </a:p>
          <a:p>
            <a:endParaRPr lang="en-PK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813A9F-01D6-DB4B-4EC9-5D4975C5025D}"/>
              </a:ext>
            </a:extLst>
          </p:cNvPr>
          <p:cNvSpPr/>
          <p:nvPr/>
        </p:nvSpPr>
        <p:spPr>
          <a:xfrm>
            <a:off x="6629400" y="152400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3985328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2F204-81C6-AAB1-8B80-B0CA3676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OF CKD </a:t>
            </a:r>
            <a:endParaRPr lang="en-P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6FCF6-EFAC-67A5-9F1F-89D736D7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48" y="2133600"/>
            <a:ext cx="7681452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in advanced CKD (stage 3-5) include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Anorexia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failure,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disease.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52448E-9583-9F1E-B08A-DADA9487D255}"/>
              </a:ext>
            </a:extLst>
          </p:cNvPr>
          <p:cNvSpPr/>
          <p:nvPr/>
        </p:nvSpPr>
        <p:spPr>
          <a:xfrm>
            <a:off x="6477000" y="472281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100671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0179B-C798-EE31-4186-A2346BAA4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136F-DA4D-1EC8-75D4-DD6549D6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OF CKD </a:t>
            </a:r>
            <a:endParaRPr lang="en-P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7D01F-11E2-FBCC-4956-FB16F4933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 feature (when GFR falls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&lt;15ml/min/1.73m2)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acidosis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Ventriculuar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failure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Hyperkalemia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edema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Pericarditis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Altered sensorium.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337F38-5881-9355-55C7-F3F70BF4BD38}"/>
              </a:ext>
            </a:extLst>
          </p:cNvPr>
          <p:cNvSpPr/>
          <p:nvPr/>
        </p:nvSpPr>
        <p:spPr>
          <a:xfrm>
            <a:off x="6624484" y="427037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381423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7922-16FD-8162-1CE6-0DDCDA21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/>
              <a:t>DIAGNOSIS </a:t>
            </a:r>
            <a:endParaRPr lang="en-PK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8E6-F80F-B8DC-202D-C41651EB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DEATILED HISTORY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BLOOD PRESSURE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WEIGHT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HEIGHT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FUNCTION TEST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ELECTROLYTES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,PHOSPHATE,ALBUMIN ,URIC ACID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ATERIAL BLOOD GASES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PARATHYROID HORMONE LEVEL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XRAY ,ECG,ECHO   </a:t>
            </a:r>
            <a:endParaRPr lang="en-P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B490C5-9559-43F8-C48B-36EA46288C41}"/>
              </a:ext>
            </a:extLst>
          </p:cNvPr>
          <p:cNvSpPr/>
          <p:nvPr/>
        </p:nvSpPr>
        <p:spPr>
          <a:xfrm>
            <a:off x="6629400" y="152400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2725837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8E2C-9706-7035-5A38-D4FC6E2E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2" y="1127919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SPECIFIC INVESTIGATIONS</a:t>
            </a:r>
            <a:br>
              <a:rPr lang="en-US" sz="4400" b="1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3ACBE-194B-6D15-B2D7-47145F7CD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Urine culture and sensitivity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C3, C4, ANA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RENAL BIOPSY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ULTRSOUND ABDOMEN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MCUG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MAG3 SCAN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DTPA SCAN</a:t>
            </a:r>
          </a:p>
          <a:p>
            <a:endParaRPr lang="en-PK" sz="28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B26936-3068-D9E4-1E81-B386702EA326}"/>
              </a:ext>
            </a:extLst>
          </p:cNvPr>
          <p:cNvSpPr/>
          <p:nvPr/>
        </p:nvSpPr>
        <p:spPr>
          <a:xfrm>
            <a:off x="6629400" y="152400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2758066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D634-1A84-C4B3-AF25-7E3A6BF8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434975"/>
            <a:ext cx="8229600" cy="1143000"/>
          </a:xfrm>
        </p:spPr>
        <p:txBody>
          <a:bodyPr/>
          <a:lstStyle/>
          <a:p>
            <a:r>
              <a:rPr lang="en-US" sz="3200" b="1" dirty="0"/>
              <a:t>CKD  MANAGEMENT</a:t>
            </a:r>
            <a:r>
              <a:rPr lang="en-US" dirty="0"/>
              <a:t> 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6F0A4-C8EF-538F-09AD-25E7D998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70037"/>
            <a:ext cx="8534400" cy="455612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aims of treatment in CKD  prior to dialysis are to preserve any remaining renal function and to avoid and treat complications.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management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caloric intake once renal function falls below 50% is a major cause of growth failure in children.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restriction is important in severe uremia.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biologic value protein (fish, chicken, eggs)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growing children 1.0-1.5 g/kg/day of protein is given to protect growth retardation.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Caloric requirements are met by carbohydrates (75%) and fats(20%).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 intake can be reduced if there is phosphate overload.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Water-soluble vitamins are recommended to avoid deficiency states</a:t>
            </a:r>
          </a:p>
          <a:p>
            <a:endParaRPr lang="en-PK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948749-29A9-0DE0-51C3-9CEC02D6586D}"/>
              </a:ext>
            </a:extLst>
          </p:cNvPr>
          <p:cNvSpPr/>
          <p:nvPr/>
        </p:nvSpPr>
        <p:spPr>
          <a:xfrm>
            <a:off x="6553200" y="731837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3928473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E228-9F07-82E5-8D59-148DC0D9A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58" y="533400"/>
            <a:ext cx="8229600" cy="58975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balance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Fluid restriction as renal concentrating ability is lost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 restriction ( insensible losses (400 ml/m2/day) plus losses in urine, vomitus, and stools) rarely needed.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balance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added salt in food is recommended.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high blood pressure, edema, or congestive heart failure may need more strict sodium restriction.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balance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Hyperkalemia can be a potentially life-threatening situation.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excessive use of high potassium food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(banana, citrus fruits and juices)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 such food in a case of severe renal failure.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Hyperkalemia  is managed by potassium binding resin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kayexalate (an oral resin that binds to and removes potassium from 	the intestine).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It is given in a dose of 1 ¢/kg/dose.</a:t>
            </a:r>
            <a:endParaRPr lang="en-P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86905B-E98C-1D3A-682B-0DE7AB761443}"/>
              </a:ext>
            </a:extLst>
          </p:cNvPr>
          <p:cNvSpPr/>
          <p:nvPr/>
        </p:nvSpPr>
        <p:spPr>
          <a:xfrm>
            <a:off x="6612194" y="427037"/>
            <a:ext cx="20574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1016447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F27C-6EE1-0663-8BB0-1A2E040B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all children with CRF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 if serum bicarbonate falls below 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bicarbonate (soda mint) tablet may be given 1-2 tablets orally every 6 hours.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erythropoitin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and Iron deficiency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cases, requires blood transfusion (pack cells) given very slowly.  Recombinant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erythropoitin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effective treatment for anemia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Routine treatment of hypertension include 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Salt restriction, diuretics, and beta-blockers.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hypertension  with circulatory overload, 2-4 mg/kg of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frusemide</a:t>
            </a:r>
            <a:endParaRPr lang="en-P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P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27B9EF-54A1-8495-6A72-F1E0BD307FDB}"/>
              </a:ext>
            </a:extLst>
          </p:cNvPr>
          <p:cNvSpPr/>
          <p:nvPr/>
        </p:nvSpPr>
        <p:spPr>
          <a:xfrm>
            <a:off x="5943600" y="457200"/>
            <a:ext cx="25146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167155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76717-41F6-66DF-7187-C5B35639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919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dosages adjustment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Dosages must be modified in chronic renal failure. 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osteodystrophy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plasma calcium and phosphate level should be normal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Low-phosphate milk and by giving oral calcium carbonate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calcium supplementation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vit D active form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alfacalcidol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0.05-0.10 ug/kg/day. 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Antibiotics are given to control infections especially UTI 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retardation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Recombinant human growth hormone therapy.</a:t>
            </a:r>
            <a:endParaRPr lang="en-P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B4AE07-A609-D496-31BC-3203AC017DD7}"/>
              </a:ext>
            </a:extLst>
          </p:cNvPr>
          <p:cNvSpPr/>
          <p:nvPr/>
        </p:nvSpPr>
        <p:spPr>
          <a:xfrm>
            <a:off x="5943600" y="548481"/>
            <a:ext cx="25146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272349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 descr="Kidney of a child hi-res stock photography and images - Alamy">
            <a:extLst>
              <a:ext uri="{FF2B5EF4-FFF2-40B4-BE49-F238E27FC236}">
                <a16:creationId xmlns:a16="http://schemas.microsoft.com/office/drawing/2014/main" id="{565F0DF2-2C83-586A-4F08-06DDE121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1200" y="3888565"/>
            <a:ext cx="8839200" cy="2220775"/>
          </a:xfrm>
        </p:spPr>
        <p:txBody>
          <a:bodyPr>
            <a:normAutofit/>
          </a:bodyPr>
          <a:lstStyle/>
          <a:p>
            <a:r>
              <a:rPr lang="en-US" sz="4500" b="1" dirty="0"/>
              <a:t>Acute Renal failure </a:t>
            </a:r>
            <a:br>
              <a:rPr lang="en-US" sz="4500" b="1" dirty="0"/>
            </a:br>
            <a:endParaRPr lang="en-US" sz="4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5080818"/>
            <a:ext cx="4724401" cy="205704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DR.ASAD SHABBIR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RAWALPINDI MEDICAL UNIVERSITY </a:t>
            </a:r>
          </a:p>
        </p:txBody>
      </p:sp>
    </p:spTree>
    <p:extLst>
      <p:ext uri="{BB962C8B-B14F-4D97-AF65-F5344CB8AC3E}">
        <p14:creationId xmlns:p14="http://schemas.microsoft.com/office/powerpoint/2010/main" val="19556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048664"/>
          <p:cNvSpPr>
            <a:spLocks noGrp="1"/>
          </p:cNvSpPr>
          <p:nvPr>
            <p:ph type="title"/>
          </p:nvPr>
        </p:nvSpPr>
        <p:spPr>
          <a:xfrm>
            <a:off x="2649179" y="1194825"/>
            <a:ext cx="497205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rmAutofit fontScale="90000"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600" b="0" i="0" u="none" baseline="0">
                <a:solidFill>
                  <a:schemeClr val="lt2"/>
                </a:solidFill>
                <a:latin typeface="Cambria" pitchFamily="18" charset="0"/>
                <a:sym typeface="Times New Roman" pitchFamily="18" charset="0"/>
              </a:defRPr>
            </a:lvl1pPr>
          </a:lstStyle>
          <a:p>
            <a:pPr lvl="0"/>
            <a:r>
              <a:rPr lang="en-US" altLang="en-US" sz="4100" dirty="0">
                <a:solidFill>
                  <a:schemeClr val="dk1"/>
                </a:solidFill>
              </a:rPr>
              <a:t>BIOMEDICAL ETHICS</a:t>
            </a:r>
            <a:br>
              <a:rPr dirty="0"/>
            </a:br>
            <a:r>
              <a:rPr lang="en-US" altLang="en-US" sz="4100" dirty="0">
                <a:solidFill>
                  <a:schemeClr val="tx1"/>
                </a:solidFill>
              </a:rPr>
              <a:t>Lesson Of The Day</a:t>
            </a:r>
          </a:p>
        </p:txBody>
      </p:sp>
      <p:sp>
        <p:nvSpPr>
          <p:cNvPr id="1048666" name="Content Placeholder 1048665"/>
          <p:cNvSpPr>
            <a:spLocks noGrp="1"/>
          </p:cNvSpPr>
          <p:nvPr>
            <p:ph idx="1"/>
          </p:nvPr>
        </p:nvSpPr>
        <p:spPr>
          <a:xfrm>
            <a:off x="457200" y="2590800"/>
            <a:ext cx="8534400" cy="3810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639762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004887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279525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SzPct val="100000"/>
              <a:buFont typeface="Arial" charset="0"/>
              <a:buChar char="•"/>
              <a:defRPr sz="16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1554162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SzPct val="100000"/>
              <a:buFont typeface="Arial" charset="0"/>
              <a:buChar char="•"/>
              <a:defRPr sz="1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altLang="en-US" dirty="0"/>
              <a:t>Core biomedical ethical principles are fundamental guidelines that </a:t>
            </a:r>
          </a:p>
          <a:p>
            <a:pPr marL="0" indent="0">
              <a:buNone/>
            </a:pPr>
            <a:r>
              <a:rPr lang="en-US" altLang="en-US" dirty="0"/>
              <a:t>      shape and govern ethical decision-making and behavior. </a:t>
            </a:r>
          </a:p>
          <a:p>
            <a:pPr marL="285750" indent="-285750"/>
            <a:endParaRPr lang="en-US" alt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dirty="0"/>
              <a:t>These principles provide a framework for individuals and organizations to determine what is morally right or wrong in various contexts.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alt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dirty="0"/>
              <a:t>Regarding renal failure patient respect and privacy must be maintained</a:t>
            </a:r>
          </a:p>
          <a:p>
            <a:pPr marL="0" indent="0">
              <a:buNone/>
            </a:pPr>
            <a:endParaRPr lang="en-US" altLang="en-US" dirty="0"/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altLang="en-US" dirty="0"/>
              <a:t>We must show empathy with patient and family as disease is stressful </a:t>
            </a:r>
          </a:p>
          <a:p>
            <a:pPr marL="285750" indent="-285750">
              <a:buNone/>
            </a:pPr>
            <a:endParaRPr lang="en-US" altLang="en-US" dirty="0"/>
          </a:p>
        </p:txBody>
      </p:sp>
      <p:sp>
        <p:nvSpPr>
          <p:cNvPr id="1048667" name="Oval 1048666"/>
          <p:cNvSpPr/>
          <p:nvPr/>
        </p:nvSpPr>
        <p:spPr>
          <a:xfrm>
            <a:off x="51312" y="1200150"/>
            <a:ext cx="2387088" cy="9906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7B7859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en-US" altLang="en-US" sz="1800" dirty="0">
                <a:solidFill>
                  <a:srgbClr val="FFFFFF"/>
                </a:solidFill>
                <a:latin typeface="Calibri" pitchFamily="34" charset="0"/>
              </a:rPr>
              <a:t>Understanding Biomedical </a:t>
            </a:r>
          </a:p>
          <a:p>
            <a:pPr lvl="0" algn="ctr"/>
            <a:r>
              <a:rPr lang="en-US" altLang="en-US" sz="1800" dirty="0">
                <a:solidFill>
                  <a:srgbClr val="FFFFFF"/>
                </a:solidFill>
                <a:latin typeface="Calibri" pitchFamily="34" charset="0"/>
              </a:rPr>
              <a:t>Ethics</a:t>
            </a:r>
          </a:p>
        </p:txBody>
      </p:sp>
      <p:pic>
        <p:nvPicPr>
          <p:cNvPr id="2097189" name="Picture 209718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92463" y="1120980"/>
            <a:ext cx="800100" cy="9921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02BF55-57AE-0F86-E755-E6D27CD0114B}"/>
              </a:ext>
            </a:extLst>
          </p:cNvPr>
          <p:cNvSpPr/>
          <p:nvPr/>
        </p:nvSpPr>
        <p:spPr>
          <a:xfrm>
            <a:off x="6096000" y="152400"/>
            <a:ext cx="25908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SPIRAL INTEGRATION 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2140038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DA11-8A37-9192-6F0F-8EA83F90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ETHICS </a:t>
            </a:r>
          </a:p>
        </p:txBody>
      </p:sp>
      <p:pic>
        <p:nvPicPr>
          <p:cNvPr id="4" name="Content Placeholder 3" descr="A diagram of medical ethics&#10;&#10;Description automatically generated">
            <a:extLst>
              <a:ext uri="{FF2B5EF4-FFF2-40B4-BE49-F238E27FC236}">
                <a16:creationId xmlns:a16="http://schemas.microsoft.com/office/drawing/2014/main" id="{FA9214AA-2A9E-7B52-BC3F-1961799FB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467600" cy="4800600"/>
          </a:xfrm>
        </p:spPr>
      </p:pic>
    </p:spTree>
    <p:extLst>
      <p:ext uri="{BB962C8B-B14F-4D97-AF65-F5344CB8AC3E}">
        <p14:creationId xmlns:p14="http://schemas.microsoft.com/office/powerpoint/2010/main" val="843729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048672"/>
          <p:cNvSpPr>
            <a:spLocks noGrp="1"/>
          </p:cNvSpPr>
          <p:nvPr>
            <p:ph type="title"/>
          </p:nvPr>
        </p:nvSpPr>
        <p:spPr>
          <a:xfrm>
            <a:off x="685800" y="1171577"/>
            <a:ext cx="7848600" cy="992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rm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600" b="0" i="0" u="none" baseline="0">
                <a:solidFill>
                  <a:schemeClr val="lt2"/>
                </a:solidFill>
                <a:latin typeface="Cambria" pitchFamily="18" charset="0"/>
                <a:sym typeface="Times New Roman" pitchFamily="18" charset="0"/>
              </a:defRPr>
            </a:lvl1pPr>
          </a:lstStyle>
          <a:p>
            <a:pPr lvl="0"/>
            <a:r>
              <a:rPr lang="en-US" altLang="en-US" sz="4100" b="1" dirty="0">
                <a:solidFill>
                  <a:schemeClr val="tx1"/>
                </a:solidFill>
                <a:latin typeface="Calibri" pitchFamily="34" charset="0"/>
              </a:rPr>
              <a:t>How To Access Digital Library</a:t>
            </a:r>
          </a:p>
        </p:txBody>
      </p:sp>
      <p:sp>
        <p:nvSpPr>
          <p:cNvPr id="1048674" name="Content Placeholder 1048673"/>
          <p:cNvSpPr>
            <a:spLocks noGrp="1"/>
          </p:cNvSpPr>
          <p:nvPr>
            <p:ph idx="1"/>
          </p:nvPr>
        </p:nvSpPr>
        <p:spPr>
          <a:xfrm>
            <a:off x="1428750" y="2057400"/>
            <a:ext cx="61722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1pPr>
            <a:lvl2pPr marL="639762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2pPr>
            <a:lvl3pPr marL="1004887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3pPr>
            <a:lvl4pPr marL="1279525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SzPct val="100000"/>
              <a:buFont typeface="Arial" charset="0"/>
              <a:buChar char="•"/>
              <a:defRPr sz="16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4pPr>
            <a:lvl5pPr marL="1554162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SzPct val="100000"/>
              <a:buFont typeface="Arial" charset="0"/>
              <a:buChar char="•"/>
              <a:defRPr sz="1400" b="0" i="0" u="none" baseline="0">
                <a:solidFill>
                  <a:schemeClr val="dk1"/>
                </a:solidFill>
                <a:latin typeface="Calibri" pitchFamily="34" charset="0"/>
                <a:sym typeface="Times New Roman" pitchFamily="18" charset="0"/>
              </a:defRPr>
            </a:lvl5pPr>
          </a:lstStyle>
          <a:p>
            <a:pPr lvl="0"/>
            <a:r>
              <a:rPr lang="en-US" altLang="en-US" sz="2000" b="1">
                <a:solidFill>
                  <a:srgbClr val="202124"/>
                </a:solidFill>
                <a:latin typeface="Cambria" pitchFamily="18" charset="0"/>
              </a:rPr>
              <a:t>Steps to Access HEC Digital Library</a:t>
            </a:r>
          </a:p>
          <a:p>
            <a:pPr lvl="0">
              <a:buFont typeface="Cambria" pitchFamily="18" charset="0"/>
              <a:buAutoNum type="arabicPeriod"/>
            </a:pPr>
            <a:r>
              <a:rPr lang="en-US" altLang="en-US" sz="2000">
                <a:solidFill>
                  <a:srgbClr val="202124"/>
                </a:solidFill>
              </a:rPr>
              <a:t>Go to the website of HEC National Digital Library.</a:t>
            </a:r>
          </a:p>
          <a:p>
            <a:pPr lvl="0">
              <a:buFont typeface="Cambria" pitchFamily="18" charset="0"/>
              <a:buAutoNum type="arabicPeriod"/>
            </a:pPr>
            <a:r>
              <a:rPr lang="en-US" altLang="en-US" sz="2000">
                <a:solidFill>
                  <a:srgbClr val="202124"/>
                </a:solidFill>
              </a:rPr>
              <a:t>On Home Page, click on the INSTITUTES.</a:t>
            </a:r>
          </a:p>
          <a:p>
            <a:pPr lvl="0">
              <a:buFont typeface="Cambria" pitchFamily="18" charset="0"/>
              <a:buAutoNum type="arabicPeriod"/>
            </a:pPr>
            <a:r>
              <a:rPr lang="en-US" altLang="en-US" sz="200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HNDL.</a:t>
            </a:r>
          </a:p>
          <a:p>
            <a:pPr lvl="0">
              <a:buFont typeface="Cambria" pitchFamily="18" charset="0"/>
              <a:buAutoNum type="arabicPeriod"/>
            </a:pPr>
            <a:r>
              <a:rPr lang="en-US" altLang="en-US" sz="2000">
                <a:solidFill>
                  <a:srgbClr val="202124"/>
                </a:solidFill>
              </a:rPr>
              <a:t>Select your desired Institute.</a:t>
            </a:r>
          </a:p>
          <a:p>
            <a:pPr lvl="0">
              <a:buFont typeface="Wingdings" pitchFamily="2" charset="2"/>
              <a:buNone/>
            </a:pPr>
            <a:r>
              <a:rPr lang="en-US" altLang="en-US" sz="2000"/>
              <a:t>5.  </a:t>
            </a:r>
            <a:r>
              <a:rPr lang="en-US" altLang="en-US" sz="200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lvl="0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6. Journals and Researches will appear</a:t>
            </a:r>
          </a:p>
          <a:p>
            <a:pPr lvl="0">
              <a:buFont typeface="Wingding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7. You can find a Journal by clicking on JOURNALS AND DATABASE and enter a keyword to search for your desired journal.</a:t>
            </a:r>
          </a:p>
        </p:txBody>
      </p:sp>
      <p:sp>
        <p:nvSpPr>
          <p:cNvPr id="1048675" name="Oval 1048674"/>
          <p:cNvSpPr/>
          <p:nvPr/>
        </p:nvSpPr>
        <p:spPr>
          <a:xfrm>
            <a:off x="1143001" y="22227"/>
            <a:ext cx="2378869" cy="687387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7B7859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t>Promoting IT &amp; Research Culture </a:t>
            </a:r>
          </a:p>
        </p:txBody>
      </p:sp>
      <p:pic>
        <p:nvPicPr>
          <p:cNvPr id="2097192" name="Picture 209719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36531" y="179389"/>
            <a:ext cx="800100" cy="99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494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D2A45-2FB8-3915-FE46-E47A6B09E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8000" b="0" i="0" dirty="0" err="1">
                <a:effectLst/>
                <a:latin typeface="Merriweather Sans" pitchFamily="2" charset="0"/>
              </a:rPr>
              <a:t>Balestracci</a:t>
            </a:r>
            <a:r>
              <a:rPr lang="en-US" sz="8000" b="0" i="0" dirty="0">
                <a:effectLst/>
                <a:latin typeface="Merriweather Sans" pitchFamily="2" charset="0"/>
              </a:rPr>
              <a:t>, A., </a:t>
            </a:r>
            <a:r>
              <a:rPr lang="en-US" sz="8000" b="0" i="0" dirty="0" err="1">
                <a:effectLst/>
                <a:latin typeface="Merriweather Sans" pitchFamily="2" charset="0"/>
              </a:rPr>
              <a:t>Ezquer</a:t>
            </a:r>
            <a:r>
              <a:rPr lang="en-US" sz="8000" b="0" i="0" dirty="0">
                <a:effectLst/>
                <a:latin typeface="Merriweather Sans" pitchFamily="2" charset="0"/>
              </a:rPr>
              <a:t>, M., Elmo, M.E. </a:t>
            </a:r>
            <a:r>
              <a:rPr lang="en-US" sz="8000" b="0" i="1" dirty="0">
                <a:effectLst/>
                <a:latin typeface="Merriweather Sans" pitchFamily="2" charset="0"/>
              </a:rPr>
              <a:t>et al.</a:t>
            </a:r>
            <a:r>
              <a:rPr lang="en-US" sz="8000" b="0" i="0" dirty="0">
                <a:effectLst/>
                <a:latin typeface="Merriweather Sans" pitchFamily="2" charset="0"/>
              </a:rPr>
              <a:t> Ibuprofen-associated acute kidney injury in dehydrated children with acute </a:t>
            </a:r>
            <a:r>
              <a:rPr lang="en-US" sz="8000" b="0" i="0" dirty="0" err="1">
                <a:effectLst/>
                <a:latin typeface="Merriweather Sans" pitchFamily="2" charset="0"/>
              </a:rPr>
              <a:t>gastroenteritis.</a:t>
            </a:r>
            <a:r>
              <a:rPr lang="en-US" sz="8000" b="0" i="1" dirty="0" err="1">
                <a:effectLst/>
                <a:latin typeface="Merriweather Sans" pitchFamily="2" charset="0"/>
              </a:rPr>
              <a:t>Pediatr</a:t>
            </a:r>
            <a:r>
              <a:rPr lang="en-US" sz="8000" b="0" i="1" dirty="0">
                <a:effectLst/>
                <a:latin typeface="Merriweather Sans" pitchFamily="2" charset="0"/>
              </a:rPr>
              <a:t> Nephrol</a:t>
            </a:r>
            <a:r>
              <a:rPr lang="en-US" sz="8000" b="0" i="0" dirty="0">
                <a:effectLst/>
                <a:latin typeface="Merriweather Sans" pitchFamily="2" charset="0"/>
              </a:rPr>
              <a:t> </a:t>
            </a:r>
            <a:r>
              <a:rPr lang="en-US" sz="8000" b="1" i="0" dirty="0">
                <a:effectLst/>
                <a:latin typeface="Merriweather Sans" pitchFamily="2" charset="0"/>
              </a:rPr>
              <a:t>30</a:t>
            </a:r>
            <a:r>
              <a:rPr lang="en-US" sz="8000" b="0" i="0" dirty="0">
                <a:effectLst/>
                <a:latin typeface="Merriweather Sans" pitchFamily="2" charset="0"/>
              </a:rPr>
              <a:t>, 1873–1878 (2015). https://doi.org/10.1007/s00467-015-3105-7</a:t>
            </a:r>
            <a:r>
              <a:rPr lang="en-US" sz="8000" b="1" i="0" dirty="0">
                <a:effectLst/>
                <a:latin typeface="Merriweather Sans" panose="020F0502020204030204" pitchFamily="2" charset="0"/>
              </a:rPr>
              <a:t>uprofen-associated </a:t>
            </a:r>
            <a:r>
              <a:rPr lang="en-US" b="1" i="0" dirty="0">
                <a:effectLst/>
                <a:latin typeface="Merriweather Sans" panose="020F0502020204030204" pitchFamily="2" charset="0"/>
              </a:rPr>
              <a:t>acute kidney injury in dehydrated children with acute gastroenteritis</a:t>
            </a:r>
          </a:p>
          <a:p>
            <a:pPr algn="l">
              <a:spcAft>
                <a:spcPts val="600"/>
              </a:spcAft>
            </a:pPr>
            <a:r>
              <a:rPr lang="en-US" sz="6200" b="1" i="0" dirty="0">
                <a:effectLst/>
                <a:latin typeface="Merriweather Sans" pitchFamily="2" charset="0"/>
              </a:rPr>
              <a:t>Background</a:t>
            </a:r>
          </a:p>
          <a:p>
            <a:pPr algn="l">
              <a:spcAft>
                <a:spcPts val="2400"/>
              </a:spcAft>
            </a:pPr>
            <a:r>
              <a:rPr lang="en-US" sz="8000" b="0" i="0" dirty="0">
                <a:effectLst/>
                <a:latin typeface="Merriweather" panose="020F0502020204030204" pitchFamily="2" charset="0"/>
              </a:rPr>
              <a:t>Non-steroidal anti-inflammatory drugs (NSAIDs) induce acute kidney injury (AKI) in volume-depleted patients; however the prevalence of this complication is likely underestimated. We assessed the impact of ibuprofen exposure on renal function among dehydrated children with acute gastroenteritis (AGE) to further characterize NSAID-associated AKI.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FFFFFF"/>
                </a:solidFill>
                <a:effectLst/>
                <a:latin typeface="Merriweather Sans" pitchFamily="2" charset="0"/>
              </a:rPr>
              <a:t>iginal</a:t>
            </a:r>
            <a:r>
              <a:rPr lang="en-US" b="0" i="0" dirty="0">
                <a:solidFill>
                  <a:srgbClr val="FFFFFF"/>
                </a:solidFill>
                <a:effectLst/>
                <a:latin typeface="Merriweather Sans" pitchFamily="2" charset="0"/>
              </a:rPr>
              <a:t> Article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latin typeface="Merriweather Sans" pitchFamily="2" charset="0"/>
              </a:rPr>
              <a:t>Published: 21 April 2015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latin typeface="Merriweather Sans" pitchFamily="2" charset="0"/>
              </a:rPr>
              <a:t>Volume 30, pages 1873–1878, (2015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b="1" i="0" dirty="0">
                <a:solidFill>
                  <a:srgbClr val="FFFFFF"/>
                </a:solidFill>
                <a:effectLst/>
                <a:latin typeface="Merriweather Sans" panose="020F0502020204030204" pitchFamily="2" charset="0"/>
              </a:rPr>
              <a:t>in dehydrated children with acute gastroenteritis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latin typeface="Merriweather Sans" panose="020F0502020204030204" pitchFamily="2" charset="0"/>
              </a:rPr>
              <a:t>Original Article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latin typeface="Merriweather Sans" panose="020F0502020204030204" pitchFamily="2" charset="0"/>
              </a:rPr>
              <a:t>Published: 21 April 2015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latin typeface="Merriweather Sans" panose="020F0502020204030204" pitchFamily="2" charset="0"/>
              </a:rPr>
              <a:t>Volume 30, pages 1873–1878, (2015</a:t>
            </a:r>
          </a:p>
          <a:p>
            <a:endParaRPr lang="en-P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589A70-C9F1-E5D8-66EA-A0EB6522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200161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0D86-CC91-E7BC-334D-18C5BBA55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324600"/>
          </a:xfrm>
        </p:spPr>
        <p:txBody>
          <a:bodyPr>
            <a:normAutofit fontScale="40000" lnSpcReduction="20000"/>
          </a:bodyPr>
          <a:lstStyle/>
          <a:p>
            <a:pPr algn="l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6000" b="1" i="0" dirty="0">
                <a:solidFill>
                  <a:srgbClr val="222222"/>
                </a:solidFill>
                <a:effectLst/>
                <a:latin typeface="Merriweather Sans" pitchFamily="2" charset="0"/>
              </a:rPr>
              <a:t>Methods</a:t>
            </a:r>
          </a:p>
          <a:p>
            <a:pPr marL="0" indent="0" algn="l">
              <a:spcAft>
                <a:spcPts val="2400"/>
              </a:spcAft>
              <a:buNone/>
            </a:pPr>
            <a:r>
              <a:rPr lang="en-US" sz="38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 a 1-year period dehydrated children with AGE (</a:t>
            </a:r>
            <a:r>
              <a:rPr lang="en-US" sz="3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8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 = 105) were prospectively enrolled and grouped as cases, presenting with AKI (</a:t>
            </a:r>
            <a:r>
              <a:rPr lang="en-US" sz="3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8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 = 46) or controls, not presenting with AKI (</a:t>
            </a:r>
            <a:r>
              <a:rPr lang="en-US" sz="3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8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 = 59). AKI was defined by pediatric RIFLE (</a:t>
            </a:r>
            <a:r>
              <a:rPr lang="en-US" sz="38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pRIFLE</a:t>
            </a:r>
            <a:r>
              <a:rPr lang="en-US" sz="38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criteria.</a:t>
            </a:r>
          </a:p>
          <a:p>
            <a:pPr algn="l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6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0" indent="0" algn="l">
              <a:spcAft>
                <a:spcPts val="2400"/>
              </a:spcAft>
              <a:buNone/>
            </a:pPr>
            <a:r>
              <a:rPr lang="en-US" sz="38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Among the children enrolled in the study, AKI prevalence was 44 %, and 34 (54 %) of the 63 patients who received ibuprofen developed renal impairment. Relative to the controls, children presenting with AKI were younger (median age 0.66 vs. 1.74 years; </a:t>
            </a:r>
            <a:r>
              <a:rPr lang="en-US" sz="3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 &lt;</a:t>
            </a:r>
            <a:r>
              <a:rPr lang="en-US" sz="38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 0.001) and received ibuprofen more frequently (74 vs. 49 %, </a:t>
            </a:r>
            <a:r>
              <a:rPr lang="en-US" sz="3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 =</a:t>
            </a:r>
            <a:r>
              <a:rPr lang="en-US" sz="38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 0.01). After adjusting for the degree of dehydration, ibuprofen exposure remained an independent risk factor for AKI (</a:t>
            </a:r>
            <a:r>
              <a:rPr lang="en-US" sz="3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 &lt;</a:t>
            </a:r>
            <a:r>
              <a:rPr lang="en-US" sz="38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 0.001, odds ratio 2.47, 95 % confidence interval 1.78–3.42). According to the </a:t>
            </a:r>
            <a:r>
              <a:rPr lang="en-US" sz="38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pRIFLE</a:t>
            </a:r>
            <a:r>
              <a:rPr lang="en-US" sz="38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criteria, 17 patients were at the ‘risk’ stage of AKI severity, 24 were at the ‘injury’ stage, and five were at the ‘failure’ stage; none required dialysis. Distribution of patients within categories was similar regardless of ibuprofen exposure. All cases </a:t>
            </a:r>
            <a:r>
              <a:rPr lang="en-US" sz="38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fulled</a:t>
            </a:r>
            <a:r>
              <a:rPr lang="en-US" sz="38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recovered from AKI.</a:t>
            </a:r>
          </a:p>
          <a:p>
            <a:pPr algn="l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60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6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spcAft>
                <a:spcPts val="2400"/>
              </a:spcAft>
              <a:buNone/>
            </a:pPr>
            <a:r>
              <a:rPr lang="en-US" sz="5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Ibuprofen-associated AKI was 54 % in our cohort of dehydrated children with AGE. Drug exposure increased the risk for developing AKI by more than twofold, independent of the magnitude of the dehydration</a:t>
            </a:r>
            <a:r>
              <a:rPr lang="en-US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23950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BC50-20DA-3B02-C30C-17A59D1D9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case no.1 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EF019-F1EF-4A9A-0DB3-7D3EB2948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5-year-old boy is brought to the emergency department with a history of diarrhea and vomiting for the past 3 days. On examination, he is lethargic, has sunken eyes, and delayed capillary refill. His blood pressure is 80/50 mmHg, and laboratory tests show elevated blood urea nitrogen (BUN) and creatinine. Urinalysis reveals concentrated urine with high specific gravity.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likely cause of his acute renal failure?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Hemolytic uremic syndrome (HUS)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Acute post-streptococcal glomerulonephritis (APSGN)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Prerenal failure  due to dehydration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Acute tubular necrosis (ATN)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Obstructive uropathy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61561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3A37-831D-EB5A-E54A-C91AB94C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no.2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F99AF-6782-A400-A02C-0132B1FE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previously healthy 7-year-old boy presents with facial puffiness and cola-colored urine 2 weeks after a streptococcal throat infection. His blood pressure is 140/90 mmHg, and laboratory tests show elevated BUN and creatinine, low complement levels (C3), and red blood cell casts in urine.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likely etiology of his acute renal failure?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Acute post-streptococcal glomerulonephritis (APSGN)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Nephrotic syndrome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Acute tubular necrosis (ATN)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Hypercalcemic nephropathy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Renal artery thrombosis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71454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BBF4-8300-7943-30B7-6BBC7596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Clinical case no.3 </a:t>
            </a:r>
            <a:endParaRPr lang="en-P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0745-5B94-2210-95B3-53017B360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6-month-old infant with a history of recurrent urinary tract infections (UTIs) presents with poor weight gain and irritability. A renal ultrasound shows bilateral hydronephrosis, and a voiding cystourethrogram (VCUG) reveals vesicoureteral reflux with posterior urethral valves.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is the most likely cause of his acute renal failure?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a).Obstructive uropathy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b).Acute interstitial nephritis (AIN)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c).Minimal change disease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d).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RhabdomyolysiS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e.)Acute tubular necrosis (ATN)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035012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8B9F-D381-0B12-3E63-EABDA296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2050" name="Picture 2" descr="Not just “THANK YOU” slide …. Not before the REAL ending | by Aravind  Gogineni | Sales World | Medium">
            <a:extLst>
              <a:ext uri="{FF2B5EF4-FFF2-40B4-BE49-F238E27FC236}">
                <a16:creationId xmlns:a16="http://schemas.microsoft.com/office/drawing/2014/main" id="{963A7C46-0EFF-BDD0-167F-5FABD66B6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" y="685801"/>
            <a:ext cx="7924324" cy="50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5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32" y="1908177"/>
            <a:ext cx="2007394" cy="29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5" name="Title 1048584"/>
          <p:cNvSpPr>
            <a:spLocks noGrp="1"/>
          </p:cNvSpPr>
          <p:nvPr>
            <p:ph type="title"/>
          </p:nvPr>
        </p:nvSpPr>
        <p:spPr>
          <a:xfrm>
            <a:off x="1485900" y="274637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600" b="0" i="0" u="none" baseline="0">
                <a:solidFill>
                  <a:schemeClr val="lt2"/>
                </a:solidFill>
                <a:latin typeface="Cambria" pitchFamily="18" charset="0"/>
                <a:sym typeface="Times New Roman" pitchFamily="18" charset="0"/>
              </a:defRPr>
            </a:lvl1pPr>
          </a:lstStyle>
          <a:p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 pitchFamily="18" charset="0"/>
                <a:cs typeface="Calibri"/>
              </a:rPr>
              <a:t>Motto </a:t>
            </a: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  <a:ea typeface="Times New Roman" pitchFamily="18" charset="0"/>
              </a:rPr>
              <a:t>Vision; </a:t>
            </a: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rPr>
              <a:t>The Dream </a:t>
            </a: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  <a:ea typeface="Times New Roman" pitchFamily="18" charset="0"/>
              </a:rPr>
              <a:t>/ Tomorrow</a:t>
            </a:r>
          </a:p>
        </p:txBody>
      </p:sp>
      <p:sp>
        <p:nvSpPr>
          <p:cNvPr id="1048586" name="Content Placeholder 1048585"/>
          <p:cNvSpPr>
            <a:spLocks noGrp="1"/>
          </p:cNvSpPr>
          <p:nvPr>
            <p:ph sz="half" idx="2"/>
          </p:nvPr>
        </p:nvSpPr>
        <p:spPr>
          <a:xfrm>
            <a:off x="1485900" y="1676400"/>
            <a:ext cx="3086100" cy="44497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dk1"/>
                </a:solidFill>
              </a:defRPr>
            </a:lvl1pPr>
            <a:lvl2pPr marL="639762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800">
                <a:solidFill>
                  <a:schemeClr val="dk1"/>
                </a:solidFill>
              </a:defRPr>
            </a:lvl2pPr>
            <a:lvl3pPr marL="1004887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charset="0"/>
              <a:buChar char="•"/>
              <a:defRPr sz="1600">
                <a:solidFill>
                  <a:schemeClr val="dk1"/>
                </a:solidFill>
              </a:defRPr>
            </a:lvl3pPr>
            <a:lvl4pPr marL="1279525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400">
                <a:solidFill>
                  <a:schemeClr val="dk1"/>
                </a:solidFill>
              </a:defRPr>
            </a:lvl4pPr>
            <a:lvl5pPr marL="1554162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200">
                <a:solidFill>
                  <a:schemeClr val="dk1"/>
                </a:solidFill>
              </a:defRPr>
            </a:lvl5pPr>
          </a:lstStyle>
          <a:p>
            <a:pPr lvl="0">
              <a:buFont typeface="Wingdings" pitchFamily="2" charset="2"/>
              <a:buNone/>
            </a:pPr>
            <a:endParaRPr lang="en-US" altLang="en-US" sz="2400"/>
          </a:p>
        </p:txBody>
      </p:sp>
      <p:sp>
        <p:nvSpPr>
          <p:cNvPr id="1048587" name="Content Placeholder 1048586"/>
          <p:cNvSpPr>
            <a:spLocks noGrp="1"/>
          </p:cNvSpPr>
          <p:nvPr>
            <p:ph sz="quarter" idx="4"/>
          </p:nvPr>
        </p:nvSpPr>
        <p:spPr>
          <a:xfrm>
            <a:off x="4626770" y="1676400"/>
            <a:ext cx="3031331" cy="44497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lnSpcReduction="10000"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altLang="en-US" sz="2400"/>
              <a:t>To impart evidence based research oriented medical education</a:t>
            </a:r>
          </a:p>
          <a:p>
            <a:pPr lvl="0"/>
            <a:r>
              <a:rPr lang="en-US" altLang="en-US" sz="2400"/>
              <a:t>To provide best possible patient care</a:t>
            </a:r>
          </a:p>
          <a:p>
            <a:pPr lvl="0"/>
            <a:r>
              <a:rPr lang="en-US" altLang="en-US" sz="2400"/>
              <a:t>To inculcate the values of mutual respect and ethical practice of medicine</a:t>
            </a:r>
          </a:p>
          <a:p>
            <a:pPr lvl="0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35149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048592"/>
          <p:cNvSpPr>
            <a:spLocks noGrp="1"/>
          </p:cNvSpPr>
          <p:nvPr>
            <p:ph type="title"/>
          </p:nvPr>
        </p:nvSpPr>
        <p:spPr>
          <a:xfrm>
            <a:off x="386358" y="905671"/>
            <a:ext cx="7690842" cy="12080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600" b="0" i="0" u="none" baseline="0">
                <a:solidFill>
                  <a:schemeClr val="lt2"/>
                </a:solidFill>
                <a:latin typeface="Cambria" pitchFamily="18" charset="0"/>
                <a:sym typeface="Times New Roman" pitchFamily="18" charset="0"/>
              </a:defRPr>
            </a:lvl1pPr>
          </a:lstStyle>
          <a:p>
            <a:pPr lvl="0"/>
            <a:r>
              <a:rPr lang="en-US" altLang="en-US" sz="2400" b="1" dirty="0">
                <a:solidFill>
                  <a:schemeClr val="tx1"/>
                </a:solidFill>
              </a:rPr>
              <a:t> Professor Umar Model of  Integrated Lecture </a:t>
            </a:r>
          </a:p>
        </p:txBody>
      </p:sp>
      <p:pic>
        <p:nvPicPr>
          <p:cNvPr id="2097153" name="Content Placeholder 2097152" descr="C:\Users\User\Downloads\WhatsApp Image 2022-10-11 at 2.02.06 PM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7301" y="2514600"/>
            <a:ext cx="3915965" cy="3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4" name="Double Bracket 1048593"/>
          <p:cNvSpPr/>
          <p:nvPr/>
        </p:nvSpPr>
        <p:spPr>
          <a:xfrm>
            <a:off x="7137797" y="5668962"/>
            <a:ext cx="339328" cy="355600"/>
          </a:xfrm>
          <a:prstGeom prst="bracketPair">
            <a:avLst>
              <a:gd name="adj" fmla="val 17949"/>
            </a:avLst>
          </a:prstGeom>
          <a:noFill/>
          <a:ln w="19050" cap="flat" cmpd="sng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lIns="0" tIns="0" rIns="0" bIns="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fld id="{566ABCEB-ACFC-4714-9973-3DA970169C29}" type="slidenum">
              <a:rPr lang="en-US" altLang="en-US">
                <a:solidFill>
                  <a:srgbClr val="898989"/>
                </a:solidFill>
              </a:rPr>
              <a:pPr lvl="0" algn="ctr"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57800" y="1847852"/>
            <a:ext cx="1984772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Picture 2097154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57542" y="816067"/>
            <a:ext cx="800100" cy="99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3E7-FBAA-000D-8397-440301AC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CLINICAL CASE </a:t>
            </a:r>
            <a:endParaRPr lang="en-PK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92072-8E03-509F-1C22-3F3009FB3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1417638"/>
            <a:ext cx="8229600" cy="48307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4-year-old girl presents with history of anuria, dysuria and abdominal pain of 24 hours duration. There is now frank hematuria. On examination she is pale. Blood pressure is 120/80 mmHg (hypertension). Plasma sodium is 139 mmol/L (hypernatremia), potassium 6 mmol/L (hyperkalemia), chloride 100 mmol/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bicarbonate 18 mmol/L (metabolic acidosis), urea and creatinine raised.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Abdominal radiograph reveals  calcification in both kidneys. Abdominal ultrasound| shows left-sided hydronephrosis and hydroureter and  multiple Stones in both Kidneys causing obstruction.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likely diagnosis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causes of the condition in children 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the disease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you manage the condition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P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Organising Students">
            <a:extLst>
              <a:ext uri="{FF2B5EF4-FFF2-40B4-BE49-F238E27FC236}">
                <a16:creationId xmlns:a16="http://schemas.microsoft.com/office/drawing/2014/main" id="{E1B9CB71-61D7-1F10-52C6-DCB6B6B8C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519"/>
            <a:ext cx="266700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2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F997FFF7-625B-E13C-97BE-BC182A8270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202362"/>
          </a:xfrm>
        </p:spPr>
        <p:txBody>
          <a:bodyPr>
            <a:normAutofit fontScale="70000" lnSpcReduction="20000"/>
          </a:bodyPr>
          <a:lstStyle/>
          <a:p>
            <a:endParaRPr lang="en-US" altLang="en-US" sz="2800" dirty="0"/>
          </a:p>
          <a:p>
            <a:pPr>
              <a:lnSpc>
                <a:spcPct val="200000"/>
              </a:lnSpc>
            </a:pPr>
            <a:r>
              <a:rPr lang="en-US" altLang="en-US" sz="4400" b="1" dirty="0">
                <a:solidFill>
                  <a:srgbClr val="000000"/>
                </a:solidFill>
              </a:rPr>
              <a:t>Learning Objectives : </a:t>
            </a:r>
          </a:p>
          <a:p>
            <a:pPr>
              <a:lnSpc>
                <a:spcPct val="200000"/>
              </a:lnSpc>
            </a:pP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Renal failure in children </a:t>
            </a:r>
          </a:p>
          <a:p>
            <a:pPr>
              <a:lnSpc>
                <a:spcPct val="200000"/>
              </a:lnSpc>
            </a:pP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renal failure </a:t>
            </a:r>
          </a:p>
          <a:p>
            <a:pPr>
              <a:lnSpc>
                <a:spcPct val="200000"/>
              </a:lnSpc>
            </a:pP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renal failure </a:t>
            </a:r>
          </a:p>
          <a:p>
            <a:pPr>
              <a:lnSpc>
                <a:spcPct val="200000"/>
              </a:lnSpc>
            </a:pP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of renal failure </a:t>
            </a:r>
          </a:p>
          <a:p>
            <a:pPr>
              <a:lnSpc>
                <a:spcPct val="200000"/>
              </a:lnSpc>
            </a:pP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renal failure </a:t>
            </a:r>
          </a:p>
          <a:p>
            <a:pPr>
              <a:lnSpc>
                <a:spcPct val="200000"/>
              </a:lnSpc>
            </a:pP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renal failure in children</a:t>
            </a:r>
          </a:p>
          <a:p>
            <a:pPr>
              <a:lnSpc>
                <a:spcPct val="200000"/>
              </a:lnSpc>
            </a:pP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Bioethical aspects &amp; Research</a:t>
            </a:r>
          </a:p>
          <a:p>
            <a:pPr>
              <a:lnSpc>
                <a:spcPct val="200000"/>
              </a:lnSpc>
            </a:pP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test  </a:t>
            </a:r>
          </a:p>
          <a:p>
            <a:pPr>
              <a:lnSpc>
                <a:spcPct val="200000"/>
              </a:lnSpc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hronic kidney disease linked to lower IQ in kids - The Tribune">
            <a:extLst>
              <a:ext uri="{FF2B5EF4-FFF2-40B4-BE49-F238E27FC236}">
                <a16:creationId xmlns:a16="http://schemas.microsoft.com/office/drawing/2014/main" id="{4BBB8C63-8809-FE79-2609-94426FA9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73161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55" y="77383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Definition of Acute Renal Failure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Abrupt loss of kidney function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Decline in GFR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Accumulation of waste products (creatinine and Blood urea nitrogen 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Dysregulation of Extra cellular volume &amp; electrolyte balance </a:t>
            </a:r>
          </a:p>
        </p:txBody>
      </p:sp>
      <p:sp>
        <p:nvSpPr>
          <p:cNvPr id="5" name="Down Arrow 4"/>
          <p:cNvSpPr/>
          <p:nvPr/>
        </p:nvSpPr>
        <p:spPr>
          <a:xfrm>
            <a:off x="2286000" y="2284052"/>
            <a:ext cx="1524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286000" y="3414252"/>
            <a:ext cx="152400" cy="52085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286000" y="4785542"/>
            <a:ext cx="165340" cy="5208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693639-2103-0A34-B5A0-0EB417B4D1FA}"/>
              </a:ext>
            </a:extLst>
          </p:cNvPr>
          <p:cNvSpPr/>
          <p:nvPr/>
        </p:nvSpPr>
        <p:spPr>
          <a:xfrm>
            <a:off x="6324600" y="256868"/>
            <a:ext cx="25908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29699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86204"/>
              </p:ext>
            </p:extLst>
          </p:nvPr>
        </p:nvGraphicFramePr>
        <p:xfrm>
          <a:off x="800100" y="1690826"/>
          <a:ext cx="7543800" cy="347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589">
                <a:tc>
                  <a:txBody>
                    <a:bodyPr/>
                    <a:lstStyle/>
                    <a:p>
                      <a:r>
                        <a:rPr lang="en-US" sz="14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Serum 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Urine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545">
                <a:tc>
                  <a:txBody>
                    <a:bodyPr/>
                    <a:lstStyle/>
                    <a:p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&gt;1.5times baseline </a:t>
                      </a:r>
                    </a:p>
                    <a:p>
                      <a:r>
                        <a:rPr lang="en-US" sz="1600" b="1" dirty="0"/>
                        <a:t>Or</a:t>
                      </a:r>
                    </a:p>
                    <a:p>
                      <a:r>
                        <a:rPr lang="en-US" sz="1600" b="1" dirty="0"/>
                        <a:t>&gt;0.3mg/</a:t>
                      </a:r>
                      <a:r>
                        <a:rPr lang="en-US" sz="1600" b="1" dirty="0" err="1"/>
                        <a:t>dL</a:t>
                      </a:r>
                      <a:r>
                        <a:rPr lang="en-US" sz="1600" b="1" baseline="0" dirty="0"/>
                        <a:t> increase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&lt;0.5ml/kg/hour for 6-12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253">
                <a:tc>
                  <a:txBody>
                    <a:bodyPr/>
                    <a:lstStyle/>
                    <a:p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 times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&lt;0.5ml/kg/hour for &gt;12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188">
                <a:tc>
                  <a:txBody>
                    <a:bodyPr/>
                    <a:lstStyle/>
                    <a:p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 times baseline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r>
                        <a:rPr lang="en-US" sz="1600" b="1" baseline="0" dirty="0"/>
                        <a:t>Or</a:t>
                      </a:r>
                    </a:p>
                    <a:p>
                      <a:r>
                        <a:rPr lang="en-US" sz="1600" b="1" baseline="0" dirty="0" err="1"/>
                        <a:t>SCr</a:t>
                      </a:r>
                      <a:r>
                        <a:rPr lang="en-US" sz="1600" b="1" baseline="0" dirty="0"/>
                        <a:t> &gt;4mg/</a:t>
                      </a:r>
                      <a:r>
                        <a:rPr lang="en-US" sz="1600" b="1" baseline="0" dirty="0" err="1"/>
                        <a:t>dL</a:t>
                      </a:r>
                      <a:endParaRPr lang="en-US" sz="1600" b="1" baseline="0" dirty="0"/>
                    </a:p>
                    <a:p>
                      <a:r>
                        <a:rPr lang="en-US" sz="1600" b="1" baseline="0" dirty="0"/>
                        <a:t>Or</a:t>
                      </a:r>
                    </a:p>
                    <a:p>
                      <a:r>
                        <a:rPr lang="en-US" sz="1600" b="1" baseline="0" dirty="0"/>
                        <a:t>Initiation of renal replacement therapy</a:t>
                      </a:r>
                    </a:p>
                    <a:p>
                      <a:r>
                        <a:rPr lang="en-US" sz="1600" b="1" baseline="0" dirty="0"/>
                        <a:t>Or</a:t>
                      </a:r>
                    </a:p>
                    <a:p>
                      <a:r>
                        <a:rPr lang="en-US" sz="1600" b="1" baseline="0" dirty="0"/>
                        <a:t>GFR &lt;35ml/min/1.73m</a:t>
                      </a:r>
                      <a:r>
                        <a:rPr lang="en-US" sz="1600" b="1" baseline="30000" dirty="0"/>
                        <a:t>2</a:t>
                      </a:r>
                      <a:r>
                        <a:rPr lang="en-US" sz="1600" b="1" baseline="0" dirty="0"/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&lt;0.3ml/kg/hour for &gt;24hours </a:t>
                      </a:r>
                    </a:p>
                    <a:p>
                      <a:r>
                        <a:rPr lang="en-US" sz="1600" b="1" dirty="0"/>
                        <a:t>Or</a:t>
                      </a:r>
                    </a:p>
                    <a:p>
                      <a:r>
                        <a:rPr lang="en-US" sz="1600" b="1" dirty="0"/>
                        <a:t>Anuria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for &gt;12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8144" y="5163948"/>
            <a:ext cx="7918655" cy="13130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GFR = 	</a:t>
            </a:r>
            <a:r>
              <a:rPr lang="en-US" sz="2000" b="1" u="sng" dirty="0"/>
              <a:t>K x height in cm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         	serum creatinine</a:t>
            </a:r>
          </a:p>
          <a:p>
            <a:pPr marL="0" indent="0">
              <a:buNone/>
            </a:pPr>
            <a:r>
              <a:rPr lang="en-US" sz="2000" b="1" dirty="0"/>
              <a:t>K=0.45	-1 year age</a:t>
            </a:r>
          </a:p>
          <a:p>
            <a:pPr marL="0" indent="0">
              <a:buNone/>
            </a:pPr>
            <a:r>
              <a:rPr lang="en-US" sz="2000" b="1" dirty="0"/>
              <a:t>K=0.55	-&gt;1 year age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2BF5FC-351D-137C-C8C7-E4AB04FA0D1D}"/>
              </a:ext>
            </a:extLst>
          </p:cNvPr>
          <p:cNvSpPr/>
          <p:nvPr/>
        </p:nvSpPr>
        <p:spPr>
          <a:xfrm>
            <a:off x="6400800" y="152400"/>
            <a:ext cx="2286000" cy="579438"/>
          </a:xfrm>
          <a:prstGeom prst="round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CORE SUBJECT</a:t>
            </a:r>
            <a:endParaRPr lang="en-P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6E4AD-B06A-A6F4-24D0-3001A0445390}"/>
              </a:ext>
            </a:extLst>
          </p:cNvPr>
          <p:cNvSpPr txBox="1">
            <a:spLocks/>
          </p:cNvSpPr>
          <p:nvPr/>
        </p:nvSpPr>
        <p:spPr>
          <a:xfrm>
            <a:off x="609600" y="852626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“KDIGO (Kidney Disease Improving Global Outcome) staging of AKI”</a:t>
            </a:r>
          </a:p>
        </p:txBody>
      </p:sp>
    </p:spTree>
    <p:extLst>
      <p:ext uri="{BB962C8B-B14F-4D97-AF65-F5344CB8AC3E}">
        <p14:creationId xmlns:p14="http://schemas.microsoft.com/office/powerpoint/2010/main" val="3652610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2331</Words>
  <Application>Microsoft Office PowerPoint</Application>
  <PresentationFormat>On-screen Show (4:3)</PresentationFormat>
  <Paragraphs>357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Merriweather</vt:lpstr>
      <vt:lpstr>Merriweather Sans</vt:lpstr>
      <vt:lpstr>Times New Roman</vt:lpstr>
      <vt:lpstr>Wingdings</vt:lpstr>
      <vt:lpstr>Office Theme</vt:lpstr>
      <vt:lpstr>PowerPoint Presentation</vt:lpstr>
      <vt:lpstr>WAKE UP CALL </vt:lpstr>
      <vt:lpstr>Acute Renal failure  </vt:lpstr>
      <vt:lpstr>Motto Vision; The Dream / Tomorrow</vt:lpstr>
      <vt:lpstr> Professor Umar Model of  Integrated Lecture </vt:lpstr>
      <vt:lpstr>CLINICAL CASE </vt:lpstr>
      <vt:lpstr>PowerPoint Presentation</vt:lpstr>
      <vt:lpstr>Definition of Acute Renal Failure </vt:lpstr>
      <vt:lpstr>PowerPoint Presentation</vt:lpstr>
      <vt:lpstr>Pathogenesis</vt:lpstr>
      <vt:lpstr>Patho-physiology </vt:lpstr>
      <vt:lpstr>Clinical features </vt:lpstr>
      <vt:lpstr>Diagnosis</vt:lpstr>
      <vt:lpstr>Management</vt:lpstr>
      <vt:lpstr>Hyperkalemia</vt:lpstr>
      <vt:lpstr>Dialysis</vt:lpstr>
      <vt:lpstr>CLINICAL SCENARIO</vt:lpstr>
      <vt:lpstr>CHRONIC KIDNEY DISEASE </vt:lpstr>
      <vt:lpstr>STAGING OF CKD </vt:lpstr>
      <vt:lpstr>CAUSES OF CKD</vt:lpstr>
      <vt:lpstr>CAUSES OF CKD</vt:lpstr>
      <vt:lpstr>CLINICAL FEATURES OF CKD </vt:lpstr>
      <vt:lpstr>CLINICAL FEATURES OF CKD </vt:lpstr>
      <vt:lpstr>DIAGNOSIS </vt:lpstr>
      <vt:lpstr>SPECIFIC INVESTIGATIONS </vt:lpstr>
      <vt:lpstr>CKD  MANAGEMENT </vt:lpstr>
      <vt:lpstr>PowerPoint Presentation</vt:lpstr>
      <vt:lpstr>PowerPoint Presentation</vt:lpstr>
      <vt:lpstr>PowerPoint Presentation</vt:lpstr>
      <vt:lpstr>BIOMEDICAL ETHICS Lesson Of The Day</vt:lpstr>
      <vt:lpstr>MEDICAL ETHICS </vt:lpstr>
      <vt:lpstr>How To Access Digital Library</vt:lpstr>
      <vt:lpstr>RESEARCH  </vt:lpstr>
      <vt:lpstr>PowerPoint Presentation</vt:lpstr>
      <vt:lpstr>Clinical case no.1 </vt:lpstr>
      <vt:lpstr>Case no.2</vt:lpstr>
      <vt:lpstr> Clinical case no.3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</dc:title>
  <dc:creator>Rizwan</dc:creator>
  <cp:lastModifiedBy>Asad Shabbir</cp:lastModifiedBy>
  <cp:revision>112</cp:revision>
  <dcterms:created xsi:type="dcterms:W3CDTF">2021-06-12T04:52:05Z</dcterms:created>
  <dcterms:modified xsi:type="dcterms:W3CDTF">2025-03-02T10:52:03Z</dcterms:modified>
</cp:coreProperties>
</file>