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38"/>
  </p:notesMasterIdLst>
  <p:sldIdLst>
    <p:sldId id="272" r:id="rId3"/>
    <p:sldId id="273" r:id="rId4"/>
    <p:sldId id="274" r:id="rId5"/>
    <p:sldId id="271" r:id="rId6"/>
    <p:sldId id="275" r:id="rId7"/>
    <p:sldId id="270" r:id="rId8"/>
    <p:sldId id="277" r:id="rId9"/>
    <p:sldId id="276" r:id="rId10"/>
    <p:sldId id="279" r:id="rId11"/>
    <p:sldId id="278" r:id="rId12"/>
    <p:sldId id="28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1" r:id="rId21"/>
    <p:sldId id="256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89" r:id="rId36"/>
    <p:sldId id="290" r:id="rId3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" y="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D27BF-81B2-4A0F-B52E-C7402E8976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6E08E-F3D1-4C8F-9F6E-6C9BDAED3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7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6E08E-F3D1-4C8F-9F6E-6C9BDAED3C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7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6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8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5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2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1738" y="-1447"/>
            <a:ext cx="9186011" cy="13107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24328" y="1666189"/>
            <a:ext cx="7943342" cy="1764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00054" y="6466738"/>
            <a:ext cx="2159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644" y="281381"/>
            <a:ext cx="9782175" cy="1027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1001" y="1666189"/>
            <a:ext cx="8349996" cy="1764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5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1738" y="381000"/>
            <a:ext cx="9186011" cy="928320"/>
          </a:xfrm>
        </p:spPr>
        <p:txBody>
          <a:bodyPr/>
          <a:lstStyle/>
          <a:p>
            <a:r>
              <a:rPr lang="en-US" sz="5400" b="1" dirty="0" smtClean="0"/>
              <a:t>RENAL CELL CARCINOMA</a:t>
            </a:r>
            <a:endParaRPr lang="en-US" sz="5400" b="1" dirty="0"/>
          </a:p>
        </p:txBody>
      </p:sp>
      <p:sp>
        <p:nvSpPr>
          <p:cNvPr id="6" name="object 3"/>
          <p:cNvSpPr txBox="1">
            <a:spLocks noGrp="1"/>
          </p:cNvSpPr>
          <p:nvPr>
            <p:ph type="body" idx="1"/>
          </p:nvPr>
        </p:nvSpPr>
        <p:spPr>
          <a:xfrm>
            <a:off x="2124328" y="1666189"/>
            <a:ext cx="7943342" cy="12970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97535" marR="591185" indent="60960" algn="just">
              <a:lnSpc>
                <a:spcPct val="114599"/>
              </a:lnSpc>
              <a:spcBef>
                <a:spcPts val="110"/>
              </a:spcBef>
            </a:pPr>
            <a:r>
              <a:rPr sz="2400" spc="-75" dirty="0" smtClean="0">
                <a:latin typeface="Calibri"/>
                <a:cs typeface="Calibri"/>
              </a:rPr>
              <a:t>Dr.</a:t>
            </a:r>
            <a:r>
              <a:rPr lang="en-US" sz="2400" spc="-60" dirty="0" smtClean="0">
                <a:latin typeface="Calibri"/>
                <a:cs typeface="Calibri"/>
              </a:rPr>
              <a:t> M. Ali </a:t>
            </a:r>
            <a:r>
              <a:rPr lang="en-US" sz="2400" spc="-60" dirty="0" err="1" smtClean="0">
                <a:latin typeface="Calibri"/>
                <a:cs typeface="Calibri"/>
              </a:rPr>
              <a:t>Shahiman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lang="en-US" sz="2400" spc="-10" dirty="0" smtClean="0">
                <a:latin typeface="Calibri"/>
                <a:cs typeface="Calibri"/>
              </a:rPr>
              <a:t>    Senior Registrar</a:t>
            </a:r>
          </a:p>
          <a:p>
            <a:pPr marL="597535" marR="591185" indent="60960" algn="just">
              <a:lnSpc>
                <a:spcPct val="114599"/>
              </a:lnSpc>
              <a:spcBef>
                <a:spcPts val="110"/>
              </a:spcBef>
            </a:pPr>
            <a:r>
              <a:rPr sz="2400" dirty="0" smtClean="0">
                <a:latin typeface="Calibri"/>
                <a:cs typeface="Calibri"/>
              </a:rPr>
              <a:t>Urology</a:t>
            </a:r>
            <a:r>
              <a:rPr lang="en-US" sz="2400" spc="-9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Department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lang="en-US" sz="2400" spc="-10" dirty="0" smtClean="0">
                <a:latin typeface="Calibri"/>
                <a:cs typeface="Calibri"/>
              </a:rPr>
              <a:t>          </a:t>
            </a:r>
            <a:r>
              <a:rPr sz="2400" spc="-10" dirty="0" smtClean="0">
                <a:latin typeface="Calibri"/>
                <a:cs typeface="Calibri"/>
              </a:rPr>
              <a:t>Rawalpindi</a:t>
            </a:r>
            <a:r>
              <a:rPr sz="2400" spc="-65" dirty="0" smtClean="0">
                <a:latin typeface="Calibri"/>
                <a:cs typeface="Calibri"/>
              </a:rPr>
              <a:t> </a:t>
            </a:r>
            <a:r>
              <a:rPr sz="2400" dirty="0" smtClean="0">
                <a:latin typeface="Calibri"/>
                <a:cs typeface="Calibri"/>
              </a:rPr>
              <a:t>Medical</a:t>
            </a:r>
            <a:r>
              <a:rPr sz="2400" spc="-7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University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302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nal cell carcinoma | Radiology Reference Article | Radiopaedia.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"/>
            <a:ext cx="6000750" cy="597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14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Solid Renal Mas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The Radiology Assistant : Solid Renal M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609600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98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3788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sz="4400" dirty="0">
                <a:latin typeface="Calibri Light"/>
                <a:cs typeface="Calibri Light"/>
              </a:rPr>
              <a:t>CLINICAL</a:t>
            </a:r>
            <a:r>
              <a:rPr sz="4400" spc="-100" dirty="0">
                <a:latin typeface="Calibri Light"/>
                <a:cs typeface="Calibri Light"/>
              </a:rPr>
              <a:t> </a:t>
            </a:r>
            <a:r>
              <a:rPr sz="4400" spc="-45" dirty="0">
                <a:latin typeface="Calibri Light"/>
                <a:cs typeface="Calibri Light"/>
              </a:rPr>
              <a:t>STAGING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813" y="1565970"/>
            <a:ext cx="9657715" cy="34988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0665" indent="-227965"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Chest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X-ray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Chest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CT</a:t>
            </a:r>
            <a:endParaRPr sz="3600">
              <a:latin typeface="Calibri"/>
              <a:cs typeface="Calibri"/>
            </a:endParaRPr>
          </a:p>
          <a:p>
            <a:pPr marL="240665" indent="-227965">
              <a:spcBef>
                <a:spcPts val="580"/>
              </a:spcBef>
              <a:buFont typeface="Arial MT"/>
              <a:buChar char="•"/>
              <a:tabLst>
                <a:tab pos="240665" algn="l"/>
              </a:tabLst>
            </a:pPr>
            <a:r>
              <a:rPr sz="3600" spc="-10" dirty="0">
                <a:latin typeface="Calibri"/>
                <a:cs typeface="Calibri"/>
              </a:rPr>
              <a:t>CT/MRI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scan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abdomen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pelvis</a:t>
            </a:r>
            <a:endParaRPr sz="3600">
              <a:latin typeface="Calibri"/>
              <a:cs typeface="Calibri"/>
            </a:endParaRPr>
          </a:p>
          <a:p>
            <a:pPr marL="241300" marR="710565" indent="-228600">
              <a:lnSpc>
                <a:spcPts val="3890"/>
              </a:lnSpc>
              <a:spcBef>
                <a:spcPts val="106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Bone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scan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with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plan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films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(for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elevated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alkaline phosphatase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bone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pain).</a:t>
            </a:r>
            <a:endParaRPr sz="3600">
              <a:latin typeface="Calibri"/>
              <a:cs typeface="Calibri"/>
            </a:endParaRPr>
          </a:p>
          <a:p>
            <a:pPr marL="241300" marR="5080" indent="-228600">
              <a:lnSpc>
                <a:spcPts val="389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Laboratory:</a:t>
            </a:r>
            <a:r>
              <a:rPr sz="3600" spc="-1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CBC,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LFT's,</a:t>
            </a:r>
            <a:r>
              <a:rPr sz="3600" spc="-11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alkaline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phosphotase,</a:t>
            </a:r>
            <a:r>
              <a:rPr sz="3600" spc="-14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BUN, </a:t>
            </a:r>
            <a:r>
              <a:rPr sz="3600" spc="-10" dirty="0">
                <a:latin typeface="Calibri"/>
                <a:cs typeface="Calibri"/>
              </a:rPr>
              <a:t>creatinine.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1196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dirty="0"/>
              <a:t>American</a:t>
            </a:r>
            <a:r>
              <a:rPr spc="-35" dirty="0"/>
              <a:t> </a:t>
            </a:r>
            <a:r>
              <a:rPr dirty="0"/>
              <a:t>Join</a:t>
            </a:r>
            <a:r>
              <a:rPr spc="-105" dirty="0"/>
              <a:t> </a:t>
            </a:r>
            <a:r>
              <a:rPr dirty="0"/>
              <a:t>Committee</a:t>
            </a:r>
            <a:r>
              <a:rPr spc="-20" dirty="0"/>
              <a:t> </a:t>
            </a:r>
            <a:r>
              <a:rPr dirty="0"/>
              <a:t>on</a:t>
            </a:r>
            <a:r>
              <a:rPr spc="-105" dirty="0"/>
              <a:t> </a:t>
            </a:r>
            <a:r>
              <a:rPr dirty="0"/>
              <a:t>Cancer</a:t>
            </a:r>
            <a:r>
              <a:rPr spc="-105" dirty="0"/>
              <a:t> </a:t>
            </a:r>
            <a:r>
              <a:rPr dirty="0"/>
              <a:t>(AJCC)</a:t>
            </a:r>
            <a:r>
              <a:rPr spc="-140" dirty="0"/>
              <a:t> </a:t>
            </a:r>
            <a:r>
              <a:rPr dirty="0"/>
              <a:t>TNM</a:t>
            </a:r>
            <a:r>
              <a:rPr spc="-85" dirty="0"/>
              <a:t> </a:t>
            </a:r>
            <a:r>
              <a:rPr spc="-10" dirty="0"/>
              <a:t>Staging System.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2400" y="1729231"/>
            <a:ext cx="8293734" cy="3143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029" indent="-227329">
              <a:lnSpc>
                <a:spcPts val="3190"/>
              </a:lnSpc>
              <a:spcBef>
                <a:spcPts val="10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b="1" dirty="0">
                <a:latin typeface="Times New Roman"/>
                <a:cs typeface="Times New Roman"/>
              </a:rPr>
              <a:t>Primary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tumor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(T)</a:t>
            </a:r>
            <a:endParaRPr sz="2800">
              <a:latin typeface="Times New Roman"/>
              <a:cs typeface="Times New Roman"/>
            </a:endParaRPr>
          </a:p>
          <a:p>
            <a:pPr marL="241300" marR="122555">
              <a:lnSpc>
                <a:spcPts val="3030"/>
              </a:lnSpc>
              <a:spcBef>
                <a:spcPts val="210"/>
              </a:spcBef>
            </a:pPr>
            <a:r>
              <a:rPr sz="2800" dirty="0">
                <a:latin typeface="Times New Roman"/>
                <a:cs typeface="Times New Roman"/>
              </a:rPr>
              <a:t>TX: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Primary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tumor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cannot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assessed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(information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not </a:t>
            </a:r>
            <a:r>
              <a:rPr sz="2800" spc="-10" dirty="0">
                <a:latin typeface="Times New Roman"/>
                <a:cs typeface="Times New Roman"/>
              </a:rPr>
              <a:t>available).</a:t>
            </a:r>
            <a:endParaRPr sz="2800">
              <a:latin typeface="Times New Roman"/>
              <a:cs typeface="Times New Roman"/>
            </a:endParaRPr>
          </a:p>
          <a:p>
            <a:pPr marL="241300">
              <a:lnSpc>
                <a:spcPts val="2805"/>
              </a:lnSpc>
            </a:pPr>
            <a:r>
              <a:rPr sz="2800" dirty="0">
                <a:latin typeface="Times New Roman"/>
                <a:cs typeface="Times New Roman"/>
              </a:rPr>
              <a:t>T0: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evidence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primary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tumor.</a:t>
            </a:r>
            <a:endParaRPr sz="2800">
              <a:latin typeface="Times New Roman"/>
              <a:cs typeface="Times New Roman"/>
            </a:endParaRPr>
          </a:p>
          <a:p>
            <a:pPr marL="241300" marR="5080">
              <a:lnSpc>
                <a:spcPts val="3020"/>
              </a:lnSpc>
              <a:spcBef>
                <a:spcPts val="215"/>
              </a:spcBef>
            </a:pPr>
            <a:r>
              <a:rPr sz="2800" dirty="0">
                <a:latin typeface="Times New Roman"/>
                <a:cs typeface="Times New Roman"/>
              </a:rPr>
              <a:t>T1a: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Tumor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4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cm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diameter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smaller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limited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kidney.</a:t>
            </a:r>
            <a:endParaRPr sz="2800">
              <a:latin typeface="Times New Roman"/>
              <a:cs typeface="Times New Roman"/>
            </a:endParaRPr>
          </a:p>
          <a:p>
            <a:pPr marL="241300" marR="447040">
              <a:lnSpc>
                <a:spcPts val="303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T1b: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Tumor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larger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than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4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cm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but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smaller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than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7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cm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limited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kidney.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4059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202" y="610565"/>
            <a:ext cx="10020300" cy="47879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300" marR="937260" indent="-229235">
              <a:lnSpc>
                <a:spcPts val="3460"/>
              </a:lnSpc>
              <a:spcBef>
                <a:spcPts val="52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T2: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larger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cm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still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the </a:t>
            </a:r>
            <a:r>
              <a:rPr sz="3200" spc="-10" dirty="0">
                <a:latin typeface="Times New Roman"/>
                <a:cs typeface="Times New Roman"/>
              </a:rPr>
              <a:t>kidney.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spcBef>
                <a:spcPts val="55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T2a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Tumour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size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between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7cm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10cm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spcBef>
                <a:spcPts val="62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T2b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Tumour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size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greater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10cm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kidney.</a:t>
            </a:r>
            <a:endParaRPr sz="3200">
              <a:latin typeface="Times New Roman"/>
              <a:cs typeface="Times New Roman"/>
            </a:endParaRPr>
          </a:p>
          <a:p>
            <a:pPr>
              <a:spcBef>
                <a:spcPts val="1820"/>
              </a:spcBef>
              <a:buFont typeface="Arial MT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3460"/>
              </a:lnSpc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T3a: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Tumour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extends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into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renal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vein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tumouor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invades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the </a:t>
            </a:r>
            <a:r>
              <a:rPr sz="3200" spc="-20" dirty="0">
                <a:latin typeface="Times New Roman"/>
                <a:cs typeface="Times New Roman"/>
              </a:rPr>
              <a:t>peri-</a:t>
            </a:r>
            <a:r>
              <a:rPr sz="3200" dirty="0">
                <a:latin typeface="Times New Roman"/>
                <a:cs typeface="Times New Roman"/>
              </a:rPr>
              <a:t>renal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/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renal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sinus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fit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beyond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Gerota’s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fascia.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spcBef>
                <a:spcPts val="57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T3b:</a:t>
            </a:r>
            <a:r>
              <a:rPr sz="3200" spc="-1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Tumour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involving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vena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cava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below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diaphragm.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spcBef>
                <a:spcPts val="63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T3c: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Tumour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involving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vena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cava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above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diaphragm.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341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20" y="459435"/>
            <a:ext cx="9783445" cy="374015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41300" marR="5080" indent="-229235">
              <a:lnSpc>
                <a:spcPts val="3070"/>
              </a:lnSpc>
              <a:spcBef>
                <a:spcPts val="83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T4: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beyond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Gerota’s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fascia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ipsilateral </a:t>
            </a:r>
            <a:r>
              <a:rPr sz="3200" dirty="0">
                <a:latin typeface="Times New Roman"/>
                <a:cs typeface="Times New Roman"/>
              </a:rPr>
              <a:t>adrenal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gland.</a:t>
            </a:r>
            <a:endParaRPr sz="3200">
              <a:latin typeface="Times New Roman"/>
              <a:cs typeface="Times New Roman"/>
            </a:endParaRPr>
          </a:p>
          <a:p>
            <a:pPr>
              <a:spcBef>
                <a:spcPts val="540"/>
              </a:spcBef>
              <a:buFont typeface="Arial MT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ts val="389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b="1" dirty="0">
                <a:latin typeface="Times New Roman"/>
                <a:cs typeface="Times New Roman"/>
              </a:rPr>
              <a:t>Regional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lymph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nodes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(N)</a:t>
            </a:r>
            <a:endParaRPr sz="3600">
              <a:latin typeface="Times New Roman"/>
              <a:cs typeface="Times New Roman"/>
            </a:endParaRPr>
          </a:p>
          <a:p>
            <a:pPr marL="241300" marR="977265">
              <a:lnSpc>
                <a:spcPct val="80000"/>
              </a:lnSpc>
              <a:spcBef>
                <a:spcPts val="430"/>
              </a:spcBef>
            </a:pPr>
            <a:r>
              <a:rPr sz="3600" dirty="0">
                <a:latin typeface="Times New Roman"/>
                <a:cs typeface="Times New Roman"/>
              </a:rPr>
              <a:t>NX: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Regional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nodes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cannot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be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assessed </a:t>
            </a:r>
            <a:r>
              <a:rPr sz="3600" dirty="0">
                <a:latin typeface="Times New Roman"/>
                <a:cs typeface="Times New Roman"/>
              </a:rPr>
              <a:t>(information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not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available).</a:t>
            </a:r>
            <a:endParaRPr sz="3600">
              <a:latin typeface="Times New Roman"/>
              <a:cs typeface="Times New Roman"/>
            </a:endParaRPr>
          </a:p>
          <a:p>
            <a:pPr marL="241300">
              <a:lnSpc>
                <a:spcPts val="3030"/>
              </a:lnSpc>
            </a:pPr>
            <a:r>
              <a:rPr sz="3600" dirty="0">
                <a:latin typeface="Times New Roman"/>
                <a:cs typeface="Times New Roman"/>
              </a:rPr>
              <a:t>N0: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regional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node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metastasis.</a:t>
            </a:r>
            <a:endParaRPr sz="3600">
              <a:latin typeface="Times New Roman"/>
              <a:cs typeface="Times New Roman"/>
            </a:endParaRPr>
          </a:p>
          <a:p>
            <a:pPr marL="241300">
              <a:lnSpc>
                <a:spcPts val="3890"/>
              </a:lnSpc>
            </a:pPr>
            <a:r>
              <a:rPr sz="3600" dirty="0">
                <a:latin typeface="Times New Roman"/>
                <a:cs typeface="Times New Roman"/>
              </a:rPr>
              <a:t>N1: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to</a:t>
            </a:r>
            <a:r>
              <a:rPr sz="3600" spc="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regional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(nearby)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node.</a:t>
            </a:r>
            <a:endParaRPr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149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69" y="587501"/>
            <a:ext cx="10513060" cy="4041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0665" indent="-227965">
              <a:spcBef>
                <a:spcPts val="90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b="1" dirty="0">
                <a:latin typeface="Times New Roman"/>
                <a:cs typeface="Times New Roman"/>
              </a:rPr>
              <a:t>Extent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Metastasis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(M)</a:t>
            </a:r>
            <a:endParaRPr sz="3200">
              <a:latin typeface="Times New Roman"/>
              <a:cs typeface="Times New Roman"/>
            </a:endParaRPr>
          </a:p>
          <a:p>
            <a:pPr>
              <a:spcBef>
                <a:spcPts val="825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525145">
              <a:lnSpc>
                <a:spcPts val="3890"/>
              </a:lnSpc>
            </a:pPr>
            <a:r>
              <a:rPr sz="3600" dirty="0">
                <a:latin typeface="Times New Roman"/>
                <a:cs typeface="Times New Roman"/>
              </a:rPr>
              <a:t>MX: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Presence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distant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cannot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be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assessed </a:t>
            </a:r>
            <a:r>
              <a:rPr sz="3600" dirty="0">
                <a:latin typeface="Times New Roman"/>
                <a:cs typeface="Times New Roman"/>
              </a:rPr>
              <a:t>(information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not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available).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ts val="3620"/>
              </a:lnSpc>
            </a:pPr>
            <a:r>
              <a:rPr sz="3600" dirty="0">
                <a:latin typeface="Times New Roman"/>
                <a:cs typeface="Times New Roman"/>
              </a:rPr>
              <a:t>M0: No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distant </a:t>
            </a:r>
            <a:r>
              <a:rPr sz="3600" spc="-10" dirty="0">
                <a:latin typeface="Times New Roman"/>
                <a:cs typeface="Times New Roman"/>
              </a:rPr>
              <a:t>metastasis.</a:t>
            </a: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220"/>
              </a:spcBef>
            </a:pPr>
            <a:r>
              <a:rPr sz="3600" dirty="0">
                <a:latin typeface="Times New Roman"/>
                <a:cs typeface="Times New Roman"/>
              </a:rPr>
              <a:t>M1: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Distant</a:t>
            </a:r>
            <a:r>
              <a:rPr sz="3600" spc="-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present;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includes</a:t>
            </a:r>
            <a:r>
              <a:rPr sz="3600" spc="-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to </a:t>
            </a:r>
            <a:r>
              <a:rPr sz="3600" spc="-10" dirty="0">
                <a:latin typeface="Times New Roman"/>
                <a:cs typeface="Times New Roman"/>
              </a:rPr>
              <a:t>non-</a:t>
            </a:r>
            <a:r>
              <a:rPr sz="3600" dirty="0">
                <a:latin typeface="Times New Roman"/>
                <a:cs typeface="Times New Roman"/>
              </a:rPr>
              <a:t>regional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(not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near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kidney)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nodes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and/or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to </a:t>
            </a:r>
            <a:r>
              <a:rPr sz="3600" dirty="0">
                <a:latin typeface="Times New Roman"/>
                <a:cs typeface="Times New Roman"/>
              </a:rPr>
              <a:t>other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organs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(such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as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lungs,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bones,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or</a:t>
            </a:r>
            <a:r>
              <a:rPr sz="3600" spc="-10" dirty="0">
                <a:latin typeface="Times New Roman"/>
                <a:cs typeface="Times New Roman"/>
              </a:rPr>
              <a:t> brain).</a:t>
            </a:r>
            <a:endParaRPr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4450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5875" y="281381"/>
            <a:ext cx="708596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/>
              <a:t>Renal</a:t>
            </a:r>
            <a:r>
              <a:rPr sz="4000" spc="-40" dirty="0"/>
              <a:t> </a:t>
            </a:r>
            <a:r>
              <a:rPr sz="4000" dirty="0"/>
              <a:t>Cell</a:t>
            </a:r>
            <a:r>
              <a:rPr sz="4000" spc="-35" dirty="0"/>
              <a:t> </a:t>
            </a:r>
            <a:r>
              <a:rPr sz="4000" dirty="0"/>
              <a:t>Cancer</a:t>
            </a:r>
            <a:r>
              <a:rPr sz="4000" spc="-35" dirty="0"/>
              <a:t> </a:t>
            </a:r>
            <a:r>
              <a:rPr sz="4000" dirty="0"/>
              <a:t>Stage</a:t>
            </a:r>
            <a:r>
              <a:rPr sz="4000" spc="-20" dirty="0"/>
              <a:t> </a:t>
            </a:r>
            <a:r>
              <a:rPr sz="4000" spc="-10" dirty="0"/>
              <a:t>Grouping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35888" y="1142822"/>
            <a:ext cx="10371455" cy="427863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41300" marR="290830" indent="-228600">
              <a:lnSpc>
                <a:spcPts val="3070"/>
              </a:lnSpc>
              <a:spcBef>
                <a:spcPts val="83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I: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T1a-</a:t>
            </a:r>
            <a:r>
              <a:rPr sz="3200" dirty="0">
                <a:latin typeface="Times New Roman"/>
                <a:cs typeface="Times New Roman"/>
              </a:rPr>
              <a:t>T1b,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N0,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M0.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cm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smaller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kidney.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lymph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nodes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or </a:t>
            </a:r>
            <a:r>
              <a:rPr sz="3200" dirty="0">
                <a:latin typeface="Times New Roman"/>
                <a:cs typeface="Times New Roman"/>
              </a:rPr>
              <a:t>distant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organs.</a:t>
            </a:r>
            <a:endParaRPr sz="3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7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II: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T2,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N0,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M0.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larger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cm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still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kidney.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lymph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nodes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or </a:t>
            </a:r>
            <a:r>
              <a:rPr sz="3200" dirty="0">
                <a:latin typeface="Times New Roman"/>
                <a:cs typeface="Times New Roman"/>
              </a:rPr>
              <a:t>distant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organs.</a:t>
            </a:r>
            <a:endParaRPr sz="3200">
              <a:latin typeface="Times New Roman"/>
              <a:cs typeface="Times New Roman"/>
            </a:endParaRPr>
          </a:p>
          <a:p>
            <a:pPr marL="241300" marR="86995" indent="-228600">
              <a:lnSpc>
                <a:spcPct val="80000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III: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T1a-</a:t>
            </a:r>
            <a:r>
              <a:rPr sz="3200" dirty="0">
                <a:latin typeface="Times New Roman"/>
                <a:cs typeface="Times New Roman"/>
              </a:rPr>
              <a:t>T3b,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N1,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T3a-</a:t>
            </a:r>
            <a:r>
              <a:rPr sz="3200" dirty="0">
                <a:latin typeface="Times New Roman"/>
                <a:cs typeface="Times New Roman"/>
              </a:rPr>
              <a:t>T3c,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N0,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M0.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Several </a:t>
            </a:r>
            <a:r>
              <a:rPr sz="3200" dirty="0">
                <a:latin typeface="Times New Roman"/>
                <a:cs typeface="Times New Roman"/>
              </a:rPr>
              <a:t>combinations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categories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included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stage. </a:t>
            </a:r>
            <a:r>
              <a:rPr sz="3200" dirty="0">
                <a:latin typeface="Times New Roman"/>
                <a:cs typeface="Times New Roman"/>
              </a:rPr>
              <a:t>These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only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nearby </a:t>
            </a:r>
            <a:r>
              <a:rPr sz="3200" dirty="0">
                <a:latin typeface="Times New Roman"/>
                <a:cs typeface="Times New Roman"/>
              </a:rPr>
              <a:t>lymph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node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organs.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5730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808" y="421335"/>
            <a:ext cx="10320020" cy="22688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IV: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T4,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N0-</a:t>
            </a:r>
            <a:r>
              <a:rPr sz="3200" dirty="0">
                <a:latin typeface="Times New Roman"/>
                <a:cs typeface="Times New Roman"/>
              </a:rPr>
              <a:t>N1,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T,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N2,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T,</a:t>
            </a:r>
            <a:r>
              <a:rPr sz="3200" spc="-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N, </a:t>
            </a:r>
            <a:r>
              <a:rPr sz="3200" dirty="0">
                <a:latin typeface="Times New Roman"/>
                <a:cs typeface="Times New Roman"/>
              </a:rPr>
              <a:t>M1.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Several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combinations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6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T,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N,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categories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are </a:t>
            </a:r>
            <a:r>
              <a:rPr sz="3200" dirty="0">
                <a:latin typeface="Times New Roman"/>
                <a:cs typeface="Times New Roman"/>
              </a:rPr>
              <a:t>included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stage,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includes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cancers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have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directly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through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fatty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tissue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beyond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Gerota’s fasia.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1920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0"/>
            <a:ext cx="9186011" cy="830997"/>
          </a:xfrm>
        </p:spPr>
        <p:txBody>
          <a:bodyPr/>
          <a:lstStyle/>
          <a:p>
            <a:r>
              <a:rPr lang="en-US" dirty="0" smtClean="0"/>
              <a:t>                                 </a:t>
            </a:r>
            <a:r>
              <a:rPr lang="en-US" sz="5400" dirty="0" smtClean="0"/>
              <a:t>Core Subject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31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38" y="-1447"/>
            <a:ext cx="9186011" cy="615553"/>
          </a:xfrm>
        </p:spPr>
        <p:txBody>
          <a:bodyPr/>
          <a:lstStyle/>
          <a:p>
            <a:r>
              <a:rPr lang="en-US" dirty="0" smtClean="0"/>
              <a:t>University Vision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66189"/>
            <a:ext cx="11582400" cy="4582211"/>
          </a:xfrm>
        </p:spPr>
        <p:txBody>
          <a:bodyPr>
            <a:normAutofit fontScale="40000" lnSpcReduction="20000"/>
          </a:bodyPr>
          <a:lstStyle/>
          <a:p>
            <a:endParaRPr lang="en-US" b="1" dirty="0" smtClean="0"/>
          </a:p>
          <a:p>
            <a:r>
              <a:rPr lang="en-US" b="1" u="sng" dirty="0" smtClean="0"/>
              <a:t>Vision</a:t>
            </a:r>
          </a:p>
          <a:p>
            <a:r>
              <a:rPr lang="en-US" b="1" dirty="0" smtClean="0"/>
              <a:t>To </a:t>
            </a:r>
            <a:r>
              <a:rPr lang="en-US" b="1" dirty="0"/>
              <a:t>impart evidence-based research oriented health professional education in order to provide best possible patient care and inculcate the values of mutual respect, ethical practice of healthcare and social accountability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u="sng" dirty="0" smtClean="0"/>
              <a:t>Mission</a:t>
            </a:r>
          </a:p>
          <a:p>
            <a:r>
              <a:rPr lang="en-US" b="1" dirty="0"/>
              <a:t>Highly recognized and accredited center of excellence in Medical Education, using evidence-based training techniques for development of highly competent health professionals, who are lifelong experiential learner and are socially accountable.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40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29360" marR="5080" indent="-1213485">
              <a:lnSpc>
                <a:spcPts val="6480"/>
              </a:lnSpc>
              <a:spcBef>
                <a:spcPts val="915"/>
              </a:spcBef>
            </a:pPr>
            <a:r>
              <a:rPr dirty="0"/>
              <a:t>MANAGEMENT</a:t>
            </a:r>
            <a:r>
              <a:rPr spc="-5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RENAL </a:t>
            </a:r>
            <a:r>
              <a:rPr dirty="0"/>
              <a:t>CELL </a:t>
            </a:r>
            <a:r>
              <a:rPr spc="-10" dirty="0"/>
              <a:t>CARCINOMA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6618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7244" y="1708099"/>
            <a:ext cx="5114925" cy="45802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23215" indent="-31051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23215" algn="l"/>
              </a:tabLst>
            </a:pPr>
            <a:r>
              <a:rPr sz="2800" dirty="0">
                <a:latin typeface="Calibri"/>
                <a:cs typeface="Calibri"/>
              </a:rPr>
              <a:t>Management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Overview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10" dirty="0">
                <a:latin typeface="Calibri"/>
                <a:cs typeface="Calibri"/>
              </a:rPr>
              <a:t>Localized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management</a:t>
            </a:r>
            <a:endParaRPr sz="2800">
              <a:latin typeface="Calibri"/>
              <a:cs typeface="Calibri"/>
            </a:endParaRPr>
          </a:p>
          <a:p>
            <a:pPr marL="696595" lvl="1" indent="-227329">
              <a:lnSpc>
                <a:spcPts val="2735"/>
              </a:lnSpc>
              <a:spcBef>
                <a:spcPts val="23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2001520" lvl="2" indent="-160020">
              <a:lnSpc>
                <a:spcPts val="2595"/>
              </a:lnSpc>
              <a:buChar char="-"/>
              <a:tabLst>
                <a:tab pos="2001520" algn="l"/>
              </a:tabLst>
            </a:pPr>
            <a:r>
              <a:rPr sz="2400" dirty="0">
                <a:latin typeface="Calibri"/>
                <a:cs typeface="Calibri"/>
              </a:rPr>
              <a:t>Radical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Nephrectomy</a:t>
            </a:r>
            <a:endParaRPr sz="2400">
              <a:latin typeface="Calibri"/>
              <a:cs typeface="Calibri"/>
            </a:endParaRPr>
          </a:p>
          <a:p>
            <a:pPr marL="2001520" lvl="2" indent="-160020">
              <a:lnSpc>
                <a:spcPts val="2735"/>
              </a:lnSpc>
              <a:buChar char="-"/>
              <a:tabLst>
                <a:tab pos="2001520" algn="l"/>
              </a:tabLst>
            </a:pPr>
            <a:r>
              <a:rPr sz="2400" dirty="0">
                <a:latin typeface="Calibri"/>
                <a:cs typeface="Calibri"/>
              </a:rPr>
              <a:t>Nephron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Sparing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10" dirty="0">
                <a:latin typeface="Calibri"/>
                <a:cs typeface="Calibri"/>
              </a:rPr>
              <a:t>Metastatic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Management</a:t>
            </a:r>
            <a:endParaRPr sz="28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/>
                <a:cs typeface="Calibri"/>
              </a:rPr>
              <a:t>Palliative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/>
                <a:cs typeface="Calibri"/>
              </a:rPr>
              <a:t>Radiotherapy</a:t>
            </a:r>
            <a:endParaRPr sz="24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/>
                <a:cs typeface="Calibri"/>
              </a:rPr>
              <a:t>Chemotherapy</a:t>
            </a:r>
            <a:endParaRPr sz="24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35" dirty="0">
                <a:latin typeface="Calibri"/>
                <a:cs typeface="Calibri"/>
              </a:rPr>
              <a:t>Targeted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Molecular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/>
                <a:cs typeface="Calibri"/>
              </a:rPr>
              <a:t>Immunotherapy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2414" y="585038"/>
            <a:ext cx="302831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Management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060575" y="1711817"/>
            <a:ext cx="3321685" cy="11544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05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spc="-10" dirty="0">
                <a:latin typeface="Calibri"/>
                <a:cs typeface="Calibri"/>
              </a:rPr>
              <a:t>Localized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spc="-20" dirty="0">
                <a:latin typeface="Calibri"/>
                <a:cs typeface="Calibri"/>
              </a:rPr>
              <a:t>Metastatic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7507" rIns="0" bIns="0" rtlCol="0">
            <a:spAutoFit/>
          </a:bodyPr>
          <a:lstStyle/>
          <a:p>
            <a:pPr marL="1626235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Management</a:t>
            </a:r>
            <a:r>
              <a:rPr sz="4400" spc="-130" dirty="0"/>
              <a:t> </a:t>
            </a:r>
            <a:r>
              <a:rPr sz="4400" dirty="0"/>
              <a:t>of</a:t>
            </a:r>
            <a:r>
              <a:rPr sz="4400" spc="-170" dirty="0"/>
              <a:t> </a:t>
            </a:r>
            <a:r>
              <a:rPr sz="4400" spc="-10" dirty="0"/>
              <a:t>Localized</a:t>
            </a:r>
            <a:r>
              <a:rPr sz="4400" spc="-114" dirty="0"/>
              <a:t> </a:t>
            </a:r>
            <a:r>
              <a:rPr sz="4400" spc="-10" dirty="0"/>
              <a:t>disease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4300728" y="2051304"/>
            <a:ext cx="3670300" cy="927100"/>
            <a:chOff x="4300728" y="2051304"/>
            <a:chExt cx="3670300" cy="927100"/>
          </a:xfrm>
        </p:grpSpPr>
        <p:sp>
          <p:nvSpPr>
            <p:cNvPr id="4" name="object 4"/>
            <p:cNvSpPr/>
            <p:nvPr/>
          </p:nvSpPr>
          <p:spPr>
            <a:xfrm>
              <a:off x="4306824" y="2057400"/>
              <a:ext cx="3657600" cy="914400"/>
            </a:xfrm>
            <a:custGeom>
              <a:avLst/>
              <a:gdLst/>
              <a:ahLst/>
              <a:cxnLst/>
              <a:rect l="l" t="t" r="r" b="b"/>
              <a:pathLst>
                <a:path w="3657600" h="914400">
                  <a:moveTo>
                    <a:pt x="3505200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7766" y="810182"/>
                  </a:lnTo>
                  <a:lnTo>
                    <a:pt x="29394" y="852019"/>
                  </a:lnTo>
                  <a:lnTo>
                    <a:pt x="62380" y="885005"/>
                  </a:lnTo>
                  <a:lnTo>
                    <a:pt x="104217" y="906633"/>
                  </a:lnTo>
                  <a:lnTo>
                    <a:pt x="152400" y="914400"/>
                  </a:lnTo>
                  <a:lnTo>
                    <a:pt x="3505200" y="914400"/>
                  </a:lnTo>
                  <a:lnTo>
                    <a:pt x="3553382" y="906633"/>
                  </a:lnTo>
                  <a:lnTo>
                    <a:pt x="3595219" y="885005"/>
                  </a:lnTo>
                  <a:lnTo>
                    <a:pt x="3628205" y="852019"/>
                  </a:lnTo>
                  <a:lnTo>
                    <a:pt x="3649833" y="810182"/>
                  </a:lnTo>
                  <a:lnTo>
                    <a:pt x="3657600" y="762000"/>
                  </a:lnTo>
                  <a:lnTo>
                    <a:pt x="3657600" y="152400"/>
                  </a:lnTo>
                  <a:lnTo>
                    <a:pt x="3649833" y="104217"/>
                  </a:lnTo>
                  <a:lnTo>
                    <a:pt x="3628205" y="62380"/>
                  </a:lnTo>
                  <a:lnTo>
                    <a:pt x="3595219" y="29394"/>
                  </a:lnTo>
                  <a:lnTo>
                    <a:pt x="3553382" y="7766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ACB8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06824" y="2057400"/>
              <a:ext cx="3657600" cy="914400"/>
            </a:xfrm>
            <a:custGeom>
              <a:avLst/>
              <a:gdLst/>
              <a:ahLst/>
              <a:cxnLst/>
              <a:rect l="l" t="t" r="r" b="b"/>
              <a:pathLst>
                <a:path w="365760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3505200" y="0"/>
                  </a:lnTo>
                  <a:lnTo>
                    <a:pt x="3553382" y="7766"/>
                  </a:lnTo>
                  <a:lnTo>
                    <a:pt x="3595219" y="29394"/>
                  </a:lnTo>
                  <a:lnTo>
                    <a:pt x="3628205" y="62380"/>
                  </a:lnTo>
                  <a:lnTo>
                    <a:pt x="3649833" y="104217"/>
                  </a:lnTo>
                  <a:lnTo>
                    <a:pt x="3657600" y="152400"/>
                  </a:lnTo>
                  <a:lnTo>
                    <a:pt x="3657600" y="762000"/>
                  </a:lnTo>
                  <a:lnTo>
                    <a:pt x="3649833" y="810182"/>
                  </a:lnTo>
                  <a:lnTo>
                    <a:pt x="3628205" y="852019"/>
                  </a:lnTo>
                  <a:lnTo>
                    <a:pt x="3595219" y="885005"/>
                  </a:lnTo>
                  <a:lnTo>
                    <a:pt x="3553382" y="906633"/>
                  </a:lnTo>
                  <a:lnTo>
                    <a:pt x="3505200" y="914400"/>
                  </a:lnTo>
                  <a:lnTo>
                    <a:pt x="152400" y="914400"/>
                  </a:lnTo>
                  <a:lnTo>
                    <a:pt x="104217" y="906633"/>
                  </a:lnTo>
                  <a:lnTo>
                    <a:pt x="62380" y="885005"/>
                  </a:lnTo>
                  <a:lnTo>
                    <a:pt x="29394" y="852019"/>
                  </a:lnTo>
                  <a:lnTo>
                    <a:pt x="7766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712334" y="2234641"/>
            <a:ext cx="284670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Calibri"/>
                <a:cs typeface="Calibri"/>
              </a:rPr>
              <a:t>Localized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288535" y="4416552"/>
            <a:ext cx="3670300" cy="698500"/>
            <a:chOff x="4288535" y="4416552"/>
            <a:chExt cx="3670300" cy="698500"/>
          </a:xfrm>
        </p:grpSpPr>
        <p:sp>
          <p:nvSpPr>
            <p:cNvPr id="8" name="object 8"/>
            <p:cNvSpPr/>
            <p:nvPr/>
          </p:nvSpPr>
          <p:spPr>
            <a:xfrm>
              <a:off x="4294631" y="4422648"/>
              <a:ext cx="3657600" cy="685800"/>
            </a:xfrm>
            <a:custGeom>
              <a:avLst/>
              <a:gdLst/>
              <a:ahLst/>
              <a:cxnLst/>
              <a:rect l="l" t="t" r="r" b="b"/>
              <a:pathLst>
                <a:path w="3657600" h="685800">
                  <a:moveTo>
                    <a:pt x="3543299" y="0"/>
                  </a:moveTo>
                  <a:lnTo>
                    <a:pt x="114300" y="0"/>
                  </a:lnTo>
                  <a:lnTo>
                    <a:pt x="69812" y="8983"/>
                  </a:lnTo>
                  <a:lnTo>
                    <a:pt x="33480" y="33480"/>
                  </a:lnTo>
                  <a:lnTo>
                    <a:pt x="8983" y="69812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8983" y="615987"/>
                  </a:lnTo>
                  <a:lnTo>
                    <a:pt x="33480" y="652319"/>
                  </a:lnTo>
                  <a:lnTo>
                    <a:pt x="69812" y="676816"/>
                  </a:lnTo>
                  <a:lnTo>
                    <a:pt x="114300" y="685800"/>
                  </a:lnTo>
                  <a:lnTo>
                    <a:pt x="3543299" y="685800"/>
                  </a:lnTo>
                  <a:lnTo>
                    <a:pt x="3587787" y="676816"/>
                  </a:lnTo>
                  <a:lnTo>
                    <a:pt x="3624119" y="652319"/>
                  </a:lnTo>
                  <a:lnTo>
                    <a:pt x="3648616" y="615987"/>
                  </a:lnTo>
                  <a:lnTo>
                    <a:pt x="3657599" y="571500"/>
                  </a:lnTo>
                  <a:lnTo>
                    <a:pt x="3657599" y="114300"/>
                  </a:lnTo>
                  <a:lnTo>
                    <a:pt x="3648616" y="69812"/>
                  </a:lnTo>
                  <a:lnTo>
                    <a:pt x="3624119" y="33480"/>
                  </a:lnTo>
                  <a:lnTo>
                    <a:pt x="3587787" y="8983"/>
                  </a:lnTo>
                  <a:lnTo>
                    <a:pt x="3543299" y="0"/>
                  </a:lnTo>
                  <a:close/>
                </a:path>
              </a:pathLst>
            </a:custGeom>
            <a:solidFill>
              <a:srgbClr val="ACB8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4631" y="4422648"/>
              <a:ext cx="3657600" cy="685800"/>
            </a:xfrm>
            <a:custGeom>
              <a:avLst/>
              <a:gdLst/>
              <a:ahLst/>
              <a:cxnLst/>
              <a:rect l="l" t="t" r="r" b="b"/>
              <a:pathLst>
                <a:path w="3657600" h="685800">
                  <a:moveTo>
                    <a:pt x="0" y="114300"/>
                  </a:move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lnTo>
                    <a:pt x="3543299" y="0"/>
                  </a:lnTo>
                  <a:lnTo>
                    <a:pt x="3587787" y="8983"/>
                  </a:lnTo>
                  <a:lnTo>
                    <a:pt x="3624119" y="33480"/>
                  </a:lnTo>
                  <a:lnTo>
                    <a:pt x="3648616" y="69812"/>
                  </a:lnTo>
                  <a:lnTo>
                    <a:pt x="3657599" y="114300"/>
                  </a:lnTo>
                  <a:lnTo>
                    <a:pt x="3657599" y="571500"/>
                  </a:lnTo>
                  <a:lnTo>
                    <a:pt x="3648616" y="615987"/>
                  </a:lnTo>
                  <a:lnTo>
                    <a:pt x="3624119" y="652319"/>
                  </a:lnTo>
                  <a:lnTo>
                    <a:pt x="3587787" y="676816"/>
                  </a:lnTo>
                  <a:lnTo>
                    <a:pt x="3543299" y="685800"/>
                  </a:lnTo>
                  <a:lnTo>
                    <a:pt x="114300" y="685800"/>
                  </a:lnTo>
                  <a:lnTo>
                    <a:pt x="69812" y="676816"/>
                  </a:lnTo>
                  <a:lnTo>
                    <a:pt x="33480" y="652319"/>
                  </a:lnTo>
                  <a:lnTo>
                    <a:pt x="8983" y="615987"/>
                  </a:lnTo>
                  <a:lnTo>
                    <a:pt x="0" y="571500"/>
                  </a:lnTo>
                  <a:lnTo>
                    <a:pt x="0" y="1143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406644" y="4450537"/>
            <a:ext cx="14401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Calibri"/>
                <a:cs typeface="Calibri"/>
              </a:rPr>
              <a:t>Surgery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58255" y="3115055"/>
            <a:ext cx="548640" cy="1115695"/>
            <a:chOff x="5858255" y="3115055"/>
            <a:chExt cx="548640" cy="1115695"/>
          </a:xfrm>
        </p:grpSpPr>
        <p:sp>
          <p:nvSpPr>
            <p:cNvPr id="12" name="object 12"/>
            <p:cNvSpPr/>
            <p:nvPr/>
          </p:nvSpPr>
          <p:spPr>
            <a:xfrm>
              <a:off x="5864351" y="3121151"/>
              <a:ext cx="536575" cy="1103630"/>
            </a:xfrm>
            <a:custGeom>
              <a:avLst/>
              <a:gdLst/>
              <a:ahLst/>
              <a:cxnLst/>
              <a:rect l="l" t="t" r="r" b="b"/>
              <a:pathLst>
                <a:path w="536575" h="1103629">
                  <a:moveTo>
                    <a:pt x="402336" y="0"/>
                  </a:moveTo>
                  <a:lnTo>
                    <a:pt x="134112" y="0"/>
                  </a:lnTo>
                  <a:lnTo>
                    <a:pt x="134112" y="835152"/>
                  </a:lnTo>
                  <a:lnTo>
                    <a:pt x="0" y="835152"/>
                  </a:lnTo>
                  <a:lnTo>
                    <a:pt x="268224" y="1103376"/>
                  </a:lnTo>
                  <a:lnTo>
                    <a:pt x="536448" y="835152"/>
                  </a:lnTo>
                  <a:lnTo>
                    <a:pt x="402336" y="835152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64351" y="3121151"/>
              <a:ext cx="536575" cy="1103630"/>
            </a:xfrm>
            <a:custGeom>
              <a:avLst/>
              <a:gdLst/>
              <a:ahLst/>
              <a:cxnLst/>
              <a:rect l="l" t="t" r="r" b="b"/>
              <a:pathLst>
                <a:path w="536575" h="1103629">
                  <a:moveTo>
                    <a:pt x="0" y="835152"/>
                  </a:moveTo>
                  <a:lnTo>
                    <a:pt x="134112" y="835152"/>
                  </a:lnTo>
                  <a:lnTo>
                    <a:pt x="134112" y="0"/>
                  </a:lnTo>
                  <a:lnTo>
                    <a:pt x="402336" y="0"/>
                  </a:lnTo>
                  <a:lnTo>
                    <a:pt x="402336" y="835152"/>
                  </a:lnTo>
                  <a:lnTo>
                    <a:pt x="536448" y="835152"/>
                  </a:lnTo>
                  <a:lnTo>
                    <a:pt x="268224" y="1103376"/>
                  </a:lnTo>
                  <a:lnTo>
                    <a:pt x="0" y="835152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0911" rIns="0" bIns="0" rtlCol="0">
            <a:spAutoFit/>
          </a:bodyPr>
          <a:lstStyle/>
          <a:p>
            <a:pPr marL="593090">
              <a:lnSpc>
                <a:spcPct val="100000"/>
              </a:lnSpc>
              <a:spcBef>
                <a:spcPts val="110"/>
              </a:spcBef>
            </a:pPr>
            <a:r>
              <a:rPr spc="-30" dirty="0"/>
              <a:t>Surgery-</a:t>
            </a:r>
            <a:r>
              <a:rPr spc="-155" dirty="0"/>
              <a:t> </a:t>
            </a:r>
            <a:r>
              <a:rPr spc="-25" dirty="0"/>
              <a:t>Radical</a:t>
            </a:r>
            <a:r>
              <a:rPr spc="-155" dirty="0"/>
              <a:t> </a:t>
            </a:r>
            <a:r>
              <a:rPr spc="-35" dirty="0"/>
              <a:t>nephrectomy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002" y="1393901"/>
            <a:ext cx="8999220" cy="283337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dirty="0">
                <a:latin typeface="Calibri"/>
                <a:cs typeface="Calibri"/>
              </a:rPr>
              <a:t>Gold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standard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treatment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for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localized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RCC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with contralateral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normal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kidney,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adequate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surgical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margin.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3200">
              <a:latin typeface="Calibri"/>
              <a:cs typeface="Calibri"/>
            </a:endParaRPr>
          </a:p>
          <a:p>
            <a:pPr marL="12700" marR="31115">
              <a:lnSpc>
                <a:spcPct val="90000"/>
              </a:lnSpc>
              <a:spcBef>
                <a:spcPts val="5"/>
              </a:spcBef>
            </a:pPr>
            <a:r>
              <a:rPr sz="3200" b="1" dirty="0">
                <a:latin typeface="Calibri"/>
                <a:cs typeface="Calibri"/>
              </a:rPr>
              <a:t>Principles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Surgery-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Early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ligation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artery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and </a:t>
            </a:r>
            <a:r>
              <a:rPr sz="3200" dirty="0">
                <a:latin typeface="Calibri"/>
                <a:cs typeface="Calibri"/>
              </a:rPr>
              <a:t>vein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removal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kidney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including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Gerota’s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fascia, </a:t>
            </a:r>
            <a:r>
              <a:rPr sz="3200" dirty="0">
                <a:latin typeface="Calibri"/>
                <a:cs typeface="Calibri"/>
              </a:rPr>
              <a:t>removal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ipsilateral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adrenal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gland.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1411350" y="1178178"/>
            <a:ext cx="10013315" cy="3569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Calibri"/>
                <a:cs typeface="Calibri"/>
              </a:rPr>
              <a:t>Indications</a:t>
            </a:r>
            <a:endParaRPr sz="3600">
              <a:latin typeface="Calibri"/>
              <a:cs typeface="Calibri"/>
            </a:endParaRPr>
          </a:p>
          <a:p>
            <a:pPr marL="594360" indent="-353060">
              <a:lnSpc>
                <a:spcPct val="100000"/>
              </a:lnSpc>
              <a:spcBef>
                <a:spcPts val="55"/>
              </a:spcBef>
              <a:buAutoNum type="arabicPeriod"/>
              <a:tabLst>
                <a:tab pos="594360" algn="l"/>
              </a:tabLst>
            </a:pPr>
            <a:r>
              <a:rPr sz="2800" dirty="0">
                <a:latin typeface="Calibri"/>
                <a:cs typeface="Calibri"/>
              </a:rPr>
              <a:t>Bilateral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RCC</a:t>
            </a:r>
            <a:endParaRPr sz="2800">
              <a:latin typeface="Calibri"/>
              <a:cs typeface="Calibri"/>
            </a:endParaRPr>
          </a:p>
          <a:p>
            <a:pPr marL="594360" indent="-353060">
              <a:lnSpc>
                <a:spcPct val="100000"/>
              </a:lnSpc>
              <a:buAutoNum type="arabicPeriod"/>
              <a:tabLst>
                <a:tab pos="594360" algn="l"/>
              </a:tabLst>
            </a:pPr>
            <a:r>
              <a:rPr sz="2800" dirty="0">
                <a:latin typeface="Calibri"/>
                <a:cs typeface="Calibri"/>
              </a:rPr>
              <a:t>RCC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solitary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functioning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kidney</a:t>
            </a:r>
            <a:endParaRPr sz="2800">
              <a:latin typeface="Calibri"/>
              <a:cs typeface="Calibri"/>
            </a:endParaRPr>
          </a:p>
          <a:p>
            <a:pPr marL="241300" marR="5080" indent="35242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93725" algn="l"/>
              </a:tabLst>
            </a:pPr>
            <a:r>
              <a:rPr sz="2800" spc="-10" dirty="0">
                <a:latin typeface="Calibri"/>
                <a:cs typeface="Calibri"/>
              </a:rPr>
              <a:t>Unilateral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RCC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contralateral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kidney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under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threat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future </a:t>
            </a:r>
            <a:r>
              <a:rPr sz="2800" dirty="0">
                <a:latin typeface="Calibri"/>
                <a:cs typeface="Calibri"/>
              </a:rPr>
              <a:t>function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(Renal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artery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stenosis,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Chronic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pyelonephritis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, </a:t>
            </a:r>
            <a:r>
              <a:rPr sz="2800" spc="-10" dirty="0">
                <a:latin typeface="Calibri"/>
                <a:cs typeface="Calibri"/>
              </a:rPr>
              <a:t>Hydronephrosis,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Ureteral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reflux,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Calculus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Systemic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 </a:t>
            </a:r>
            <a:r>
              <a:rPr sz="2800" dirty="0">
                <a:latin typeface="Calibri"/>
                <a:cs typeface="Calibri"/>
              </a:rPr>
              <a:t>such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diabetes).</a:t>
            </a:r>
            <a:endParaRPr sz="2800">
              <a:latin typeface="Calibri"/>
              <a:cs typeface="Calibri"/>
            </a:endParaRPr>
          </a:p>
          <a:p>
            <a:pPr marL="594360" indent="-35306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94360" algn="l"/>
              </a:tabLst>
            </a:pPr>
            <a:r>
              <a:rPr sz="2800" spc="-20" dirty="0">
                <a:latin typeface="Calibri"/>
                <a:cs typeface="Calibri"/>
              </a:rPr>
              <a:t>Tumor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less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4cms with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normal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opposite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kidney.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7952" y="392379"/>
            <a:ext cx="55365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60" dirty="0">
                <a:solidFill>
                  <a:srgbClr val="44536A"/>
                </a:solidFill>
              </a:rPr>
              <a:t>Nephron</a:t>
            </a:r>
            <a:r>
              <a:rPr sz="4400" spc="-180" dirty="0">
                <a:solidFill>
                  <a:srgbClr val="44536A"/>
                </a:solidFill>
              </a:rPr>
              <a:t> </a:t>
            </a:r>
            <a:r>
              <a:rPr sz="4400" spc="-25" dirty="0">
                <a:solidFill>
                  <a:srgbClr val="44536A"/>
                </a:solidFill>
              </a:rPr>
              <a:t>Sparing</a:t>
            </a:r>
            <a:r>
              <a:rPr sz="4400" spc="-165" dirty="0">
                <a:solidFill>
                  <a:srgbClr val="44536A"/>
                </a:solidFill>
              </a:rPr>
              <a:t> </a:t>
            </a:r>
            <a:r>
              <a:rPr sz="4400" spc="-10" dirty="0">
                <a:solidFill>
                  <a:srgbClr val="44536A"/>
                </a:solidFill>
              </a:rPr>
              <a:t>Surgery</a:t>
            </a:r>
            <a:endParaRPr sz="4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575" y="775538"/>
            <a:ext cx="795274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Management</a:t>
            </a:r>
            <a:r>
              <a:rPr sz="4400" spc="-150" dirty="0"/>
              <a:t> </a:t>
            </a:r>
            <a:r>
              <a:rPr sz="4400" dirty="0"/>
              <a:t>of</a:t>
            </a:r>
            <a:r>
              <a:rPr sz="4400" spc="-195" dirty="0"/>
              <a:t> </a:t>
            </a:r>
            <a:r>
              <a:rPr sz="4400" spc="-20" dirty="0"/>
              <a:t>Metastatic</a:t>
            </a:r>
            <a:r>
              <a:rPr sz="4400" spc="-100" dirty="0"/>
              <a:t> </a:t>
            </a:r>
            <a:r>
              <a:rPr sz="4400" spc="-10" dirty="0"/>
              <a:t>Disease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647944" y="2554223"/>
            <a:ext cx="1408430" cy="939165"/>
          </a:xfrm>
          <a:custGeom>
            <a:avLst/>
            <a:gdLst/>
            <a:ahLst/>
            <a:cxnLst/>
            <a:rect l="l" t="t" r="r" b="b"/>
            <a:pathLst>
              <a:path w="1408429" h="939164">
                <a:moveTo>
                  <a:pt x="1314323" y="0"/>
                </a:moveTo>
                <a:lnTo>
                  <a:pt x="93852" y="0"/>
                </a:lnTo>
                <a:lnTo>
                  <a:pt x="57328" y="7377"/>
                </a:lnTo>
                <a:lnTo>
                  <a:pt x="27495" y="27495"/>
                </a:lnTo>
                <a:lnTo>
                  <a:pt x="7377" y="57328"/>
                </a:lnTo>
                <a:lnTo>
                  <a:pt x="0" y="93852"/>
                </a:lnTo>
                <a:lnTo>
                  <a:pt x="0" y="844930"/>
                </a:lnTo>
                <a:lnTo>
                  <a:pt x="7377" y="881455"/>
                </a:lnTo>
                <a:lnTo>
                  <a:pt x="27495" y="911288"/>
                </a:lnTo>
                <a:lnTo>
                  <a:pt x="57328" y="931406"/>
                </a:lnTo>
                <a:lnTo>
                  <a:pt x="93852" y="938784"/>
                </a:lnTo>
                <a:lnTo>
                  <a:pt x="1314323" y="938784"/>
                </a:lnTo>
                <a:lnTo>
                  <a:pt x="1350847" y="931406"/>
                </a:lnTo>
                <a:lnTo>
                  <a:pt x="1380680" y="911288"/>
                </a:lnTo>
                <a:lnTo>
                  <a:pt x="1400798" y="881455"/>
                </a:lnTo>
                <a:lnTo>
                  <a:pt x="1408176" y="844930"/>
                </a:lnTo>
                <a:lnTo>
                  <a:pt x="1408176" y="93852"/>
                </a:lnTo>
                <a:lnTo>
                  <a:pt x="1400798" y="57328"/>
                </a:lnTo>
                <a:lnTo>
                  <a:pt x="1380680" y="27495"/>
                </a:lnTo>
                <a:lnTo>
                  <a:pt x="1350847" y="7377"/>
                </a:lnTo>
                <a:lnTo>
                  <a:pt x="1314323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64529" y="2674111"/>
            <a:ext cx="1176020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Metastatic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77898" y="3486658"/>
            <a:ext cx="4378325" cy="1326515"/>
            <a:chOff x="1977898" y="3486658"/>
            <a:chExt cx="4378325" cy="1326515"/>
          </a:xfrm>
        </p:grpSpPr>
        <p:sp>
          <p:nvSpPr>
            <p:cNvPr id="6" name="object 6"/>
            <p:cNvSpPr/>
            <p:nvPr/>
          </p:nvSpPr>
          <p:spPr>
            <a:xfrm>
              <a:off x="2688336" y="3493008"/>
              <a:ext cx="3661410" cy="375920"/>
            </a:xfrm>
            <a:custGeom>
              <a:avLst/>
              <a:gdLst/>
              <a:ahLst/>
              <a:cxnLst/>
              <a:rect l="l" t="t" r="r" b="b"/>
              <a:pathLst>
                <a:path w="3661410" h="375920">
                  <a:moveTo>
                    <a:pt x="3661283" y="0"/>
                  </a:moveTo>
                  <a:lnTo>
                    <a:pt x="3661283" y="187705"/>
                  </a:lnTo>
                  <a:lnTo>
                    <a:pt x="0" y="187705"/>
                  </a:lnTo>
                  <a:lnTo>
                    <a:pt x="0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84248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84248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63901" y="4135627"/>
            <a:ext cx="85153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Surgery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809746" y="3486658"/>
            <a:ext cx="2547620" cy="1326515"/>
            <a:chOff x="3809746" y="3486658"/>
            <a:chExt cx="2547620" cy="1326515"/>
          </a:xfrm>
        </p:grpSpPr>
        <p:sp>
          <p:nvSpPr>
            <p:cNvPr id="11" name="object 11"/>
            <p:cNvSpPr/>
            <p:nvPr/>
          </p:nvSpPr>
          <p:spPr>
            <a:xfrm>
              <a:off x="4520184" y="3493008"/>
              <a:ext cx="1830705" cy="375920"/>
            </a:xfrm>
            <a:custGeom>
              <a:avLst/>
              <a:gdLst/>
              <a:ahLst/>
              <a:cxnLst/>
              <a:rect l="l" t="t" r="r" b="b"/>
              <a:pathLst>
                <a:path w="1830704" h="375920">
                  <a:moveTo>
                    <a:pt x="1830704" y="0"/>
                  </a:moveTo>
                  <a:lnTo>
                    <a:pt x="1830704" y="187705"/>
                  </a:lnTo>
                  <a:lnTo>
                    <a:pt x="0" y="187705"/>
                  </a:lnTo>
                  <a:lnTo>
                    <a:pt x="0" y="375538"/>
                  </a:lnTo>
                </a:path>
              </a:pathLst>
            </a:custGeom>
            <a:ln w="12191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6096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6096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064253" y="3989070"/>
            <a:ext cx="909319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" algn="ctr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Radio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641594" y="3486658"/>
            <a:ext cx="1421130" cy="1326515"/>
            <a:chOff x="5641594" y="3486658"/>
            <a:chExt cx="1421130" cy="1326515"/>
          </a:xfrm>
        </p:grpSpPr>
        <p:sp>
          <p:nvSpPr>
            <p:cNvPr id="16" name="object 16"/>
            <p:cNvSpPr/>
            <p:nvPr/>
          </p:nvSpPr>
          <p:spPr>
            <a:xfrm>
              <a:off x="6352031" y="3493008"/>
              <a:ext cx="0" cy="375920"/>
            </a:xfrm>
            <a:custGeom>
              <a:avLst/>
              <a:gdLst/>
              <a:ahLst/>
              <a:cxnLst/>
              <a:rect l="l" t="t" r="r" b="b"/>
              <a:pathLst>
                <a:path h="375920">
                  <a:moveTo>
                    <a:pt x="0" y="0"/>
                  </a:moveTo>
                  <a:lnTo>
                    <a:pt x="0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479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479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895594" y="3989070"/>
            <a:ext cx="909319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0485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Chemo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345682" y="3486658"/>
            <a:ext cx="2545715" cy="1326515"/>
            <a:chOff x="6345682" y="3486658"/>
            <a:chExt cx="2545715" cy="1326515"/>
          </a:xfrm>
        </p:grpSpPr>
        <p:sp>
          <p:nvSpPr>
            <p:cNvPr id="21" name="object 21"/>
            <p:cNvSpPr/>
            <p:nvPr/>
          </p:nvSpPr>
          <p:spPr>
            <a:xfrm>
              <a:off x="6352032" y="3493008"/>
              <a:ext cx="1830705" cy="375920"/>
            </a:xfrm>
            <a:custGeom>
              <a:avLst/>
              <a:gdLst/>
              <a:ahLst/>
              <a:cxnLst/>
              <a:rect l="l" t="t" r="r" b="b"/>
              <a:pathLst>
                <a:path w="1830704" h="375920">
                  <a:moveTo>
                    <a:pt x="0" y="0"/>
                  </a:moveTo>
                  <a:lnTo>
                    <a:pt x="0" y="187705"/>
                  </a:lnTo>
                  <a:lnTo>
                    <a:pt x="1830704" y="187705"/>
                  </a:lnTo>
                  <a:lnTo>
                    <a:pt x="1830704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767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767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695945" y="3989070"/>
            <a:ext cx="970280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410"/>
              </a:lnSpc>
              <a:spcBef>
                <a:spcPts val="110"/>
              </a:spcBef>
            </a:pPr>
            <a:r>
              <a:rPr sz="2100" spc="-20" dirty="0">
                <a:solidFill>
                  <a:srgbClr val="FFFFFF"/>
                </a:solidFill>
                <a:latin typeface="Calibri"/>
                <a:cs typeface="Calibri"/>
              </a:rPr>
              <a:t>Targeted</a:t>
            </a:r>
            <a:endParaRPr sz="2100">
              <a:latin typeface="Calibri"/>
              <a:cs typeface="Calibri"/>
            </a:endParaRPr>
          </a:p>
          <a:p>
            <a:pPr marL="42545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345935" y="3486911"/>
            <a:ext cx="4377055" cy="1325880"/>
            <a:chOff x="6345935" y="3486911"/>
            <a:chExt cx="4377055" cy="1325880"/>
          </a:xfrm>
        </p:grpSpPr>
        <p:sp>
          <p:nvSpPr>
            <p:cNvPr id="26" name="object 26"/>
            <p:cNvSpPr/>
            <p:nvPr/>
          </p:nvSpPr>
          <p:spPr>
            <a:xfrm>
              <a:off x="6352031" y="3493007"/>
              <a:ext cx="3661410" cy="375920"/>
            </a:xfrm>
            <a:custGeom>
              <a:avLst/>
              <a:gdLst/>
              <a:ahLst/>
              <a:cxnLst/>
              <a:rect l="l" t="t" r="r" b="b"/>
              <a:pathLst>
                <a:path w="3661409" h="375920">
                  <a:moveTo>
                    <a:pt x="0" y="0"/>
                  </a:moveTo>
                  <a:lnTo>
                    <a:pt x="0" y="187705"/>
                  </a:lnTo>
                  <a:lnTo>
                    <a:pt x="3661283" y="187705"/>
                  </a:lnTo>
                  <a:lnTo>
                    <a:pt x="3661283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308591" y="3867911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308591" y="3867911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542526" y="3989070"/>
            <a:ext cx="941069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Immuno</a:t>
            </a:r>
            <a:endParaRPr sz="2100">
              <a:latin typeface="Calibri"/>
              <a:cs typeface="Calibri"/>
            </a:endParaRPr>
          </a:p>
          <a:p>
            <a:pPr marL="27940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7569" y="-1447"/>
            <a:ext cx="172466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Surgery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27938" y="1108963"/>
            <a:ext cx="9818370" cy="3758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1300" algn="l"/>
              </a:tabLst>
            </a:pPr>
            <a:r>
              <a:rPr sz="3500" b="1" dirty="0">
                <a:latin typeface="Calibri"/>
                <a:cs typeface="Calibri"/>
              </a:rPr>
              <a:t>Palliative</a:t>
            </a:r>
            <a:r>
              <a:rPr sz="3500" b="1" spc="-120" dirty="0">
                <a:latin typeface="Calibri"/>
                <a:cs typeface="Calibri"/>
              </a:rPr>
              <a:t> </a:t>
            </a:r>
            <a:r>
              <a:rPr sz="3500" b="1" spc="-10" dirty="0">
                <a:latin typeface="Calibri"/>
                <a:cs typeface="Calibri"/>
              </a:rPr>
              <a:t>Nephrectomy</a:t>
            </a:r>
            <a:r>
              <a:rPr sz="3500" b="1" spc="-7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–</a:t>
            </a:r>
            <a:r>
              <a:rPr sz="3500" spc="-50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Indicated</a:t>
            </a:r>
            <a:r>
              <a:rPr sz="3500" spc="-12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in</a:t>
            </a:r>
            <a:r>
              <a:rPr sz="3500" spc="-7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patients</a:t>
            </a:r>
            <a:r>
              <a:rPr sz="3500" spc="-105" dirty="0">
                <a:latin typeface="Calibri"/>
                <a:cs typeface="Calibri"/>
              </a:rPr>
              <a:t> </a:t>
            </a:r>
            <a:r>
              <a:rPr sz="3500" spc="-20" dirty="0">
                <a:latin typeface="Calibri"/>
                <a:cs typeface="Calibri"/>
              </a:rPr>
              <a:t>with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70"/>
              </a:spcBef>
              <a:buFont typeface="Arial MT"/>
              <a:buChar char="•"/>
              <a:tabLst>
                <a:tab pos="798195" algn="l"/>
              </a:tabLst>
            </a:pPr>
            <a:r>
              <a:rPr sz="3500" dirty="0">
                <a:latin typeface="Calibri"/>
                <a:cs typeface="Calibri"/>
              </a:rPr>
              <a:t>Severe</a:t>
            </a:r>
            <a:r>
              <a:rPr sz="3500" spc="-130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hemorrhage,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798195" algn="l"/>
              </a:tabLst>
            </a:pPr>
            <a:r>
              <a:rPr sz="3500" dirty="0">
                <a:latin typeface="Calibri"/>
                <a:cs typeface="Calibri"/>
              </a:rPr>
              <a:t>Severe</a:t>
            </a:r>
            <a:r>
              <a:rPr sz="3500" spc="-130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pain,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75"/>
              </a:spcBef>
              <a:buFont typeface="Arial MT"/>
              <a:buChar char="•"/>
              <a:tabLst>
                <a:tab pos="798195" algn="l"/>
              </a:tabLst>
            </a:pPr>
            <a:r>
              <a:rPr sz="3500" spc="-10" dirty="0">
                <a:latin typeface="Calibri"/>
                <a:cs typeface="Calibri"/>
              </a:rPr>
              <a:t>Paraneoplastic</a:t>
            </a:r>
            <a:r>
              <a:rPr sz="3500" spc="-125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syndrome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70"/>
              </a:spcBef>
              <a:buFont typeface="Arial MT"/>
              <a:buChar char="•"/>
              <a:tabLst>
                <a:tab pos="798195" algn="l"/>
              </a:tabLst>
            </a:pPr>
            <a:r>
              <a:rPr sz="3500" dirty="0">
                <a:latin typeface="Calibri"/>
                <a:cs typeface="Calibri"/>
              </a:rPr>
              <a:t>or</a:t>
            </a:r>
            <a:r>
              <a:rPr sz="3500" spc="-4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compression</a:t>
            </a:r>
            <a:r>
              <a:rPr sz="3500" spc="-10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of</a:t>
            </a:r>
            <a:r>
              <a:rPr sz="3500" spc="-6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adjacent</a:t>
            </a:r>
            <a:r>
              <a:rPr sz="3500" spc="-105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viscera</a:t>
            </a:r>
            <a:endParaRPr sz="3500">
              <a:latin typeface="Calibri"/>
              <a:cs typeface="Calibri"/>
            </a:endParaRPr>
          </a:p>
          <a:p>
            <a:pPr marL="697865" marR="5080" lvl="1" indent="-228600">
              <a:lnSpc>
                <a:spcPts val="3770"/>
              </a:lnSpc>
              <a:spcBef>
                <a:spcPts val="585"/>
              </a:spcBef>
              <a:buFont typeface="Arial MT"/>
              <a:buChar char="•"/>
              <a:tabLst>
                <a:tab pos="697865" algn="l"/>
                <a:tab pos="798195" algn="l"/>
              </a:tabLst>
            </a:pPr>
            <a:r>
              <a:rPr sz="3500" dirty="0">
                <a:latin typeface="Calibri"/>
                <a:cs typeface="Calibri"/>
              </a:rPr>
              <a:t>	Solitary</a:t>
            </a:r>
            <a:r>
              <a:rPr sz="3500" spc="-114" dirty="0">
                <a:latin typeface="Calibri"/>
                <a:cs typeface="Calibri"/>
              </a:rPr>
              <a:t> </a:t>
            </a:r>
            <a:r>
              <a:rPr sz="3500" spc="-20" dirty="0">
                <a:latin typeface="Calibri"/>
                <a:cs typeface="Calibri"/>
              </a:rPr>
              <a:t>metastasis</a:t>
            </a:r>
            <a:r>
              <a:rPr sz="3500" spc="-5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can</a:t>
            </a:r>
            <a:r>
              <a:rPr sz="3500" spc="-10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be</a:t>
            </a:r>
            <a:r>
              <a:rPr sz="3500" spc="-5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resected</a:t>
            </a:r>
            <a:r>
              <a:rPr sz="3500" spc="-9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and</a:t>
            </a:r>
            <a:r>
              <a:rPr sz="3500" spc="-7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may</a:t>
            </a:r>
            <a:r>
              <a:rPr sz="3500" spc="-60" dirty="0">
                <a:latin typeface="Calibri"/>
                <a:cs typeface="Calibri"/>
              </a:rPr>
              <a:t> </a:t>
            </a:r>
            <a:r>
              <a:rPr sz="3500" spc="-20" dirty="0">
                <a:latin typeface="Calibri"/>
                <a:cs typeface="Calibri"/>
              </a:rPr>
              <a:t>show </a:t>
            </a:r>
            <a:r>
              <a:rPr sz="3500" dirty="0">
                <a:latin typeface="Calibri"/>
                <a:cs typeface="Calibri"/>
              </a:rPr>
              <a:t>some</a:t>
            </a:r>
            <a:r>
              <a:rPr sz="3500" spc="-5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survival</a:t>
            </a:r>
            <a:r>
              <a:rPr sz="3500" spc="-65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advantage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9509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Surgery…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74012"/>
            <a:ext cx="9907905" cy="365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0665" algn="l"/>
              </a:tabLst>
            </a:pPr>
            <a:r>
              <a:rPr sz="3600" b="1" dirty="0">
                <a:latin typeface="Calibri"/>
                <a:cs typeface="Calibri"/>
              </a:rPr>
              <a:t>Resection</a:t>
            </a:r>
            <a:r>
              <a:rPr sz="3600" b="1" spc="-8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of</a:t>
            </a:r>
            <a:r>
              <a:rPr sz="3600" b="1" spc="-5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met’s</a:t>
            </a:r>
            <a:endParaRPr sz="36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165"/>
              </a:spcBef>
              <a:buFont typeface="Arial MT"/>
              <a:buChar char="•"/>
              <a:tabLst>
                <a:tab pos="697230" algn="l"/>
              </a:tabLst>
            </a:pPr>
            <a:r>
              <a:rPr sz="3200" dirty="0">
                <a:latin typeface="Calibri"/>
                <a:cs typeface="Calibri"/>
              </a:rPr>
              <a:t>in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pt.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relieved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from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palliative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RT</a:t>
            </a:r>
            <a:endParaRPr sz="32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697230" algn="l"/>
                <a:tab pos="2506345" algn="l"/>
              </a:tabLst>
            </a:pPr>
            <a:r>
              <a:rPr sz="3200" dirty="0">
                <a:latin typeface="Calibri"/>
                <a:cs typeface="Calibri"/>
              </a:rPr>
              <a:t>In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solitary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0" dirty="0">
                <a:latin typeface="Calibri"/>
                <a:cs typeface="Calibri"/>
              </a:rPr>
              <a:t>mets.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240665" algn="l"/>
              </a:tabLst>
            </a:pPr>
            <a:r>
              <a:rPr sz="3600" b="1" spc="-10" dirty="0">
                <a:latin typeface="Calibri"/>
                <a:cs typeface="Calibri"/>
              </a:rPr>
              <a:t>Spontaneous</a:t>
            </a:r>
            <a:r>
              <a:rPr sz="3600" b="1" spc="-16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regression</a:t>
            </a:r>
            <a:r>
              <a:rPr sz="3600" b="1" spc="-1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of</a:t>
            </a:r>
            <a:r>
              <a:rPr sz="3600" b="1" spc="-70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met’s</a:t>
            </a:r>
            <a:endParaRPr sz="36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140"/>
              </a:spcBef>
              <a:buFont typeface="Arial MT"/>
              <a:buChar char="•"/>
              <a:tabLst>
                <a:tab pos="697230" algn="l"/>
              </a:tabLst>
            </a:pPr>
            <a:r>
              <a:rPr sz="3200" dirty="0">
                <a:latin typeface="Calibri"/>
                <a:cs typeface="Calibri"/>
              </a:rPr>
              <a:t>&lt;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%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cases</a:t>
            </a:r>
            <a:endParaRPr sz="3200">
              <a:latin typeface="Calibri"/>
              <a:cs typeface="Calibri"/>
            </a:endParaRPr>
          </a:p>
          <a:p>
            <a:pPr marL="697865" marR="5080" lvl="1" indent="-228600">
              <a:lnSpc>
                <a:spcPts val="3460"/>
              </a:lnSpc>
              <a:spcBef>
                <a:spcPts val="555"/>
              </a:spcBef>
              <a:buFont typeface="Arial MT"/>
              <a:buChar char="•"/>
              <a:tabLst>
                <a:tab pos="697865" algn="l"/>
              </a:tabLst>
            </a:pPr>
            <a:r>
              <a:rPr sz="3200" dirty="0">
                <a:latin typeface="Calibri"/>
                <a:cs typeface="Calibri"/>
              </a:rPr>
              <a:t>only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4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(0.8%)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474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patients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9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series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who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underwent nephrectomy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experienced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regression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metastatic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foci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901" y="522224"/>
            <a:ext cx="322643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dirty="0"/>
              <a:t>Radio</a:t>
            </a:r>
            <a:r>
              <a:rPr sz="4400" spc="-80" dirty="0"/>
              <a:t> </a:t>
            </a:r>
            <a:r>
              <a:rPr sz="4400" spc="-10" dirty="0"/>
              <a:t>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6901" y="1244390"/>
            <a:ext cx="10155555" cy="364871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0665" algn="l"/>
              </a:tabLst>
            </a:pPr>
            <a:r>
              <a:rPr sz="4000" b="1" spc="-10" dirty="0">
                <a:latin typeface="Calibri"/>
                <a:cs typeface="Calibri"/>
              </a:rPr>
              <a:t>Palliation</a:t>
            </a:r>
            <a:endParaRPr sz="4000">
              <a:latin typeface="Calibri"/>
              <a:cs typeface="Calibri"/>
            </a:endParaRPr>
          </a:p>
          <a:p>
            <a:pPr marL="698500" marR="5080" lvl="1" indent="-228600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Used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local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symptomatic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metastatic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disease, </a:t>
            </a:r>
            <a:r>
              <a:rPr sz="3600" dirty="0">
                <a:latin typeface="Calibri"/>
                <a:cs typeface="Calibri"/>
              </a:rPr>
              <a:t>such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as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painful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osseous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lesions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brain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metastasis.</a:t>
            </a:r>
            <a:endParaRPr sz="3600">
              <a:latin typeface="Calibri"/>
              <a:cs typeface="Calibri"/>
            </a:endParaRPr>
          </a:p>
          <a:p>
            <a:pPr marL="698500" marR="398780" lvl="1" indent="-228600">
              <a:lnSpc>
                <a:spcPct val="100000"/>
              </a:lnSpc>
              <a:spcBef>
                <a:spcPts val="509"/>
              </a:spcBef>
              <a:buFont typeface="Arial MT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Higher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doses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(up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35-40Gy)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may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be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required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dirty="0">
                <a:latin typeface="Calibri"/>
                <a:cs typeface="Calibri"/>
              </a:rPr>
              <a:t>overcome</a:t>
            </a:r>
            <a:r>
              <a:rPr sz="3600" spc="-1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radioresistance.</a:t>
            </a:r>
            <a:endParaRPr sz="36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697865" algn="l"/>
              </a:tabLst>
            </a:pPr>
            <a:r>
              <a:rPr sz="3600" spc="-10" dirty="0">
                <a:latin typeface="Calibri"/>
                <a:cs typeface="Calibri"/>
              </a:rPr>
              <a:t>Symptomatic</a:t>
            </a:r>
            <a:r>
              <a:rPr sz="3600" spc="-11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relief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64-</a:t>
            </a:r>
            <a:r>
              <a:rPr sz="3600" dirty="0">
                <a:latin typeface="Calibri"/>
                <a:cs typeface="Calibri"/>
              </a:rPr>
              <a:t>84%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patients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38" y="-1447"/>
            <a:ext cx="9186011" cy="615553"/>
          </a:xfrm>
        </p:spPr>
        <p:txBody>
          <a:bodyPr/>
          <a:lstStyle/>
          <a:p>
            <a:r>
              <a:rPr lang="en-US" dirty="0" smtClean="0"/>
              <a:t>                         Sequence  </a:t>
            </a:r>
            <a:r>
              <a:rPr lang="en-US" dirty="0" smtClean="0"/>
              <a:t>of LGIS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8328" y="1666190"/>
            <a:ext cx="7943342" cy="39395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Learning objectives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Vertical integration with anatomy and physiology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Horizontal integration with pathology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Clinical aspect as core subject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Ethics</a:t>
            </a:r>
          </a:p>
          <a:p>
            <a:endParaRPr lang="en-US" sz="3200" b="1" u="sng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3633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075" y="335025"/>
            <a:ext cx="333946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20" dirty="0"/>
              <a:t>Chemotherapy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62075" y="1151966"/>
            <a:ext cx="10587355" cy="453136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75565" indent="-228600">
              <a:lnSpc>
                <a:spcPct val="9000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RCC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chemo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resistant</a:t>
            </a:r>
            <a:r>
              <a:rPr sz="3200" spc="-50" dirty="0">
                <a:latin typeface="Calibri"/>
                <a:cs typeface="Calibri"/>
              </a:rPr>
              <a:t> tumor.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Phenomenon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due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presence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multi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drug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resistant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glycoprotein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(MDR)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tumor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cell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- </a:t>
            </a:r>
            <a:r>
              <a:rPr sz="3200" dirty="0">
                <a:latin typeface="Calibri"/>
                <a:cs typeface="Calibri"/>
              </a:rPr>
              <a:t>causes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extrusion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drug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spc="-10" dirty="0">
                <a:latin typeface="Calibri"/>
                <a:cs typeface="Calibri"/>
              </a:rPr>
              <a:t>Conventional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therapy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little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offer.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spc="-20" dirty="0">
                <a:latin typeface="Calibri"/>
                <a:cs typeface="Calibri"/>
              </a:rPr>
              <a:t>5-</a:t>
            </a:r>
            <a:r>
              <a:rPr sz="3200" dirty="0">
                <a:latin typeface="Calibri"/>
                <a:cs typeface="Calibri"/>
              </a:rPr>
              <a:t>FU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alone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response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rate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10%,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ts val="3460"/>
              </a:lnSpc>
              <a:spcBef>
                <a:spcPts val="106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20" dirty="0">
                <a:latin typeface="Calibri"/>
                <a:cs typeface="Calibri"/>
              </a:rPr>
              <a:t>On-</a:t>
            </a:r>
            <a:r>
              <a:rPr sz="3200" dirty="0">
                <a:latin typeface="Calibri"/>
                <a:cs typeface="Calibri"/>
              </a:rPr>
              <a:t>going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clinical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trials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combination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chemotherapy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including </a:t>
            </a:r>
            <a:r>
              <a:rPr sz="3200" dirty="0">
                <a:latin typeface="Calibri"/>
                <a:cs typeface="Calibri"/>
              </a:rPr>
              <a:t>Gemcitabine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5-</a:t>
            </a:r>
            <a:r>
              <a:rPr sz="3200" spc="-25" dirty="0">
                <a:latin typeface="Calibri"/>
                <a:cs typeface="Calibri"/>
              </a:rPr>
              <a:t>FU.</a:t>
            </a:r>
            <a:endParaRPr sz="3200">
              <a:latin typeface="Calibri"/>
              <a:cs typeface="Calibri"/>
            </a:endParaRPr>
          </a:p>
          <a:p>
            <a:pPr marL="241300" marR="539750" indent="-228600">
              <a:lnSpc>
                <a:spcPts val="3460"/>
              </a:lnSpc>
              <a:spcBef>
                <a:spcPts val="98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Limited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data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reveals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some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response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non-</a:t>
            </a:r>
            <a:r>
              <a:rPr sz="3200" dirty="0">
                <a:latin typeface="Calibri"/>
                <a:cs typeface="Calibri"/>
              </a:rPr>
              <a:t>clear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cell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RCC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Carboplatin,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Cisplatin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plus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Gemcitabine.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783132" y="152264"/>
            <a:ext cx="10731500" cy="578802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600" spc="-25" dirty="0">
                <a:latin typeface="Calibri Light"/>
                <a:cs typeface="Calibri Light"/>
              </a:rPr>
              <a:t>RECENT</a:t>
            </a:r>
            <a:r>
              <a:rPr sz="3600" spc="-114" dirty="0">
                <a:latin typeface="Calibri Light"/>
                <a:cs typeface="Calibri Light"/>
              </a:rPr>
              <a:t> </a:t>
            </a:r>
            <a:r>
              <a:rPr sz="3600" spc="-75" dirty="0">
                <a:latin typeface="Calibri Light"/>
                <a:cs typeface="Calibri Light"/>
              </a:rPr>
              <a:t>ADVANCES</a:t>
            </a:r>
            <a:r>
              <a:rPr sz="3600" spc="-120" dirty="0">
                <a:latin typeface="Calibri Light"/>
                <a:cs typeface="Calibri Light"/>
              </a:rPr>
              <a:t> </a:t>
            </a:r>
            <a:r>
              <a:rPr sz="3600" dirty="0">
                <a:latin typeface="Calibri Light"/>
                <a:cs typeface="Calibri Light"/>
              </a:rPr>
              <a:t>:</a:t>
            </a:r>
            <a:r>
              <a:rPr sz="3600" spc="-45" dirty="0">
                <a:latin typeface="Calibri Light"/>
                <a:cs typeface="Calibri Light"/>
              </a:rPr>
              <a:t> </a:t>
            </a:r>
            <a:r>
              <a:rPr sz="3600" spc="-75" dirty="0">
                <a:latin typeface="Calibri Light"/>
                <a:cs typeface="Calibri Light"/>
              </a:rPr>
              <a:t>Targeted</a:t>
            </a:r>
            <a:r>
              <a:rPr sz="3600" spc="-125" dirty="0">
                <a:latin typeface="Calibri Light"/>
                <a:cs typeface="Calibri Light"/>
              </a:rPr>
              <a:t> </a:t>
            </a:r>
            <a:r>
              <a:rPr sz="3600" spc="-30" dirty="0">
                <a:latin typeface="Calibri Light"/>
                <a:cs typeface="Calibri Light"/>
              </a:rPr>
              <a:t>Molecular</a:t>
            </a:r>
            <a:r>
              <a:rPr sz="3600" spc="-114" dirty="0">
                <a:latin typeface="Calibri Light"/>
                <a:cs typeface="Calibri Light"/>
              </a:rPr>
              <a:t> </a:t>
            </a:r>
            <a:r>
              <a:rPr sz="3600" spc="-10" dirty="0">
                <a:latin typeface="Calibri Light"/>
                <a:cs typeface="Calibri Light"/>
              </a:rPr>
              <a:t>Therapy</a:t>
            </a:r>
            <a:endParaRPr sz="3600">
              <a:latin typeface="Calibri Light"/>
              <a:cs typeface="Calibri Light"/>
            </a:endParaRPr>
          </a:p>
          <a:p>
            <a:pPr marL="445770" indent="-227965" algn="just">
              <a:lnSpc>
                <a:spcPct val="100000"/>
              </a:lnSpc>
              <a:spcBef>
                <a:spcPts val="805"/>
              </a:spcBef>
              <a:buFont typeface="Arial MT"/>
              <a:buChar char="•"/>
              <a:tabLst>
                <a:tab pos="445770" algn="l"/>
              </a:tabLst>
            </a:pPr>
            <a:r>
              <a:rPr sz="3600" b="1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ew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treatment</a:t>
            </a:r>
            <a:r>
              <a:rPr sz="3600" spc="-1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approach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that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targets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only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cancer.</a:t>
            </a:r>
            <a:endParaRPr sz="3600">
              <a:latin typeface="Calibri"/>
              <a:cs typeface="Calibri"/>
            </a:endParaRPr>
          </a:p>
          <a:p>
            <a:pPr marL="446405" marR="5080" indent="-228600" algn="just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446405" algn="l"/>
              </a:tabLst>
            </a:pPr>
            <a:r>
              <a:rPr sz="3600" dirty="0">
                <a:latin typeface="Calibri"/>
                <a:cs typeface="Calibri"/>
              </a:rPr>
              <a:t>In</a:t>
            </a:r>
            <a:r>
              <a:rPr sz="3600" spc="5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renal</a:t>
            </a:r>
            <a:r>
              <a:rPr sz="3600" spc="5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cell</a:t>
            </a:r>
            <a:r>
              <a:rPr sz="3600" spc="5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carcinoma</a:t>
            </a:r>
            <a:r>
              <a:rPr sz="3600" spc="5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patients,</a:t>
            </a:r>
            <a:r>
              <a:rPr sz="3600" spc="5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this</a:t>
            </a:r>
            <a:r>
              <a:rPr sz="3600" spc="5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type</a:t>
            </a:r>
            <a:r>
              <a:rPr sz="3600" spc="5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5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therapy </a:t>
            </a:r>
            <a:r>
              <a:rPr sz="3600" dirty="0">
                <a:latin typeface="Calibri"/>
                <a:cs typeface="Calibri"/>
              </a:rPr>
              <a:t>uses</a:t>
            </a:r>
            <a:r>
              <a:rPr sz="3600" spc="229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drugs</a:t>
            </a:r>
            <a:r>
              <a:rPr sz="3600" spc="22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that</a:t>
            </a:r>
            <a:r>
              <a:rPr sz="3600" spc="22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stop</a:t>
            </a:r>
            <a:r>
              <a:rPr sz="3600" spc="220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21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new</a:t>
            </a:r>
            <a:r>
              <a:rPr sz="3600" spc="220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blood</a:t>
            </a:r>
            <a:r>
              <a:rPr sz="3600" spc="22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vessels</a:t>
            </a:r>
            <a:r>
              <a:rPr sz="3600" spc="229" dirty="0">
                <a:latin typeface="Calibri"/>
                <a:cs typeface="Calibri"/>
              </a:rPr>
              <a:t>  </a:t>
            </a:r>
            <a:r>
              <a:rPr sz="3600" spc="-20" dirty="0">
                <a:latin typeface="Calibri"/>
                <a:cs typeface="Calibri"/>
              </a:rPr>
              <a:t>from </a:t>
            </a:r>
            <a:r>
              <a:rPr sz="3600" dirty="0">
                <a:latin typeface="Calibri"/>
                <a:cs typeface="Calibri"/>
              </a:rPr>
              <a:t>growing,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targets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certain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factors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that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cause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cells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grow.</a:t>
            </a:r>
            <a:endParaRPr sz="3600">
              <a:latin typeface="Calibri"/>
              <a:cs typeface="Calibri"/>
            </a:endParaRPr>
          </a:p>
          <a:p>
            <a:pPr marL="446405" marR="5715" indent="-228600">
              <a:lnSpc>
                <a:spcPts val="3890"/>
              </a:lnSpc>
              <a:spcBef>
                <a:spcPts val="1065"/>
              </a:spcBef>
              <a:buFont typeface="Arial MT"/>
              <a:buChar char="•"/>
              <a:tabLst>
                <a:tab pos="446405" algn="l"/>
                <a:tab pos="2235835" algn="l"/>
                <a:tab pos="3634740" algn="l"/>
                <a:tab pos="4583430" algn="l"/>
                <a:tab pos="6522084" algn="l"/>
                <a:tab pos="7693025" algn="l"/>
                <a:tab pos="8500745" algn="l"/>
              </a:tabLst>
            </a:pPr>
            <a:r>
              <a:rPr sz="3600" b="1" spc="-10" dirty="0">
                <a:latin typeface="Calibri"/>
                <a:cs typeface="Calibri"/>
              </a:rPr>
              <a:t>Tyrosine</a:t>
            </a:r>
            <a:r>
              <a:rPr sz="3600" b="1" dirty="0">
                <a:latin typeface="Calibri"/>
                <a:cs typeface="Calibri"/>
              </a:rPr>
              <a:t>	</a:t>
            </a:r>
            <a:r>
              <a:rPr sz="3600" b="1" spc="-10" dirty="0">
                <a:latin typeface="Calibri"/>
                <a:cs typeface="Calibri"/>
              </a:rPr>
              <a:t>kinase</a:t>
            </a:r>
            <a:r>
              <a:rPr sz="3600" b="1" dirty="0">
                <a:latin typeface="Calibri"/>
                <a:cs typeface="Calibri"/>
              </a:rPr>
              <a:t>	</a:t>
            </a:r>
            <a:r>
              <a:rPr sz="3600" b="1" spc="-20" dirty="0">
                <a:latin typeface="Calibri"/>
                <a:cs typeface="Calibri"/>
              </a:rPr>
              <a:t>(TK)</a:t>
            </a:r>
            <a:r>
              <a:rPr sz="3600" b="1" dirty="0">
                <a:latin typeface="Calibri"/>
                <a:cs typeface="Calibri"/>
              </a:rPr>
              <a:t>	</a:t>
            </a:r>
            <a:r>
              <a:rPr sz="3600" spc="-10" dirty="0">
                <a:latin typeface="Calibri"/>
                <a:cs typeface="Calibri"/>
              </a:rPr>
              <a:t>inhibitors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10" dirty="0">
                <a:latin typeface="Calibri"/>
                <a:cs typeface="Calibri"/>
              </a:rPr>
              <a:t>block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25" dirty="0">
                <a:latin typeface="Calibri"/>
                <a:cs typeface="Calibri"/>
              </a:rPr>
              <a:t>the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10" dirty="0">
                <a:latin typeface="Calibri"/>
                <a:cs typeface="Calibri"/>
              </a:rPr>
              <a:t>intracellular </a:t>
            </a:r>
            <a:r>
              <a:rPr sz="3600" dirty="0">
                <a:latin typeface="Calibri"/>
                <a:cs typeface="Calibri"/>
              </a:rPr>
              <a:t>domain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VGEF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receptor</a:t>
            </a:r>
            <a:endParaRPr sz="3600">
              <a:latin typeface="Calibri"/>
              <a:cs typeface="Calibri"/>
            </a:endParaRPr>
          </a:p>
          <a:p>
            <a:pPr marL="445770" indent="-227965">
              <a:lnSpc>
                <a:spcPct val="100000"/>
              </a:lnSpc>
              <a:spcBef>
                <a:spcPts val="495"/>
              </a:spcBef>
              <a:buChar char="-"/>
              <a:tabLst>
                <a:tab pos="445770" algn="l"/>
              </a:tabLst>
            </a:pPr>
            <a:r>
              <a:rPr sz="3600" dirty="0">
                <a:latin typeface="Calibri"/>
                <a:cs typeface="Calibri"/>
              </a:rPr>
              <a:t>Sunitinib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(Sutent)</a:t>
            </a:r>
            <a:endParaRPr sz="3600">
              <a:latin typeface="Calibri"/>
              <a:cs typeface="Calibri"/>
            </a:endParaRPr>
          </a:p>
          <a:p>
            <a:pPr marL="445134" indent="-227329">
              <a:lnSpc>
                <a:spcPct val="100000"/>
              </a:lnSpc>
              <a:spcBef>
                <a:spcPts val="580"/>
              </a:spcBef>
              <a:buChar char="-"/>
              <a:tabLst>
                <a:tab pos="445134" algn="l"/>
              </a:tabLst>
            </a:pPr>
            <a:r>
              <a:rPr sz="3600" spc="-10" dirty="0">
                <a:latin typeface="Calibri"/>
                <a:cs typeface="Calibri"/>
              </a:rPr>
              <a:t>Sorafenib</a:t>
            </a:r>
            <a:r>
              <a:rPr sz="3600" spc="-1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(Nexavar)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1738" y="282016"/>
            <a:ext cx="363474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0" dirty="0"/>
              <a:t>Immunotherapy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9319" y="1150924"/>
            <a:ext cx="9360535" cy="4798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5405" indent="-228600">
              <a:lnSpc>
                <a:spcPct val="1501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Systemic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type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treatment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used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improve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body’s </a:t>
            </a:r>
            <a:r>
              <a:rPr sz="3200" dirty="0">
                <a:latin typeface="Calibri"/>
                <a:cs typeface="Calibri"/>
              </a:rPr>
              <a:t>natural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defenses.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ct val="150100"/>
              </a:lnSpc>
              <a:spcBef>
                <a:spcPts val="1005"/>
              </a:spcBef>
              <a:buChar char="•"/>
              <a:tabLst>
                <a:tab pos="241300" algn="l"/>
                <a:tab pos="332105" algn="l"/>
              </a:tabLst>
            </a:pPr>
            <a:r>
              <a:rPr sz="3200" dirty="0">
                <a:latin typeface="Arial MT"/>
                <a:cs typeface="Arial MT"/>
              </a:rPr>
              <a:t>	</a:t>
            </a:r>
            <a:r>
              <a:rPr sz="3200" dirty="0">
                <a:latin typeface="Calibri"/>
                <a:cs typeface="Calibri"/>
              </a:rPr>
              <a:t>Boosts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immune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system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slows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down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cancer growth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910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b="1" spc="-10" dirty="0">
                <a:latin typeface="Calibri"/>
                <a:cs typeface="Calibri"/>
              </a:rPr>
              <a:t>Interferon</a:t>
            </a:r>
            <a:r>
              <a:rPr sz="3200" b="1" spc="-1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(IFN)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930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b="1" dirty="0">
                <a:latin typeface="Calibri"/>
                <a:cs typeface="Calibri"/>
              </a:rPr>
              <a:t>Interleukin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(IL</a:t>
            </a:r>
            <a:r>
              <a:rPr sz="3200" b="1" spc="-114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-</a:t>
            </a:r>
            <a:r>
              <a:rPr sz="3200" b="1" spc="-25" dirty="0">
                <a:latin typeface="Calibri"/>
                <a:cs typeface="Calibri"/>
              </a:rPr>
              <a:t>2)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9436" y="228676"/>
            <a:ext cx="213169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5" dirty="0"/>
              <a:t>Summary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975928"/>
            <a:ext cx="10779125" cy="47434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RCC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has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increasing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incidence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Associated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with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tobacco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inherited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disorders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Surgery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is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only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curative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modality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Stage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I,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II,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III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RCC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is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radio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resistant,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RT’s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role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paliation</a:t>
            </a:r>
            <a:endParaRPr sz="3600">
              <a:latin typeface="Calibri"/>
              <a:cs typeface="Calibri"/>
            </a:endParaRPr>
          </a:p>
          <a:p>
            <a:pPr marL="241300" marR="2099945" indent="-229235">
              <a:lnSpc>
                <a:spcPts val="3890"/>
              </a:lnSpc>
              <a:spcBef>
                <a:spcPts val="107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Stage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IV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disease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holds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poor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prognosis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despite </a:t>
            </a:r>
            <a:r>
              <a:rPr sz="3600" dirty="0">
                <a:latin typeface="Calibri"/>
                <a:cs typeface="Calibri"/>
              </a:rPr>
              <a:t>advancements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molecular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understanding</a:t>
            </a:r>
            <a:endParaRPr sz="3600">
              <a:latin typeface="Calibri"/>
              <a:cs typeface="Calibri"/>
            </a:endParaRPr>
          </a:p>
          <a:p>
            <a:pPr marL="241300" marR="900430" indent="-229235">
              <a:lnSpc>
                <a:spcPts val="389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  <a:tab pos="9121140" algn="l"/>
              </a:tabLst>
            </a:pPr>
            <a:r>
              <a:rPr sz="3600" spc="-10" dirty="0">
                <a:latin typeface="Calibri"/>
                <a:cs typeface="Calibri"/>
              </a:rPr>
              <a:t>IL-</a:t>
            </a:r>
            <a:r>
              <a:rPr sz="3600" dirty="0">
                <a:latin typeface="Calibri"/>
                <a:cs typeface="Calibri"/>
              </a:rPr>
              <a:t>2,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Sorafenib,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Sunitinib,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35" dirty="0">
                <a:latin typeface="Calibri"/>
                <a:cs typeface="Calibri"/>
              </a:rPr>
              <a:t>Temsirolimus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are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35" dirty="0">
                <a:latin typeface="Calibri"/>
                <a:cs typeface="Calibri"/>
              </a:rPr>
              <a:t>FDA </a:t>
            </a:r>
            <a:r>
              <a:rPr sz="3600" dirty="0">
                <a:latin typeface="Calibri"/>
                <a:cs typeface="Calibri"/>
              </a:rPr>
              <a:t>approved</a:t>
            </a:r>
            <a:r>
              <a:rPr sz="3600" spc="-1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treatments</a:t>
            </a:r>
            <a:r>
              <a:rPr sz="3600" spc="-1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advanced</a:t>
            </a:r>
            <a:r>
              <a:rPr sz="3600" spc="-14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RCC.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38" y="-1447"/>
            <a:ext cx="9186011" cy="615553"/>
          </a:xfrm>
        </p:spPr>
        <p:txBody>
          <a:bodyPr/>
          <a:lstStyle/>
          <a:p>
            <a:r>
              <a:rPr lang="en-US" dirty="0" smtClean="0"/>
              <a:t>                       Biomedical </a:t>
            </a:r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66189"/>
            <a:ext cx="11201400" cy="2215991"/>
          </a:xfrm>
        </p:spPr>
        <p:txBody>
          <a:bodyPr/>
          <a:lstStyle/>
          <a:p>
            <a:r>
              <a:rPr lang="en-US" sz="2800" dirty="0" smtClean="0"/>
              <a:t>Before doing any </a:t>
            </a:r>
            <a:r>
              <a:rPr lang="en-US" sz="2800" dirty="0" smtClean="0"/>
              <a:t>medical </a:t>
            </a:r>
            <a:r>
              <a:rPr lang="en-US" sz="2800" dirty="0" smtClean="0"/>
              <a:t>and surgical treatment informed consent must  be  taken</a:t>
            </a:r>
          </a:p>
          <a:p>
            <a:r>
              <a:rPr lang="en-US" sz="2800" dirty="0" smtClean="0"/>
              <a:t>Prognosis </a:t>
            </a:r>
            <a:r>
              <a:rPr lang="en-US" sz="2800" dirty="0"/>
              <a:t>should </a:t>
            </a:r>
            <a:r>
              <a:rPr lang="en-US" sz="2800" dirty="0" smtClean="0"/>
              <a:t>be </a:t>
            </a:r>
            <a:r>
              <a:rPr lang="en-US" sz="2800" dirty="0" smtClean="0"/>
              <a:t>explained to the patient and attendants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52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200400" y="1666875"/>
            <a:ext cx="4743450" cy="922338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1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st year_Introduction to Wintrobe and Westergen..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248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79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71800" y="2298700"/>
            <a:ext cx="9220200" cy="614363"/>
          </a:xfrm>
        </p:spPr>
        <p:txBody>
          <a:bodyPr/>
          <a:lstStyle/>
          <a:p>
            <a:r>
              <a:rPr lang="en-US" dirty="0" err="1"/>
              <a:t>VerticalIntegration</a:t>
            </a:r>
            <a:r>
              <a:rPr lang="en-US" dirty="0"/>
              <a:t> with  Anatomy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2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nal Cell Cancer Treatment - N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066801"/>
            <a:ext cx="7086600" cy="540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69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0800" y="2438400"/>
            <a:ext cx="8305800" cy="1312863"/>
          </a:xfrm>
        </p:spPr>
        <p:txBody>
          <a:bodyPr>
            <a:normAutofit/>
          </a:bodyPr>
          <a:lstStyle/>
          <a:p>
            <a:r>
              <a:rPr lang="en-US" dirty="0" smtClean="0"/>
              <a:t>Horizontal Integration with Pathology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5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nal Cell Carcinoma of Variant Histology: New Biologic Understanding Leads  to Therapeutic Advances | American Society of Clinical Oncology Educational 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8610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4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2298700"/>
            <a:ext cx="9982200" cy="614363"/>
          </a:xfrm>
        </p:spPr>
        <p:txBody>
          <a:bodyPr/>
          <a:lstStyle/>
          <a:p>
            <a:r>
              <a:rPr lang="en-US" dirty="0" smtClean="0"/>
              <a:t>Vertical Integration with Imaging and Staging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1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1060</Words>
  <Application>Microsoft Office PowerPoint</Application>
  <PresentationFormat>Widescreen</PresentationFormat>
  <Paragraphs>157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Arial MT</vt:lpstr>
      <vt:lpstr>Calibri</vt:lpstr>
      <vt:lpstr>Calibri Light</vt:lpstr>
      <vt:lpstr>Times New Roman</vt:lpstr>
      <vt:lpstr>Office Theme</vt:lpstr>
      <vt:lpstr>1_Office Theme</vt:lpstr>
      <vt:lpstr>RENAL CELL CARCINOMA</vt:lpstr>
      <vt:lpstr>University Vision And Mission</vt:lpstr>
      <vt:lpstr>                         Sequence  of LGIS</vt:lpstr>
      <vt:lpstr>PowerPoint Presentation</vt:lpstr>
      <vt:lpstr>VerticalIntegration with  Anatomy</vt:lpstr>
      <vt:lpstr>PowerPoint Presentation</vt:lpstr>
      <vt:lpstr>Horizontal Integration with Pathology</vt:lpstr>
      <vt:lpstr>PowerPoint Presentation</vt:lpstr>
      <vt:lpstr>Vertical Integration with Imaging and Staging</vt:lpstr>
      <vt:lpstr>PowerPoint Presentation</vt:lpstr>
      <vt:lpstr>PowerPoint Presentation</vt:lpstr>
      <vt:lpstr>CLINICAL STAGING</vt:lpstr>
      <vt:lpstr>American Join Committee on Cancer (AJCC) TNM Staging System.</vt:lpstr>
      <vt:lpstr>PowerPoint Presentation</vt:lpstr>
      <vt:lpstr>PowerPoint Presentation</vt:lpstr>
      <vt:lpstr>PowerPoint Presentation</vt:lpstr>
      <vt:lpstr>Renal Cell Cancer Stage Grouping</vt:lpstr>
      <vt:lpstr>PowerPoint Presentation</vt:lpstr>
      <vt:lpstr>                                 Core Subject</vt:lpstr>
      <vt:lpstr>PowerPoint Presentation</vt:lpstr>
      <vt:lpstr>INTRODUCTION</vt:lpstr>
      <vt:lpstr>Management</vt:lpstr>
      <vt:lpstr>Management of Localized disease</vt:lpstr>
      <vt:lpstr>Surgery- Radical nephrectomy</vt:lpstr>
      <vt:lpstr>Nephron Sparing Surgery</vt:lpstr>
      <vt:lpstr>Management of Metastatic Disease</vt:lpstr>
      <vt:lpstr>Surgery</vt:lpstr>
      <vt:lpstr>Surgery…</vt:lpstr>
      <vt:lpstr>Radio Therapy</vt:lpstr>
      <vt:lpstr>Chemotherapy</vt:lpstr>
      <vt:lpstr>PowerPoint Presentation</vt:lpstr>
      <vt:lpstr>Immunotherapy</vt:lpstr>
      <vt:lpstr>Summary</vt:lpstr>
      <vt:lpstr>                       Biomedical Ethics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BOSS</cp:lastModifiedBy>
  <cp:revision>13</cp:revision>
  <dcterms:created xsi:type="dcterms:W3CDTF">2025-02-14T06:29:57Z</dcterms:created>
  <dcterms:modified xsi:type="dcterms:W3CDTF">2025-02-14T06:58:40Z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2025-02-14T00:00:00Z</vt:filetime>
  </property>
  <property fmtid="{D5CDD505-2E9C-101B-9397-08002B2CF9AE}" pid="5" name="Producer">
    <vt:lpwstr>www.ilovepdf.com</vt:lpwstr>
  </property>
</Properties>
</file>