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notesMasterIdLst>
    <p:notesMasterId r:id="rId38"/>
  </p:notesMasterIdLst>
  <p:sldIdLst>
    <p:sldId id="272" r:id="rId3"/>
    <p:sldId id="273" r:id="rId4"/>
    <p:sldId id="274" r:id="rId5"/>
    <p:sldId id="271" r:id="rId6"/>
    <p:sldId id="275" r:id="rId7"/>
    <p:sldId id="270" r:id="rId8"/>
    <p:sldId id="277" r:id="rId9"/>
    <p:sldId id="276" r:id="rId10"/>
    <p:sldId id="279" r:id="rId11"/>
    <p:sldId id="278" r:id="rId12"/>
    <p:sldId id="280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1" r:id="rId21"/>
    <p:sldId id="256" r:id="rId22"/>
    <p:sldId id="257" r:id="rId23"/>
    <p:sldId id="258" r:id="rId24"/>
    <p:sldId id="259" r:id="rId25"/>
    <p:sldId id="260" r:id="rId26"/>
    <p:sldId id="261" r:id="rId27"/>
    <p:sldId id="262" r:id="rId28"/>
    <p:sldId id="263" r:id="rId29"/>
    <p:sldId id="264" r:id="rId30"/>
    <p:sldId id="265" r:id="rId31"/>
    <p:sldId id="266" r:id="rId32"/>
    <p:sldId id="267" r:id="rId33"/>
    <p:sldId id="268" r:id="rId34"/>
    <p:sldId id="269" r:id="rId35"/>
    <p:sldId id="289" r:id="rId36"/>
    <p:sldId id="290" r:id="rId37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60" y="5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FD27BF-81B2-4A0F-B52E-C7402E89764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16E08E-F3D1-4C8F-9F6E-6C9BDAED3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373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6E08E-F3D1-4C8F-9F6E-6C9BDAED3C9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04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971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761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086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455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21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1738" y="-1447"/>
            <a:ext cx="9186011" cy="13107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124328" y="1666189"/>
            <a:ext cx="7943342" cy="17640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100054" y="6466738"/>
            <a:ext cx="21590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8644" y="281381"/>
            <a:ext cx="9782175" cy="10270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21001" y="1666189"/>
            <a:ext cx="8349996" cy="17640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459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1738" y="381000"/>
            <a:ext cx="9186011" cy="928320"/>
          </a:xfrm>
        </p:spPr>
        <p:txBody>
          <a:bodyPr/>
          <a:lstStyle/>
          <a:p>
            <a:r>
              <a:rPr lang="en-US" sz="5400" b="1" dirty="0" smtClean="0"/>
              <a:t>RENAL CELL CARCINOMA</a:t>
            </a:r>
            <a:endParaRPr lang="en-US" sz="5400" b="1" dirty="0"/>
          </a:p>
        </p:txBody>
      </p:sp>
      <p:sp>
        <p:nvSpPr>
          <p:cNvPr id="6" name="object 3"/>
          <p:cNvSpPr txBox="1">
            <a:spLocks noGrp="1"/>
          </p:cNvSpPr>
          <p:nvPr>
            <p:ph type="body" idx="1"/>
          </p:nvPr>
        </p:nvSpPr>
        <p:spPr>
          <a:xfrm>
            <a:off x="2124328" y="1666189"/>
            <a:ext cx="7943342" cy="129702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597535" marR="591185" indent="60960" algn="just">
              <a:lnSpc>
                <a:spcPct val="114599"/>
              </a:lnSpc>
              <a:spcBef>
                <a:spcPts val="110"/>
              </a:spcBef>
            </a:pPr>
            <a:r>
              <a:rPr sz="2400" spc="-75" dirty="0" smtClean="0">
                <a:latin typeface="Calibri"/>
                <a:cs typeface="Calibri"/>
              </a:rPr>
              <a:t>Dr.</a:t>
            </a:r>
            <a:r>
              <a:rPr lang="en-US" sz="2400" spc="-60" dirty="0" smtClean="0">
                <a:latin typeface="Calibri"/>
                <a:cs typeface="Calibri"/>
              </a:rPr>
              <a:t> M. Ali </a:t>
            </a:r>
            <a:r>
              <a:rPr lang="en-US" sz="2400" spc="-60" dirty="0" err="1" smtClean="0">
                <a:latin typeface="Calibri"/>
                <a:cs typeface="Calibri"/>
              </a:rPr>
              <a:t>Shahiman</a:t>
            </a:r>
            <a:r>
              <a:rPr sz="2400" spc="-10" dirty="0" smtClean="0">
                <a:latin typeface="Calibri"/>
                <a:cs typeface="Calibri"/>
              </a:rPr>
              <a:t> </a:t>
            </a:r>
            <a:r>
              <a:rPr lang="en-US" sz="2400" spc="-10" dirty="0" smtClean="0">
                <a:latin typeface="Calibri"/>
                <a:cs typeface="Calibri"/>
              </a:rPr>
              <a:t>    Senior Registrar</a:t>
            </a:r>
          </a:p>
          <a:p>
            <a:pPr marL="597535" marR="591185" indent="60960" algn="just">
              <a:lnSpc>
                <a:spcPct val="114599"/>
              </a:lnSpc>
              <a:spcBef>
                <a:spcPts val="110"/>
              </a:spcBef>
            </a:pPr>
            <a:r>
              <a:rPr sz="2400" dirty="0" smtClean="0">
                <a:latin typeface="Calibri"/>
                <a:cs typeface="Calibri"/>
              </a:rPr>
              <a:t>Urology</a:t>
            </a:r>
            <a:r>
              <a:rPr lang="en-US" sz="2400" spc="-90" dirty="0" smtClean="0">
                <a:latin typeface="Calibri"/>
                <a:cs typeface="Calibri"/>
              </a:rPr>
              <a:t> </a:t>
            </a:r>
            <a:r>
              <a:rPr sz="2400" spc="-10" dirty="0" smtClean="0">
                <a:latin typeface="Calibri"/>
                <a:cs typeface="Calibri"/>
              </a:rPr>
              <a:t>Department</a:t>
            </a:r>
            <a:endParaRPr sz="2400"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434"/>
              </a:spcBef>
            </a:pPr>
            <a:r>
              <a:rPr lang="en-US" sz="2400" spc="-10" dirty="0" smtClean="0">
                <a:latin typeface="Calibri"/>
                <a:cs typeface="Calibri"/>
              </a:rPr>
              <a:t>          </a:t>
            </a:r>
            <a:r>
              <a:rPr sz="2400" spc="-10" dirty="0" smtClean="0">
                <a:latin typeface="Calibri"/>
                <a:cs typeface="Calibri"/>
              </a:rPr>
              <a:t>Rawalpindi</a:t>
            </a:r>
            <a:r>
              <a:rPr sz="2400" spc="-65" dirty="0" smtClean="0">
                <a:latin typeface="Calibri"/>
                <a:cs typeface="Calibri"/>
              </a:rPr>
              <a:t> </a:t>
            </a:r>
            <a:r>
              <a:rPr sz="2400" dirty="0" smtClean="0">
                <a:latin typeface="Calibri"/>
                <a:cs typeface="Calibri"/>
              </a:rPr>
              <a:t>Medical</a:t>
            </a:r>
            <a:r>
              <a:rPr sz="2400" spc="-70" dirty="0" smtClean="0">
                <a:latin typeface="Calibri"/>
                <a:cs typeface="Calibri"/>
              </a:rPr>
              <a:t> </a:t>
            </a:r>
            <a:r>
              <a:rPr sz="2400" spc="-10" dirty="0" smtClean="0">
                <a:latin typeface="Calibri"/>
                <a:cs typeface="Calibri"/>
              </a:rPr>
              <a:t>University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73024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nal cell carcinoma | Radiology Reference Article | Radiopaedia.or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76200"/>
            <a:ext cx="6000750" cy="5972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1141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Solid Renal Mass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2" name="Picture 6" descr="The Radiology Assistant : Solid Renal Mass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143000"/>
            <a:ext cx="6096000" cy="3914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4985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43788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95"/>
              </a:spcBef>
            </a:pPr>
            <a:r>
              <a:rPr sz="4400" dirty="0">
                <a:latin typeface="Calibri Light"/>
                <a:cs typeface="Calibri Light"/>
              </a:rPr>
              <a:t>CLINICAL</a:t>
            </a:r>
            <a:r>
              <a:rPr sz="4400" spc="-100" dirty="0">
                <a:latin typeface="Calibri Light"/>
                <a:cs typeface="Calibri Light"/>
              </a:rPr>
              <a:t> </a:t>
            </a:r>
            <a:r>
              <a:rPr sz="4400" spc="-45" dirty="0">
                <a:latin typeface="Calibri Light"/>
                <a:cs typeface="Calibri Light"/>
              </a:rPr>
              <a:t>STAGING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43813" y="1565970"/>
            <a:ext cx="9657715" cy="349885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40665" indent="-227965">
              <a:spcBef>
                <a:spcPts val="675"/>
              </a:spcBef>
              <a:buFont typeface="Arial MT"/>
              <a:buChar char="•"/>
              <a:tabLst>
                <a:tab pos="240665" algn="l"/>
              </a:tabLst>
            </a:pPr>
            <a:r>
              <a:rPr sz="3600" dirty="0">
                <a:latin typeface="Calibri"/>
                <a:cs typeface="Calibri"/>
              </a:rPr>
              <a:t>Chest</a:t>
            </a:r>
            <a:r>
              <a:rPr sz="3600" spc="-9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X-ray</a:t>
            </a:r>
            <a:r>
              <a:rPr sz="3600" spc="-8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or</a:t>
            </a:r>
            <a:r>
              <a:rPr sz="3600" spc="-5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Chest</a:t>
            </a:r>
            <a:r>
              <a:rPr sz="3600" spc="-90" dirty="0">
                <a:latin typeface="Calibri"/>
                <a:cs typeface="Calibri"/>
              </a:rPr>
              <a:t> </a:t>
            </a:r>
            <a:r>
              <a:rPr sz="3600" spc="-25" dirty="0">
                <a:latin typeface="Calibri"/>
                <a:cs typeface="Calibri"/>
              </a:rPr>
              <a:t>CT</a:t>
            </a:r>
            <a:endParaRPr sz="3600">
              <a:latin typeface="Calibri"/>
              <a:cs typeface="Calibri"/>
            </a:endParaRPr>
          </a:p>
          <a:p>
            <a:pPr marL="240665" indent="-227965">
              <a:spcBef>
                <a:spcPts val="580"/>
              </a:spcBef>
              <a:buFont typeface="Arial MT"/>
              <a:buChar char="•"/>
              <a:tabLst>
                <a:tab pos="240665" algn="l"/>
              </a:tabLst>
            </a:pPr>
            <a:r>
              <a:rPr sz="3600" spc="-10" dirty="0">
                <a:latin typeface="Calibri"/>
                <a:cs typeface="Calibri"/>
              </a:rPr>
              <a:t>CT/MRI</a:t>
            </a:r>
            <a:r>
              <a:rPr sz="3600" spc="-6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scan</a:t>
            </a:r>
            <a:r>
              <a:rPr sz="3600" spc="-6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of</a:t>
            </a:r>
            <a:r>
              <a:rPr sz="3600" spc="-7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abdomen</a:t>
            </a:r>
            <a:r>
              <a:rPr sz="3600" spc="-7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or</a:t>
            </a:r>
            <a:r>
              <a:rPr sz="3600" spc="-6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pelvis</a:t>
            </a:r>
            <a:endParaRPr sz="3600">
              <a:latin typeface="Calibri"/>
              <a:cs typeface="Calibri"/>
            </a:endParaRPr>
          </a:p>
          <a:p>
            <a:pPr marL="241300" marR="710565" indent="-228600">
              <a:lnSpc>
                <a:spcPts val="3890"/>
              </a:lnSpc>
              <a:spcBef>
                <a:spcPts val="1065"/>
              </a:spcBef>
              <a:buFont typeface="Arial MT"/>
              <a:buChar char="•"/>
              <a:tabLst>
                <a:tab pos="241300" algn="l"/>
              </a:tabLst>
            </a:pPr>
            <a:r>
              <a:rPr sz="3600" dirty="0">
                <a:latin typeface="Calibri"/>
                <a:cs typeface="Calibri"/>
              </a:rPr>
              <a:t>Bone</a:t>
            </a:r>
            <a:r>
              <a:rPr sz="3600" spc="-7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scan</a:t>
            </a:r>
            <a:r>
              <a:rPr sz="3600" spc="-8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with</a:t>
            </a:r>
            <a:r>
              <a:rPr sz="3600" spc="-4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plan</a:t>
            </a:r>
            <a:r>
              <a:rPr sz="3600" spc="-8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films</a:t>
            </a:r>
            <a:r>
              <a:rPr sz="3600" spc="-6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(for</a:t>
            </a:r>
            <a:r>
              <a:rPr sz="3600" spc="-7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elevated</a:t>
            </a:r>
            <a:r>
              <a:rPr sz="3600" spc="-9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alkaline phosphatase</a:t>
            </a:r>
            <a:r>
              <a:rPr sz="3600" spc="-8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or</a:t>
            </a:r>
            <a:r>
              <a:rPr sz="3600" spc="-1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bone</a:t>
            </a:r>
            <a:r>
              <a:rPr sz="3600" spc="-3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pain).</a:t>
            </a:r>
            <a:endParaRPr sz="3600">
              <a:latin typeface="Calibri"/>
              <a:cs typeface="Calibri"/>
            </a:endParaRPr>
          </a:p>
          <a:p>
            <a:pPr marL="241300" marR="5080" indent="-228600">
              <a:lnSpc>
                <a:spcPts val="3890"/>
              </a:lnSpc>
              <a:spcBef>
                <a:spcPts val="985"/>
              </a:spcBef>
              <a:buFont typeface="Arial MT"/>
              <a:buChar char="•"/>
              <a:tabLst>
                <a:tab pos="241300" algn="l"/>
              </a:tabLst>
            </a:pPr>
            <a:r>
              <a:rPr sz="3600" dirty="0">
                <a:latin typeface="Calibri"/>
                <a:cs typeface="Calibri"/>
              </a:rPr>
              <a:t>Laboratory:</a:t>
            </a:r>
            <a:r>
              <a:rPr sz="3600" spc="-16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CBC,</a:t>
            </a:r>
            <a:r>
              <a:rPr sz="3600" spc="-10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LFT's,</a:t>
            </a:r>
            <a:r>
              <a:rPr sz="3600" spc="-11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alkaline</a:t>
            </a:r>
            <a:r>
              <a:rPr sz="3600" spc="-9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phosphotase,</a:t>
            </a:r>
            <a:r>
              <a:rPr sz="3600" spc="-140" dirty="0">
                <a:latin typeface="Calibri"/>
                <a:cs typeface="Calibri"/>
              </a:rPr>
              <a:t> </a:t>
            </a:r>
            <a:r>
              <a:rPr sz="3600" spc="-20" dirty="0">
                <a:latin typeface="Calibri"/>
                <a:cs typeface="Calibri"/>
              </a:rPr>
              <a:t>BUN, </a:t>
            </a:r>
            <a:r>
              <a:rPr sz="3600" spc="-10" dirty="0">
                <a:latin typeface="Calibri"/>
                <a:cs typeface="Calibri"/>
              </a:rPr>
              <a:t>creatinine.</a:t>
            </a:r>
            <a:endParaRPr sz="36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111968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25"/>
              </a:spcBef>
            </a:pPr>
            <a:r>
              <a:rPr dirty="0"/>
              <a:t>American</a:t>
            </a:r>
            <a:r>
              <a:rPr spc="-35" dirty="0"/>
              <a:t> </a:t>
            </a:r>
            <a:r>
              <a:rPr dirty="0"/>
              <a:t>Join</a:t>
            </a:r>
            <a:r>
              <a:rPr spc="-105" dirty="0"/>
              <a:t> </a:t>
            </a:r>
            <a:r>
              <a:rPr dirty="0"/>
              <a:t>Committee</a:t>
            </a:r>
            <a:r>
              <a:rPr spc="-20" dirty="0"/>
              <a:t> </a:t>
            </a:r>
            <a:r>
              <a:rPr dirty="0"/>
              <a:t>on</a:t>
            </a:r>
            <a:r>
              <a:rPr spc="-105" dirty="0"/>
              <a:t> </a:t>
            </a:r>
            <a:r>
              <a:rPr dirty="0"/>
              <a:t>Cancer</a:t>
            </a:r>
            <a:r>
              <a:rPr spc="-105" dirty="0"/>
              <a:t> </a:t>
            </a:r>
            <a:r>
              <a:rPr dirty="0"/>
              <a:t>(AJCC)</a:t>
            </a:r>
            <a:r>
              <a:rPr spc="-140" dirty="0"/>
              <a:t> </a:t>
            </a:r>
            <a:r>
              <a:rPr dirty="0"/>
              <a:t>TNM</a:t>
            </a:r>
            <a:r>
              <a:rPr spc="-85" dirty="0"/>
              <a:t> </a:t>
            </a:r>
            <a:r>
              <a:rPr spc="-10" dirty="0"/>
              <a:t>Staging System.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22400" y="1729231"/>
            <a:ext cx="8293734" cy="31432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0029" indent="-227329">
              <a:lnSpc>
                <a:spcPts val="3190"/>
              </a:lnSpc>
              <a:spcBef>
                <a:spcPts val="105"/>
              </a:spcBef>
              <a:buFont typeface="Arial MT"/>
              <a:buChar char="•"/>
              <a:tabLst>
                <a:tab pos="240029" algn="l"/>
              </a:tabLst>
            </a:pPr>
            <a:r>
              <a:rPr sz="2800" b="1" dirty="0">
                <a:latin typeface="Times New Roman"/>
                <a:cs typeface="Times New Roman"/>
              </a:rPr>
              <a:t>Primary</a:t>
            </a:r>
            <a:r>
              <a:rPr sz="2800" b="1" spc="-8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tumor</a:t>
            </a:r>
            <a:r>
              <a:rPr sz="2800" b="1" spc="-95" dirty="0">
                <a:latin typeface="Times New Roman"/>
                <a:cs typeface="Times New Roman"/>
              </a:rPr>
              <a:t> </a:t>
            </a:r>
            <a:r>
              <a:rPr sz="2800" b="1" spc="-25" dirty="0">
                <a:latin typeface="Times New Roman"/>
                <a:cs typeface="Times New Roman"/>
              </a:rPr>
              <a:t>(T)</a:t>
            </a:r>
            <a:endParaRPr sz="2800">
              <a:latin typeface="Times New Roman"/>
              <a:cs typeface="Times New Roman"/>
            </a:endParaRPr>
          </a:p>
          <a:p>
            <a:pPr marL="241300" marR="122555">
              <a:lnSpc>
                <a:spcPts val="3030"/>
              </a:lnSpc>
              <a:spcBef>
                <a:spcPts val="210"/>
              </a:spcBef>
            </a:pPr>
            <a:r>
              <a:rPr sz="2800" dirty="0">
                <a:latin typeface="Times New Roman"/>
                <a:cs typeface="Times New Roman"/>
              </a:rPr>
              <a:t>TX: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Primary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tumor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cannot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be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assessed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(information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not </a:t>
            </a:r>
            <a:r>
              <a:rPr sz="2800" spc="-10" dirty="0">
                <a:latin typeface="Times New Roman"/>
                <a:cs typeface="Times New Roman"/>
              </a:rPr>
              <a:t>available).</a:t>
            </a:r>
            <a:endParaRPr sz="2800">
              <a:latin typeface="Times New Roman"/>
              <a:cs typeface="Times New Roman"/>
            </a:endParaRPr>
          </a:p>
          <a:p>
            <a:pPr marL="241300">
              <a:lnSpc>
                <a:spcPts val="2805"/>
              </a:lnSpc>
            </a:pPr>
            <a:r>
              <a:rPr sz="2800" dirty="0">
                <a:latin typeface="Times New Roman"/>
                <a:cs typeface="Times New Roman"/>
              </a:rPr>
              <a:t>T0: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No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evidence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of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primary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tumor.</a:t>
            </a:r>
            <a:endParaRPr sz="2800">
              <a:latin typeface="Times New Roman"/>
              <a:cs typeface="Times New Roman"/>
            </a:endParaRPr>
          </a:p>
          <a:p>
            <a:pPr marL="241300" marR="5080">
              <a:lnSpc>
                <a:spcPts val="3020"/>
              </a:lnSpc>
              <a:spcBef>
                <a:spcPts val="215"/>
              </a:spcBef>
            </a:pPr>
            <a:r>
              <a:rPr sz="2800" dirty="0">
                <a:latin typeface="Times New Roman"/>
                <a:cs typeface="Times New Roman"/>
              </a:rPr>
              <a:t>T1a: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Tumor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is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4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cm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in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diameter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or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smaller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and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is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limited </a:t>
            </a:r>
            <a:r>
              <a:rPr sz="2800" dirty="0">
                <a:latin typeface="Times New Roman"/>
                <a:cs typeface="Times New Roman"/>
              </a:rPr>
              <a:t>to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kidney.</a:t>
            </a:r>
            <a:endParaRPr sz="2800">
              <a:latin typeface="Times New Roman"/>
              <a:cs typeface="Times New Roman"/>
            </a:endParaRPr>
          </a:p>
          <a:p>
            <a:pPr marL="241300" marR="447040">
              <a:lnSpc>
                <a:spcPts val="3030"/>
              </a:lnSpc>
              <a:spcBef>
                <a:spcPts val="5"/>
              </a:spcBef>
            </a:pPr>
            <a:r>
              <a:rPr sz="2800" dirty="0">
                <a:latin typeface="Times New Roman"/>
                <a:cs typeface="Times New Roman"/>
              </a:rPr>
              <a:t>T1b:</a:t>
            </a:r>
            <a:r>
              <a:rPr sz="2800" spc="-11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Tumor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is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larger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than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4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cm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but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smaller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than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7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cm </a:t>
            </a:r>
            <a:r>
              <a:rPr sz="2800" dirty="0">
                <a:latin typeface="Times New Roman"/>
                <a:cs typeface="Times New Roman"/>
              </a:rPr>
              <a:t>and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is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limited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to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kidney.</a:t>
            </a:r>
            <a:endParaRPr sz="28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74059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4202" y="610565"/>
            <a:ext cx="10020300" cy="4787900"/>
          </a:xfrm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241300" marR="937260" indent="-229235">
              <a:lnSpc>
                <a:spcPts val="3460"/>
              </a:lnSpc>
              <a:spcBef>
                <a:spcPts val="525"/>
              </a:spcBef>
              <a:buFont typeface="Arial MT"/>
              <a:buChar char="•"/>
              <a:tabLst>
                <a:tab pos="241300" algn="l"/>
              </a:tabLst>
            </a:pPr>
            <a:r>
              <a:rPr sz="3200" dirty="0">
                <a:latin typeface="Times New Roman"/>
                <a:cs typeface="Times New Roman"/>
              </a:rPr>
              <a:t>T2:</a:t>
            </a:r>
            <a:r>
              <a:rPr sz="3200" spc="-1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Tumor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is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larger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than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7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cm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but</a:t>
            </a:r>
            <a:r>
              <a:rPr sz="3200" spc="-10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is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still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limited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the </a:t>
            </a:r>
            <a:r>
              <a:rPr sz="3200" spc="-10" dirty="0">
                <a:latin typeface="Times New Roman"/>
                <a:cs typeface="Times New Roman"/>
              </a:rPr>
              <a:t>kidney.</a:t>
            </a:r>
            <a:endParaRPr sz="3200">
              <a:latin typeface="Times New Roman"/>
              <a:cs typeface="Times New Roman"/>
            </a:endParaRPr>
          </a:p>
          <a:p>
            <a:pPr marL="241300" indent="-228600">
              <a:spcBef>
                <a:spcPts val="550"/>
              </a:spcBef>
              <a:buFont typeface="Arial MT"/>
              <a:buChar char="•"/>
              <a:tabLst>
                <a:tab pos="241300" algn="l"/>
              </a:tabLst>
            </a:pPr>
            <a:r>
              <a:rPr sz="3200" dirty="0">
                <a:latin typeface="Times New Roman"/>
                <a:cs typeface="Times New Roman"/>
              </a:rPr>
              <a:t>T2a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:</a:t>
            </a:r>
            <a:r>
              <a:rPr sz="3200" spc="-114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Tumour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size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between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7cm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10cm</a:t>
            </a:r>
            <a:endParaRPr sz="3200">
              <a:latin typeface="Times New Roman"/>
              <a:cs typeface="Times New Roman"/>
            </a:endParaRPr>
          </a:p>
          <a:p>
            <a:pPr marL="241300" indent="-228600">
              <a:spcBef>
                <a:spcPts val="625"/>
              </a:spcBef>
              <a:buFont typeface="Arial MT"/>
              <a:buChar char="•"/>
              <a:tabLst>
                <a:tab pos="241300" algn="l"/>
              </a:tabLst>
            </a:pPr>
            <a:r>
              <a:rPr sz="3200" dirty="0">
                <a:latin typeface="Times New Roman"/>
                <a:cs typeface="Times New Roman"/>
              </a:rPr>
              <a:t>T2b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:</a:t>
            </a:r>
            <a:r>
              <a:rPr sz="3200" spc="-1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Tumour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size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greater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than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10cm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but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limited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kidney.</a:t>
            </a:r>
            <a:endParaRPr sz="3200">
              <a:latin typeface="Times New Roman"/>
              <a:cs typeface="Times New Roman"/>
            </a:endParaRPr>
          </a:p>
          <a:p>
            <a:pPr>
              <a:spcBef>
                <a:spcPts val="1820"/>
              </a:spcBef>
              <a:buFont typeface="Arial MT"/>
              <a:buChar char="•"/>
            </a:pPr>
            <a:endParaRPr sz="3200">
              <a:latin typeface="Times New Roman"/>
              <a:cs typeface="Times New Roman"/>
            </a:endParaRPr>
          </a:p>
          <a:p>
            <a:pPr marL="241300" marR="5080" indent="-229235">
              <a:lnSpc>
                <a:spcPts val="3460"/>
              </a:lnSpc>
              <a:buFont typeface="Arial MT"/>
              <a:buChar char="•"/>
              <a:tabLst>
                <a:tab pos="241300" algn="l"/>
              </a:tabLst>
            </a:pPr>
            <a:r>
              <a:rPr sz="3200" dirty="0">
                <a:latin typeface="Times New Roman"/>
                <a:cs typeface="Times New Roman"/>
              </a:rPr>
              <a:t>T3a:</a:t>
            </a:r>
            <a:r>
              <a:rPr sz="3200" spc="-1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Tumour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extends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into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renal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vein</a:t>
            </a:r>
            <a:r>
              <a:rPr sz="3200" spc="-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ot</a:t>
            </a:r>
            <a:r>
              <a:rPr sz="3200" spc="-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tumouor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invades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the </a:t>
            </a:r>
            <a:r>
              <a:rPr sz="3200" spc="-20" dirty="0">
                <a:latin typeface="Times New Roman"/>
                <a:cs typeface="Times New Roman"/>
              </a:rPr>
              <a:t>peri-</a:t>
            </a:r>
            <a:r>
              <a:rPr sz="3200" dirty="0">
                <a:latin typeface="Times New Roman"/>
                <a:cs typeface="Times New Roman"/>
              </a:rPr>
              <a:t>renal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/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renal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sinus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fit</a:t>
            </a:r>
            <a:r>
              <a:rPr sz="3200" spc="-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but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not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beyond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Gerota’s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fascia.</a:t>
            </a:r>
            <a:endParaRPr sz="3200">
              <a:latin typeface="Times New Roman"/>
              <a:cs typeface="Times New Roman"/>
            </a:endParaRPr>
          </a:p>
          <a:p>
            <a:pPr marL="241300" indent="-228600">
              <a:spcBef>
                <a:spcPts val="570"/>
              </a:spcBef>
              <a:buFont typeface="Arial MT"/>
              <a:buChar char="•"/>
              <a:tabLst>
                <a:tab pos="241300" algn="l"/>
              </a:tabLst>
            </a:pPr>
            <a:r>
              <a:rPr sz="3200" dirty="0">
                <a:latin typeface="Times New Roman"/>
                <a:cs typeface="Times New Roman"/>
              </a:rPr>
              <a:t>T3b:</a:t>
            </a:r>
            <a:r>
              <a:rPr sz="3200" spc="-1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Tumour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involving</a:t>
            </a:r>
            <a:r>
              <a:rPr sz="3200" spc="-114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vena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cava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below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diaphragm.</a:t>
            </a:r>
            <a:endParaRPr sz="3200">
              <a:latin typeface="Times New Roman"/>
              <a:cs typeface="Times New Roman"/>
            </a:endParaRPr>
          </a:p>
          <a:p>
            <a:pPr marL="241300" indent="-228600">
              <a:spcBef>
                <a:spcPts val="630"/>
              </a:spcBef>
              <a:buFont typeface="Arial MT"/>
              <a:buChar char="•"/>
              <a:tabLst>
                <a:tab pos="241300" algn="l"/>
              </a:tabLst>
            </a:pPr>
            <a:r>
              <a:rPr sz="3200" dirty="0">
                <a:latin typeface="Times New Roman"/>
                <a:cs typeface="Times New Roman"/>
              </a:rPr>
              <a:t>T3c:</a:t>
            </a:r>
            <a:r>
              <a:rPr sz="3200" spc="-1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Tumour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involving</a:t>
            </a:r>
            <a:r>
              <a:rPr sz="3200" spc="-1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vena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cava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above</a:t>
            </a:r>
            <a:r>
              <a:rPr sz="3200" spc="-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diaphragm.</a:t>
            </a:r>
            <a:endParaRPr sz="32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634151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5220" y="459435"/>
            <a:ext cx="9783445" cy="3740150"/>
          </a:xfrm>
          <a:prstGeom prst="rect">
            <a:avLst/>
          </a:prstGeom>
        </p:spPr>
        <p:txBody>
          <a:bodyPr vert="horz" wrap="square" lIns="0" tIns="106045" rIns="0" bIns="0" rtlCol="0">
            <a:spAutoFit/>
          </a:bodyPr>
          <a:lstStyle/>
          <a:p>
            <a:pPr marL="241300" marR="5080" indent="-229235">
              <a:lnSpc>
                <a:spcPts val="3070"/>
              </a:lnSpc>
              <a:spcBef>
                <a:spcPts val="835"/>
              </a:spcBef>
              <a:buFont typeface="Arial MT"/>
              <a:buChar char="•"/>
              <a:tabLst>
                <a:tab pos="241300" algn="l"/>
              </a:tabLst>
            </a:pPr>
            <a:r>
              <a:rPr sz="3200" dirty="0">
                <a:latin typeface="Times New Roman"/>
                <a:cs typeface="Times New Roman"/>
              </a:rPr>
              <a:t>T4:</a:t>
            </a:r>
            <a:r>
              <a:rPr sz="3200" spc="-1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Tumor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has</a:t>
            </a:r>
            <a:r>
              <a:rPr sz="3200" spc="-10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spread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beyond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Gerota’s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fascia</a:t>
            </a:r>
            <a:r>
              <a:rPr sz="3200" spc="-10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or</a:t>
            </a:r>
            <a:r>
              <a:rPr sz="3200" spc="-9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ipsilateral </a:t>
            </a:r>
            <a:r>
              <a:rPr sz="3200" dirty="0">
                <a:latin typeface="Times New Roman"/>
                <a:cs typeface="Times New Roman"/>
              </a:rPr>
              <a:t>adrenal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gland.</a:t>
            </a:r>
            <a:endParaRPr sz="3200">
              <a:latin typeface="Times New Roman"/>
              <a:cs typeface="Times New Roman"/>
            </a:endParaRPr>
          </a:p>
          <a:p>
            <a:pPr>
              <a:spcBef>
                <a:spcPts val="540"/>
              </a:spcBef>
              <a:buFont typeface="Arial MT"/>
              <a:buChar char="•"/>
            </a:pPr>
            <a:endParaRPr sz="3200">
              <a:latin typeface="Times New Roman"/>
              <a:cs typeface="Times New Roman"/>
            </a:endParaRPr>
          </a:p>
          <a:p>
            <a:pPr marL="241300" indent="-228600">
              <a:lnSpc>
                <a:spcPts val="3890"/>
              </a:lnSpc>
              <a:buFont typeface="Arial MT"/>
              <a:buChar char="•"/>
              <a:tabLst>
                <a:tab pos="241300" algn="l"/>
              </a:tabLst>
            </a:pPr>
            <a:r>
              <a:rPr sz="3600" b="1" dirty="0">
                <a:latin typeface="Times New Roman"/>
                <a:cs typeface="Times New Roman"/>
              </a:rPr>
              <a:t>Regional</a:t>
            </a:r>
            <a:r>
              <a:rPr sz="3600" b="1" spc="-2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lymph</a:t>
            </a:r>
            <a:r>
              <a:rPr sz="3600" b="1" spc="-3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nodes</a:t>
            </a:r>
            <a:r>
              <a:rPr sz="3600" b="1" spc="-5" dirty="0">
                <a:latin typeface="Times New Roman"/>
                <a:cs typeface="Times New Roman"/>
              </a:rPr>
              <a:t> </a:t>
            </a:r>
            <a:r>
              <a:rPr sz="3600" b="1" spc="-25" dirty="0">
                <a:latin typeface="Times New Roman"/>
                <a:cs typeface="Times New Roman"/>
              </a:rPr>
              <a:t>(N)</a:t>
            </a:r>
            <a:endParaRPr sz="3600">
              <a:latin typeface="Times New Roman"/>
              <a:cs typeface="Times New Roman"/>
            </a:endParaRPr>
          </a:p>
          <a:p>
            <a:pPr marL="241300" marR="977265">
              <a:lnSpc>
                <a:spcPct val="80000"/>
              </a:lnSpc>
              <a:spcBef>
                <a:spcPts val="430"/>
              </a:spcBef>
            </a:pPr>
            <a:r>
              <a:rPr sz="3600" dirty="0">
                <a:latin typeface="Times New Roman"/>
                <a:cs typeface="Times New Roman"/>
              </a:rPr>
              <a:t>NX:</a:t>
            </a:r>
            <a:r>
              <a:rPr sz="3600" spc="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Regional</a:t>
            </a:r>
            <a:r>
              <a:rPr sz="3600" spc="-3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lymph</a:t>
            </a:r>
            <a:r>
              <a:rPr sz="3600" spc="-4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nodes</a:t>
            </a:r>
            <a:r>
              <a:rPr sz="3600" spc="-3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cannot</a:t>
            </a:r>
            <a:r>
              <a:rPr sz="3600" spc="-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be</a:t>
            </a:r>
            <a:r>
              <a:rPr sz="3600" spc="-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assessed </a:t>
            </a:r>
            <a:r>
              <a:rPr sz="3600" dirty="0">
                <a:latin typeface="Times New Roman"/>
                <a:cs typeface="Times New Roman"/>
              </a:rPr>
              <a:t>(information</a:t>
            </a:r>
            <a:r>
              <a:rPr sz="3600" spc="-2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not</a:t>
            </a:r>
            <a:r>
              <a:rPr sz="3600" spc="-2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available).</a:t>
            </a:r>
            <a:endParaRPr sz="3600">
              <a:latin typeface="Times New Roman"/>
              <a:cs typeface="Times New Roman"/>
            </a:endParaRPr>
          </a:p>
          <a:p>
            <a:pPr marL="241300">
              <a:lnSpc>
                <a:spcPts val="3030"/>
              </a:lnSpc>
            </a:pPr>
            <a:r>
              <a:rPr sz="3600" dirty="0">
                <a:latin typeface="Times New Roman"/>
                <a:cs typeface="Times New Roman"/>
              </a:rPr>
              <a:t>N0:</a:t>
            </a:r>
            <a:r>
              <a:rPr sz="3600" spc="-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No</a:t>
            </a:r>
            <a:r>
              <a:rPr sz="3600" spc="-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regional</a:t>
            </a:r>
            <a:r>
              <a:rPr sz="3600" spc="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lymph</a:t>
            </a:r>
            <a:r>
              <a:rPr sz="3600" spc="-5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node</a:t>
            </a:r>
            <a:r>
              <a:rPr sz="3600" spc="2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metastasis.</a:t>
            </a:r>
            <a:endParaRPr sz="3600">
              <a:latin typeface="Times New Roman"/>
              <a:cs typeface="Times New Roman"/>
            </a:endParaRPr>
          </a:p>
          <a:p>
            <a:pPr marL="241300">
              <a:lnSpc>
                <a:spcPts val="3890"/>
              </a:lnSpc>
            </a:pPr>
            <a:r>
              <a:rPr sz="3600" dirty="0">
                <a:latin typeface="Times New Roman"/>
                <a:cs typeface="Times New Roman"/>
              </a:rPr>
              <a:t>N1:</a:t>
            </a:r>
            <a:r>
              <a:rPr sz="3600" spc="1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Metastasis</a:t>
            </a:r>
            <a:r>
              <a:rPr sz="3600" spc="-3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to</a:t>
            </a:r>
            <a:r>
              <a:rPr sz="3600" spc="4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regional</a:t>
            </a:r>
            <a:r>
              <a:rPr sz="3600" spc="-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(nearby)</a:t>
            </a:r>
            <a:r>
              <a:rPr sz="3600" spc="-4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lymph</a:t>
            </a:r>
            <a:r>
              <a:rPr sz="3600" spc="-40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node.</a:t>
            </a:r>
            <a:endParaRPr sz="36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414967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2769" y="587501"/>
            <a:ext cx="10513060" cy="40417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40665" indent="-227965">
              <a:spcBef>
                <a:spcPts val="90"/>
              </a:spcBef>
              <a:buFont typeface="Arial MT"/>
              <a:buChar char="•"/>
              <a:tabLst>
                <a:tab pos="240665" algn="l"/>
              </a:tabLst>
            </a:pPr>
            <a:r>
              <a:rPr sz="3200" b="1" dirty="0">
                <a:latin typeface="Times New Roman"/>
                <a:cs typeface="Times New Roman"/>
              </a:rPr>
              <a:t>Extent</a:t>
            </a:r>
            <a:r>
              <a:rPr sz="3200" b="1" spc="-7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of</a:t>
            </a:r>
            <a:r>
              <a:rPr sz="3200" b="1" spc="-8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Metastasis</a:t>
            </a:r>
            <a:r>
              <a:rPr sz="3200" b="1" spc="-55" dirty="0">
                <a:latin typeface="Times New Roman"/>
                <a:cs typeface="Times New Roman"/>
              </a:rPr>
              <a:t> </a:t>
            </a:r>
            <a:r>
              <a:rPr sz="3200" b="1" spc="-25" dirty="0">
                <a:latin typeface="Times New Roman"/>
                <a:cs typeface="Times New Roman"/>
              </a:rPr>
              <a:t>(M)</a:t>
            </a:r>
            <a:endParaRPr sz="3200">
              <a:latin typeface="Times New Roman"/>
              <a:cs typeface="Times New Roman"/>
            </a:endParaRPr>
          </a:p>
          <a:p>
            <a:pPr>
              <a:spcBef>
                <a:spcPts val="825"/>
              </a:spcBef>
            </a:pPr>
            <a:endParaRPr sz="3200">
              <a:latin typeface="Times New Roman"/>
              <a:cs typeface="Times New Roman"/>
            </a:endParaRPr>
          </a:p>
          <a:p>
            <a:pPr marL="12700" marR="525145">
              <a:lnSpc>
                <a:spcPts val="3890"/>
              </a:lnSpc>
            </a:pPr>
            <a:r>
              <a:rPr sz="3600" dirty="0">
                <a:latin typeface="Times New Roman"/>
                <a:cs typeface="Times New Roman"/>
              </a:rPr>
              <a:t>MX:</a:t>
            </a:r>
            <a:r>
              <a:rPr sz="3600" spc="-1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Presence</a:t>
            </a:r>
            <a:r>
              <a:rPr sz="3600" spc="-2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of</a:t>
            </a:r>
            <a:r>
              <a:rPr sz="3600" spc="-5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distant</a:t>
            </a:r>
            <a:r>
              <a:rPr sz="3600" spc="-2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metastasis</a:t>
            </a:r>
            <a:r>
              <a:rPr sz="3600" spc="-5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cannot</a:t>
            </a:r>
            <a:r>
              <a:rPr sz="3600" spc="-6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be</a:t>
            </a:r>
            <a:r>
              <a:rPr sz="3600" spc="-1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assessed </a:t>
            </a:r>
            <a:r>
              <a:rPr sz="3600" dirty="0">
                <a:latin typeface="Times New Roman"/>
                <a:cs typeface="Times New Roman"/>
              </a:rPr>
              <a:t>(information</a:t>
            </a:r>
            <a:r>
              <a:rPr sz="3600" spc="-2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not</a:t>
            </a:r>
            <a:r>
              <a:rPr sz="3600" spc="-2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available).</a:t>
            </a:r>
            <a:endParaRPr sz="3600">
              <a:latin typeface="Times New Roman"/>
              <a:cs typeface="Times New Roman"/>
            </a:endParaRPr>
          </a:p>
          <a:p>
            <a:pPr marL="12700">
              <a:lnSpc>
                <a:spcPts val="3620"/>
              </a:lnSpc>
            </a:pPr>
            <a:r>
              <a:rPr sz="3600" dirty="0">
                <a:latin typeface="Times New Roman"/>
                <a:cs typeface="Times New Roman"/>
              </a:rPr>
              <a:t>M0: No</a:t>
            </a:r>
            <a:r>
              <a:rPr sz="3600" spc="-3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distant </a:t>
            </a:r>
            <a:r>
              <a:rPr sz="3600" spc="-10" dirty="0">
                <a:latin typeface="Times New Roman"/>
                <a:cs typeface="Times New Roman"/>
              </a:rPr>
              <a:t>metastasis.</a:t>
            </a:r>
            <a:endParaRPr sz="3600">
              <a:latin typeface="Times New Roman"/>
              <a:cs typeface="Times New Roman"/>
            </a:endParaRPr>
          </a:p>
          <a:p>
            <a:pPr marL="12700" marR="5080">
              <a:lnSpc>
                <a:spcPct val="90000"/>
              </a:lnSpc>
              <a:spcBef>
                <a:spcPts val="220"/>
              </a:spcBef>
            </a:pPr>
            <a:r>
              <a:rPr sz="3600" dirty="0">
                <a:latin typeface="Times New Roman"/>
                <a:cs typeface="Times New Roman"/>
              </a:rPr>
              <a:t>M1:</a:t>
            </a:r>
            <a:r>
              <a:rPr sz="3600" spc="-6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Distant</a:t>
            </a:r>
            <a:r>
              <a:rPr sz="3600" spc="-8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metastasis</a:t>
            </a:r>
            <a:r>
              <a:rPr sz="3600" spc="-6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present;</a:t>
            </a:r>
            <a:r>
              <a:rPr sz="3600" spc="-9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includes</a:t>
            </a:r>
            <a:r>
              <a:rPr sz="3600" spc="-8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metastasis</a:t>
            </a:r>
            <a:r>
              <a:rPr sz="3600" spc="-80" dirty="0">
                <a:latin typeface="Times New Roman"/>
                <a:cs typeface="Times New Roman"/>
              </a:rPr>
              <a:t> </a:t>
            </a:r>
            <a:r>
              <a:rPr sz="3600" spc="-25" dirty="0">
                <a:latin typeface="Times New Roman"/>
                <a:cs typeface="Times New Roman"/>
              </a:rPr>
              <a:t>to </a:t>
            </a:r>
            <a:r>
              <a:rPr sz="3600" spc="-10" dirty="0">
                <a:latin typeface="Times New Roman"/>
                <a:cs typeface="Times New Roman"/>
              </a:rPr>
              <a:t>non-</a:t>
            </a:r>
            <a:r>
              <a:rPr sz="3600" dirty="0">
                <a:latin typeface="Times New Roman"/>
                <a:cs typeface="Times New Roman"/>
              </a:rPr>
              <a:t>regional</a:t>
            </a:r>
            <a:r>
              <a:rPr sz="3600" spc="-2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(not</a:t>
            </a:r>
            <a:r>
              <a:rPr sz="3600" spc="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near</a:t>
            </a:r>
            <a:r>
              <a:rPr sz="3600" spc="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the</a:t>
            </a:r>
            <a:r>
              <a:rPr sz="3600" spc="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kidney)</a:t>
            </a:r>
            <a:r>
              <a:rPr sz="3600" spc="-6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lymph</a:t>
            </a:r>
            <a:r>
              <a:rPr sz="3600" spc="-3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nodes</a:t>
            </a:r>
            <a:r>
              <a:rPr sz="3600" spc="-1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and/or</a:t>
            </a:r>
            <a:r>
              <a:rPr sz="3600" spc="-10" dirty="0">
                <a:latin typeface="Times New Roman"/>
                <a:cs typeface="Times New Roman"/>
              </a:rPr>
              <a:t> </a:t>
            </a:r>
            <a:r>
              <a:rPr sz="3600" spc="-25" dirty="0">
                <a:latin typeface="Times New Roman"/>
                <a:cs typeface="Times New Roman"/>
              </a:rPr>
              <a:t>to </a:t>
            </a:r>
            <a:r>
              <a:rPr sz="3600" dirty="0">
                <a:latin typeface="Times New Roman"/>
                <a:cs typeface="Times New Roman"/>
              </a:rPr>
              <a:t>other</a:t>
            </a:r>
            <a:r>
              <a:rPr sz="3600" spc="-3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organs</a:t>
            </a:r>
            <a:r>
              <a:rPr sz="3600" spc="-1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(such</a:t>
            </a:r>
            <a:r>
              <a:rPr sz="3600" spc="-1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as</a:t>
            </a:r>
            <a:r>
              <a:rPr sz="3600" spc="-1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the</a:t>
            </a:r>
            <a:r>
              <a:rPr sz="3600" spc="-3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lungs,</a:t>
            </a:r>
            <a:r>
              <a:rPr sz="3600" spc="-1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bones,</a:t>
            </a:r>
            <a:r>
              <a:rPr sz="3600" spc="-1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or</a:t>
            </a:r>
            <a:r>
              <a:rPr sz="3600" spc="-10" dirty="0">
                <a:latin typeface="Times New Roman"/>
                <a:cs typeface="Times New Roman"/>
              </a:rPr>
              <a:t> brain).</a:t>
            </a:r>
            <a:endParaRPr sz="36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544506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55875" y="281381"/>
            <a:ext cx="7085965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000" dirty="0"/>
              <a:t>Renal</a:t>
            </a:r>
            <a:r>
              <a:rPr sz="4000" spc="-40" dirty="0"/>
              <a:t> </a:t>
            </a:r>
            <a:r>
              <a:rPr sz="4000" dirty="0"/>
              <a:t>Cell</a:t>
            </a:r>
            <a:r>
              <a:rPr sz="4000" spc="-35" dirty="0"/>
              <a:t> </a:t>
            </a:r>
            <a:r>
              <a:rPr sz="4000" dirty="0"/>
              <a:t>Cancer</a:t>
            </a:r>
            <a:r>
              <a:rPr sz="4000" spc="-35" dirty="0"/>
              <a:t> </a:t>
            </a:r>
            <a:r>
              <a:rPr sz="4000" dirty="0"/>
              <a:t>Stage</a:t>
            </a:r>
            <a:r>
              <a:rPr sz="4000" spc="-20" dirty="0"/>
              <a:t> </a:t>
            </a:r>
            <a:r>
              <a:rPr sz="4000" spc="-10" dirty="0"/>
              <a:t>Grouping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35888" y="1142822"/>
            <a:ext cx="10371455" cy="4278630"/>
          </a:xfrm>
          <a:prstGeom prst="rect">
            <a:avLst/>
          </a:prstGeom>
        </p:spPr>
        <p:txBody>
          <a:bodyPr vert="horz" wrap="square" lIns="0" tIns="106045" rIns="0" bIns="0" rtlCol="0">
            <a:spAutoFit/>
          </a:bodyPr>
          <a:lstStyle/>
          <a:p>
            <a:pPr marL="241300" marR="290830" indent="-228600">
              <a:lnSpc>
                <a:spcPts val="3070"/>
              </a:lnSpc>
              <a:spcBef>
                <a:spcPts val="835"/>
              </a:spcBef>
              <a:buFont typeface="Arial MT"/>
              <a:buChar char="•"/>
              <a:tabLst>
                <a:tab pos="241300" algn="l"/>
              </a:tabLst>
            </a:pPr>
            <a:r>
              <a:rPr sz="3200" dirty="0">
                <a:latin typeface="Times New Roman"/>
                <a:cs typeface="Times New Roman"/>
              </a:rPr>
              <a:t>Stage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I:</a:t>
            </a:r>
            <a:r>
              <a:rPr sz="3200" spc="-114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T1a-</a:t>
            </a:r>
            <a:r>
              <a:rPr sz="3200" dirty="0">
                <a:latin typeface="Times New Roman"/>
                <a:cs typeface="Times New Roman"/>
              </a:rPr>
              <a:t>T1b,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N0,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M0.</a:t>
            </a:r>
            <a:r>
              <a:rPr sz="3200" spc="-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tumor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is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7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cm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or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smaller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and </a:t>
            </a:r>
            <a:r>
              <a:rPr sz="3200" dirty="0">
                <a:latin typeface="Times New Roman"/>
                <a:cs typeface="Times New Roman"/>
              </a:rPr>
              <a:t>limited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spc="-30" dirty="0">
                <a:latin typeface="Times New Roman"/>
                <a:cs typeface="Times New Roman"/>
              </a:rPr>
              <a:t>kidney.</a:t>
            </a:r>
            <a:r>
              <a:rPr sz="3200" spc="-1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There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is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no</a:t>
            </a:r>
            <a:r>
              <a:rPr sz="3200" spc="-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spread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lymph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nodes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or </a:t>
            </a:r>
            <a:r>
              <a:rPr sz="3200" dirty="0">
                <a:latin typeface="Times New Roman"/>
                <a:cs typeface="Times New Roman"/>
              </a:rPr>
              <a:t>distant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organs.</a:t>
            </a:r>
            <a:endParaRPr sz="320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3070"/>
              </a:lnSpc>
              <a:spcBef>
                <a:spcPts val="994"/>
              </a:spcBef>
              <a:buFont typeface="Arial MT"/>
              <a:buChar char="•"/>
              <a:tabLst>
                <a:tab pos="241300" algn="l"/>
              </a:tabLst>
            </a:pPr>
            <a:r>
              <a:rPr sz="3200" dirty="0">
                <a:latin typeface="Times New Roman"/>
                <a:cs typeface="Times New Roman"/>
              </a:rPr>
              <a:t>Stage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II:</a:t>
            </a:r>
            <a:r>
              <a:rPr sz="3200" spc="-10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T2,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N0,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M0.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tumor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is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larger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than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7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cm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but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is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still </a:t>
            </a:r>
            <a:r>
              <a:rPr sz="3200" dirty="0">
                <a:latin typeface="Times New Roman"/>
                <a:cs typeface="Times New Roman"/>
              </a:rPr>
              <a:t>limited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spc="-30" dirty="0">
                <a:latin typeface="Times New Roman"/>
                <a:cs typeface="Times New Roman"/>
              </a:rPr>
              <a:t>kidney.</a:t>
            </a:r>
            <a:r>
              <a:rPr sz="3200" spc="-1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There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is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no</a:t>
            </a:r>
            <a:r>
              <a:rPr sz="3200" spc="-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spread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lymph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nodes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or </a:t>
            </a:r>
            <a:r>
              <a:rPr sz="3200" dirty="0">
                <a:latin typeface="Times New Roman"/>
                <a:cs typeface="Times New Roman"/>
              </a:rPr>
              <a:t>distant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organs.</a:t>
            </a:r>
            <a:endParaRPr sz="3200">
              <a:latin typeface="Times New Roman"/>
              <a:cs typeface="Times New Roman"/>
            </a:endParaRPr>
          </a:p>
          <a:p>
            <a:pPr marL="241300" marR="86995" indent="-228600">
              <a:lnSpc>
                <a:spcPct val="80000"/>
              </a:lnSpc>
              <a:spcBef>
                <a:spcPts val="1045"/>
              </a:spcBef>
              <a:buFont typeface="Arial MT"/>
              <a:buChar char="•"/>
              <a:tabLst>
                <a:tab pos="241300" algn="l"/>
              </a:tabLst>
            </a:pPr>
            <a:r>
              <a:rPr sz="3200" dirty="0">
                <a:latin typeface="Times New Roman"/>
                <a:cs typeface="Times New Roman"/>
              </a:rPr>
              <a:t>Stage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III:</a:t>
            </a:r>
            <a:r>
              <a:rPr sz="3200" spc="-105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T1a-</a:t>
            </a:r>
            <a:r>
              <a:rPr sz="3200" dirty="0">
                <a:latin typeface="Times New Roman"/>
                <a:cs typeface="Times New Roman"/>
              </a:rPr>
              <a:t>T3b,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N1,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M0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or</a:t>
            </a:r>
            <a:r>
              <a:rPr sz="3200" spc="-11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T3a-</a:t>
            </a:r>
            <a:r>
              <a:rPr sz="3200" dirty="0">
                <a:latin typeface="Times New Roman"/>
                <a:cs typeface="Times New Roman"/>
              </a:rPr>
              <a:t>T3c,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N0,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M0.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Several </a:t>
            </a:r>
            <a:r>
              <a:rPr sz="3200" dirty="0">
                <a:latin typeface="Times New Roman"/>
                <a:cs typeface="Times New Roman"/>
              </a:rPr>
              <a:t>combinations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-1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</a:t>
            </a:r>
            <a:r>
              <a:rPr sz="3200" spc="-1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and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categories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are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included</a:t>
            </a:r>
            <a:r>
              <a:rPr sz="3200" spc="-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this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stage. </a:t>
            </a:r>
            <a:r>
              <a:rPr sz="3200" dirty="0">
                <a:latin typeface="Times New Roman"/>
                <a:cs typeface="Times New Roman"/>
              </a:rPr>
              <a:t>These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include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any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tumor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that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has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spread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only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one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nearby </a:t>
            </a:r>
            <a:r>
              <a:rPr sz="3200" dirty="0">
                <a:latin typeface="Times New Roman"/>
                <a:cs typeface="Times New Roman"/>
              </a:rPr>
              <a:t>lymph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node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but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not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other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organs.</a:t>
            </a:r>
            <a:endParaRPr sz="32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057305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03808" y="421335"/>
            <a:ext cx="10320020" cy="2268855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241300" marR="5080" indent="-229235">
              <a:lnSpc>
                <a:spcPct val="90000"/>
              </a:lnSpc>
              <a:spcBef>
                <a:spcPts val="475"/>
              </a:spcBef>
              <a:buFont typeface="Arial MT"/>
              <a:buChar char="•"/>
              <a:tabLst>
                <a:tab pos="241300" algn="l"/>
              </a:tabLst>
            </a:pPr>
            <a:r>
              <a:rPr sz="3200" dirty="0">
                <a:latin typeface="Times New Roman"/>
                <a:cs typeface="Times New Roman"/>
              </a:rPr>
              <a:t>Stage</a:t>
            </a:r>
            <a:r>
              <a:rPr sz="3200" spc="-120" dirty="0">
                <a:latin typeface="Times New Roman"/>
                <a:cs typeface="Times New Roman"/>
              </a:rPr>
              <a:t> </a:t>
            </a:r>
            <a:r>
              <a:rPr sz="3200" spc="-75" dirty="0">
                <a:latin typeface="Times New Roman"/>
                <a:cs typeface="Times New Roman"/>
              </a:rPr>
              <a:t>IV:</a:t>
            </a:r>
            <a:r>
              <a:rPr sz="3200" spc="-10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T4,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N0-</a:t>
            </a:r>
            <a:r>
              <a:rPr sz="3200" dirty="0">
                <a:latin typeface="Times New Roman"/>
                <a:cs typeface="Times New Roman"/>
              </a:rPr>
              <a:t>N1,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M0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or</a:t>
            </a:r>
            <a:r>
              <a:rPr sz="3200" spc="-20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Any</a:t>
            </a:r>
            <a:r>
              <a:rPr sz="3200" spc="-110" dirty="0">
                <a:latin typeface="Times New Roman"/>
                <a:cs typeface="Times New Roman"/>
              </a:rPr>
              <a:t> </a:t>
            </a:r>
            <a:r>
              <a:rPr sz="3200" spc="-55" dirty="0">
                <a:latin typeface="Times New Roman"/>
                <a:cs typeface="Times New Roman"/>
              </a:rPr>
              <a:t>T,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N2,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M0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or</a:t>
            </a:r>
            <a:r>
              <a:rPr sz="3200" spc="-20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Any</a:t>
            </a:r>
            <a:r>
              <a:rPr sz="3200" spc="-110" dirty="0">
                <a:latin typeface="Times New Roman"/>
                <a:cs typeface="Times New Roman"/>
              </a:rPr>
              <a:t> </a:t>
            </a:r>
            <a:r>
              <a:rPr sz="3200" spc="-135" dirty="0">
                <a:latin typeface="Times New Roman"/>
                <a:cs typeface="Times New Roman"/>
              </a:rPr>
              <a:t>T,</a:t>
            </a:r>
            <a:r>
              <a:rPr sz="3200" spc="-1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Any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N, </a:t>
            </a:r>
            <a:r>
              <a:rPr sz="3200" dirty="0">
                <a:latin typeface="Times New Roman"/>
                <a:cs typeface="Times New Roman"/>
              </a:rPr>
              <a:t>M1.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Several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combinations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-165" dirty="0">
                <a:latin typeface="Times New Roman"/>
                <a:cs typeface="Times New Roman"/>
              </a:rPr>
              <a:t> </a:t>
            </a:r>
            <a:r>
              <a:rPr sz="3200" spc="-55" dirty="0">
                <a:latin typeface="Times New Roman"/>
                <a:cs typeface="Times New Roman"/>
              </a:rPr>
              <a:t>T,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N,</a:t>
            </a:r>
            <a:r>
              <a:rPr sz="3200" spc="-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and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categories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are </a:t>
            </a:r>
            <a:r>
              <a:rPr sz="3200" dirty="0">
                <a:latin typeface="Times New Roman"/>
                <a:cs typeface="Times New Roman"/>
              </a:rPr>
              <a:t>included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this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stage,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which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includes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any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cancers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that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have </a:t>
            </a:r>
            <a:r>
              <a:rPr sz="3200" dirty="0">
                <a:latin typeface="Times New Roman"/>
                <a:cs typeface="Times New Roman"/>
              </a:rPr>
              <a:t>spread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directly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through</a:t>
            </a:r>
            <a:r>
              <a:rPr sz="3200" spc="-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fatty</a:t>
            </a:r>
            <a:r>
              <a:rPr sz="3200" spc="-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tissue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and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beyond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Gerota’s fasia.</a:t>
            </a:r>
            <a:endParaRPr sz="32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619203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0"/>
            <a:ext cx="9186011" cy="830997"/>
          </a:xfrm>
        </p:spPr>
        <p:txBody>
          <a:bodyPr/>
          <a:lstStyle/>
          <a:p>
            <a:r>
              <a:rPr lang="en-US" dirty="0" smtClean="0"/>
              <a:t>                                 </a:t>
            </a:r>
            <a:r>
              <a:rPr lang="en-US" sz="5400" dirty="0" smtClean="0"/>
              <a:t>Core Subject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6318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738" y="-1447"/>
            <a:ext cx="9186011" cy="615553"/>
          </a:xfrm>
        </p:spPr>
        <p:txBody>
          <a:bodyPr/>
          <a:lstStyle/>
          <a:p>
            <a:r>
              <a:rPr lang="en-US" dirty="0" smtClean="0"/>
              <a:t>University Vision And 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66189"/>
            <a:ext cx="11582400" cy="4582211"/>
          </a:xfrm>
        </p:spPr>
        <p:txBody>
          <a:bodyPr>
            <a:normAutofit fontScale="40000" lnSpcReduction="20000"/>
          </a:bodyPr>
          <a:lstStyle/>
          <a:p>
            <a:endParaRPr lang="en-US" b="1" dirty="0" smtClean="0"/>
          </a:p>
          <a:p>
            <a:r>
              <a:rPr lang="en-US" b="1" u="sng" dirty="0" smtClean="0"/>
              <a:t>Vision</a:t>
            </a:r>
          </a:p>
          <a:p>
            <a:r>
              <a:rPr lang="en-US" b="1" dirty="0" smtClean="0"/>
              <a:t>To </a:t>
            </a:r>
            <a:r>
              <a:rPr lang="en-US" b="1" dirty="0"/>
              <a:t>impart evidence-based research oriented health professional education in order to provide best possible patient care and inculcate the values of mutual respect, ethical practice of healthcare and social accountability</a:t>
            </a:r>
            <a:r>
              <a:rPr lang="en-US" b="1" dirty="0" smtClean="0"/>
              <a:t>.</a:t>
            </a:r>
          </a:p>
          <a:p>
            <a:endParaRPr lang="en-US" b="1" dirty="0"/>
          </a:p>
          <a:p>
            <a:r>
              <a:rPr lang="en-US" b="1" u="sng" dirty="0" smtClean="0"/>
              <a:t>Mission</a:t>
            </a:r>
          </a:p>
          <a:p>
            <a:r>
              <a:rPr lang="en-US" b="1" dirty="0"/>
              <a:t>Highly recognized and accredited center of excellence in Medical Education, using evidence-based training techniques for development of highly competent health professionals, who are lifelong experiential learner and are socially accountable.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4405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1229360" marR="5080" indent="-1213485">
              <a:lnSpc>
                <a:spcPts val="6480"/>
              </a:lnSpc>
              <a:spcBef>
                <a:spcPts val="915"/>
              </a:spcBef>
            </a:pPr>
            <a:r>
              <a:rPr dirty="0"/>
              <a:t>MANAGEMENT</a:t>
            </a:r>
            <a:r>
              <a:rPr spc="-55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spc="-10" dirty="0"/>
              <a:t>RENAL </a:t>
            </a:r>
            <a:r>
              <a:rPr dirty="0"/>
              <a:t>CELL </a:t>
            </a:r>
            <a:r>
              <a:rPr spc="-10" dirty="0"/>
              <a:t>CARCINOMA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26618" rIns="0" bIns="0" rtlCol="0">
            <a:spAutoFit/>
          </a:bodyPr>
          <a:lstStyle/>
          <a:p>
            <a:pPr marL="177800">
              <a:lnSpc>
                <a:spcPct val="100000"/>
              </a:lnSpc>
              <a:spcBef>
                <a:spcPts val="95"/>
              </a:spcBef>
            </a:pPr>
            <a:r>
              <a:rPr sz="4400" spc="-10" dirty="0"/>
              <a:t>INTRODUCTION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17244" y="1708099"/>
            <a:ext cx="5114925" cy="458025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23215" indent="-310515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23215" algn="l"/>
              </a:tabLst>
            </a:pPr>
            <a:r>
              <a:rPr sz="2800" dirty="0">
                <a:latin typeface="Calibri"/>
                <a:cs typeface="Calibri"/>
              </a:rPr>
              <a:t>Management</a:t>
            </a:r>
            <a:r>
              <a:rPr sz="2800" spc="-1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Overview</a:t>
            </a:r>
            <a:endParaRPr sz="280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240029" algn="l"/>
              </a:tabLst>
            </a:pPr>
            <a:r>
              <a:rPr sz="2800" spc="-10" dirty="0">
                <a:latin typeface="Calibri"/>
                <a:cs typeface="Calibri"/>
              </a:rPr>
              <a:t>Localized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disease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management</a:t>
            </a:r>
            <a:endParaRPr sz="2800">
              <a:latin typeface="Calibri"/>
              <a:cs typeface="Calibri"/>
            </a:endParaRPr>
          </a:p>
          <a:p>
            <a:pPr marL="696595" lvl="1" indent="-227329">
              <a:lnSpc>
                <a:spcPts val="2735"/>
              </a:lnSpc>
              <a:spcBef>
                <a:spcPts val="235"/>
              </a:spcBef>
              <a:buFont typeface="Arial MT"/>
              <a:buChar char="•"/>
              <a:tabLst>
                <a:tab pos="696595" algn="l"/>
              </a:tabLst>
            </a:pPr>
            <a:r>
              <a:rPr sz="2400" spc="-10" dirty="0">
                <a:latin typeface="Calibri"/>
                <a:cs typeface="Calibri"/>
              </a:rPr>
              <a:t>Surgery</a:t>
            </a:r>
            <a:endParaRPr sz="2400">
              <a:latin typeface="Calibri"/>
              <a:cs typeface="Calibri"/>
            </a:endParaRPr>
          </a:p>
          <a:p>
            <a:pPr marL="2001520" lvl="2" indent="-160020">
              <a:lnSpc>
                <a:spcPts val="2595"/>
              </a:lnSpc>
              <a:buChar char="-"/>
              <a:tabLst>
                <a:tab pos="2001520" algn="l"/>
              </a:tabLst>
            </a:pPr>
            <a:r>
              <a:rPr sz="2400" dirty="0">
                <a:latin typeface="Calibri"/>
                <a:cs typeface="Calibri"/>
              </a:rPr>
              <a:t>Radical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Nephrectomy</a:t>
            </a:r>
            <a:endParaRPr sz="2400">
              <a:latin typeface="Calibri"/>
              <a:cs typeface="Calibri"/>
            </a:endParaRPr>
          </a:p>
          <a:p>
            <a:pPr marL="2001520" lvl="2" indent="-160020">
              <a:lnSpc>
                <a:spcPts val="2735"/>
              </a:lnSpc>
              <a:buChar char="-"/>
              <a:tabLst>
                <a:tab pos="2001520" algn="l"/>
              </a:tabLst>
            </a:pPr>
            <a:r>
              <a:rPr sz="2400" dirty="0">
                <a:latin typeface="Calibri"/>
                <a:cs typeface="Calibri"/>
              </a:rPr>
              <a:t>Nephron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Sparing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Surgery</a:t>
            </a:r>
            <a:endParaRPr sz="240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635"/>
              </a:spcBef>
              <a:buFont typeface="Arial MT"/>
              <a:buChar char="•"/>
              <a:tabLst>
                <a:tab pos="240029" algn="l"/>
              </a:tabLst>
            </a:pPr>
            <a:r>
              <a:rPr sz="2800" spc="-10" dirty="0">
                <a:latin typeface="Calibri"/>
                <a:cs typeface="Calibri"/>
              </a:rPr>
              <a:t>Metastatic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Disease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Management</a:t>
            </a:r>
            <a:endParaRPr sz="2800">
              <a:latin typeface="Calibri"/>
              <a:cs typeface="Calibri"/>
            </a:endParaRPr>
          </a:p>
          <a:p>
            <a:pPr marL="696595" lvl="1" indent="-227329">
              <a:lnSpc>
                <a:spcPct val="100000"/>
              </a:lnSpc>
              <a:spcBef>
                <a:spcPts val="254"/>
              </a:spcBef>
              <a:buFont typeface="Arial MT"/>
              <a:buChar char="•"/>
              <a:tabLst>
                <a:tab pos="696595" algn="l"/>
              </a:tabLst>
            </a:pPr>
            <a:r>
              <a:rPr sz="2400" spc="-10" dirty="0">
                <a:latin typeface="Calibri"/>
                <a:cs typeface="Calibri"/>
              </a:rPr>
              <a:t>Palliative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Surgery</a:t>
            </a:r>
            <a:endParaRPr sz="2400">
              <a:latin typeface="Calibri"/>
              <a:cs typeface="Calibri"/>
            </a:endParaRPr>
          </a:p>
          <a:p>
            <a:pPr marL="696595" lvl="1" indent="-227329">
              <a:lnSpc>
                <a:spcPct val="100000"/>
              </a:lnSpc>
              <a:spcBef>
                <a:spcPts val="195"/>
              </a:spcBef>
              <a:buFont typeface="Arial MT"/>
              <a:buChar char="•"/>
              <a:tabLst>
                <a:tab pos="696595" algn="l"/>
              </a:tabLst>
            </a:pPr>
            <a:r>
              <a:rPr sz="2400" spc="-10" dirty="0">
                <a:latin typeface="Calibri"/>
                <a:cs typeface="Calibri"/>
              </a:rPr>
              <a:t>Radiotherapy</a:t>
            </a:r>
            <a:endParaRPr sz="2400">
              <a:latin typeface="Calibri"/>
              <a:cs typeface="Calibri"/>
            </a:endParaRPr>
          </a:p>
          <a:p>
            <a:pPr marL="696595" lvl="1" indent="-227329">
              <a:lnSpc>
                <a:spcPct val="100000"/>
              </a:lnSpc>
              <a:spcBef>
                <a:spcPts val="215"/>
              </a:spcBef>
              <a:buFont typeface="Arial MT"/>
              <a:buChar char="•"/>
              <a:tabLst>
                <a:tab pos="696595" algn="l"/>
              </a:tabLst>
            </a:pPr>
            <a:r>
              <a:rPr sz="2400" spc="-10" dirty="0">
                <a:latin typeface="Calibri"/>
                <a:cs typeface="Calibri"/>
              </a:rPr>
              <a:t>Chemotherapy</a:t>
            </a:r>
            <a:endParaRPr sz="2400">
              <a:latin typeface="Calibri"/>
              <a:cs typeface="Calibri"/>
            </a:endParaRPr>
          </a:p>
          <a:p>
            <a:pPr marL="696595" lvl="1" indent="-227329">
              <a:lnSpc>
                <a:spcPct val="100000"/>
              </a:lnSpc>
              <a:spcBef>
                <a:spcPts val="219"/>
              </a:spcBef>
              <a:buFont typeface="Arial MT"/>
              <a:buChar char="•"/>
              <a:tabLst>
                <a:tab pos="696595" algn="l"/>
              </a:tabLst>
            </a:pPr>
            <a:r>
              <a:rPr sz="2400" spc="-35" dirty="0">
                <a:latin typeface="Calibri"/>
                <a:cs typeface="Calibri"/>
              </a:rPr>
              <a:t>Targeted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Molecular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therapy</a:t>
            </a:r>
            <a:endParaRPr sz="2400">
              <a:latin typeface="Calibri"/>
              <a:cs typeface="Calibri"/>
            </a:endParaRPr>
          </a:p>
          <a:p>
            <a:pPr marL="696595" lvl="1" indent="-227329">
              <a:lnSpc>
                <a:spcPct val="100000"/>
              </a:lnSpc>
              <a:spcBef>
                <a:spcPts val="215"/>
              </a:spcBef>
              <a:buFont typeface="Arial MT"/>
              <a:buChar char="•"/>
              <a:tabLst>
                <a:tab pos="696595" algn="l"/>
              </a:tabLst>
            </a:pPr>
            <a:r>
              <a:rPr sz="2400" spc="-10" dirty="0">
                <a:latin typeface="Calibri"/>
                <a:cs typeface="Calibri"/>
              </a:rPr>
              <a:t>Immunotherapy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fld id="{81D60167-4931-47E6-BA6A-407CBD079E47}" type="slidenum">
              <a:rPr spc="-25" dirty="0"/>
              <a:t>22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82414" y="585038"/>
            <a:ext cx="3028315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spc="-10" dirty="0"/>
              <a:t>Management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2060575" y="1711817"/>
            <a:ext cx="3321685" cy="1154430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705"/>
              </a:spcBef>
              <a:buFont typeface="Arial MT"/>
              <a:buChar char="•"/>
              <a:tabLst>
                <a:tab pos="240665" algn="l"/>
              </a:tabLst>
            </a:pPr>
            <a:r>
              <a:rPr sz="3200" spc="-10" dirty="0">
                <a:latin typeface="Calibri"/>
                <a:cs typeface="Calibri"/>
              </a:rPr>
              <a:t>Localized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disease</a:t>
            </a:r>
            <a:endParaRPr sz="32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240665" algn="l"/>
              </a:tabLst>
            </a:pPr>
            <a:r>
              <a:rPr sz="3200" spc="-20" dirty="0">
                <a:latin typeface="Calibri"/>
                <a:cs typeface="Calibri"/>
              </a:rPr>
              <a:t>Metastatic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disease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27507" rIns="0" bIns="0" rtlCol="0">
            <a:spAutoFit/>
          </a:bodyPr>
          <a:lstStyle/>
          <a:p>
            <a:pPr marL="1626235">
              <a:lnSpc>
                <a:spcPct val="100000"/>
              </a:lnSpc>
              <a:spcBef>
                <a:spcPts val="95"/>
              </a:spcBef>
            </a:pPr>
            <a:r>
              <a:rPr sz="4400" spc="-10" dirty="0"/>
              <a:t>Management</a:t>
            </a:r>
            <a:r>
              <a:rPr sz="4400" spc="-130" dirty="0"/>
              <a:t> </a:t>
            </a:r>
            <a:r>
              <a:rPr sz="4400" dirty="0"/>
              <a:t>of</a:t>
            </a:r>
            <a:r>
              <a:rPr sz="4400" spc="-170" dirty="0"/>
              <a:t> </a:t>
            </a:r>
            <a:r>
              <a:rPr sz="4400" spc="-10" dirty="0"/>
              <a:t>Localized</a:t>
            </a:r>
            <a:r>
              <a:rPr sz="4400" spc="-114" dirty="0"/>
              <a:t> </a:t>
            </a:r>
            <a:r>
              <a:rPr sz="4400" spc="-10" dirty="0"/>
              <a:t>disease</a:t>
            </a:r>
            <a:endParaRPr sz="4400"/>
          </a:p>
        </p:txBody>
      </p:sp>
      <p:grpSp>
        <p:nvGrpSpPr>
          <p:cNvPr id="3" name="object 3"/>
          <p:cNvGrpSpPr/>
          <p:nvPr/>
        </p:nvGrpSpPr>
        <p:grpSpPr>
          <a:xfrm>
            <a:off x="4300728" y="2051304"/>
            <a:ext cx="3670300" cy="927100"/>
            <a:chOff x="4300728" y="2051304"/>
            <a:chExt cx="3670300" cy="927100"/>
          </a:xfrm>
        </p:grpSpPr>
        <p:sp>
          <p:nvSpPr>
            <p:cNvPr id="4" name="object 4"/>
            <p:cNvSpPr/>
            <p:nvPr/>
          </p:nvSpPr>
          <p:spPr>
            <a:xfrm>
              <a:off x="4306824" y="2057400"/>
              <a:ext cx="3657600" cy="914400"/>
            </a:xfrm>
            <a:custGeom>
              <a:avLst/>
              <a:gdLst/>
              <a:ahLst/>
              <a:cxnLst/>
              <a:rect l="l" t="t" r="r" b="b"/>
              <a:pathLst>
                <a:path w="3657600" h="914400">
                  <a:moveTo>
                    <a:pt x="3505200" y="0"/>
                  </a:moveTo>
                  <a:lnTo>
                    <a:pt x="152400" y="0"/>
                  </a:lnTo>
                  <a:lnTo>
                    <a:pt x="104217" y="7766"/>
                  </a:lnTo>
                  <a:lnTo>
                    <a:pt x="62380" y="29394"/>
                  </a:lnTo>
                  <a:lnTo>
                    <a:pt x="29394" y="62380"/>
                  </a:lnTo>
                  <a:lnTo>
                    <a:pt x="7766" y="104217"/>
                  </a:lnTo>
                  <a:lnTo>
                    <a:pt x="0" y="152400"/>
                  </a:lnTo>
                  <a:lnTo>
                    <a:pt x="0" y="762000"/>
                  </a:lnTo>
                  <a:lnTo>
                    <a:pt x="7766" y="810182"/>
                  </a:lnTo>
                  <a:lnTo>
                    <a:pt x="29394" y="852019"/>
                  </a:lnTo>
                  <a:lnTo>
                    <a:pt x="62380" y="885005"/>
                  </a:lnTo>
                  <a:lnTo>
                    <a:pt x="104217" y="906633"/>
                  </a:lnTo>
                  <a:lnTo>
                    <a:pt x="152400" y="914400"/>
                  </a:lnTo>
                  <a:lnTo>
                    <a:pt x="3505200" y="914400"/>
                  </a:lnTo>
                  <a:lnTo>
                    <a:pt x="3553382" y="906633"/>
                  </a:lnTo>
                  <a:lnTo>
                    <a:pt x="3595219" y="885005"/>
                  </a:lnTo>
                  <a:lnTo>
                    <a:pt x="3628205" y="852019"/>
                  </a:lnTo>
                  <a:lnTo>
                    <a:pt x="3649833" y="810182"/>
                  </a:lnTo>
                  <a:lnTo>
                    <a:pt x="3657600" y="762000"/>
                  </a:lnTo>
                  <a:lnTo>
                    <a:pt x="3657600" y="152400"/>
                  </a:lnTo>
                  <a:lnTo>
                    <a:pt x="3649833" y="104217"/>
                  </a:lnTo>
                  <a:lnTo>
                    <a:pt x="3628205" y="62380"/>
                  </a:lnTo>
                  <a:lnTo>
                    <a:pt x="3595219" y="29394"/>
                  </a:lnTo>
                  <a:lnTo>
                    <a:pt x="3553382" y="7766"/>
                  </a:lnTo>
                  <a:lnTo>
                    <a:pt x="3505200" y="0"/>
                  </a:lnTo>
                  <a:close/>
                </a:path>
              </a:pathLst>
            </a:custGeom>
            <a:solidFill>
              <a:srgbClr val="ACB8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306824" y="2057400"/>
              <a:ext cx="3657600" cy="914400"/>
            </a:xfrm>
            <a:custGeom>
              <a:avLst/>
              <a:gdLst/>
              <a:ahLst/>
              <a:cxnLst/>
              <a:rect l="l" t="t" r="r" b="b"/>
              <a:pathLst>
                <a:path w="3657600" h="914400">
                  <a:moveTo>
                    <a:pt x="0" y="152400"/>
                  </a:moveTo>
                  <a:lnTo>
                    <a:pt x="7766" y="104217"/>
                  </a:lnTo>
                  <a:lnTo>
                    <a:pt x="29394" y="62380"/>
                  </a:lnTo>
                  <a:lnTo>
                    <a:pt x="62380" y="29394"/>
                  </a:lnTo>
                  <a:lnTo>
                    <a:pt x="104217" y="7766"/>
                  </a:lnTo>
                  <a:lnTo>
                    <a:pt x="152400" y="0"/>
                  </a:lnTo>
                  <a:lnTo>
                    <a:pt x="3505200" y="0"/>
                  </a:lnTo>
                  <a:lnTo>
                    <a:pt x="3553382" y="7766"/>
                  </a:lnTo>
                  <a:lnTo>
                    <a:pt x="3595219" y="29394"/>
                  </a:lnTo>
                  <a:lnTo>
                    <a:pt x="3628205" y="62380"/>
                  </a:lnTo>
                  <a:lnTo>
                    <a:pt x="3649833" y="104217"/>
                  </a:lnTo>
                  <a:lnTo>
                    <a:pt x="3657600" y="152400"/>
                  </a:lnTo>
                  <a:lnTo>
                    <a:pt x="3657600" y="762000"/>
                  </a:lnTo>
                  <a:lnTo>
                    <a:pt x="3649833" y="810182"/>
                  </a:lnTo>
                  <a:lnTo>
                    <a:pt x="3628205" y="852019"/>
                  </a:lnTo>
                  <a:lnTo>
                    <a:pt x="3595219" y="885005"/>
                  </a:lnTo>
                  <a:lnTo>
                    <a:pt x="3553382" y="906633"/>
                  </a:lnTo>
                  <a:lnTo>
                    <a:pt x="3505200" y="914400"/>
                  </a:lnTo>
                  <a:lnTo>
                    <a:pt x="152400" y="914400"/>
                  </a:lnTo>
                  <a:lnTo>
                    <a:pt x="104217" y="906633"/>
                  </a:lnTo>
                  <a:lnTo>
                    <a:pt x="62380" y="885005"/>
                  </a:lnTo>
                  <a:lnTo>
                    <a:pt x="29394" y="852019"/>
                  </a:lnTo>
                  <a:lnTo>
                    <a:pt x="7766" y="810182"/>
                  </a:lnTo>
                  <a:lnTo>
                    <a:pt x="0" y="762000"/>
                  </a:lnTo>
                  <a:lnTo>
                    <a:pt x="0" y="152400"/>
                  </a:lnTo>
                  <a:close/>
                </a:path>
              </a:pathLst>
            </a:custGeom>
            <a:ln w="12192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712334" y="2234641"/>
            <a:ext cx="2846705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10" dirty="0">
                <a:latin typeface="Calibri"/>
                <a:cs typeface="Calibri"/>
              </a:rPr>
              <a:t>Localized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disease</a:t>
            </a:r>
            <a:endParaRPr sz="320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288535" y="4416552"/>
            <a:ext cx="3670300" cy="698500"/>
            <a:chOff x="4288535" y="4416552"/>
            <a:chExt cx="3670300" cy="698500"/>
          </a:xfrm>
        </p:grpSpPr>
        <p:sp>
          <p:nvSpPr>
            <p:cNvPr id="8" name="object 8"/>
            <p:cNvSpPr/>
            <p:nvPr/>
          </p:nvSpPr>
          <p:spPr>
            <a:xfrm>
              <a:off x="4294631" y="4422648"/>
              <a:ext cx="3657600" cy="685800"/>
            </a:xfrm>
            <a:custGeom>
              <a:avLst/>
              <a:gdLst/>
              <a:ahLst/>
              <a:cxnLst/>
              <a:rect l="l" t="t" r="r" b="b"/>
              <a:pathLst>
                <a:path w="3657600" h="685800">
                  <a:moveTo>
                    <a:pt x="3543299" y="0"/>
                  </a:moveTo>
                  <a:lnTo>
                    <a:pt x="114300" y="0"/>
                  </a:lnTo>
                  <a:lnTo>
                    <a:pt x="69812" y="8983"/>
                  </a:lnTo>
                  <a:lnTo>
                    <a:pt x="33480" y="33480"/>
                  </a:lnTo>
                  <a:lnTo>
                    <a:pt x="8983" y="69812"/>
                  </a:lnTo>
                  <a:lnTo>
                    <a:pt x="0" y="114300"/>
                  </a:lnTo>
                  <a:lnTo>
                    <a:pt x="0" y="571500"/>
                  </a:lnTo>
                  <a:lnTo>
                    <a:pt x="8983" y="615987"/>
                  </a:lnTo>
                  <a:lnTo>
                    <a:pt x="33480" y="652319"/>
                  </a:lnTo>
                  <a:lnTo>
                    <a:pt x="69812" y="676816"/>
                  </a:lnTo>
                  <a:lnTo>
                    <a:pt x="114300" y="685800"/>
                  </a:lnTo>
                  <a:lnTo>
                    <a:pt x="3543299" y="685800"/>
                  </a:lnTo>
                  <a:lnTo>
                    <a:pt x="3587787" y="676816"/>
                  </a:lnTo>
                  <a:lnTo>
                    <a:pt x="3624119" y="652319"/>
                  </a:lnTo>
                  <a:lnTo>
                    <a:pt x="3648616" y="615987"/>
                  </a:lnTo>
                  <a:lnTo>
                    <a:pt x="3657599" y="571500"/>
                  </a:lnTo>
                  <a:lnTo>
                    <a:pt x="3657599" y="114300"/>
                  </a:lnTo>
                  <a:lnTo>
                    <a:pt x="3648616" y="69812"/>
                  </a:lnTo>
                  <a:lnTo>
                    <a:pt x="3624119" y="33480"/>
                  </a:lnTo>
                  <a:lnTo>
                    <a:pt x="3587787" y="8983"/>
                  </a:lnTo>
                  <a:lnTo>
                    <a:pt x="3543299" y="0"/>
                  </a:lnTo>
                  <a:close/>
                </a:path>
              </a:pathLst>
            </a:custGeom>
            <a:solidFill>
              <a:srgbClr val="ACB8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294631" y="4422648"/>
              <a:ext cx="3657600" cy="685800"/>
            </a:xfrm>
            <a:custGeom>
              <a:avLst/>
              <a:gdLst/>
              <a:ahLst/>
              <a:cxnLst/>
              <a:rect l="l" t="t" r="r" b="b"/>
              <a:pathLst>
                <a:path w="3657600" h="685800">
                  <a:moveTo>
                    <a:pt x="0" y="114300"/>
                  </a:moveTo>
                  <a:lnTo>
                    <a:pt x="8983" y="69812"/>
                  </a:lnTo>
                  <a:lnTo>
                    <a:pt x="33480" y="33480"/>
                  </a:lnTo>
                  <a:lnTo>
                    <a:pt x="69812" y="8983"/>
                  </a:lnTo>
                  <a:lnTo>
                    <a:pt x="114300" y="0"/>
                  </a:lnTo>
                  <a:lnTo>
                    <a:pt x="3543299" y="0"/>
                  </a:lnTo>
                  <a:lnTo>
                    <a:pt x="3587787" y="8983"/>
                  </a:lnTo>
                  <a:lnTo>
                    <a:pt x="3624119" y="33480"/>
                  </a:lnTo>
                  <a:lnTo>
                    <a:pt x="3648616" y="69812"/>
                  </a:lnTo>
                  <a:lnTo>
                    <a:pt x="3657599" y="114300"/>
                  </a:lnTo>
                  <a:lnTo>
                    <a:pt x="3657599" y="571500"/>
                  </a:lnTo>
                  <a:lnTo>
                    <a:pt x="3648616" y="615987"/>
                  </a:lnTo>
                  <a:lnTo>
                    <a:pt x="3624119" y="652319"/>
                  </a:lnTo>
                  <a:lnTo>
                    <a:pt x="3587787" y="676816"/>
                  </a:lnTo>
                  <a:lnTo>
                    <a:pt x="3543299" y="685800"/>
                  </a:lnTo>
                  <a:lnTo>
                    <a:pt x="114300" y="685800"/>
                  </a:lnTo>
                  <a:lnTo>
                    <a:pt x="69812" y="676816"/>
                  </a:lnTo>
                  <a:lnTo>
                    <a:pt x="33480" y="652319"/>
                  </a:lnTo>
                  <a:lnTo>
                    <a:pt x="8983" y="615987"/>
                  </a:lnTo>
                  <a:lnTo>
                    <a:pt x="0" y="571500"/>
                  </a:lnTo>
                  <a:lnTo>
                    <a:pt x="0" y="114300"/>
                  </a:lnTo>
                  <a:close/>
                </a:path>
              </a:pathLst>
            </a:custGeom>
            <a:ln w="12192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5406644" y="4450537"/>
            <a:ext cx="144018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>
                <a:latin typeface="Calibri"/>
                <a:cs typeface="Calibri"/>
              </a:rPr>
              <a:t>Surgery</a:t>
            </a:r>
            <a:endParaRPr sz="3600"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5858255" y="3115055"/>
            <a:ext cx="548640" cy="1115695"/>
            <a:chOff x="5858255" y="3115055"/>
            <a:chExt cx="548640" cy="1115695"/>
          </a:xfrm>
        </p:grpSpPr>
        <p:sp>
          <p:nvSpPr>
            <p:cNvPr id="12" name="object 12"/>
            <p:cNvSpPr/>
            <p:nvPr/>
          </p:nvSpPr>
          <p:spPr>
            <a:xfrm>
              <a:off x="5864351" y="3121151"/>
              <a:ext cx="536575" cy="1103630"/>
            </a:xfrm>
            <a:custGeom>
              <a:avLst/>
              <a:gdLst/>
              <a:ahLst/>
              <a:cxnLst/>
              <a:rect l="l" t="t" r="r" b="b"/>
              <a:pathLst>
                <a:path w="536575" h="1103629">
                  <a:moveTo>
                    <a:pt x="402336" y="0"/>
                  </a:moveTo>
                  <a:lnTo>
                    <a:pt x="134112" y="0"/>
                  </a:lnTo>
                  <a:lnTo>
                    <a:pt x="134112" y="835152"/>
                  </a:lnTo>
                  <a:lnTo>
                    <a:pt x="0" y="835152"/>
                  </a:lnTo>
                  <a:lnTo>
                    <a:pt x="268224" y="1103376"/>
                  </a:lnTo>
                  <a:lnTo>
                    <a:pt x="536448" y="835152"/>
                  </a:lnTo>
                  <a:lnTo>
                    <a:pt x="402336" y="835152"/>
                  </a:lnTo>
                  <a:lnTo>
                    <a:pt x="402336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864351" y="3121151"/>
              <a:ext cx="536575" cy="1103630"/>
            </a:xfrm>
            <a:custGeom>
              <a:avLst/>
              <a:gdLst/>
              <a:ahLst/>
              <a:cxnLst/>
              <a:rect l="l" t="t" r="r" b="b"/>
              <a:pathLst>
                <a:path w="536575" h="1103629">
                  <a:moveTo>
                    <a:pt x="0" y="835152"/>
                  </a:moveTo>
                  <a:lnTo>
                    <a:pt x="134112" y="835152"/>
                  </a:lnTo>
                  <a:lnTo>
                    <a:pt x="134112" y="0"/>
                  </a:lnTo>
                  <a:lnTo>
                    <a:pt x="402336" y="0"/>
                  </a:lnTo>
                  <a:lnTo>
                    <a:pt x="402336" y="835152"/>
                  </a:lnTo>
                  <a:lnTo>
                    <a:pt x="536448" y="835152"/>
                  </a:lnTo>
                  <a:lnTo>
                    <a:pt x="268224" y="1103376"/>
                  </a:lnTo>
                  <a:lnTo>
                    <a:pt x="0" y="835152"/>
                  </a:lnTo>
                  <a:close/>
                </a:path>
              </a:pathLst>
            </a:custGeom>
            <a:ln w="12192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fld id="{81D60167-4931-47E6-BA6A-407CBD079E47}" type="slidenum">
              <a:rPr spc="-25" dirty="0"/>
              <a:t>23</a:t>
            </a:fld>
            <a:endParaRPr spc="-25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fld id="{81D60167-4931-47E6-BA6A-407CBD079E47}" type="slidenum">
              <a:rPr spc="-25" dirty="0"/>
              <a:t>24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30911" rIns="0" bIns="0" rtlCol="0">
            <a:spAutoFit/>
          </a:bodyPr>
          <a:lstStyle/>
          <a:p>
            <a:pPr marL="593090">
              <a:lnSpc>
                <a:spcPct val="100000"/>
              </a:lnSpc>
              <a:spcBef>
                <a:spcPts val="110"/>
              </a:spcBef>
            </a:pPr>
            <a:r>
              <a:rPr spc="-30" dirty="0"/>
              <a:t>Surgery-</a:t>
            </a:r>
            <a:r>
              <a:rPr spc="-155" dirty="0"/>
              <a:t> </a:t>
            </a:r>
            <a:r>
              <a:rPr spc="-25" dirty="0"/>
              <a:t>Radical</a:t>
            </a:r>
            <a:r>
              <a:rPr spc="-155" dirty="0"/>
              <a:t> </a:t>
            </a:r>
            <a:r>
              <a:rPr spc="-35" dirty="0"/>
              <a:t>nephrectomy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40002" y="1393901"/>
            <a:ext cx="8999220" cy="2833370"/>
          </a:xfrm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25"/>
              </a:spcBef>
            </a:pPr>
            <a:r>
              <a:rPr sz="3200" dirty="0">
                <a:latin typeface="Calibri"/>
                <a:cs typeface="Calibri"/>
              </a:rPr>
              <a:t>Gold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standard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treatment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for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localized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RCC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with contralateral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normal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kidney,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adequate</a:t>
            </a:r>
            <a:r>
              <a:rPr sz="3200" spc="-1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surgical</a:t>
            </a:r>
            <a:r>
              <a:rPr sz="3200" spc="-12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margin.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80"/>
              </a:spcBef>
            </a:pPr>
            <a:endParaRPr sz="3200">
              <a:latin typeface="Calibri"/>
              <a:cs typeface="Calibri"/>
            </a:endParaRPr>
          </a:p>
          <a:p>
            <a:pPr marL="12700" marR="31115">
              <a:lnSpc>
                <a:spcPct val="90000"/>
              </a:lnSpc>
              <a:spcBef>
                <a:spcPts val="5"/>
              </a:spcBef>
            </a:pPr>
            <a:r>
              <a:rPr sz="3200" b="1" dirty="0">
                <a:latin typeface="Calibri"/>
                <a:cs typeface="Calibri"/>
              </a:rPr>
              <a:t>Principles</a:t>
            </a:r>
            <a:r>
              <a:rPr sz="3200" b="1" spc="-9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of</a:t>
            </a:r>
            <a:r>
              <a:rPr sz="3200" b="1" spc="-10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Surgery-</a:t>
            </a:r>
            <a:r>
              <a:rPr sz="3200" b="1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Early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ligation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renal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artery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and </a:t>
            </a:r>
            <a:r>
              <a:rPr sz="3200" dirty="0">
                <a:latin typeface="Calibri"/>
                <a:cs typeface="Calibri"/>
              </a:rPr>
              <a:t>vein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,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removal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kidney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including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-35" dirty="0">
                <a:latin typeface="Calibri"/>
                <a:cs typeface="Calibri"/>
              </a:rPr>
              <a:t>Gerota’s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fascia, </a:t>
            </a:r>
            <a:r>
              <a:rPr sz="3200" dirty="0">
                <a:latin typeface="Calibri"/>
                <a:cs typeface="Calibri"/>
              </a:rPr>
              <a:t>removal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1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ipsilateral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adrenal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gland.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fld id="{81D60167-4931-47E6-BA6A-407CBD079E47}" type="slidenum">
              <a:rPr spc="-25" dirty="0"/>
              <a:t>25</a:t>
            </a:fld>
            <a:endParaRPr spc="-25" dirty="0"/>
          </a:p>
        </p:txBody>
      </p:sp>
      <p:sp>
        <p:nvSpPr>
          <p:cNvPr id="2" name="object 2"/>
          <p:cNvSpPr txBox="1"/>
          <p:nvPr/>
        </p:nvSpPr>
        <p:spPr>
          <a:xfrm>
            <a:off x="1411350" y="1178178"/>
            <a:ext cx="10013315" cy="3569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10" dirty="0">
                <a:latin typeface="Calibri"/>
                <a:cs typeface="Calibri"/>
              </a:rPr>
              <a:t>Indications</a:t>
            </a:r>
            <a:endParaRPr sz="3600">
              <a:latin typeface="Calibri"/>
              <a:cs typeface="Calibri"/>
            </a:endParaRPr>
          </a:p>
          <a:p>
            <a:pPr marL="594360" indent="-353060">
              <a:lnSpc>
                <a:spcPct val="100000"/>
              </a:lnSpc>
              <a:spcBef>
                <a:spcPts val="55"/>
              </a:spcBef>
              <a:buAutoNum type="arabicPeriod"/>
              <a:tabLst>
                <a:tab pos="594360" algn="l"/>
              </a:tabLst>
            </a:pPr>
            <a:r>
              <a:rPr sz="2800" dirty="0">
                <a:latin typeface="Calibri"/>
                <a:cs typeface="Calibri"/>
              </a:rPr>
              <a:t>Bilateral</a:t>
            </a:r>
            <a:r>
              <a:rPr sz="2800" spc="-14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RCC</a:t>
            </a:r>
            <a:endParaRPr sz="2800">
              <a:latin typeface="Calibri"/>
              <a:cs typeface="Calibri"/>
            </a:endParaRPr>
          </a:p>
          <a:p>
            <a:pPr marL="594360" indent="-353060">
              <a:lnSpc>
                <a:spcPct val="100000"/>
              </a:lnSpc>
              <a:buAutoNum type="arabicPeriod"/>
              <a:tabLst>
                <a:tab pos="594360" algn="l"/>
              </a:tabLst>
            </a:pPr>
            <a:r>
              <a:rPr sz="2800" dirty="0">
                <a:latin typeface="Calibri"/>
                <a:cs typeface="Calibri"/>
              </a:rPr>
              <a:t>RCC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solitary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functioning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kidney</a:t>
            </a:r>
            <a:endParaRPr sz="2800">
              <a:latin typeface="Calibri"/>
              <a:cs typeface="Calibri"/>
            </a:endParaRPr>
          </a:p>
          <a:p>
            <a:pPr marL="241300" marR="5080" indent="35242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593725" algn="l"/>
              </a:tabLst>
            </a:pPr>
            <a:r>
              <a:rPr sz="2800" spc="-10" dirty="0">
                <a:latin typeface="Calibri"/>
                <a:cs typeface="Calibri"/>
              </a:rPr>
              <a:t>Unilateral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RCC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with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contralateral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kidney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under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threat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its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future </a:t>
            </a:r>
            <a:r>
              <a:rPr sz="2800" dirty="0">
                <a:latin typeface="Calibri"/>
                <a:cs typeface="Calibri"/>
              </a:rPr>
              <a:t>function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(Renal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artery</a:t>
            </a:r>
            <a:r>
              <a:rPr sz="2800" spc="-11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stenosis,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Chronic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pyelonephritis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, </a:t>
            </a:r>
            <a:r>
              <a:rPr sz="2800" spc="-10" dirty="0">
                <a:latin typeface="Calibri"/>
                <a:cs typeface="Calibri"/>
              </a:rPr>
              <a:t>Hydronephrosis,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Ureteral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reflux,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Calculus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disease,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Systemic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disease </a:t>
            </a:r>
            <a:r>
              <a:rPr sz="2800" dirty="0">
                <a:latin typeface="Calibri"/>
                <a:cs typeface="Calibri"/>
              </a:rPr>
              <a:t>such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as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diabetes).</a:t>
            </a:r>
            <a:endParaRPr sz="2800">
              <a:latin typeface="Calibri"/>
              <a:cs typeface="Calibri"/>
            </a:endParaRPr>
          </a:p>
          <a:p>
            <a:pPr marL="594360" indent="-35306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594360" algn="l"/>
              </a:tabLst>
            </a:pPr>
            <a:r>
              <a:rPr sz="2800" spc="-20" dirty="0">
                <a:latin typeface="Calibri"/>
                <a:cs typeface="Calibri"/>
              </a:rPr>
              <a:t>Tumor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less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than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4cms with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normal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opposite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kidney.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47952" y="392379"/>
            <a:ext cx="5536565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spc="-60" dirty="0">
                <a:solidFill>
                  <a:srgbClr val="44536A"/>
                </a:solidFill>
              </a:rPr>
              <a:t>Nephron</a:t>
            </a:r>
            <a:r>
              <a:rPr sz="4400" spc="-180" dirty="0">
                <a:solidFill>
                  <a:srgbClr val="44536A"/>
                </a:solidFill>
              </a:rPr>
              <a:t> </a:t>
            </a:r>
            <a:r>
              <a:rPr sz="4400" spc="-25" dirty="0">
                <a:solidFill>
                  <a:srgbClr val="44536A"/>
                </a:solidFill>
              </a:rPr>
              <a:t>Sparing</a:t>
            </a:r>
            <a:r>
              <a:rPr sz="4400" spc="-165" dirty="0">
                <a:solidFill>
                  <a:srgbClr val="44536A"/>
                </a:solidFill>
              </a:rPr>
              <a:t> </a:t>
            </a:r>
            <a:r>
              <a:rPr sz="4400" spc="-10" dirty="0">
                <a:solidFill>
                  <a:srgbClr val="44536A"/>
                </a:solidFill>
              </a:rPr>
              <a:t>Surgery</a:t>
            </a:r>
            <a:endParaRPr sz="44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60575" y="775538"/>
            <a:ext cx="7952740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spc="-10" dirty="0"/>
              <a:t>Management</a:t>
            </a:r>
            <a:r>
              <a:rPr sz="4400" spc="-150" dirty="0"/>
              <a:t> </a:t>
            </a:r>
            <a:r>
              <a:rPr sz="4400" dirty="0"/>
              <a:t>of</a:t>
            </a:r>
            <a:r>
              <a:rPr sz="4400" spc="-195" dirty="0"/>
              <a:t> </a:t>
            </a:r>
            <a:r>
              <a:rPr sz="4400" spc="-20" dirty="0"/>
              <a:t>Metastatic</a:t>
            </a:r>
            <a:r>
              <a:rPr sz="4400" spc="-100" dirty="0"/>
              <a:t> </a:t>
            </a:r>
            <a:r>
              <a:rPr sz="4400" spc="-10" dirty="0"/>
              <a:t>Disease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5647944" y="2554223"/>
            <a:ext cx="1408430" cy="939165"/>
          </a:xfrm>
          <a:custGeom>
            <a:avLst/>
            <a:gdLst/>
            <a:ahLst/>
            <a:cxnLst/>
            <a:rect l="l" t="t" r="r" b="b"/>
            <a:pathLst>
              <a:path w="1408429" h="939164">
                <a:moveTo>
                  <a:pt x="1314323" y="0"/>
                </a:moveTo>
                <a:lnTo>
                  <a:pt x="93852" y="0"/>
                </a:lnTo>
                <a:lnTo>
                  <a:pt x="57328" y="7377"/>
                </a:lnTo>
                <a:lnTo>
                  <a:pt x="27495" y="27495"/>
                </a:lnTo>
                <a:lnTo>
                  <a:pt x="7377" y="57328"/>
                </a:lnTo>
                <a:lnTo>
                  <a:pt x="0" y="93852"/>
                </a:lnTo>
                <a:lnTo>
                  <a:pt x="0" y="844930"/>
                </a:lnTo>
                <a:lnTo>
                  <a:pt x="7377" y="881455"/>
                </a:lnTo>
                <a:lnTo>
                  <a:pt x="27495" y="911288"/>
                </a:lnTo>
                <a:lnTo>
                  <a:pt x="57328" y="931406"/>
                </a:lnTo>
                <a:lnTo>
                  <a:pt x="93852" y="938784"/>
                </a:lnTo>
                <a:lnTo>
                  <a:pt x="1314323" y="938784"/>
                </a:lnTo>
                <a:lnTo>
                  <a:pt x="1350847" y="931406"/>
                </a:lnTo>
                <a:lnTo>
                  <a:pt x="1380680" y="911288"/>
                </a:lnTo>
                <a:lnTo>
                  <a:pt x="1400798" y="881455"/>
                </a:lnTo>
                <a:lnTo>
                  <a:pt x="1408176" y="844930"/>
                </a:lnTo>
                <a:lnTo>
                  <a:pt x="1408176" y="93852"/>
                </a:lnTo>
                <a:lnTo>
                  <a:pt x="1400798" y="57328"/>
                </a:lnTo>
                <a:lnTo>
                  <a:pt x="1380680" y="27495"/>
                </a:lnTo>
                <a:lnTo>
                  <a:pt x="1350847" y="7377"/>
                </a:lnTo>
                <a:lnTo>
                  <a:pt x="1314323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764529" y="2674111"/>
            <a:ext cx="1176020" cy="6400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ts val="2410"/>
              </a:lnSpc>
              <a:spcBef>
                <a:spcPts val="110"/>
              </a:spcBef>
            </a:pP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Metastatic</a:t>
            </a:r>
            <a:endParaRPr sz="2100">
              <a:latin typeface="Calibri"/>
              <a:cs typeface="Calibri"/>
            </a:endParaRPr>
          </a:p>
          <a:p>
            <a:pPr algn="ctr">
              <a:lnSpc>
                <a:spcPts val="2410"/>
              </a:lnSpc>
            </a:pP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Disease</a:t>
            </a:r>
            <a:endParaRPr sz="2100">
              <a:latin typeface="Calibri"/>
              <a:cs typeface="Calibri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977898" y="3486658"/>
            <a:ext cx="4378325" cy="1326515"/>
            <a:chOff x="1977898" y="3486658"/>
            <a:chExt cx="4378325" cy="1326515"/>
          </a:xfrm>
        </p:grpSpPr>
        <p:sp>
          <p:nvSpPr>
            <p:cNvPr id="6" name="object 6"/>
            <p:cNvSpPr/>
            <p:nvPr/>
          </p:nvSpPr>
          <p:spPr>
            <a:xfrm>
              <a:off x="2688336" y="3493008"/>
              <a:ext cx="3661410" cy="375920"/>
            </a:xfrm>
            <a:custGeom>
              <a:avLst/>
              <a:gdLst/>
              <a:ahLst/>
              <a:cxnLst/>
              <a:rect l="l" t="t" r="r" b="b"/>
              <a:pathLst>
                <a:path w="3661410" h="375920">
                  <a:moveTo>
                    <a:pt x="3661283" y="0"/>
                  </a:moveTo>
                  <a:lnTo>
                    <a:pt x="3661283" y="187705"/>
                  </a:lnTo>
                  <a:lnTo>
                    <a:pt x="0" y="187705"/>
                  </a:lnTo>
                  <a:lnTo>
                    <a:pt x="0" y="375538"/>
                  </a:lnTo>
                </a:path>
              </a:pathLst>
            </a:custGeom>
            <a:ln w="12192">
              <a:solidFill>
                <a:srgbClr val="BC612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984248" y="3867912"/>
              <a:ext cx="1408430" cy="939165"/>
            </a:xfrm>
            <a:custGeom>
              <a:avLst/>
              <a:gdLst/>
              <a:ahLst/>
              <a:cxnLst/>
              <a:rect l="l" t="t" r="r" b="b"/>
              <a:pathLst>
                <a:path w="1408429" h="939164">
                  <a:moveTo>
                    <a:pt x="1314323" y="0"/>
                  </a:moveTo>
                  <a:lnTo>
                    <a:pt x="93852" y="0"/>
                  </a:lnTo>
                  <a:lnTo>
                    <a:pt x="57328" y="7377"/>
                  </a:lnTo>
                  <a:lnTo>
                    <a:pt x="27495" y="27495"/>
                  </a:lnTo>
                  <a:lnTo>
                    <a:pt x="7377" y="57328"/>
                  </a:lnTo>
                  <a:lnTo>
                    <a:pt x="0" y="93852"/>
                  </a:lnTo>
                  <a:lnTo>
                    <a:pt x="0" y="844931"/>
                  </a:lnTo>
                  <a:lnTo>
                    <a:pt x="7377" y="881455"/>
                  </a:lnTo>
                  <a:lnTo>
                    <a:pt x="27495" y="911288"/>
                  </a:lnTo>
                  <a:lnTo>
                    <a:pt x="57328" y="931406"/>
                  </a:lnTo>
                  <a:lnTo>
                    <a:pt x="93852" y="938783"/>
                  </a:lnTo>
                  <a:lnTo>
                    <a:pt x="1314323" y="938783"/>
                  </a:lnTo>
                  <a:lnTo>
                    <a:pt x="1350847" y="931406"/>
                  </a:lnTo>
                  <a:lnTo>
                    <a:pt x="1380680" y="911288"/>
                  </a:lnTo>
                  <a:lnTo>
                    <a:pt x="1400798" y="881455"/>
                  </a:lnTo>
                  <a:lnTo>
                    <a:pt x="1408176" y="844931"/>
                  </a:lnTo>
                  <a:lnTo>
                    <a:pt x="1408176" y="93852"/>
                  </a:lnTo>
                  <a:lnTo>
                    <a:pt x="1400798" y="57328"/>
                  </a:lnTo>
                  <a:lnTo>
                    <a:pt x="1380680" y="27495"/>
                  </a:lnTo>
                  <a:lnTo>
                    <a:pt x="1350847" y="7377"/>
                  </a:lnTo>
                  <a:lnTo>
                    <a:pt x="1314323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984248" y="3867912"/>
              <a:ext cx="1408430" cy="939165"/>
            </a:xfrm>
            <a:custGeom>
              <a:avLst/>
              <a:gdLst/>
              <a:ahLst/>
              <a:cxnLst/>
              <a:rect l="l" t="t" r="r" b="b"/>
              <a:pathLst>
                <a:path w="1408429" h="939164">
                  <a:moveTo>
                    <a:pt x="0" y="93852"/>
                  </a:moveTo>
                  <a:lnTo>
                    <a:pt x="7377" y="57328"/>
                  </a:lnTo>
                  <a:lnTo>
                    <a:pt x="27495" y="27495"/>
                  </a:lnTo>
                  <a:lnTo>
                    <a:pt x="57328" y="7377"/>
                  </a:lnTo>
                  <a:lnTo>
                    <a:pt x="93852" y="0"/>
                  </a:lnTo>
                  <a:lnTo>
                    <a:pt x="1314323" y="0"/>
                  </a:lnTo>
                  <a:lnTo>
                    <a:pt x="1350847" y="7377"/>
                  </a:lnTo>
                  <a:lnTo>
                    <a:pt x="1380680" y="27495"/>
                  </a:lnTo>
                  <a:lnTo>
                    <a:pt x="1400798" y="57328"/>
                  </a:lnTo>
                  <a:lnTo>
                    <a:pt x="1408176" y="93852"/>
                  </a:lnTo>
                  <a:lnTo>
                    <a:pt x="1408176" y="844931"/>
                  </a:lnTo>
                  <a:lnTo>
                    <a:pt x="1400798" y="881455"/>
                  </a:lnTo>
                  <a:lnTo>
                    <a:pt x="1380680" y="911288"/>
                  </a:lnTo>
                  <a:lnTo>
                    <a:pt x="1350847" y="931406"/>
                  </a:lnTo>
                  <a:lnTo>
                    <a:pt x="1314323" y="938783"/>
                  </a:lnTo>
                  <a:lnTo>
                    <a:pt x="93852" y="938783"/>
                  </a:lnTo>
                  <a:lnTo>
                    <a:pt x="57328" y="931406"/>
                  </a:lnTo>
                  <a:lnTo>
                    <a:pt x="27495" y="911288"/>
                  </a:lnTo>
                  <a:lnTo>
                    <a:pt x="7377" y="881455"/>
                  </a:lnTo>
                  <a:lnTo>
                    <a:pt x="0" y="844931"/>
                  </a:lnTo>
                  <a:lnTo>
                    <a:pt x="0" y="93852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2263901" y="4135627"/>
            <a:ext cx="851535" cy="347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Surgery</a:t>
            </a:r>
            <a:endParaRPr sz="2100">
              <a:latin typeface="Calibri"/>
              <a:cs typeface="Calibri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3809746" y="3486658"/>
            <a:ext cx="2547620" cy="1326515"/>
            <a:chOff x="3809746" y="3486658"/>
            <a:chExt cx="2547620" cy="1326515"/>
          </a:xfrm>
        </p:grpSpPr>
        <p:sp>
          <p:nvSpPr>
            <p:cNvPr id="11" name="object 11"/>
            <p:cNvSpPr/>
            <p:nvPr/>
          </p:nvSpPr>
          <p:spPr>
            <a:xfrm>
              <a:off x="4520184" y="3493008"/>
              <a:ext cx="1830705" cy="375920"/>
            </a:xfrm>
            <a:custGeom>
              <a:avLst/>
              <a:gdLst/>
              <a:ahLst/>
              <a:cxnLst/>
              <a:rect l="l" t="t" r="r" b="b"/>
              <a:pathLst>
                <a:path w="1830704" h="375920">
                  <a:moveTo>
                    <a:pt x="1830704" y="0"/>
                  </a:moveTo>
                  <a:lnTo>
                    <a:pt x="1830704" y="187705"/>
                  </a:lnTo>
                  <a:lnTo>
                    <a:pt x="0" y="187705"/>
                  </a:lnTo>
                  <a:lnTo>
                    <a:pt x="0" y="375538"/>
                  </a:lnTo>
                </a:path>
              </a:pathLst>
            </a:custGeom>
            <a:ln w="12191">
              <a:solidFill>
                <a:srgbClr val="BC612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816096" y="3867912"/>
              <a:ext cx="1408430" cy="939165"/>
            </a:xfrm>
            <a:custGeom>
              <a:avLst/>
              <a:gdLst/>
              <a:ahLst/>
              <a:cxnLst/>
              <a:rect l="l" t="t" r="r" b="b"/>
              <a:pathLst>
                <a:path w="1408429" h="939164">
                  <a:moveTo>
                    <a:pt x="1314323" y="0"/>
                  </a:moveTo>
                  <a:lnTo>
                    <a:pt x="93852" y="0"/>
                  </a:lnTo>
                  <a:lnTo>
                    <a:pt x="57328" y="7377"/>
                  </a:lnTo>
                  <a:lnTo>
                    <a:pt x="27495" y="27495"/>
                  </a:lnTo>
                  <a:lnTo>
                    <a:pt x="7377" y="57328"/>
                  </a:lnTo>
                  <a:lnTo>
                    <a:pt x="0" y="93852"/>
                  </a:lnTo>
                  <a:lnTo>
                    <a:pt x="0" y="844931"/>
                  </a:lnTo>
                  <a:lnTo>
                    <a:pt x="7377" y="881455"/>
                  </a:lnTo>
                  <a:lnTo>
                    <a:pt x="27495" y="911288"/>
                  </a:lnTo>
                  <a:lnTo>
                    <a:pt x="57328" y="931406"/>
                  </a:lnTo>
                  <a:lnTo>
                    <a:pt x="93852" y="938783"/>
                  </a:lnTo>
                  <a:lnTo>
                    <a:pt x="1314323" y="938783"/>
                  </a:lnTo>
                  <a:lnTo>
                    <a:pt x="1350847" y="931406"/>
                  </a:lnTo>
                  <a:lnTo>
                    <a:pt x="1380680" y="911288"/>
                  </a:lnTo>
                  <a:lnTo>
                    <a:pt x="1400798" y="881455"/>
                  </a:lnTo>
                  <a:lnTo>
                    <a:pt x="1408176" y="844931"/>
                  </a:lnTo>
                  <a:lnTo>
                    <a:pt x="1408176" y="93852"/>
                  </a:lnTo>
                  <a:lnTo>
                    <a:pt x="1400798" y="57328"/>
                  </a:lnTo>
                  <a:lnTo>
                    <a:pt x="1380680" y="27495"/>
                  </a:lnTo>
                  <a:lnTo>
                    <a:pt x="1350847" y="7377"/>
                  </a:lnTo>
                  <a:lnTo>
                    <a:pt x="1314323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816096" y="3867912"/>
              <a:ext cx="1408430" cy="939165"/>
            </a:xfrm>
            <a:custGeom>
              <a:avLst/>
              <a:gdLst/>
              <a:ahLst/>
              <a:cxnLst/>
              <a:rect l="l" t="t" r="r" b="b"/>
              <a:pathLst>
                <a:path w="1408429" h="939164">
                  <a:moveTo>
                    <a:pt x="0" y="93852"/>
                  </a:moveTo>
                  <a:lnTo>
                    <a:pt x="7377" y="57328"/>
                  </a:lnTo>
                  <a:lnTo>
                    <a:pt x="27495" y="27495"/>
                  </a:lnTo>
                  <a:lnTo>
                    <a:pt x="57328" y="7377"/>
                  </a:lnTo>
                  <a:lnTo>
                    <a:pt x="93852" y="0"/>
                  </a:lnTo>
                  <a:lnTo>
                    <a:pt x="1314323" y="0"/>
                  </a:lnTo>
                  <a:lnTo>
                    <a:pt x="1350847" y="7377"/>
                  </a:lnTo>
                  <a:lnTo>
                    <a:pt x="1380680" y="27495"/>
                  </a:lnTo>
                  <a:lnTo>
                    <a:pt x="1400798" y="57328"/>
                  </a:lnTo>
                  <a:lnTo>
                    <a:pt x="1408176" y="93852"/>
                  </a:lnTo>
                  <a:lnTo>
                    <a:pt x="1408176" y="844931"/>
                  </a:lnTo>
                  <a:lnTo>
                    <a:pt x="1400798" y="881455"/>
                  </a:lnTo>
                  <a:lnTo>
                    <a:pt x="1380680" y="911288"/>
                  </a:lnTo>
                  <a:lnTo>
                    <a:pt x="1350847" y="931406"/>
                  </a:lnTo>
                  <a:lnTo>
                    <a:pt x="1314323" y="938783"/>
                  </a:lnTo>
                  <a:lnTo>
                    <a:pt x="93852" y="938783"/>
                  </a:lnTo>
                  <a:lnTo>
                    <a:pt x="57328" y="931406"/>
                  </a:lnTo>
                  <a:lnTo>
                    <a:pt x="27495" y="911288"/>
                  </a:lnTo>
                  <a:lnTo>
                    <a:pt x="7377" y="881455"/>
                  </a:lnTo>
                  <a:lnTo>
                    <a:pt x="0" y="844931"/>
                  </a:lnTo>
                  <a:lnTo>
                    <a:pt x="0" y="93852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4064253" y="3989070"/>
            <a:ext cx="909319" cy="6400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" algn="ctr">
              <a:lnSpc>
                <a:spcPts val="2410"/>
              </a:lnSpc>
              <a:spcBef>
                <a:spcPts val="110"/>
              </a:spcBef>
            </a:pP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Radio</a:t>
            </a:r>
            <a:endParaRPr sz="2100">
              <a:latin typeface="Calibri"/>
              <a:cs typeface="Calibri"/>
            </a:endParaRPr>
          </a:p>
          <a:p>
            <a:pPr algn="ctr">
              <a:lnSpc>
                <a:spcPts val="2410"/>
              </a:lnSpc>
            </a:pP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Therapy</a:t>
            </a:r>
            <a:endParaRPr sz="2100">
              <a:latin typeface="Calibri"/>
              <a:cs typeface="Calibri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641594" y="3486658"/>
            <a:ext cx="1421130" cy="1326515"/>
            <a:chOff x="5641594" y="3486658"/>
            <a:chExt cx="1421130" cy="1326515"/>
          </a:xfrm>
        </p:grpSpPr>
        <p:sp>
          <p:nvSpPr>
            <p:cNvPr id="16" name="object 16"/>
            <p:cNvSpPr/>
            <p:nvPr/>
          </p:nvSpPr>
          <p:spPr>
            <a:xfrm>
              <a:off x="6352031" y="3493008"/>
              <a:ext cx="0" cy="375920"/>
            </a:xfrm>
            <a:custGeom>
              <a:avLst/>
              <a:gdLst/>
              <a:ahLst/>
              <a:cxnLst/>
              <a:rect l="l" t="t" r="r" b="b"/>
              <a:pathLst>
                <a:path h="375920">
                  <a:moveTo>
                    <a:pt x="0" y="0"/>
                  </a:moveTo>
                  <a:lnTo>
                    <a:pt x="0" y="375538"/>
                  </a:lnTo>
                </a:path>
              </a:pathLst>
            </a:custGeom>
            <a:ln w="12192">
              <a:solidFill>
                <a:srgbClr val="BC612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647944" y="3867912"/>
              <a:ext cx="1408430" cy="939165"/>
            </a:xfrm>
            <a:custGeom>
              <a:avLst/>
              <a:gdLst/>
              <a:ahLst/>
              <a:cxnLst/>
              <a:rect l="l" t="t" r="r" b="b"/>
              <a:pathLst>
                <a:path w="1408429" h="939164">
                  <a:moveTo>
                    <a:pt x="1314323" y="0"/>
                  </a:moveTo>
                  <a:lnTo>
                    <a:pt x="93852" y="0"/>
                  </a:lnTo>
                  <a:lnTo>
                    <a:pt x="57328" y="7377"/>
                  </a:lnTo>
                  <a:lnTo>
                    <a:pt x="27495" y="27495"/>
                  </a:lnTo>
                  <a:lnTo>
                    <a:pt x="7377" y="57328"/>
                  </a:lnTo>
                  <a:lnTo>
                    <a:pt x="0" y="93852"/>
                  </a:lnTo>
                  <a:lnTo>
                    <a:pt x="0" y="844931"/>
                  </a:lnTo>
                  <a:lnTo>
                    <a:pt x="7377" y="881455"/>
                  </a:lnTo>
                  <a:lnTo>
                    <a:pt x="27495" y="911288"/>
                  </a:lnTo>
                  <a:lnTo>
                    <a:pt x="57328" y="931406"/>
                  </a:lnTo>
                  <a:lnTo>
                    <a:pt x="93852" y="938783"/>
                  </a:lnTo>
                  <a:lnTo>
                    <a:pt x="1314323" y="938783"/>
                  </a:lnTo>
                  <a:lnTo>
                    <a:pt x="1350847" y="931406"/>
                  </a:lnTo>
                  <a:lnTo>
                    <a:pt x="1380680" y="911288"/>
                  </a:lnTo>
                  <a:lnTo>
                    <a:pt x="1400798" y="881455"/>
                  </a:lnTo>
                  <a:lnTo>
                    <a:pt x="1408176" y="844931"/>
                  </a:lnTo>
                  <a:lnTo>
                    <a:pt x="1408176" y="93852"/>
                  </a:lnTo>
                  <a:lnTo>
                    <a:pt x="1400798" y="57328"/>
                  </a:lnTo>
                  <a:lnTo>
                    <a:pt x="1380680" y="27495"/>
                  </a:lnTo>
                  <a:lnTo>
                    <a:pt x="1350847" y="7377"/>
                  </a:lnTo>
                  <a:lnTo>
                    <a:pt x="1314323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647944" y="3867912"/>
              <a:ext cx="1408430" cy="939165"/>
            </a:xfrm>
            <a:custGeom>
              <a:avLst/>
              <a:gdLst/>
              <a:ahLst/>
              <a:cxnLst/>
              <a:rect l="l" t="t" r="r" b="b"/>
              <a:pathLst>
                <a:path w="1408429" h="939164">
                  <a:moveTo>
                    <a:pt x="0" y="93852"/>
                  </a:moveTo>
                  <a:lnTo>
                    <a:pt x="7377" y="57328"/>
                  </a:lnTo>
                  <a:lnTo>
                    <a:pt x="27495" y="27495"/>
                  </a:lnTo>
                  <a:lnTo>
                    <a:pt x="57328" y="7377"/>
                  </a:lnTo>
                  <a:lnTo>
                    <a:pt x="93852" y="0"/>
                  </a:lnTo>
                  <a:lnTo>
                    <a:pt x="1314323" y="0"/>
                  </a:lnTo>
                  <a:lnTo>
                    <a:pt x="1350847" y="7377"/>
                  </a:lnTo>
                  <a:lnTo>
                    <a:pt x="1380680" y="27495"/>
                  </a:lnTo>
                  <a:lnTo>
                    <a:pt x="1400798" y="57328"/>
                  </a:lnTo>
                  <a:lnTo>
                    <a:pt x="1408176" y="93852"/>
                  </a:lnTo>
                  <a:lnTo>
                    <a:pt x="1408176" y="844931"/>
                  </a:lnTo>
                  <a:lnTo>
                    <a:pt x="1400798" y="881455"/>
                  </a:lnTo>
                  <a:lnTo>
                    <a:pt x="1380680" y="911288"/>
                  </a:lnTo>
                  <a:lnTo>
                    <a:pt x="1350847" y="931406"/>
                  </a:lnTo>
                  <a:lnTo>
                    <a:pt x="1314323" y="938783"/>
                  </a:lnTo>
                  <a:lnTo>
                    <a:pt x="93852" y="938783"/>
                  </a:lnTo>
                  <a:lnTo>
                    <a:pt x="57328" y="931406"/>
                  </a:lnTo>
                  <a:lnTo>
                    <a:pt x="27495" y="911288"/>
                  </a:lnTo>
                  <a:lnTo>
                    <a:pt x="7377" y="881455"/>
                  </a:lnTo>
                  <a:lnTo>
                    <a:pt x="0" y="844931"/>
                  </a:lnTo>
                  <a:lnTo>
                    <a:pt x="0" y="93852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5895594" y="3989070"/>
            <a:ext cx="909319" cy="6400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70485">
              <a:lnSpc>
                <a:spcPts val="2410"/>
              </a:lnSpc>
              <a:spcBef>
                <a:spcPts val="110"/>
              </a:spcBef>
            </a:pP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Chemo</a:t>
            </a:r>
            <a:endParaRPr sz="2100">
              <a:latin typeface="Calibri"/>
              <a:cs typeface="Calibri"/>
            </a:endParaRPr>
          </a:p>
          <a:p>
            <a:pPr marL="12700">
              <a:lnSpc>
                <a:spcPts val="2410"/>
              </a:lnSpc>
            </a:pP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Therapy</a:t>
            </a:r>
            <a:endParaRPr sz="2100">
              <a:latin typeface="Calibri"/>
              <a:cs typeface="Calibri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6345682" y="3486658"/>
            <a:ext cx="2545715" cy="1326515"/>
            <a:chOff x="6345682" y="3486658"/>
            <a:chExt cx="2545715" cy="1326515"/>
          </a:xfrm>
        </p:grpSpPr>
        <p:sp>
          <p:nvSpPr>
            <p:cNvPr id="21" name="object 21"/>
            <p:cNvSpPr/>
            <p:nvPr/>
          </p:nvSpPr>
          <p:spPr>
            <a:xfrm>
              <a:off x="6352032" y="3493008"/>
              <a:ext cx="1830705" cy="375920"/>
            </a:xfrm>
            <a:custGeom>
              <a:avLst/>
              <a:gdLst/>
              <a:ahLst/>
              <a:cxnLst/>
              <a:rect l="l" t="t" r="r" b="b"/>
              <a:pathLst>
                <a:path w="1830704" h="375920">
                  <a:moveTo>
                    <a:pt x="0" y="0"/>
                  </a:moveTo>
                  <a:lnTo>
                    <a:pt x="0" y="187705"/>
                  </a:lnTo>
                  <a:lnTo>
                    <a:pt x="1830704" y="187705"/>
                  </a:lnTo>
                  <a:lnTo>
                    <a:pt x="1830704" y="375538"/>
                  </a:lnTo>
                </a:path>
              </a:pathLst>
            </a:custGeom>
            <a:ln w="12192">
              <a:solidFill>
                <a:srgbClr val="BC612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7476744" y="3867912"/>
              <a:ext cx="1408430" cy="939165"/>
            </a:xfrm>
            <a:custGeom>
              <a:avLst/>
              <a:gdLst/>
              <a:ahLst/>
              <a:cxnLst/>
              <a:rect l="l" t="t" r="r" b="b"/>
              <a:pathLst>
                <a:path w="1408429" h="939164">
                  <a:moveTo>
                    <a:pt x="1314323" y="0"/>
                  </a:moveTo>
                  <a:lnTo>
                    <a:pt x="93852" y="0"/>
                  </a:lnTo>
                  <a:lnTo>
                    <a:pt x="57328" y="7377"/>
                  </a:lnTo>
                  <a:lnTo>
                    <a:pt x="27495" y="27495"/>
                  </a:lnTo>
                  <a:lnTo>
                    <a:pt x="7377" y="57328"/>
                  </a:lnTo>
                  <a:lnTo>
                    <a:pt x="0" y="93852"/>
                  </a:lnTo>
                  <a:lnTo>
                    <a:pt x="0" y="844931"/>
                  </a:lnTo>
                  <a:lnTo>
                    <a:pt x="7377" y="881455"/>
                  </a:lnTo>
                  <a:lnTo>
                    <a:pt x="27495" y="911288"/>
                  </a:lnTo>
                  <a:lnTo>
                    <a:pt x="57328" y="931406"/>
                  </a:lnTo>
                  <a:lnTo>
                    <a:pt x="93852" y="938783"/>
                  </a:lnTo>
                  <a:lnTo>
                    <a:pt x="1314323" y="938783"/>
                  </a:lnTo>
                  <a:lnTo>
                    <a:pt x="1350847" y="931406"/>
                  </a:lnTo>
                  <a:lnTo>
                    <a:pt x="1380680" y="911288"/>
                  </a:lnTo>
                  <a:lnTo>
                    <a:pt x="1400798" y="881455"/>
                  </a:lnTo>
                  <a:lnTo>
                    <a:pt x="1408176" y="844931"/>
                  </a:lnTo>
                  <a:lnTo>
                    <a:pt x="1408176" y="93852"/>
                  </a:lnTo>
                  <a:lnTo>
                    <a:pt x="1400798" y="57328"/>
                  </a:lnTo>
                  <a:lnTo>
                    <a:pt x="1380680" y="27495"/>
                  </a:lnTo>
                  <a:lnTo>
                    <a:pt x="1350847" y="7377"/>
                  </a:lnTo>
                  <a:lnTo>
                    <a:pt x="1314323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476744" y="3867912"/>
              <a:ext cx="1408430" cy="939165"/>
            </a:xfrm>
            <a:custGeom>
              <a:avLst/>
              <a:gdLst/>
              <a:ahLst/>
              <a:cxnLst/>
              <a:rect l="l" t="t" r="r" b="b"/>
              <a:pathLst>
                <a:path w="1408429" h="939164">
                  <a:moveTo>
                    <a:pt x="0" y="93852"/>
                  </a:moveTo>
                  <a:lnTo>
                    <a:pt x="7377" y="57328"/>
                  </a:lnTo>
                  <a:lnTo>
                    <a:pt x="27495" y="27495"/>
                  </a:lnTo>
                  <a:lnTo>
                    <a:pt x="57328" y="7377"/>
                  </a:lnTo>
                  <a:lnTo>
                    <a:pt x="93852" y="0"/>
                  </a:lnTo>
                  <a:lnTo>
                    <a:pt x="1314323" y="0"/>
                  </a:lnTo>
                  <a:lnTo>
                    <a:pt x="1350847" y="7377"/>
                  </a:lnTo>
                  <a:lnTo>
                    <a:pt x="1380680" y="27495"/>
                  </a:lnTo>
                  <a:lnTo>
                    <a:pt x="1400798" y="57328"/>
                  </a:lnTo>
                  <a:lnTo>
                    <a:pt x="1408176" y="93852"/>
                  </a:lnTo>
                  <a:lnTo>
                    <a:pt x="1408176" y="844931"/>
                  </a:lnTo>
                  <a:lnTo>
                    <a:pt x="1400798" y="881455"/>
                  </a:lnTo>
                  <a:lnTo>
                    <a:pt x="1380680" y="911288"/>
                  </a:lnTo>
                  <a:lnTo>
                    <a:pt x="1350847" y="931406"/>
                  </a:lnTo>
                  <a:lnTo>
                    <a:pt x="1314323" y="938783"/>
                  </a:lnTo>
                  <a:lnTo>
                    <a:pt x="93852" y="938783"/>
                  </a:lnTo>
                  <a:lnTo>
                    <a:pt x="57328" y="931406"/>
                  </a:lnTo>
                  <a:lnTo>
                    <a:pt x="27495" y="911288"/>
                  </a:lnTo>
                  <a:lnTo>
                    <a:pt x="7377" y="881455"/>
                  </a:lnTo>
                  <a:lnTo>
                    <a:pt x="0" y="844931"/>
                  </a:lnTo>
                  <a:lnTo>
                    <a:pt x="0" y="93852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7695945" y="3989070"/>
            <a:ext cx="970280" cy="6400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ts val="2410"/>
              </a:lnSpc>
              <a:spcBef>
                <a:spcPts val="110"/>
              </a:spcBef>
            </a:pPr>
            <a:r>
              <a:rPr sz="2100" spc="-20" dirty="0">
                <a:solidFill>
                  <a:srgbClr val="FFFFFF"/>
                </a:solidFill>
                <a:latin typeface="Calibri"/>
                <a:cs typeface="Calibri"/>
              </a:rPr>
              <a:t>Targeted</a:t>
            </a:r>
            <a:endParaRPr sz="2100">
              <a:latin typeface="Calibri"/>
              <a:cs typeface="Calibri"/>
            </a:endParaRPr>
          </a:p>
          <a:p>
            <a:pPr marL="42545">
              <a:lnSpc>
                <a:spcPts val="2410"/>
              </a:lnSpc>
            </a:pP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Therapy</a:t>
            </a:r>
            <a:endParaRPr sz="2100">
              <a:latin typeface="Calibri"/>
              <a:cs typeface="Calibri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6345935" y="3486911"/>
            <a:ext cx="4377055" cy="1325880"/>
            <a:chOff x="6345935" y="3486911"/>
            <a:chExt cx="4377055" cy="1325880"/>
          </a:xfrm>
        </p:grpSpPr>
        <p:sp>
          <p:nvSpPr>
            <p:cNvPr id="26" name="object 26"/>
            <p:cNvSpPr/>
            <p:nvPr/>
          </p:nvSpPr>
          <p:spPr>
            <a:xfrm>
              <a:off x="6352031" y="3493007"/>
              <a:ext cx="3661410" cy="375920"/>
            </a:xfrm>
            <a:custGeom>
              <a:avLst/>
              <a:gdLst/>
              <a:ahLst/>
              <a:cxnLst/>
              <a:rect l="l" t="t" r="r" b="b"/>
              <a:pathLst>
                <a:path w="3661409" h="375920">
                  <a:moveTo>
                    <a:pt x="0" y="0"/>
                  </a:moveTo>
                  <a:lnTo>
                    <a:pt x="0" y="187705"/>
                  </a:lnTo>
                  <a:lnTo>
                    <a:pt x="3661283" y="187705"/>
                  </a:lnTo>
                  <a:lnTo>
                    <a:pt x="3661283" y="375538"/>
                  </a:lnTo>
                </a:path>
              </a:pathLst>
            </a:custGeom>
            <a:ln w="12192">
              <a:solidFill>
                <a:srgbClr val="BC612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9308591" y="3867911"/>
              <a:ext cx="1408430" cy="939165"/>
            </a:xfrm>
            <a:custGeom>
              <a:avLst/>
              <a:gdLst/>
              <a:ahLst/>
              <a:cxnLst/>
              <a:rect l="l" t="t" r="r" b="b"/>
              <a:pathLst>
                <a:path w="1408429" h="939164">
                  <a:moveTo>
                    <a:pt x="1314323" y="0"/>
                  </a:moveTo>
                  <a:lnTo>
                    <a:pt x="93852" y="0"/>
                  </a:lnTo>
                  <a:lnTo>
                    <a:pt x="57328" y="7377"/>
                  </a:lnTo>
                  <a:lnTo>
                    <a:pt x="27495" y="27495"/>
                  </a:lnTo>
                  <a:lnTo>
                    <a:pt x="7377" y="57328"/>
                  </a:lnTo>
                  <a:lnTo>
                    <a:pt x="0" y="93852"/>
                  </a:lnTo>
                  <a:lnTo>
                    <a:pt x="0" y="844931"/>
                  </a:lnTo>
                  <a:lnTo>
                    <a:pt x="7377" y="881455"/>
                  </a:lnTo>
                  <a:lnTo>
                    <a:pt x="27495" y="911288"/>
                  </a:lnTo>
                  <a:lnTo>
                    <a:pt x="57328" y="931406"/>
                  </a:lnTo>
                  <a:lnTo>
                    <a:pt x="93852" y="938783"/>
                  </a:lnTo>
                  <a:lnTo>
                    <a:pt x="1314323" y="938783"/>
                  </a:lnTo>
                  <a:lnTo>
                    <a:pt x="1350847" y="931406"/>
                  </a:lnTo>
                  <a:lnTo>
                    <a:pt x="1380680" y="911288"/>
                  </a:lnTo>
                  <a:lnTo>
                    <a:pt x="1400798" y="881455"/>
                  </a:lnTo>
                  <a:lnTo>
                    <a:pt x="1408176" y="844931"/>
                  </a:lnTo>
                  <a:lnTo>
                    <a:pt x="1408176" y="93852"/>
                  </a:lnTo>
                  <a:lnTo>
                    <a:pt x="1400798" y="57328"/>
                  </a:lnTo>
                  <a:lnTo>
                    <a:pt x="1380680" y="27495"/>
                  </a:lnTo>
                  <a:lnTo>
                    <a:pt x="1350847" y="7377"/>
                  </a:lnTo>
                  <a:lnTo>
                    <a:pt x="1314323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9308591" y="3867911"/>
              <a:ext cx="1408430" cy="939165"/>
            </a:xfrm>
            <a:custGeom>
              <a:avLst/>
              <a:gdLst/>
              <a:ahLst/>
              <a:cxnLst/>
              <a:rect l="l" t="t" r="r" b="b"/>
              <a:pathLst>
                <a:path w="1408429" h="939164">
                  <a:moveTo>
                    <a:pt x="0" y="93852"/>
                  </a:moveTo>
                  <a:lnTo>
                    <a:pt x="7377" y="57328"/>
                  </a:lnTo>
                  <a:lnTo>
                    <a:pt x="27495" y="27495"/>
                  </a:lnTo>
                  <a:lnTo>
                    <a:pt x="57328" y="7377"/>
                  </a:lnTo>
                  <a:lnTo>
                    <a:pt x="93852" y="0"/>
                  </a:lnTo>
                  <a:lnTo>
                    <a:pt x="1314323" y="0"/>
                  </a:lnTo>
                  <a:lnTo>
                    <a:pt x="1350847" y="7377"/>
                  </a:lnTo>
                  <a:lnTo>
                    <a:pt x="1380680" y="27495"/>
                  </a:lnTo>
                  <a:lnTo>
                    <a:pt x="1400798" y="57328"/>
                  </a:lnTo>
                  <a:lnTo>
                    <a:pt x="1408176" y="93852"/>
                  </a:lnTo>
                  <a:lnTo>
                    <a:pt x="1408176" y="844931"/>
                  </a:lnTo>
                  <a:lnTo>
                    <a:pt x="1400798" y="881455"/>
                  </a:lnTo>
                  <a:lnTo>
                    <a:pt x="1380680" y="911288"/>
                  </a:lnTo>
                  <a:lnTo>
                    <a:pt x="1350847" y="931406"/>
                  </a:lnTo>
                  <a:lnTo>
                    <a:pt x="1314323" y="938783"/>
                  </a:lnTo>
                  <a:lnTo>
                    <a:pt x="93852" y="938783"/>
                  </a:lnTo>
                  <a:lnTo>
                    <a:pt x="57328" y="931406"/>
                  </a:lnTo>
                  <a:lnTo>
                    <a:pt x="27495" y="911288"/>
                  </a:lnTo>
                  <a:lnTo>
                    <a:pt x="7377" y="881455"/>
                  </a:lnTo>
                  <a:lnTo>
                    <a:pt x="0" y="844931"/>
                  </a:lnTo>
                  <a:lnTo>
                    <a:pt x="0" y="93852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9542526" y="3989070"/>
            <a:ext cx="941069" cy="6400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ts val="2410"/>
              </a:lnSpc>
              <a:spcBef>
                <a:spcPts val="110"/>
              </a:spcBef>
            </a:pP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Immuno</a:t>
            </a:r>
            <a:endParaRPr sz="2100">
              <a:latin typeface="Calibri"/>
              <a:cs typeface="Calibri"/>
            </a:endParaRPr>
          </a:p>
          <a:p>
            <a:pPr marL="27940">
              <a:lnSpc>
                <a:spcPts val="2410"/>
              </a:lnSpc>
            </a:pP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Therapy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fld id="{81D60167-4931-47E6-BA6A-407CBD079E47}" type="slidenum">
              <a:rPr spc="-25" dirty="0"/>
              <a:t>26</a:t>
            </a:fld>
            <a:endParaRPr spc="-25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fld id="{81D60167-4931-47E6-BA6A-407CBD079E47}" type="slidenum">
              <a:rPr spc="-25" dirty="0"/>
              <a:t>27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7569" y="-1447"/>
            <a:ext cx="1724660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spc="-10" dirty="0"/>
              <a:t>Surgery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827938" y="1108963"/>
            <a:ext cx="9818370" cy="37585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241300" algn="l"/>
              </a:tabLst>
            </a:pPr>
            <a:r>
              <a:rPr sz="3500" b="1" dirty="0">
                <a:latin typeface="Calibri"/>
                <a:cs typeface="Calibri"/>
              </a:rPr>
              <a:t>Palliative</a:t>
            </a:r>
            <a:r>
              <a:rPr sz="3500" b="1" spc="-120" dirty="0">
                <a:latin typeface="Calibri"/>
                <a:cs typeface="Calibri"/>
              </a:rPr>
              <a:t> </a:t>
            </a:r>
            <a:r>
              <a:rPr sz="3500" b="1" spc="-10" dirty="0">
                <a:latin typeface="Calibri"/>
                <a:cs typeface="Calibri"/>
              </a:rPr>
              <a:t>Nephrectomy</a:t>
            </a:r>
            <a:r>
              <a:rPr sz="3500" b="1" spc="-75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–</a:t>
            </a:r>
            <a:r>
              <a:rPr sz="3500" spc="-50" dirty="0">
                <a:latin typeface="Calibri"/>
                <a:cs typeface="Calibri"/>
              </a:rPr>
              <a:t> </a:t>
            </a:r>
            <a:r>
              <a:rPr sz="3500" spc="-10" dirty="0">
                <a:latin typeface="Calibri"/>
                <a:cs typeface="Calibri"/>
              </a:rPr>
              <a:t>Indicated</a:t>
            </a:r>
            <a:r>
              <a:rPr sz="3500" spc="-120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in</a:t>
            </a:r>
            <a:r>
              <a:rPr sz="3500" spc="-75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patients</a:t>
            </a:r>
            <a:r>
              <a:rPr sz="3500" spc="-105" dirty="0">
                <a:latin typeface="Calibri"/>
                <a:cs typeface="Calibri"/>
              </a:rPr>
              <a:t> </a:t>
            </a:r>
            <a:r>
              <a:rPr sz="3500" spc="-20" dirty="0">
                <a:latin typeface="Calibri"/>
                <a:cs typeface="Calibri"/>
              </a:rPr>
              <a:t>with</a:t>
            </a:r>
            <a:endParaRPr sz="3500">
              <a:latin typeface="Calibri"/>
              <a:cs typeface="Calibri"/>
            </a:endParaRPr>
          </a:p>
          <a:p>
            <a:pPr marL="798195" lvl="1" indent="-328930">
              <a:lnSpc>
                <a:spcPct val="100000"/>
              </a:lnSpc>
              <a:spcBef>
                <a:spcPts val="70"/>
              </a:spcBef>
              <a:buFont typeface="Arial MT"/>
              <a:buChar char="•"/>
              <a:tabLst>
                <a:tab pos="798195" algn="l"/>
              </a:tabLst>
            </a:pPr>
            <a:r>
              <a:rPr sz="3500" dirty="0">
                <a:latin typeface="Calibri"/>
                <a:cs typeface="Calibri"/>
              </a:rPr>
              <a:t>Severe</a:t>
            </a:r>
            <a:r>
              <a:rPr sz="3500" spc="-130" dirty="0">
                <a:latin typeface="Calibri"/>
                <a:cs typeface="Calibri"/>
              </a:rPr>
              <a:t> </a:t>
            </a:r>
            <a:r>
              <a:rPr sz="3500" spc="-10" dirty="0">
                <a:latin typeface="Calibri"/>
                <a:cs typeface="Calibri"/>
              </a:rPr>
              <a:t>hemorrhage,</a:t>
            </a:r>
            <a:endParaRPr sz="3500">
              <a:latin typeface="Calibri"/>
              <a:cs typeface="Calibri"/>
            </a:endParaRPr>
          </a:p>
          <a:p>
            <a:pPr marL="798195" lvl="1" indent="-32893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798195" algn="l"/>
              </a:tabLst>
            </a:pPr>
            <a:r>
              <a:rPr sz="3500" dirty="0">
                <a:latin typeface="Calibri"/>
                <a:cs typeface="Calibri"/>
              </a:rPr>
              <a:t>Severe</a:t>
            </a:r>
            <a:r>
              <a:rPr sz="3500" spc="-130" dirty="0">
                <a:latin typeface="Calibri"/>
                <a:cs typeface="Calibri"/>
              </a:rPr>
              <a:t> </a:t>
            </a:r>
            <a:r>
              <a:rPr sz="3500" spc="-10" dirty="0">
                <a:latin typeface="Calibri"/>
                <a:cs typeface="Calibri"/>
              </a:rPr>
              <a:t>pain,</a:t>
            </a:r>
            <a:endParaRPr sz="3500">
              <a:latin typeface="Calibri"/>
              <a:cs typeface="Calibri"/>
            </a:endParaRPr>
          </a:p>
          <a:p>
            <a:pPr marL="798195" lvl="1" indent="-328930">
              <a:lnSpc>
                <a:spcPct val="100000"/>
              </a:lnSpc>
              <a:spcBef>
                <a:spcPts val="75"/>
              </a:spcBef>
              <a:buFont typeface="Arial MT"/>
              <a:buChar char="•"/>
              <a:tabLst>
                <a:tab pos="798195" algn="l"/>
              </a:tabLst>
            </a:pPr>
            <a:r>
              <a:rPr sz="3500" spc="-10" dirty="0">
                <a:latin typeface="Calibri"/>
                <a:cs typeface="Calibri"/>
              </a:rPr>
              <a:t>Paraneoplastic</a:t>
            </a:r>
            <a:r>
              <a:rPr sz="3500" spc="-125" dirty="0">
                <a:latin typeface="Calibri"/>
                <a:cs typeface="Calibri"/>
              </a:rPr>
              <a:t> </a:t>
            </a:r>
            <a:r>
              <a:rPr sz="3500" spc="-10" dirty="0">
                <a:latin typeface="Calibri"/>
                <a:cs typeface="Calibri"/>
              </a:rPr>
              <a:t>syndrome</a:t>
            </a:r>
            <a:endParaRPr sz="3500">
              <a:latin typeface="Calibri"/>
              <a:cs typeface="Calibri"/>
            </a:endParaRPr>
          </a:p>
          <a:p>
            <a:pPr marL="798195" lvl="1" indent="-328930">
              <a:lnSpc>
                <a:spcPct val="100000"/>
              </a:lnSpc>
              <a:spcBef>
                <a:spcPts val="70"/>
              </a:spcBef>
              <a:buFont typeface="Arial MT"/>
              <a:buChar char="•"/>
              <a:tabLst>
                <a:tab pos="798195" algn="l"/>
              </a:tabLst>
            </a:pPr>
            <a:r>
              <a:rPr sz="3500" dirty="0">
                <a:latin typeface="Calibri"/>
                <a:cs typeface="Calibri"/>
              </a:rPr>
              <a:t>or</a:t>
            </a:r>
            <a:r>
              <a:rPr sz="3500" spc="-45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compression</a:t>
            </a:r>
            <a:r>
              <a:rPr sz="3500" spc="-100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of</a:t>
            </a:r>
            <a:r>
              <a:rPr sz="3500" spc="-65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adjacent</a:t>
            </a:r>
            <a:r>
              <a:rPr sz="3500" spc="-105" dirty="0">
                <a:latin typeface="Calibri"/>
                <a:cs typeface="Calibri"/>
              </a:rPr>
              <a:t> </a:t>
            </a:r>
            <a:r>
              <a:rPr sz="3500" spc="-10" dirty="0">
                <a:latin typeface="Calibri"/>
                <a:cs typeface="Calibri"/>
              </a:rPr>
              <a:t>viscera</a:t>
            </a:r>
            <a:endParaRPr sz="3500">
              <a:latin typeface="Calibri"/>
              <a:cs typeface="Calibri"/>
            </a:endParaRPr>
          </a:p>
          <a:p>
            <a:pPr marL="697865" marR="5080" lvl="1" indent="-228600">
              <a:lnSpc>
                <a:spcPts val="3770"/>
              </a:lnSpc>
              <a:spcBef>
                <a:spcPts val="585"/>
              </a:spcBef>
              <a:buFont typeface="Arial MT"/>
              <a:buChar char="•"/>
              <a:tabLst>
                <a:tab pos="697865" algn="l"/>
                <a:tab pos="798195" algn="l"/>
              </a:tabLst>
            </a:pPr>
            <a:r>
              <a:rPr sz="3500" dirty="0">
                <a:latin typeface="Calibri"/>
                <a:cs typeface="Calibri"/>
              </a:rPr>
              <a:t>	Solitary</a:t>
            </a:r>
            <a:r>
              <a:rPr sz="3500" spc="-114" dirty="0">
                <a:latin typeface="Calibri"/>
                <a:cs typeface="Calibri"/>
              </a:rPr>
              <a:t> </a:t>
            </a:r>
            <a:r>
              <a:rPr sz="3500" spc="-20" dirty="0">
                <a:latin typeface="Calibri"/>
                <a:cs typeface="Calibri"/>
              </a:rPr>
              <a:t>metastasis</a:t>
            </a:r>
            <a:r>
              <a:rPr sz="3500" spc="-55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can</a:t>
            </a:r>
            <a:r>
              <a:rPr sz="3500" spc="-100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be</a:t>
            </a:r>
            <a:r>
              <a:rPr sz="3500" spc="-50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resected</a:t>
            </a:r>
            <a:r>
              <a:rPr sz="3500" spc="-90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and</a:t>
            </a:r>
            <a:r>
              <a:rPr sz="3500" spc="-75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may</a:t>
            </a:r>
            <a:r>
              <a:rPr sz="3500" spc="-60" dirty="0">
                <a:latin typeface="Calibri"/>
                <a:cs typeface="Calibri"/>
              </a:rPr>
              <a:t> </a:t>
            </a:r>
            <a:r>
              <a:rPr sz="3500" spc="-20" dirty="0">
                <a:latin typeface="Calibri"/>
                <a:cs typeface="Calibri"/>
              </a:rPr>
              <a:t>show </a:t>
            </a:r>
            <a:r>
              <a:rPr sz="3500" dirty="0">
                <a:latin typeface="Calibri"/>
                <a:cs typeface="Calibri"/>
              </a:rPr>
              <a:t>some</a:t>
            </a:r>
            <a:r>
              <a:rPr sz="3500" spc="-50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survival</a:t>
            </a:r>
            <a:r>
              <a:rPr sz="3500" spc="-65" dirty="0">
                <a:latin typeface="Calibri"/>
                <a:cs typeface="Calibri"/>
              </a:rPr>
              <a:t> </a:t>
            </a:r>
            <a:r>
              <a:rPr sz="3500" spc="-10" dirty="0">
                <a:latin typeface="Calibri"/>
                <a:cs typeface="Calibri"/>
              </a:rPr>
              <a:t>advantage</a:t>
            </a:r>
            <a:endParaRPr sz="3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fld id="{81D60167-4931-47E6-BA6A-407CBD079E47}" type="slidenum">
              <a:rPr spc="-25" dirty="0"/>
              <a:t>28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89509" rIns="0" bIns="0" rtlCol="0">
            <a:spAutoFit/>
          </a:bodyPr>
          <a:lstStyle/>
          <a:p>
            <a:pPr marL="359410">
              <a:lnSpc>
                <a:spcPct val="100000"/>
              </a:lnSpc>
              <a:spcBef>
                <a:spcPts val="110"/>
              </a:spcBef>
            </a:pPr>
            <a:r>
              <a:rPr spc="-10" dirty="0"/>
              <a:t>Surgery…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44" y="1774012"/>
            <a:ext cx="9907905" cy="36506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40665" algn="l"/>
              </a:tabLst>
            </a:pPr>
            <a:r>
              <a:rPr sz="3600" b="1" dirty="0">
                <a:latin typeface="Calibri"/>
                <a:cs typeface="Calibri"/>
              </a:rPr>
              <a:t>Resection</a:t>
            </a:r>
            <a:r>
              <a:rPr sz="3600" b="1" spc="-85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of</a:t>
            </a:r>
            <a:r>
              <a:rPr sz="3600" b="1" spc="-55" dirty="0">
                <a:latin typeface="Calibri"/>
                <a:cs typeface="Calibri"/>
              </a:rPr>
              <a:t> </a:t>
            </a:r>
            <a:r>
              <a:rPr sz="3600" b="1" spc="-10" dirty="0">
                <a:latin typeface="Calibri"/>
                <a:cs typeface="Calibri"/>
              </a:rPr>
              <a:t>met’s</a:t>
            </a:r>
            <a:endParaRPr sz="3600">
              <a:latin typeface="Calibri"/>
              <a:cs typeface="Calibri"/>
            </a:endParaRPr>
          </a:p>
          <a:p>
            <a:pPr marL="697230" lvl="1" indent="-227965">
              <a:lnSpc>
                <a:spcPct val="100000"/>
              </a:lnSpc>
              <a:spcBef>
                <a:spcPts val="165"/>
              </a:spcBef>
              <a:buFont typeface="Arial MT"/>
              <a:buChar char="•"/>
              <a:tabLst>
                <a:tab pos="697230" algn="l"/>
              </a:tabLst>
            </a:pPr>
            <a:r>
              <a:rPr sz="3200" dirty="0">
                <a:latin typeface="Calibri"/>
                <a:cs typeface="Calibri"/>
              </a:rPr>
              <a:t>in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pt.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not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relieved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from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palliative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RT</a:t>
            </a:r>
            <a:endParaRPr sz="3200">
              <a:latin typeface="Calibri"/>
              <a:cs typeface="Calibri"/>
            </a:endParaRPr>
          </a:p>
          <a:p>
            <a:pPr marL="697230" lvl="1" indent="-227965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697230" algn="l"/>
                <a:tab pos="2506345" algn="l"/>
              </a:tabLst>
            </a:pPr>
            <a:r>
              <a:rPr sz="3200" dirty="0">
                <a:latin typeface="Calibri"/>
                <a:cs typeface="Calibri"/>
              </a:rPr>
              <a:t>In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solitary</a:t>
            </a:r>
            <a:r>
              <a:rPr sz="3200" dirty="0">
                <a:latin typeface="Calibri"/>
                <a:cs typeface="Calibri"/>
              </a:rPr>
              <a:t>	</a:t>
            </a:r>
            <a:r>
              <a:rPr sz="3200" spc="-20" dirty="0">
                <a:latin typeface="Calibri"/>
                <a:cs typeface="Calibri"/>
              </a:rPr>
              <a:t>mets.</a:t>
            </a:r>
            <a:endParaRPr sz="32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560"/>
              </a:spcBef>
              <a:buFont typeface="Arial MT"/>
              <a:buChar char="•"/>
              <a:tabLst>
                <a:tab pos="240665" algn="l"/>
              </a:tabLst>
            </a:pPr>
            <a:r>
              <a:rPr sz="3600" b="1" spc="-10" dirty="0">
                <a:latin typeface="Calibri"/>
                <a:cs typeface="Calibri"/>
              </a:rPr>
              <a:t>Spontaneous</a:t>
            </a:r>
            <a:r>
              <a:rPr sz="3600" b="1" spc="-165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regression</a:t>
            </a:r>
            <a:r>
              <a:rPr sz="3600" b="1" spc="-110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of</a:t>
            </a:r>
            <a:r>
              <a:rPr sz="3600" b="1" spc="-70" dirty="0">
                <a:latin typeface="Calibri"/>
                <a:cs typeface="Calibri"/>
              </a:rPr>
              <a:t> </a:t>
            </a:r>
            <a:r>
              <a:rPr sz="3600" b="1" spc="-10" dirty="0">
                <a:latin typeface="Calibri"/>
                <a:cs typeface="Calibri"/>
              </a:rPr>
              <a:t>met’s</a:t>
            </a:r>
            <a:endParaRPr sz="3600">
              <a:latin typeface="Calibri"/>
              <a:cs typeface="Calibri"/>
            </a:endParaRPr>
          </a:p>
          <a:p>
            <a:pPr marL="697230" lvl="1" indent="-227965">
              <a:lnSpc>
                <a:spcPct val="100000"/>
              </a:lnSpc>
              <a:spcBef>
                <a:spcPts val="140"/>
              </a:spcBef>
              <a:buFont typeface="Arial MT"/>
              <a:buChar char="•"/>
              <a:tabLst>
                <a:tab pos="697230" algn="l"/>
              </a:tabLst>
            </a:pPr>
            <a:r>
              <a:rPr sz="3200" dirty="0">
                <a:latin typeface="Calibri"/>
                <a:cs typeface="Calibri"/>
              </a:rPr>
              <a:t>&lt;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1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%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cases</a:t>
            </a:r>
            <a:endParaRPr sz="3200">
              <a:latin typeface="Calibri"/>
              <a:cs typeface="Calibri"/>
            </a:endParaRPr>
          </a:p>
          <a:p>
            <a:pPr marL="697865" marR="5080" lvl="1" indent="-228600">
              <a:lnSpc>
                <a:spcPts val="3460"/>
              </a:lnSpc>
              <a:spcBef>
                <a:spcPts val="555"/>
              </a:spcBef>
              <a:buFont typeface="Arial MT"/>
              <a:buChar char="•"/>
              <a:tabLst>
                <a:tab pos="697865" algn="l"/>
              </a:tabLst>
            </a:pPr>
            <a:r>
              <a:rPr sz="3200" dirty="0">
                <a:latin typeface="Calibri"/>
                <a:cs typeface="Calibri"/>
              </a:rPr>
              <a:t>only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4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(0.8%)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474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patients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9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series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who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underwent nephrectomy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experienced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regression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14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metastatic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foci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fld id="{81D60167-4931-47E6-BA6A-407CBD079E47}" type="slidenum">
              <a:rPr spc="-25" dirty="0"/>
              <a:t>29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6901" y="522224"/>
            <a:ext cx="3226435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dirty="0"/>
              <a:t>Radio</a:t>
            </a:r>
            <a:r>
              <a:rPr sz="4400" spc="-80" dirty="0"/>
              <a:t> </a:t>
            </a:r>
            <a:r>
              <a:rPr sz="4400" spc="-10" dirty="0"/>
              <a:t>Therapy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066901" y="1244390"/>
            <a:ext cx="10155555" cy="3648710"/>
          </a:xfrm>
          <a:prstGeom prst="rect">
            <a:avLst/>
          </a:prstGeom>
        </p:spPr>
        <p:txBody>
          <a:bodyPr vert="horz" wrap="square" lIns="0" tIns="8699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685"/>
              </a:spcBef>
              <a:buFont typeface="Arial MT"/>
              <a:buChar char="•"/>
              <a:tabLst>
                <a:tab pos="240665" algn="l"/>
              </a:tabLst>
            </a:pPr>
            <a:r>
              <a:rPr sz="4000" b="1" spc="-10" dirty="0">
                <a:latin typeface="Calibri"/>
                <a:cs typeface="Calibri"/>
              </a:rPr>
              <a:t>Palliation</a:t>
            </a:r>
            <a:endParaRPr sz="4000">
              <a:latin typeface="Calibri"/>
              <a:cs typeface="Calibri"/>
            </a:endParaRPr>
          </a:p>
          <a:p>
            <a:pPr marL="698500" marR="5080" lvl="1" indent="-228600">
              <a:lnSpc>
                <a:spcPct val="100000"/>
              </a:lnSpc>
              <a:spcBef>
                <a:spcPts val="525"/>
              </a:spcBef>
              <a:buFont typeface="Arial MT"/>
              <a:buChar char="•"/>
              <a:tabLst>
                <a:tab pos="698500" algn="l"/>
              </a:tabLst>
            </a:pPr>
            <a:r>
              <a:rPr sz="3600" dirty="0">
                <a:latin typeface="Calibri"/>
                <a:cs typeface="Calibri"/>
              </a:rPr>
              <a:t>Used</a:t>
            </a:r>
            <a:r>
              <a:rPr sz="3600" spc="-9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for</a:t>
            </a:r>
            <a:r>
              <a:rPr sz="3600" spc="-8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local</a:t>
            </a:r>
            <a:r>
              <a:rPr sz="3600" spc="-6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or</a:t>
            </a:r>
            <a:r>
              <a:rPr sz="3600" spc="-8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symptomatic</a:t>
            </a:r>
            <a:r>
              <a:rPr sz="3600" spc="-10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metastatic</a:t>
            </a:r>
            <a:r>
              <a:rPr sz="3600" spc="-8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disease, </a:t>
            </a:r>
            <a:r>
              <a:rPr sz="3600" dirty="0">
                <a:latin typeface="Calibri"/>
                <a:cs typeface="Calibri"/>
              </a:rPr>
              <a:t>such</a:t>
            </a:r>
            <a:r>
              <a:rPr sz="3600" spc="-5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as</a:t>
            </a:r>
            <a:r>
              <a:rPr sz="3600" spc="-5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painful</a:t>
            </a:r>
            <a:r>
              <a:rPr sz="3600" spc="-4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osseous</a:t>
            </a:r>
            <a:r>
              <a:rPr sz="3600" spc="-8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lesions</a:t>
            </a:r>
            <a:r>
              <a:rPr sz="3600" spc="-4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or</a:t>
            </a:r>
            <a:r>
              <a:rPr sz="3600" spc="-5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brain</a:t>
            </a:r>
            <a:r>
              <a:rPr sz="3600" spc="-7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metastasis.</a:t>
            </a:r>
            <a:endParaRPr sz="3600">
              <a:latin typeface="Calibri"/>
              <a:cs typeface="Calibri"/>
            </a:endParaRPr>
          </a:p>
          <a:p>
            <a:pPr marL="698500" marR="398780" lvl="1" indent="-228600">
              <a:lnSpc>
                <a:spcPct val="100000"/>
              </a:lnSpc>
              <a:spcBef>
                <a:spcPts val="509"/>
              </a:spcBef>
              <a:buFont typeface="Arial MT"/>
              <a:buChar char="•"/>
              <a:tabLst>
                <a:tab pos="698500" algn="l"/>
              </a:tabLst>
            </a:pPr>
            <a:r>
              <a:rPr sz="3600" dirty="0">
                <a:latin typeface="Calibri"/>
                <a:cs typeface="Calibri"/>
              </a:rPr>
              <a:t>Higher</a:t>
            </a:r>
            <a:r>
              <a:rPr sz="3600" spc="-5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doses</a:t>
            </a:r>
            <a:r>
              <a:rPr sz="3600" spc="-9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(up</a:t>
            </a:r>
            <a:r>
              <a:rPr sz="3600" spc="-4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to</a:t>
            </a:r>
            <a:r>
              <a:rPr sz="3600" spc="-8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35-40Gy)</a:t>
            </a:r>
            <a:r>
              <a:rPr sz="3600" spc="-5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may</a:t>
            </a:r>
            <a:r>
              <a:rPr sz="3600" spc="-7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be</a:t>
            </a:r>
            <a:r>
              <a:rPr sz="3600" spc="-6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required</a:t>
            </a:r>
            <a:r>
              <a:rPr sz="3600" spc="-65" dirty="0">
                <a:latin typeface="Calibri"/>
                <a:cs typeface="Calibri"/>
              </a:rPr>
              <a:t> </a:t>
            </a:r>
            <a:r>
              <a:rPr sz="3600" spc="-25" dirty="0">
                <a:latin typeface="Calibri"/>
                <a:cs typeface="Calibri"/>
              </a:rPr>
              <a:t>to </a:t>
            </a:r>
            <a:r>
              <a:rPr sz="3600" dirty="0">
                <a:latin typeface="Calibri"/>
                <a:cs typeface="Calibri"/>
              </a:rPr>
              <a:t>overcome</a:t>
            </a:r>
            <a:r>
              <a:rPr sz="3600" spc="-18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radioresistance.</a:t>
            </a:r>
            <a:endParaRPr sz="3600">
              <a:latin typeface="Calibri"/>
              <a:cs typeface="Calibri"/>
            </a:endParaRPr>
          </a:p>
          <a:p>
            <a:pPr marL="697865" lvl="1" indent="-227965">
              <a:lnSpc>
                <a:spcPct val="100000"/>
              </a:lnSpc>
              <a:spcBef>
                <a:spcPts val="505"/>
              </a:spcBef>
              <a:buFont typeface="Arial MT"/>
              <a:buChar char="•"/>
              <a:tabLst>
                <a:tab pos="697865" algn="l"/>
              </a:tabLst>
            </a:pPr>
            <a:r>
              <a:rPr sz="3600" spc="-10" dirty="0">
                <a:latin typeface="Calibri"/>
                <a:cs typeface="Calibri"/>
              </a:rPr>
              <a:t>Symptomatic</a:t>
            </a:r>
            <a:r>
              <a:rPr sz="3600" spc="-11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relief</a:t>
            </a:r>
            <a:r>
              <a:rPr sz="3600" spc="-8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in</a:t>
            </a:r>
            <a:r>
              <a:rPr sz="3600" spc="-7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64-</a:t>
            </a:r>
            <a:r>
              <a:rPr sz="3600" dirty="0">
                <a:latin typeface="Calibri"/>
                <a:cs typeface="Calibri"/>
              </a:rPr>
              <a:t>84%</a:t>
            </a:r>
            <a:r>
              <a:rPr sz="3600" spc="-6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of</a:t>
            </a:r>
            <a:r>
              <a:rPr sz="3600" spc="-7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patients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738" y="-1447"/>
            <a:ext cx="9186011" cy="615553"/>
          </a:xfrm>
        </p:spPr>
        <p:txBody>
          <a:bodyPr/>
          <a:lstStyle/>
          <a:p>
            <a:r>
              <a:rPr lang="en-US" dirty="0" smtClean="0"/>
              <a:t>                         Sequence  </a:t>
            </a:r>
            <a:r>
              <a:rPr lang="en-US" dirty="0" smtClean="0"/>
              <a:t>of LGIS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8328" y="1666190"/>
            <a:ext cx="7943342" cy="393954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Learning objectives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Vertical integration with anatomy and physiology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Horizontal integration with pathology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Clinical aspect as core subject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Ethics</a:t>
            </a:r>
          </a:p>
          <a:p>
            <a:endParaRPr lang="en-US" sz="3200" b="1" u="sng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336333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fld id="{81D60167-4931-47E6-BA6A-407CBD079E47}" type="slidenum">
              <a:rPr spc="-25" dirty="0"/>
              <a:t>30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62075" y="335025"/>
            <a:ext cx="3339465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spc="-20" dirty="0"/>
              <a:t>Chemotherapy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862075" y="1151966"/>
            <a:ext cx="10587355" cy="4531360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241300" marR="75565" indent="-228600">
              <a:lnSpc>
                <a:spcPct val="90000"/>
              </a:lnSpc>
              <a:spcBef>
                <a:spcPts val="475"/>
              </a:spcBef>
              <a:buFont typeface="Arial MT"/>
              <a:buChar char="•"/>
              <a:tabLst>
                <a:tab pos="241300" algn="l"/>
              </a:tabLst>
            </a:pPr>
            <a:r>
              <a:rPr sz="3200" dirty="0">
                <a:latin typeface="Calibri"/>
                <a:cs typeface="Calibri"/>
              </a:rPr>
              <a:t>RCC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is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chemo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resistant</a:t>
            </a:r>
            <a:r>
              <a:rPr sz="3200" spc="-50" dirty="0">
                <a:latin typeface="Calibri"/>
                <a:cs typeface="Calibri"/>
              </a:rPr>
              <a:t> tumor.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Phenomenon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due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to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presence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multi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drug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resistant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glycoprotein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(MDR)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tumor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cell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50" dirty="0">
                <a:latin typeface="Calibri"/>
                <a:cs typeface="Calibri"/>
              </a:rPr>
              <a:t>- </a:t>
            </a:r>
            <a:r>
              <a:rPr sz="3200" dirty="0">
                <a:latin typeface="Calibri"/>
                <a:cs typeface="Calibri"/>
              </a:rPr>
              <a:t>causes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extrusion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drug</a:t>
            </a:r>
            <a:endParaRPr sz="32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605"/>
              </a:spcBef>
              <a:buFont typeface="Arial MT"/>
              <a:buChar char="•"/>
              <a:tabLst>
                <a:tab pos="240665" algn="l"/>
              </a:tabLst>
            </a:pPr>
            <a:r>
              <a:rPr sz="3200" spc="-10" dirty="0">
                <a:latin typeface="Calibri"/>
                <a:cs typeface="Calibri"/>
              </a:rPr>
              <a:t>Conventional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therapy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has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little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to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offer.</a:t>
            </a:r>
            <a:endParaRPr sz="32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625"/>
              </a:spcBef>
              <a:buFont typeface="Arial MT"/>
              <a:buChar char="•"/>
              <a:tabLst>
                <a:tab pos="240665" algn="l"/>
              </a:tabLst>
            </a:pPr>
            <a:r>
              <a:rPr sz="3200" spc="-20" dirty="0">
                <a:latin typeface="Calibri"/>
                <a:cs typeface="Calibri"/>
              </a:rPr>
              <a:t>5-</a:t>
            </a:r>
            <a:r>
              <a:rPr sz="3200" dirty="0">
                <a:latin typeface="Calibri"/>
                <a:cs typeface="Calibri"/>
              </a:rPr>
              <a:t>FU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alone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has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response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rate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10%,</a:t>
            </a:r>
            <a:endParaRPr sz="3200">
              <a:latin typeface="Calibri"/>
              <a:cs typeface="Calibri"/>
            </a:endParaRPr>
          </a:p>
          <a:p>
            <a:pPr marL="241300" marR="5080" indent="-228600">
              <a:lnSpc>
                <a:spcPts val="3460"/>
              </a:lnSpc>
              <a:spcBef>
                <a:spcPts val="1060"/>
              </a:spcBef>
              <a:buFont typeface="Arial MT"/>
              <a:buChar char="•"/>
              <a:tabLst>
                <a:tab pos="241300" algn="l"/>
              </a:tabLst>
            </a:pPr>
            <a:r>
              <a:rPr sz="3200" spc="-20" dirty="0">
                <a:latin typeface="Calibri"/>
                <a:cs typeface="Calibri"/>
              </a:rPr>
              <a:t>On-</a:t>
            </a:r>
            <a:r>
              <a:rPr sz="3200" dirty="0">
                <a:latin typeface="Calibri"/>
                <a:cs typeface="Calibri"/>
              </a:rPr>
              <a:t>going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clinical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trials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combination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chemotherapy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including </a:t>
            </a:r>
            <a:r>
              <a:rPr sz="3200" dirty="0">
                <a:latin typeface="Calibri"/>
                <a:cs typeface="Calibri"/>
              </a:rPr>
              <a:t>Gemcitabine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and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5-</a:t>
            </a:r>
            <a:r>
              <a:rPr sz="3200" spc="-25" dirty="0">
                <a:latin typeface="Calibri"/>
                <a:cs typeface="Calibri"/>
              </a:rPr>
              <a:t>FU.</a:t>
            </a:r>
            <a:endParaRPr sz="3200">
              <a:latin typeface="Calibri"/>
              <a:cs typeface="Calibri"/>
            </a:endParaRPr>
          </a:p>
          <a:p>
            <a:pPr marL="241300" marR="539750" indent="-228600">
              <a:lnSpc>
                <a:spcPts val="3460"/>
              </a:lnSpc>
              <a:spcBef>
                <a:spcPts val="980"/>
              </a:spcBef>
              <a:buFont typeface="Arial MT"/>
              <a:buChar char="•"/>
              <a:tabLst>
                <a:tab pos="241300" algn="l"/>
              </a:tabLst>
            </a:pPr>
            <a:r>
              <a:rPr sz="3200" dirty="0">
                <a:latin typeface="Calibri"/>
                <a:cs typeface="Calibri"/>
              </a:rPr>
              <a:t>Limited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data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reveals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some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response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non-</a:t>
            </a:r>
            <a:r>
              <a:rPr sz="3200" dirty="0">
                <a:latin typeface="Calibri"/>
                <a:cs typeface="Calibri"/>
              </a:rPr>
              <a:t>clear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cell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RCC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dirty="0">
                <a:latin typeface="Calibri"/>
                <a:cs typeface="Calibri"/>
              </a:rPr>
              <a:t>Carboplatin,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Cisplatin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plus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Gemcitabine.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fld id="{81D60167-4931-47E6-BA6A-407CBD079E47}" type="slidenum">
              <a:rPr spc="-25" dirty="0"/>
              <a:t>31</a:t>
            </a:fld>
            <a:endParaRPr spc="-25" dirty="0"/>
          </a:p>
        </p:txBody>
      </p:sp>
      <p:sp>
        <p:nvSpPr>
          <p:cNvPr id="2" name="object 2"/>
          <p:cNvSpPr txBox="1"/>
          <p:nvPr/>
        </p:nvSpPr>
        <p:spPr>
          <a:xfrm>
            <a:off x="783132" y="152264"/>
            <a:ext cx="10731500" cy="5788025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sz="3600" spc="-25" dirty="0">
                <a:latin typeface="Calibri Light"/>
                <a:cs typeface="Calibri Light"/>
              </a:rPr>
              <a:t>RECENT</a:t>
            </a:r>
            <a:r>
              <a:rPr sz="3600" spc="-114" dirty="0">
                <a:latin typeface="Calibri Light"/>
                <a:cs typeface="Calibri Light"/>
              </a:rPr>
              <a:t> </a:t>
            </a:r>
            <a:r>
              <a:rPr sz="3600" spc="-75" dirty="0">
                <a:latin typeface="Calibri Light"/>
                <a:cs typeface="Calibri Light"/>
              </a:rPr>
              <a:t>ADVANCES</a:t>
            </a:r>
            <a:r>
              <a:rPr sz="3600" spc="-120" dirty="0">
                <a:latin typeface="Calibri Light"/>
                <a:cs typeface="Calibri Light"/>
              </a:rPr>
              <a:t> </a:t>
            </a:r>
            <a:r>
              <a:rPr sz="3600" dirty="0">
                <a:latin typeface="Calibri Light"/>
                <a:cs typeface="Calibri Light"/>
              </a:rPr>
              <a:t>:</a:t>
            </a:r>
            <a:r>
              <a:rPr sz="3600" spc="-45" dirty="0">
                <a:latin typeface="Calibri Light"/>
                <a:cs typeface="Calibri Light"/>
              </a:rPr>
              <a:t> </a:t>
            </a:r>
            <a:r>
              <a:rPr sz="3600" spc="-75" dirty="0">
                <a:latin typeface="Calibri Light"/>
                <a:cs typeface="Calibri Light"/>
              </a:rPr>
              <a:t>Targeted</a:t>
            </a:r>
            <a:r>
              <a:rPr sz="3600" spc="-125" dirty="0">
                <a:latin typeface="Calibri Light"/>
                <a:cs typeface="Calibri Light"/>
              </a:rPr>
              <a:t> </a:t>
            </a:r>
            <a:r>
              <a:rPr sz="3600" spc="-30" dirty="0">
                <a:latin typeface="Calibri Light"/>
                <a:cs typeface="Calibri Light"/>
              </a:rPr>
              <a:t>Molecular</a:t>
            </a:r>
            <a:r>
              <a:rPr sz="3600" spc="-114" dirty="0">
                <a:latin typeface="Calibri Light"/>
                <a:cs typeface="Calibri Light"/>
              </a:rPr>
              <a:t> </a:t>
            </a:r>
            <a:r>
              <a:rPr sz="3600" spc="-10" dirty="0">
                <a:latin typeface="Calibri Light"/>
                <a:cs typeface="Calibri Light"/>
              </a:rPr>
              <a:t>Therapy</a:t>
            </a:r>
            <a:endParaRPr sz="3600">
              <a:latin typeface="Calibri Light"/>
              <a:cs typeface="Calibri Light"/>
            </a:endParaRPr>
          </a:p>
          <a:p>
            <a:pPr marL="445770" indent="-227965" algn="just">
              <a:lnSpc>
                <a:spcPct val="100000"/>
              </a:lnSpc>
              <a:spcBef>
                <a:spcPts val="805"/>
              </a:spcBef>
              <a:buFont typeface="Arial MT"/>
              <a:buChar char="•"/>
              <a:tabLst>
                <a:tab pos="445770" algn="l"/>
              </a:tabLst>
            </a:pPr>
            <a:r>
              <a:rPr sz="3600" b="1" dirty="0">
                <a:latin typeface="Calibri"/>
                <a:cs typeface="Calibri"/>
              </a:rPr>
              <a:t>N</a:t>
            </a:r>
            <a:r>
              <a:rPr sz="3600" dirty="0">
                <a:latin typeface="Calibri"/>
                <a:cs typeface="Calibri"/>
              </a:rPr>
              <a:t>ew</a:t>
            </a:r>
            <a:r>
              <a:rPr sz="3600" spc="-8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treatment</a:t>
            </a:r>
            <a:r>
              <a:rPr sz="3600" spc="-13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approach</a:t>
            </a:r>
            <a:r>
              <a:rPr sz="3600" spc="-8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that</a:t>
            </a:r>
            <a:r>
              <a:rPr sz="3600" spc="-9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targets</a:t>
            </a:r>
            <a:r>
              <a:rPr sz="3600" spc="-10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only</a:t>
            </a:r>
            <a:r>
              <a:rPr sz="3600" spc="-8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the</a:t>
            </a:r>
            <a:r>
              <a:rPr sz="3600" spc="-9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cancer.</a:t>
            </a:r>
            <a:endParaRPr sz="3600">
              <a:latin typeface="Calibri"/>
              <a:cs typeface="Calibri"/>
            </a:endParaRPr>
          </a:p>
          <a:p>
            <a:pPr marL="446405" marR="5080" indent="-228600" algn="just">
              <a:lnSpc>
                <a:spcPct val="90000"/>
              </a:lnSpc>
              <a:spcBef>
                <a:spcPts val="1010"/>
              </a:spcBef>
              <a:buFont typeface="Arial MT"/>
              <a:buChar char="•"/>
              <a:tabLst>
                <a:tab pos="446405" algn="l"/>
              </a:tabLst>
            </a:pPr>
            <a:r>
              <a:rPr sz="3600" dirty="0">
                <a:latin typeface="Calibri"/>
                <a:cs typeface="Calibri"/>
              </a:rPr>
              <a:t>In</a:t>
            </a:r>
            <a:r>
              <a:rPr sz="3600" spc="58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renal</a:t>
            </a:r>
            <a:r>
              <a:rPr sz="3600" spc="58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cell</a:t>
            </a:r>
            <a:r>
              <a:rPr sz="3600" spc="56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carcinoma</a:t>
            </a:r>
            <a:r>
              <a:rPr sz="3600" spc="59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patients,</a:t>
            </a:r>
            <a:r>
              <a:rPr sz="3600" spc="57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this</a:t>
            </a:r>
            <a:r>
              <a:rPr sz="3600" spc="58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type</a:t>
            </a:r>
            <a:r>
              <a:rPr sz="3600" spc="59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of</a:t>
            </a:r>
            <a:r>
              <a:rPr sz="3600" spc="58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therapy </a:t>
            </a:r>
            <a:r>
              <a:rPr sz="3600" dirty="0">
                <a:latin typeface="Calibri"/>
                <a:cs typeface="Calibri"/>
              </a:rPr>
              <a:t>uses</a:t>
            </a:r>
            <a:r>
              <a:rPr sz="3600" spc="229" dirty="0">
                <a:latin typeface="Calibri"/>
                <a:cs typeface="Calibri"/>
              </a:rPr>
              <a:t>  </a:t>
            </a:r>
            <a:r>
              <a:rPr sz="3600" dirty="0">
                <a:latin typeface="Calibri"/>
                <a:cs typeface="Calibri"/>
              </a:rPr>
              <a:t>drugs</a:t>
            </a:r>
            <a:r>
              <a:rPr sz="3600" spc="225" dirty="0">
                <a:latin typeface="Calibri"/>
                <a:cs typeface="Calibri"/>
              </a:rPr>
              <a:t>  </a:t>
            </a:r>
            <a:r>
              <a:rPr sz="3600" dirty="0">
                <a:latin typeface="Calibri"/>
                <a:cs typeface="Calibri"/>
              </a:rPr>
              <a:t>that</a:t>
            </a:r>
            <a:r>
              <a:rPr sz="3600" spc="225" dirty="0">
                <a:latin typeface="Calibri"/>
                <a:cs typeface="Calibri"/>
              </a:rPr>
              <a:t>  </a:t>
            </a:r>
            <a:r>
              <a:rPr sz="3600" dirty="0">
                <a:latin typeface="Calibri"/>
                <a:cs typeface="Calibri"/>
              </a:rPr>
              <a:t>stop</a:t>
            </a:r>
            <a:r>
              <a:rPr sz="3600" spc="220" dirty="0">
                <a:latin typeface="Calibri"/>
                <a:cs typeface="Calibri"/>
              </a:rPr>
              <a:t>  </a:t>
            </a:r>
            <a:r>
              <a:rPr sz="3600" dirty="0">
                <a:latin typeface="Calibri"/>
                <a:cs typeface="Calibri"/>
              </a:rPr>
              <a:t>the</a:t>
            </a:r>
            <a:r>
              <a:rPr sz="3600" spc="215" dirty="0">
                <a:latin typeface="Calibri"/>
                <a:cs typeface="Calibri"/>
              </a:rPr>
              <a:t>  </a:t>
            </a:r>
            <a:r>
              <a:rPr sz="3600" dirty="0">
                <a:latin typeface="Calibri"/>
                <a:cs typeface="Calibri"/>
              </a:rPr>
              <a:t>new</a:t>
            </a:r>
            <a:r>
              <a:rPr sz="3600" spc="220" dirty="0">
                <a:latin typeface="Calibri"/>
                <a:cs typeface="Calibri"/>
              </a:rPr>
              <a:t>  </a:t>
            </a:r>
            <a:r>
              <a:rPr sz="3600" dirty="0">
                <a:latin typeface="Calibri"/>
                <a:cs typeface="Calibri"/>
              </a:rPr>
              <a:t>blood</a:t>
            </a:r>
            <a:r>
              <a:rPr sz="3600" spc="225" dirty="0">
                <a:latin typeface="Calibri"/>
                <a:cs typeface="Calibri"/>
              </a:rPr>
              <a:t>  </a:t>
            </a:r>
            <a:r>
              <a:rPr sz="3600" dirty="0">
                <a:latin typeface="Calibri"/>
                <a:cs typeface="Calibri"/>
              </a:rPr>
              <a:t>vessels</a:t>
            </a:r>
            <a:r>
              <a:rPr sz="3600" spc="229" dirty="0">
                <a:latin typeface="Calibri"/>
                <a:cs typeface="Calibri"/>
              </a:rPr>
              <a:t>  </a:t>
            </a:r>
            <a:r>
              <a:rPr sz="3600" spc="-20" dirty="0">
                <a:latin typeface="Calibri"/>
                <a:cs typeface="Calibri"/>
              </a:rPr>
              <a:t>from </a:t>
            </a:r>
            <a:r>
              <a:rPr sz="3600" dirty="0">
                <a:latin typeface="Calibri"/>
                <a:cs typeface="Calibri"/>
              </a:rPr>
              <a:t>growing,</a:t>
            </a:r>
            <a:r>
              <a:rPr sz="3600" spc="-5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and</a:t>
            </a:r>
            <a:r>
              <a:rPr sz="3600" spc="-3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targets</a:t>
            </a:r>
            <a:r>
              <a:rPr sz="3600" spc="-4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certain</a:t>
            </a:r>
            <a:r>
              <a:rPr sz="3600" spc="-4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factors</a:t>
            </a:r>
            <a:r>
              <a:rPr sz="3600" spc="-4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that</a:t>
            </a:r>
            <a:r>
              <a:rPr sz="3600" spc="-4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cause</a:t>
            </a:r>
            <a:r>
              <a:rPr sz="3600" spc="-5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the</a:t>
            </a:r>
            <a:r>
              <a:rPr sz="3600" spc="-4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cells </a:t>
            </a:r>
            <a:r>
              <a:rPr sz="3600" dirty="0">
                <a:latin typeface="Calibri"/>
                <a:cs typeface="Calibri"/>
              </a:rPr>
              <a:t>to</a:t>
            </a:r>
            <a:r>
              <a:rPr sz="3600" spc="-3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grow.</a:t>
            </a:r>
            <a:endParaRPr sz="3600">
              <a:latin typeface="Calibri"/>
              <a:cs typeface="Calibri"/>
            </a:endParaRPr>
          </a:p>
          <a:p>
            <a:pPr marL="446405" marR="5715" indent="-228600">
              <a:lnSpc>
                <a:spcPts val="3890"/>
              </a:lnSpc>
              <a:spcBef>
                <a:spcPts val="1065"/>
              </a:spcBef>
              <a:buFont typeface="Arial MT"/>
              <a:buChar char="•"/>
              <a:tabLst>
                <a:tab pos="446405" algn="l"/>
                <a:tab pos="2235835" algn="l"/>
                <a:tab pos="3634740" algn="l"/>
                <a:tab pos="4583430" algn="l"/>
                <a:tab pos="6522084" algn="l"/>
                <a:tab pos="7693025" algn="l"/>
                <a:tab pos="8500745" algn="l"/>
              </a:tabLst>
            </a:pPr>
            <a:r>
              <a:rPr sz="3600" b="1" spc="-10" dirty="0">
                <a:latin typeface="Calibri"/>
                <a:cs typeface="Calibri"/>
              </a:rPr>
              <a:t>Tyrosine</a:t>
            </a:r>
            <a:r>
              <a:rPr sz="3600" b="1" dirty="0">
                <a:latin typeface="Calibri"/>
                <a:cs typeface="Calibri"/>
              </a:rPr>
              <a:t>	</a:t>
            </a:r>
            <a:r>
              <a:rPr sz="3600" b="1" spc="-10" dirty="0">
                <a:latin typeface="Calibri"/>
                <a:cs typeface="Calibri"/>
              </a:rPr>
              <a:t>kinase</a:t>
            </a:r>
            <a:r>
              <a:rPr sz="3600" b="1" dirty="0">
                <a:latin typeface="Calibri"/>
                <a:cs typeface="Calibri"/>
              </a:rPr>
              <a:t>	</a:t>
            </a:r>
            <a:r>
              <a:rPr sz="3600" b="1" spc="-20" dirty="0">
                <a:latin typeface="Calibri"/>
                <a:cs typeface="Calibri"/>
              </a:rPr>
              <a:t>(TK)</a:t>
            </a:r>
            <a:r>
              <a:rPr sz="3600" b="1" dirty="0">
                <a:latin typeface="Calibri"/>
                <a:cs typeface="Calibri"/>
              </a:rPr>
              <a:t>	</a:t>
            </a:r>
            <a:r>
              <a:rPr sz="3600" spc="-10" dirty="0">
                <a:latin typeface="Calibri"/>
                <a:cs typeface="Calibri"/>
              </a:rPr>
              <a:t>inhibitors</a:t>
            </a:r>
            <a:r>
              <a:rPr sz="3600" dirty="0">
                <a:latin typeface="Calibri"/>
                <a:cs typeface="Calibri"/>
              </a:rPr>
              <a:t>	</a:t>
            </a:r>
            <a:r>
              <a:rPr sz="3600" spc="-10" dirty="0">
                <a:latin typeface="Calibri"/>
                <a:cs typeface="Calibri"/>
              </a:rPr>
              <a:t>block</a:t>
            </a:r>
            <a:r>
              <a:rPr sz="3600" dirty="0">
                <a:latin typeface="Calibri"/>
                <a:cs typeface="Calibri"/>
              </a:rPr>
              <a:t>	</a:t>
            </a:r>
            <a:r>
              <a:rPr sz="3600" spc="-25" dirty="0">
                <a:latin typeface="Calibri"/>
                <a:cs typeface="Calibri"/>
              </a:rPr>
              <a:t>the</a:t>
            </a:r>
            <a:r>
              <a:rPr sz="3600" dirty="0">
                <a:latin typeface="Calibri"/>
                <a:cs typeface="Calibri"/>
              </a:rPr>
              <a:t>	</a:t>
            </a:r>
            <a:r>
              <a:rPr sz="3600" spc="-10" dirty="0">
                <a:latin typeface="Calibri"/>
                <a:cs typeface="Calibri"/>
              </a:rPr>
              <a:t>intracellular </a:t>
            </a:r>
            <a:r>
              <a:rPr sz="3600" dirty="0">
                <a:latin typeface="Calibri"/>
                <a:cs typeface="Calibri"/>
              </a:rPr>
              <a:t>domain</a:t>
            </a:r>
            <a:r>
              <a:rPr sz="3600" spc="-6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of</a:t>
            </a:r>
            <a:r>
              <a:rPr sz="3600" spc="-4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the</a:t>
            </a:r>
            <a:r>
              <a:rPr sz="3600" spc="-6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VGEF</a:t>
            </a:r>
            <a:r>
              <a:rPr sz="3600" spc="-4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receptor</a:t>
            </a:r>
            <a:endParaRPr sz="3600">
              <a:latin typeface="Calibri"/>
              <a:cs typeface="Calibri"/>
            </a:endParaRPr>
          </a:p>
          <a:p>
            <a:pPr marL="445770" indent="-227965">
              <a:lnSpc>
                <a:spcPct val="100000"/>
              </a:lnSpc>
              <a:spcBef>
                <a:spcPts val="495"/>
              </a:spcBef>
              <a:buChar char="-"/>
              <a:tabLst>
                <a:tab pos="445770" algn="l"/>
              </a:tabLst>
            </a:pPr>
            <a:r>
              <a:rPr sz="3600" dirty="0">
                <a:latin typeface="Calibri"/>
                <a:cs typeface="Calibri"/>
              </a:rPr>
              <a:t>Sunitinib</a:t>
            </a:r>
            <a:r>
              <a:rPr sz="3600" spc="-8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(Sutent)</a:t>
            </a:r>
            <a:endParaRPr sz="3600">
              <a:latin typeface="Calibri"/>
              <a:cs typeface="Calibri"/>
            </a:endParaRPr>
          </a:p>
          <a:p>
            <a:pPr marL="445134" indent="-227329">
              <a:lnSpc>
                <a:spcPct val="100000"/>
              </a:lnSpc>
              <a:spcBef>
                <a:spcPts val="580"/>
              </a:spcBef>
              <a:buChar char="-"/>
              <a:tabLst>
                <a:tab pos="445134" algn="l"/>
              </a:tabLst>
            </a:pPr>
            <a:r>
              <a:rPr sz="3600" spc="-10" dirty="0">
                <a:latin typeface="Calibri"/>
                <a:cs typeface="Calibri"/>
              </a:rPr>
              <a:t>Sorafenib</a:t>
            </a:r>
            <a:r>
              <a:rPr sz="3600" spc="-16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(Nexavar)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fld id="{81D60167-4931-47E6-BA6A-407CBD079E47}" type="slidenum">
              <a:rPr spc="-25" dirty="0"/>
              <a:t>32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1738" y="282016"/>
            <a:ext cx="3634740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spc="-20" dirty="0"/>
              <a:t>Immunotherapy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09319" y="1150924"/>
            <a:ext cx="9360535" cy="4798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65405" indent="-228600">
              <a:lnSpc>
                <a:spcPct val="15010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sz="3200" spc="-10" dirty="0">
                <a:latin typeface="Calibri"/>
                <a:cs typeface="Calibri"/>
              </a:rPr>
              <a:t>Systemic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type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treatment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used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to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improve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body’s </a:t>
            </a:r>
            <a:r>
              <a:rPr sz="3200" dirty="0">
                <a:latin typeface="Calibri"/>
                <a:cs typeface="Calibri"/>
              </a:rPr>
              <a:t>natural</a:t>
            </a:r>
            <a:r>
              <a:rPr sz="3200" spc="-15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defenses.</a:t>
            </a:r>
            <a:endParaRPr sz="3200">
              <a:latin typeface="Calibri"/>
              <a:cs typeface="Calibri"/>
            </a:endParaRPr>
          </a:p>
          <a:p>
            <a:pPr marL="241300" marR="5080" indent="-228600">
              <a:lnSpc>
                <a:spcPct val="150100"/>
              </a:lnSpc>
              <a:spcBef>
                <a:spcPts val="1005"/>
              </a:spcBef>
              <a:buChar char="•"/>
              <a:tabLst>
                <a:tab pos="241300" algn="l"/>
                <a:tab pos="332105" algn="l"/>
              </a:tabLst>
            </a:pPr>
            <a:r>
              <a:rPr sz="3200" dirty="0">
                <a:latin typeface="Arial MT"/>
                <a:cs typeface="Arial MT"/>
              </a:rPr>
              <a:t>	</a:t>
            </a:r>
            <a:r>
              <a:rPr sz="3200" dirty="0">
                <a:latin typeface="Calibri"/>
                <a:cs typeface="Calibri"/>
              </a:rPr>
              <a:t>Boosts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immune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system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and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slows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down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cancer growth</a:t>
            </a:r>
            <a:endParaRPr sz="32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2910"/>
              </a:spcBef>
              <a:buFont typeface="Arial MT"/>
              <a:buChar char="•"/>
              <a:tabLst>
                <a:tab pos="240665" algn="l"/>
              </a:tabLst>
            </a:pPr>
            <a:r>
              <a:rPr sz="3200" b="1" spc="-10" dirty="0">
                <a:latin typeface="Calibri"/>
                <a:cs typeface="Calibri"/>
              </a:rPr>
              <a:t>Interferon</a:t>
            </a:r>
            <a:r>
              <a:rPr sz="3200" b="1" spc="-15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(IFN)</a:t>
            </a:r>
            <a:endParaRPr sz="32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2930"/>
              </a:spcBef>
              <a:buFont typeface="Arial MT"/>
              <a:buChar char="•"/>
              <a:tabLst>
                <a:tab pos="240665" algn="l"/>
              </a:tabLst>
            </a:pPr>
            <a:r>
              <a:rPr sz="3200" b="1" dirty="0">
                <a:latin typeface="Calibri"/>
                <a:cs typeface="Calibri"/>
              </a:rPr>
              <a:t>Interleukin</a:t>
            </a:r>
            <a:r>
              <a:rPr sz="3200" b="1" spc="-8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(IL</a:t>
            </a:r>
            <a:r>
              <a:rPr sz="3200" b="1" spc="-114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-</a:t>
            </a:r>
            <a:r>
              <a:rPr sz="3200" b="1" spc="-25" dirty="0">
                <a:latin typeface="Calibri"/>
                <a:cs typeface="Calibri"/>
              </a:rPr>
              <a:t>2)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fld id="{81D60167-4931-47E6-BA6A-407CBD079E47}" type="slidenum">
              <a:rPr spc="-25" dirty="0"/>
              <a:t>33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39436" y="228676"/>
            <a:ext cx="2131695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spc="-25" dirty="0"/>
              <a:t>Summary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975928"/>
            <a:ext cx="10779125" cy="474345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241300" algn="l"/>
              </a:tabLst>
            </a:pPr>
            <a:r>
              <a:rPr sz="3600" dirty="0">
                <a:latin typeface="Calibri"/>
                <a:cs typeface="Calibri"/>
              </a:rPr>
              <a:t>RCC</a:t>
            </a:r>
            <a:r>
              <a:rPr sz="3600" spc="-6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has</a:t>
            </a:r>
            <a:r>
              <a:rPr sz="3600" spc="-7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increasing</a:t>
            </a:r>
            <a:r>
              <a:rPr sz="3600" spc="-5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incidence</a:t>
            </a:r>
            <a:endParaRPr sz="36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241300" algn="l"/>
              </a:tabLst>
            </a:pPr>
            <a:r>
              <a:rPr sz="3600" dirty="0">
                <a:latin typeface="Calibri"/>
                <a:cs typeface="Calibri"/>
              </a:rPr>
              <a:t>Associated</a:t>
            </a:r>
            <a:r>
              <a:rPr sz="3600" spc="-8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with</a:t>
            </a:r>
            <a:r>
              <a:rPr sz="3600" spc="-8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tobacco</a:t>
            </a:r>
            <a:r>
              <a:rPr sz="3600" spc="-9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and</a:t>
            </a:r>
            <a:r>
              <a:rPr sz="3600" spc="-10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inherited</a:t>
            </a:r>
            <a:r>
              <a:rPr sz="3600" spc="-9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disorders</a:t>
            </a:r>
            <a:endParaRPr sz="36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241300" algn="l"/>
              </a:tabLst>
            </a:pPr>
            <a:r>
              <a:rPr sz="3600" dirty="0">
                <a:latin typeface="Calibri"/>
                <a:cs typeface="Calibri"/>
              </a:rPr>
              <a:t>Surgery</a:t>
            </a:r>
            <a:r>
              <a:rPr sz="3600" spc="-9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is</a:t>
            </a:r>
            <a:r>
              <a:rPr sz="3600" spc="-4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the</a:t>
            </a:r>
            <a:r>
              <a:rPr sz="3600" spc="-5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only</a:t>
            </a:r>
            <a:r>
              <a:rPr sz="3600" spc="-4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curative</a:t>
            </a:r>
            <a:r>
              <a:rPr sz="3600" spc="-8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modality</a:t>
            </a:r>
            <a:r>
              <a:rPr sz="3600" spc="-4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for</a:t>
            </a:r>
            <a:r>
              <a:rPr sz="3600" spc="-5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Stage</a:t>
            </a:r>
            <a:r>
              <a:rPr sz="3600" spc="-5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I,</a:t>
            </a:r>
            <a:r>
              <a:rPr sz="3600" spc="-4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II,</a:t>
            </a:r>
            <a:r>
              <a:rPr sz="3600" spc="-4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and</a:t>
            </a:r>
            <a:r>
              <a:rPr sz="3600" spc="-65" dirty="0">
                <a:latin typeface="Calibri"/>
                <a:cs typeface="Calibri"/>
              </a:rPr>
              <a:t> </a:t>
            </a:r>
            <a:r>
              <a:rPr sz="3600" spc="-25" dirty="0">
                <a:latin typeface="Calibri"/>
                <a:cs typeface="Calibri"/>
              </a:rPr>
              <a:t>III</a:t>
            </a:r>
            <a:endParaRPr sz="36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55"/>
              </a:spcBef>
              <a:buFont typeface="Arial MT"/>
              <a:buChar char="•"/>
              <a:tabLst>
                <a:tab pos="241300" algn="l"/>
              </a:tabLst>
            </a:pPr>
            <a:r>
              <a:rPr sz="3600" dirty="0">
                <a:latin typeface="Calibri"/>
                <a:cs typeface="Calibri"/>
              </a:rPr>
              <a:t>RCC</a:t>
            </a:r>
            <a:r>
              <a:rPr sz="3600" spc="-9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is</a:t>
            </a:r>
            <a:r>
              <a:rPr sz="3600" spc="-8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radio</a:t>
            </a:r>
            <a:r>
              <a:rPr sz="3600" spc="-8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resistant,</a:t>
            </a:r>
            <a:r>
              <a:rPr sz="3600" spc="-10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RT’s</a:t>
            </a:r>
            <a:r>
              <a:rPr sz="3600" spc="-9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role</a:t>
            </a:r>
            <a:r>
              <a:rPr sz="3600" spc="-8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in</a:t>
            </a:r>
            <a:r>
              <a:rPr sz="3600" spc="-8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paliation</a:t>
            </a:r>
            <a:endParaRPr sz="3600">
              <a:latin typeface="Calibri"/>
              <a:cs typeface="Calibri"/>
            </a:endParaRPr>
          </a:p>
          <a:p>
            <a:pPr marL="241300" marR="2099945" indent="-229235">
              <a:lnSpc>
                <a:spcPts val="3890"/>
              </a:lnSpc>
              <a:spcBef>
                <a:spcPts val="1070"/>
              </a:spcBef>
              <a:buFont typeface="Arial MT"/>
              <a:buChar char="•"/>
              <a:tabLst>
                <a:tab pos="241300" algn="l"/>
              </a:tabLst>
            </a:pPr>
            <a:r>
              <a:rPr sz="3600" dirty="0">
                <a:latin typeface="Calibri"/>
                <a:cs typeface="Calibri"/>
              </a:rPr>
              <a:t>Stage</a:t>
            </a:r>
            <a:r>
              <a:rPr sz="3600" spc="-7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IV</a:t>
            </a:r>
            <a:r>
              <a:rPr sz="3600" spc="-8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disease</a:t>
            </a:r>
            <a:r>
              <a:rPr sz="3600" spc="-7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holds</a:t>
            </a:r>
            <a:r>
              <a:rPr sz="3600" spc="-8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poor</a:t>
            </a:r>
            <a:r>
              <a:rPr sz="3600" spc="-5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prognosis</a:t>
            </a:r>
            <a:r>
              <a:rPr sz="3600" spc="-7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despite </a:t>
            </a:r>
            <a:r>
              <a:rPr sz="3600" dirty="0">
                <a:latin typeface="Calibri"/>
                <a:cs typeface="Calibri"/>
              </a:rPr>
              <a:t>advancements</a:t>
            </a:r>
            <a:r>
              <a:rPr sz="3600" spc="-9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in</a:t>
            </a:r>
            <a:r>
              <a:rPr sz="3600" spc="-4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molecular</a:t>
            </a:r>
            <a:r>
              <a:rPr sz="3600" spc="-4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understanding</a:t>
            </a:r>
            <a:endParaRPr sz="3600">
              <a:latin typeface="Calibri"/>
              <a:cs typeface="Calibri"/>
            </a:endParaRPr>
          </a:p>
          <a:p>
            <a:pPr marL="241300" marR="900430" indent="-229235">
              <a:lnSpc>
                <a:spcPts val="3890"/>
              </a:lnSpc>
              <a:spcBef>
                <a:spcPts val="1005"/>
              </a:spcBef>
              <a:buFont typeface="Arial MT"/>
              <a:buChar char="•"/>
              <a:tabLst>
                <a:tab pos="241300" algn="l"/>
                <a:tab pos="9121140" algn="l"/>
              </a:tabLst>
            </a:pPr>
            <a:r>
              <a:rPr sz="3600" spc="-10" dirty="0">
                <a:latin typeface="Calibri"/>
                <a:cs typeface="Calibri"/>
              </a:rPr>
              <a:t>IL-</a:t>
            </a:r>
            <a:r>
              <a:rPr sz="3600" dirty="0">
                <a:latin typeface="Calibri"/>
                <a:cs typeface="Calibri"/>
              </a:rPr>
              <a:t>2,</a:t>
            </a:r>
            <a:r>
              <a:rPr sz="3600" spc="-7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Sorafenib,</a:t>
            </a:r>
            <a:r>
              <a:rPr sz="3600" spc="-6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Sunitinib,</a:t>
            </a:r>
            <a:r>
              <a:rPr sz="3600" spc="-7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and</a:t>
            </a:r>
            <a:r>
              <a:rPr sz="3600" spc="-70" dirty="0">
                <a:latin typeface="Calibri"/>
                <a:cs typeface="Calibri"/>
              </a:rPr>
              <a:t> </a:t>
            </a:r>
            <a:r>
              <a:rPr sz="3600" spc="-35" dirty="0">
                <a:latin typeface="Calibri"/>
                <a:cs typeface="Calibri"/>
              </a:rPr>
              <a:t>Temsirolimus</a:t>
            </a:r>
            <a:r>
              <a:rPr sz="3600" spc="-75" dirty="0">
                <a:latin typeface="Calibri"/>
                <a:cs typeface="Calibri"/>
              </a:rPr>
              <a:t> </a:t>
            </a:r>
            <a:r>
              <a:rPr sz="3600" spc="-25" dirty="0">
                <a:latin typeface="Calibri"/>
                <a:cs typeface="Calibri"/>
              </a:rPr>
              <a:t>are</a:t>
            </a:r>
            <a:r>
              <a:rPr sz="3600" dirty="0">
                <a:latin typeface="Calibri"/>
                <a:cs typeface="Calibri"/>
              </a:rPr>
              <a:t>	</a:t>
            </a:r>
            <a:r>
              <a:rPr sz="3600" spc="-35" dirty="0">
                <a:latin typeface="Calibri"/>
                <a:cs typeface="Calibri"/>
              </a:rPr>
              <a:t>FDA </a:t>
            </a:r>
            <a:r>
              <a:rPr sz="3600" dirty="0">
                <a:latin typeface="Calibri"/>
                <a:cs typeface="Calibri"/>
              </a:rPr>
              <a:t>approved</a:t>
            </a:r>
            <a:r>
              <a:rPr sz="3600" spc="-14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treatments</a:t>
            </a:r>
            <a:r>
              <a:rPr sz="3600" spc="-16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for</a:t>
            </a:r>
            <a:r>
              <a:rPr sz="3600" spc="-10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advanced</a:t>
            </a:r>
            <a:r>
              <a:rPr sz="3600" spc="-140" dirty="0">
                <a:latin typeface="Calibri"/>
                <a:cs typeface="Calibri"/>
              </a:rPr>
              <a:t> </a:t>
            </a:r>
            <a:r>
              <a:rPr sz="3600" spc="-20" dirty="0">
                <a:latin typeface="Calibri"/>
                <a:cs typeface="Calibri"/>
              </a:rPr>
              <a:t>RCC.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738" y="-1447"/>
            <a:ext cx="9186011" cy="615553"/>
          </a:xfrm>
        </p:spPr>
        <p:txBody>
          <a:bodyPr/>
          <a:lstStyle/>
          <a:p>
            <a:r>
              <a:rPr lang="en-US" dirty="0" smtClean="0"/>
              <a:t>                       Biomedical </a:t>
            </a:r>
            <a:r>
              <a:rPr lang="en-US" dirty="0" smtClean="0"/>
              <a:t>Ethics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66189"/>
            <a:ext cx="11201400" cy="2215991"/>
          </a:xfrm>
        </p:spPr>
        <p:txBody>
          <a:bodyPr/>
          <a:lstStyle/>
          <a:p>
            <a:r>
              <a:rPr lang="en-US" sz="2800" dirty="0" smtClean="0"/>
              <a:t>Before doing any </a:t>
            </a:r>
            <a:r>
              <a:rPr lang="en-US" sz="2800" dirty="0" smtClean="0"/>
              <a:t>medical </a:t>
            </a:r>
            <a:r>
              <a:rPr lang="en-US" sz="2800" dirty="0" smtClean="0"/>
              <a:t>and surgical treatment informed consent must  be  taken</a:t>
            </a:r>
          </a:p>
          <a:p>
            <a:r>
              <a:rPr lang="en-US" sz="2800" dirty="0" smtClean="0"/>
              <a:t>Prognosis </a:t>
            </a:r>
            <a:r>
              <a:rPr lang="en-US" sz="2800" dirty="0"/>
              <a:t>should </a:t>
            </a:r>
            <a:r>
              <a:rPr lang="en-US" sz="2800" dirty="0" smtClean="0"/>
              <a:t>be </a:t>
            </a:r>
            <a:r>
              <a:rPr lang="en-US" sz="2800" dirty="0" smtClean="0"/>
              <a:t>explained to the patient and attendants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4525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3200400" y="1666875"/>
            <a:ext cx="4743450" cy="922338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517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1st year_Introduction to Wintrobe and Westergen..p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219200"/>
            <a:ext cx="62484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4794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971800" y="2298700"/>
            <a:ext cx="9220200" cy="614363"/>
          </a:xfrm>
        </p:spPr>
        <p:txBody>
          <a:bodyPr/>
          <a:lstStyle/>
          <a:p>
            <a:r>
              <a:rPr lang="en-US" dirty="0" err="1"/>
              <a:t>VerticalIntegration</a:t>
            </a:r>
            <a:r>
              <a:rPr lang="en-US" dirty="0"/>
              <a:t> with  Anatomy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624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nal Cell Cancer Treatment - NC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1" y="1066801"/>
            <a:ext cx="7086600" cy="5404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8696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590800" y="2438400"/>
            <a:ext cx="8305800" cy="1312863"/>
          </a:xfrm>
        </p:spPr>
        <p:txBody>
          <a:bodyPr>
            <a:normAutofit/>
          </a:bodyPr>
          <a:lstStyle/>
          <a:p>
            <a:r>
              <a:rPr lang="en-US" dirty="0" smtClean="0"/>
              <a:t>Horizontal Integration with Pathology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350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nal Cell Carcinoma of Variant Histology: New Biologic Understanding Leads  to Therapeutic Advances | American Society of Clinical Oncology Educational  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371600"/>
            <a:ext cx="86106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4473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62000" y="2298700"/>
            <a:ext cx="9982200" cy="614363"/>
          </a:xfrm>
        </p:spPr>
        <p:txBody>
          <a:bodyPr/>
          <a:lstStyle/>
          <a:p>
            <a:r>
              <a:rPr lang="en-US" dirty="0" smtClean="0"/>
              <a:t>Vertical Integration with Imaging and Staging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510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1060</Words>
  <Application>Microsoft Office PowerPoint</Application>
  <PresentationFormat>Widescreen</PresentationFormat>
  <Paragraphs>157</Paragraphs>
  <Slides>35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Arial</vt:lpstr>
      <vt:lpstr>Arial MT</vt:lpstr>
      <vt:lpstr>Calibri</vt:lpstr>
      <vt:lpstr>Calibri Light</vt:lpstr>
      <vt:lpstr>Times New Roman</vt:lpstr>
      <vt:lpstr>Office Theme</vt:lpstr>
      <vt:lpstr>1_Office Theme</vt:lpstr>
      <vt:lpstr>RENAL CELL CARCINOMA</vt:lpstr>
      <vt:lpstr>University Vision And Mission</vt:lpstr>
      <vt:lpstr>                         Sequence  of LGIS</vt:lpstr>
      <vt:lpstr>PowerPoint Presentation</vt:lpstr>
      <vt:lpstr>VerticalIntegration with  Anatomy</vt:lpstr>
      <vt:lpstr>PowerPoint Presentation</vt:lpstr>
      <vt:lpstr>Horizontal Integration with Pathology</vt:lpstr>
      <vt:lpstr>PowerPoint Presentation</vt:lpstr>
      <vt:lpstr>Vertical Integration with Imaging and Staging</vt:lpstr>
      <vt:lpstr>PowerPoint Presentation</vt:lpstr>
      <vt:lpstr>PowerPoint Presentation</vt:lpstr>
      <vt:lpstr>CLINICAL STAGING</vt:lpstr>
      <vt:lpstr>American Join Committee on Cancer (AJCC) TNM Staging System.</vt:lpstr>
      <vt:lpstr>PowerPoint Presentation</vt:lpstr>
      <vt:lpstr>PowerPoint Presentation</vt:lpstr>
      <vt:lpstr>PowerPoint Presentation</vt:lpstr>
      <vt:lpstr>Renal Cell Cancer Stage Grouping</vt:lpstr>
      <vt:lpstr>PowerPoint Presentation</vt:lpstr>
      <vt:lpstr>                                 Core Subject</vt:lpstr>
      <vt:lpstr>PowerPoint Presentation</vt:lpstr>
      <vt:lpstr>INTRODUCTION</vt:lpstr>
      <vt:lpstr>Management</vt:lpstr>
      <vt:lpstr>Management of Localized disease</vt:lpstr>
      <vt:lpstr>Surgery- Radical nephrectomy</vt:lpstr>
      <vt:lpstr>Nephron Sparing Surgery</vt:lpstr>
      <vt:lpstr>Management of Metastatic Disease</vt:lpstr>
      <vt:lpstr>Surgery</vt:lpstr>
      <vt:lpstr>Surgery…</vt:lpstr>
      <vt:lpstr>Radio Therapy</vt:lpstr>
      <vt:lpstr>Chemotherapy</vt:lpstr>
      <vt:lpstr>PowerPoint Presentation</vt:lpstr>
      <vt:lpstr>Immunotherapy</vt:lpstr>
      <vt:lpstr>Summary</vt:lpstr>
      <vt:lpstr>                       Biomedical Ethics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BOSS</cp:lastModifiedBy>
  <cp:revision>13</cp:revision>
  <dcterms:created xsi:type="dcterms:W3CDTF">2025-02-14T06:29:57Z</dcterms:created>
  <dcterms:modified xsi:type="dcterms:W3CDTF">2025-02-14T06:58:40Z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2024-09-23T00:00:00Z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2025-02-14T00:00:00Z</vt:filetime>
  </property>
  <property fmtid="{D5CDD505-2E9C-101B-9397-08002B2CF9AE}" pid="5" name="Producer">
    <vt:lpwstr>www.ilovepdf.com</vt:lpwstr>
  </property>
</Properties>
</file>