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25" r:id="rId1"/>
    <p:sldMasterId id="2147483737" r:id="rId2"/>
  </p:sldMasterIdLst>
  <p:notesMasterIdLst>
    <p:notesMasterId r:id="rId34"/>
  </p:notesMasterIdLst>
  <p:sldIdLst>
    <p:sldId id="318" r:id="rId3"/>
    <p:sldId id="317" r:id="rId4"/>
    <p:sldId id="297" r:id="rId5"/>
    <p:sldId id="296" r:id="rId6"/>
    <p:sldId id="258" r:id="rId7"/>
    <p:sldId id="260" r:id="rId8"/>
    <p:sldId id="261" r:id="rId9"/>
    <p:sldId id="262" r:id="rId10"/>
    <p:sldId id="323" r:id="rId11"/>
    <p:sldId id="263" r:id="rId12"/>
    <p:sldId id="320" r:id="rId13"/>
    <p:sldId id="321" r:id="rId14"/>
    <p:sldId id="322" r:id="rId15"/>
    <p:sldId id="280" r:id="rId16"/>
    <p:sldId id="306" r:id="rId17"/>
    <p:sldId id="266" r:id="rId18"/>
    <p:sldId id="264" r:id="rId19"/>
    <p:sldId id="290" r:id="rId20"/>
    <p:sldId id="293" r:id="rId21"/>
    <p:sldId id="294" r:id="rId22"/>
    <p:sldId id="299" r:id="rId23"/>
    <p:sldId id="300" r:id="rId24"/>
    <p:sldId id="273" r:id="rId25"/>
    <p:sldId id="274" r:id="rId26"/>
    <p:sldId id="308" r:id="rId27"/>
    <p:sldId id="288" r:id="rId28"/>
    <p:sldId id="289" r:id="rId29"/>
    <p:sldId id="319" r:id="rId30"/>
    <p:sldId id="314" r:id="rId31"/>
    <p:sldId id="315" r:id="rId32"/>
    <p:sldId id="275"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182" autoAdjust="0"/>
    <p:restoredTop sz="85067" autoAdjust="0"/>
  </p:normalViewPr>
  <p:slideViewPr>
    <p:cSldViewPr>
      <p:cViewPr varScale="1">
        <p:scale>
          <a:sx n="64" d="100"/>
          <a:sy n="64" d="100"/>
        </p:scale>
        <p:origin x="750" y="60"/>
      </p:cViewPr>
      <p:guideLst>
        <p:guide orient="horz" pos="2160"/>
        <p:guide pos="2880"/>
      </p:guideLst>
    </p:cSldViewPr>
  </p:slideViewPr>
  <p:outlineViewPr>
    <p:cViewPr>
      <p:scale>
        <a:sx n="33" d="100"/>
        <a:sy n="33" d="100"/>
      </p:scale>
      <p:origin x="0" y="-13248"/>
    </p:cViewPr>
  </p:outlineViewPr>
  <p:notesTextViewPr>
    <p:cViewPr>
      <p:scale>
        <a:sx n="100" d="100"/>
        <a:sy n="100" d="100"/>
      </p:scale>
      <p:origin x="0" y="0"/>
    </p:cViewPr>
  </p:notesTextViewPr>
  <p:sorterViewPr>
    <p:cViewPr>
      <p:scale>
        <a:sx n="100" d="100"/>
        <a:sy n="100" d="100"/>
      </p:scale>
      <p:origin x="0" y="-801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CEBA05-2F10-437E-89B2-54F4D9FAF478}" type="doc">
      <dgm:prSet loTypeId="urn:microsoft.com/office/officeart/2005/8/layout/gear1#1" loCatId="cycle" qsTypeId="urn:microsoft.com/office/officeart/2005/8/quickstyle/3d5" qsCatId="3D" csTypeId="urn:microsoft.com/office/officeart/2005/8/colors/colorful4" csCatId="colorful" phldr="1"/>
      <dgm:spPr/>
    </dgm:pt>
    <dgm:pt modelId="{DACAB5BA-B8B4-4D66-8B11-1D02259E020B}">
      <dgm:prSet phldrT="[Text]"/>
      <dgm:spPr/>
      <dgm:t>
        <a:bodyPr/>
        <a:lstStyle/>
        <a:p>
          <a:pPr algn="ctr"/>
          <a:r>
            <a:rPr lang="en-US" b="1">
              <a:latin typeface="Arial Black" pitchFamily="34" charset="0"/>
            </a:rPr>
            <a:t>Wisdom</a:t>
          </a:r>
        </a:p>
      </dgm:t>
    </dgm:pt>
    <dgm:pt modelId="{D76093C5-B96B-4182-8418-CFDB341D2418}" type="parTrans" cxnId="{0F63D9BC-9028-4C84-92D9-B4BDAB4F1E91}">
      <dgm:prSet/>
      <dgm:spPr/>
      <dgm:t>
        <a:bodyPr/>
        <a:lstStyle/>
        <a:p>
          <a:pPr algn="ctr"/>
          <a:endParaRPr lang="en-US"/>
        </a:p>
      </dgm:t>
    </dgm:pt>
    <dgm:pt modelId="{23718C41-0A1F-40BF-86BE-8A5476EC271E}" type="sibTrans" cxnId="{0F63D9BC-9028-4C84-92D9-B4BDAB4F1E91}">
      <dgm:prSet/>
      <dgm:spPr/>
      <dgm:t>
        <a:bodyPr/>
        <a:lstStyle/>
        <a:p>
          <a:pPr algn="ctr"/>
          <a:endParaRPr lang="en-US"/>
        </a:p>
      </dgm:t>
    </dgm:pt>
    <dgm:pt modelId="{663C1E13-76F9-4B70-A2F2-CA23180743CE}">
      <dgm:prSet phldrT="[Text]"/>
      <dgm:spPr/>
      <dgm:t>
        <a:bodyPr/>
        <a:lstStyle/>
        <a:p>
          <a:pPr algn="ctr"/>
          <a:r>
            <a:rPr lang="en-US" dirty="0">
              <a:latin typeface="Arial Black" pitchFamily="34" charset="0"/>
            </a:rPr>
            <a:t>Truth</a:t>
          </a:r>
          <a:r>
            <a:rPr lang="en-US" dirty="0"/>
            <a:t> </a:t>
          </a:r>
        </a:p>
      </dgm:t>
    </dgm:pt>
    <dgm:pt modelId="{637C3D51-3F4B-4277-8185-724806355FF8}" type="parTrans" cxnId="{32FAE72D-29B2-4404-A917-2C4136EE3C4F}">
      <dgm:prSet/>
      <dgm:spPr/>
      <dgm:t>
        <a:bodyPr/>
        <a:lstStyle/>
        <a:p>
          <a:pPr algn="ctr"/>
          <a:endParaRPr lang="en-US"/>
        </a:p>
      </dgm:t>
    </dgm:pt>
    <dgm:pt modelId="{188C389E-9423-41DE-9C5E-D4A7E95C7E62}" type="sibTrans" cxnId="{32FAE72D-29B2-4404-A917-2C4136EE3C4F}">
      <dgm:prSet/>
      <dgm:spPr/>
      <dgm:t>
        <a:bodyPr/>
        <a:lstStyle/>
        <a:p>
          <a:pPr algn="ctr"/>
          <a:endParaRPr lang="en-US"/>
        </a:p>
      </dgm:t>
    </dgm:pt>
    <dgm:pt modelId="{399ACE2F-90C5-48B1-9E65-700A32562848}">
      <dgm:prSet phldrT="[Text]"/>
      <dgm:spPr/>
      <dgm:t>
        <a:bodyPr/>
        <a:lstStyle/>
        <a:p>
          <a:pPr algn="ctr"/>
          <a:r>
            <a:rPr lang="en-US" b="1">
              <a:latin typeface="Arial Black" pitchFamily="34" charset="0"/>
            </a:rPr>
            <a:t>Servic</a:t>
          </a:r>
          <a:r>
            <a:rPr lang="en-US">
              <a:latin typeface="Arial Black" pitchFamily="34" charset="0"/>
            </a:rPr>
            <a:t>e</a:t>
          </a:r>
          <a:r>
            <a:rPr lang="en-US"/>
            <a:t> </a:t>
          </a:r>
        </a:p>
      </dgm:t>
    </dgm:pt>
    <dgm:pt modelId="{1911F9CB-1EEA-4FFD-A302-90DCBC7D11BE}" type="parTrans" cxnId="{7C4913C1-9DC8-4658-A4FC-A894F8F82CF0}">
      <dgm:prSet/>
      <dgm:spPr/>
      <dgm:t>
        <a:bodyPr/>
        <a:lstStyle/>
        <a:p>
          <a:pPr algn="ctr"/>
          <a:endParaRPr lang="en-US"/>
        </a:p>
      </dgm:t>
    </dgm:pt>
    <dgm:pt modelId="{DA82EADB-2721-42A0-95EA-F9B5521A38A6}" type="sibTrans" cxnId="{7C4913C1-9DC8-4658-A4FC-A894F8F82CF0}">
      <dgm:prSet/>
      <dgm:spPr/>
      <dgm:t>
        <a:bodyPr/>
        <a:lstStyle/>
        <a:p>
          <a:pPr algn="ctr"/>
          <a:endParaRPr lang="en-US"/>
        </a:p>
      </dgm:t>
    </dgm:pt>
    <dgm:pt modelId="{5ED88519-AC6C-4AA3-B76D-812B93A167E4}" type="pres">
      <dgm:prSet presAssocID="{F9CEBA05-2F10-437E-89B2-54F4D9FAF478}" presName="composite" presStyleCnt="0">
        <dgm:presLayoutVars>
          <dgm:chMax val="3"/>
          <dgm:animLvl val="lvl"/>
          <dgm:resizeHandles val="exact"/>
        </dgm:presLayoutVars>
      </dgm:prSet>
      <dgm:spPr/>
    </dgm:pt>
    <dgm:pt modelId="{87622A90-D0D8-4EA3-BC0D-D537801AF2B1}" type="pres">
      <dgm:prSet presAssocID="{DACAB5BA-B8B4-4D66-8B11-1D02259E020B}" presName="gear1" presStyleLbl="node1" presStyleIdx="0" presStyleCnt="3" custLinFactNeighborX="-220" custLinFactNeighborY="-220">
        <dgm:presLayoutVars>
          <dgm:chMax val="1"/>
          <dgm:bulletEnabled val="1"/>
        </dgm:presLayoutVars>
      </dgm:prSet>
      <dgm:spPr/>
    </dgm:pt>
    <dgm:pt modelId="{B6B6B41B-120B-4968-AB6A-FC6E7C8EF3C0}" type="pres">
      <dgm:prSet presAssocID="{DACAB5BA-B8B4-4D66-8B11-1D02259E020B}" presName="gear1srcNode" presStyleLbl="node1" presStyleIdx="0" presStyleCnt="3"/>
      <dgm:spPr/>
    </dgm:pt>
    <dgm:pt modelId="{8BC64EA7-2794-42B6-96C9-F39A52CB985A}" type="pres">
      <dgm:prSet presAssocID="{DACAB5BA-B8B4-4D66-8B11-1D02259E020B}" presName="gear1dstNode" presStyleLbl="node1" presStyleIdx="0" presStyleCnt="3"/>
      <dgm:spPr/>
    </dgm:pt>
    <dgm:pt modelId="{93300324-D62F-4E58-B882-734182BDB462}" type="pres">
      <dgm:prSet presAssocID="{663C1E13-76F9-4B70-A2F2-CA23180743CE}" presName="gear2" presStyleLbl="node1" presStyleIdx="1" presStyleCnt="3" custLinFactNeighborX="-2197" custLinFactNeighborY="-4465">
        <dgm:presLayoutVars>
          <dgm:chMax val="1"/>
          <dgm:bulletEnabled val="1"/>
        </dgm:presLayoutVars>
      </dgm:prSet>
      <dgm:spPr/>
    </dgm:pt>
    <dgm:pt modelId="{B9330EE9-43E4-4FD4-8144-E92B1DD0FCDF}" type="pres">
      <dgm:prSet presAssocID="{663C1E13-76F9-4B70-A2F2-CA23180743CE}" presName="gear2srcNode" presStyleLbl="node1" presStyleIdx="1" presStyleCnt="3"/>
      <dgm:spPr/>
    </dgm:pt>
    <dgm:pt modelId="{4822A78E-EAEC-401F-941A-3A84E13E2357}" type="pres">
      <dgm:prSet presAssocID="{663C1E13-76F9-4B70-A2F2-CA23180743CE}" presName="gear2dstNode" presStyleLbl="node1" presStyleIdx="1" presStyleCnt="3"/>
      <dgm:spPr/>
    </dgm:pt>
    <dgm:pt modelId="{59EDF28D-6C67-49D0-B5A1-DE5C3CBA2292}" type="pres">
      <dgm:prSet presAssocID="{399ACE2F-90C5-48B1-9E65-700A32562848}" presName="gear3" presStyleLbl="node1" presStyleIdx="2" presStyleCnt="3"/>
      <dgm:spPr/>
    </dgm:pt>
    <dgm:pt modelId="{23DC08E4-3725-4448-BFFF-1CCEA2F2987E}" type="pres">
      <dgm:prSet presAssocID="{399ACE2F-90C5-48B1-9E65-700A32562848}" presName="gear3tx" presStyleLbl="node1" presStyleIdx="2" presStyleCnt="3">
        <dgm:presLayoutVars>
          <dgm:chMax val="1"/>
          <dgm:bulletEnabled val="1"/>
        </dgm:presLayoutVars>
      </dgm:prSet>
      <dgm:spPr/>
    </dgm:pt>
    <dgm:pt modelId="{7D3EFDB4-E5D1-439A-86D8-1FCF80D959BA}" type="pres">
      <dgm:prSet presAssocID="{399ACE2F-90C5-48B1-9E65-700A32562848}" presName="gear3srcNode" presStyleLbl="node1" presStyleIdx="2" presStyleCnt="3"/>
      <dgm:spPr/>
    </dgm:pt>
    <dgm:pt modelId="{9815588C-16D0-4475-B64C-847FC87C8C32}" type="pres">
      <dgm:prSet presAssocID="{399ACE2F-90C5-48B1-9E65-700A32562848}" presName="gear3dstNode" presStyleLbl="node1" presStyleIdx="2" presStyleCnt="3"/>
      <dgm:spPr/>
    </dgm:pt>
    <dgm:pt modelId="{398423B3-DD54-4226-99D7-017EFC1488DF}" type="pres">
      <dgm:prSet presAssocID="{23718C41-0A1F-40BF-86BE-8A5476EC271E}" presName="connector1" presStyleLbl="sibTrans2D1" presStyleIdx="0" presStyleCnt="3"/>
      <dgm:spPr/>
    </dgm:pt>
    <dgm:pt modelId="{6DF3A3A0-5919-4E69-80DD-61760D6340A0}" type="pres">
      <dgm:prSet presAssocID="{188C389E-9423-41DE-9C5E-D4A7E95C7E62}" presName="connector2" presStyleLbl="sibTrans2D1" presStyleIdx="1" presStyleCnt="3"/>
      <dgm:spPr/>
    </dgm:pt>
    <dgm:pt modelId="{A09CEA93-9338-4361-A5E6-CF85B6019F5A}" type="pres">
      <dgm:prSet presAssocID="{DA82EADB-2721-42A0-95EA-F9B5521A38A6}" presName="connector3" presStyleLbl="sibTrans2D1" presStyleIdx="2" presStyleCnt="3"/>
      <dgm:spPr/>
    </dgm:pt>
  </dgm:ptLst>
  <dgm:cxnLst>
    <dgm:cxn modelId="{BCD04705-36DD-4DD8-975E-17A8A8823C24}" type="presOf" srcId="{399ACE2F-90C5-48B1-9E65-700A32562848}" destId="{9815588C-16D0-4475-B64C-847FC87C8C32}" srcOrd="3" destOrd="0" presId="urn:microsoft.com/office/officeart/2005/8/layout/gear1#1"/>
    <dgm:cxn modelId="{B329D811-2DC0-428C-93F9-EC295334CB59}" type="presOf" srcId="{663C1E13-76F9-4B70-A2F2-CA23180743CE}" destId="{4822A78E-EAEC-401F-941A-3A84E13E2357}" srcOrd="2" destOrd="0" presId="urn:microsoft.com/office/officeart/2005/8/layout/gear1#1"/>
    <dgm:cxn modelId="{2A55751B-D612-4B51-AEC3-36D2858B3260}" type="presOf" srcId="{DA82EADB-2721-42A0-95EA-F9B5521A38A6}" destId="{A09CEA93-9338-4361-A5E6-CF85B6019F5A}" srcOrd="0" destOrd="0" presId="urn:microsoft.com/office/officeart/2005/8/layout/gear1#1"/>
    <dgm:cxn modelId="{DFCB2425-075A-4C6C-929E-F6097E5A1C9D}" type="presOf" srcId="{663C1E13-76F9-4B70-A2F2-CA23180743CE}" destId="{B9330EE9-43E4-4FD4-8144-E92B1DD0FCDF}" srcOrd="1" destOrd="0" presId="urn:microsoft.com/office/officeart/2005/8/layout/gear1#1"/>
    <dgm:cxn modelId="{3BCD072C-25C9-4250-8652-87FBCF0DABA6}" type="presOf" srcId="{399ACE2F-90C5-48B1-9E65-700A32562848}" destId="{7D3EFDB4-E5D1-439A-86D8-1FCF80D959BA}" srcOrd="2" destOrd="0" presId="urn:microsoft.com/office/officeart/2005/8/layout/gear1#1"/>
    <dgm:cxn modelId="{32FAE72D-29B2-4404-A917-2C4136EE3C4F}" srcId="{F9CEBA05-2F10-437E-89B2-54F4D9FAF478}" destId="{663C1E13-76F9-4B70-A2F2-CA23180743CE}" srcOrd="1" destOrd="0" parTransId="{637C3D51-3F4B-4277-8185-724806355FF8}" sibTransId="{188C389E-9423-41DE-9C5E-D4A7E95C7E62}"/>
    <dgm:cxn modelId="{27D5C237-BD22-44BF-9950-F9F1FA679CDF}" type="presOf" srcId="{DACAB5BA-B8B4-4D66-8B11-1D02259E020B}" destId="{B6B6B41B-120B-4968-AB6A-FC6E7C8EF3C0}" srcOrd="1" destOrd="0" presId="urn:microsoft.com/office/officeart/2005/8/layout/gear1#1"/>
    <dgm:cxn modelId="{B964FB53-399D-4617-9215-CDB272640224}" type="presOf" srcId="{DACAB5BA-B8B4-4D66-8B11-1D02259E020B}" destId="{8BC64EA7-2794-42B6-96C9-F39A52CB985A}" srcOrd="2" destOrd="0" presId="urn:microsoft.com/office/officeart/2005/8/layout/gear1#1"/>
    <dgm:cxn modelId="{3110AE78-D6EA-4A38-86A7-AC99150FD766}" type="presOf" srcId="{188C389E-9423-41DE-9C5E-D4A7E95C7E62}" destId="{6DF3A3A0-5919-4E69-80DD-61760D6340A0}" srcOrd="0" destOrd="0" presId="urn:microsoft.com/office/officeart/2005/8/layout/gear1#1"/>
    <dgm:cxn modelId="{7D746359-E4F7-44A1-8BA0-EBB9D3BEF975}" type="presOf" srcId="{DACAB5BA-B8B4-4D66-8B11-1D02259E020B}" destId="{87622A90-D0D8-4EA3-BC0D-D537801AF2B1}" srcOrd="0" destOrd="0" presId="urn:microsoft.com/office/officeart/2005/8/layout/gear1#1"/>
    <dgm:cxn modelId="{94829459-B61C-404A-9C90-E05469EA5CE2}" type="presOf" srcId="{23718C41-0A1F-40BF-86BE-8A5476EC271E}" destId="{398423B3-DD54-4226-99D7-017EFC1488DF}" srcOrd="0" destOrd="0" presId="urn:microsoft.com/office/officeart/2005/8/layout/gear1#1"/>
    <dgm:cxn modelId="{3478D7B4-2DD6-40FE-BD2F-3917309833F2}" type="presOf" srcId="{F9CEBA05-2F10-437E-89B2-54F4D9FAF478}" destId="{5ED88519-AC6C-4AA3-B76D-812B93A167E4}" srcOrd="0" destOrd="0" presId="urn:microsoft.com/office/officeart/2005/8/layout/gear1#1"/>
    <dgm:cxn modelId="{0F63D9BC-9028-4C84-92D9-B4BDAB4F1E91}" srcId="{F9CEBA05-2F10-437E-89B2-54F4D9FAF478}" destId="{DACAB5BA-B8B4-4D66-8B11-1D02259E020B}" srcOrd="0" destOrd="0" parTransId="{D76093C5-B96B-4182-8418-CFDB341D2418}" sibTransId="{23718C41-0A1F-40BF-86BE-8A5476EC271E}"/>
    <dgm:cxn modelId="{7C4913C1-9DC8-4658-A4FC-A894F8F82CF0}" srcId="{F9CEBA05-2F10-437E-89B2-54F4D9FAF478}" destId="{399ACE2F-90C5-48B1-9E65-700A32562848}" srcOrd="2" destOrd="0" parTransId="{1911F9CB-1EEA-4FFD-A302-90DCBC7D11BE}" sibTransId="{DA82EADB-2721-42A0-95EA-F9B5521A38A6}"/>
    <dgm:cxn modelId="{E2FB4CD3-3C8A-4FB6-A753-257CB4D01EB0}" type="presOf" srcId="{663C1E13-76F9-4B70-A2F2-CA23180743CE}" destId="{93300324-D62F-4E58-B882-734182BDB462}" srcOrd="0" destOrd="0" presId="urn:microsoft.com/office/officeart/2005/8/layout/gear1#1"/>
    <dgm:cxn modelId="{78EC88D6-53DA-4707-A7D4-048F9BCC3A61}" type="presOf" srcId="{399ACE2F-90C5-48B1-9E65-700A32562848}" destId="{59EDF28D-6C67-49D0-B5A1-DE5C3CBA2292}" srcOrd="0" destOrd="0" presId="urn:microsoft.com/office/officeart/2005/8/layout/gear1#1"/>
    <dgm:cxn modelId="{9B2D6BF4-A0B8-4492-A59C-6D2D11F48737}" type="presOf" srcId="{399ACE2F-90C5-48B1-9E65-700A32562848}" destId="{23DC08E4-3725-4448-BFFF-1CCEA2F2987E}" srcOrd="1" destOrd="0" presId="urn:microsoft.com/office/officeart/2005/8/layout/gear1#1"/>
    <dgm:cxn modelId="{97DE9217-CF77-49C2-B978-A30F014886D7}" type="presParOf" srcId="{5ED88519-AC6C-4AA3-B76D-812B93A167E4}" destId="{87622A90-D0D8-4EA3-BC0D-D537801AF2B1}" srcOrd="0" destOrd="0" presId="urn:microsoft.com/office/officeart/2005/8/layout/gear1#1"/>
    <dgm:cxn modelId="{C5CD7F30-6D45-4736-B9F0-4F4BBE0D07F9}" type="presParOf" srcId="{5ED88519-AC6C-4AA3-B76D-812B93A167E4}" destId="{B6B6B41B-120B-4968-AB6A-FC6E7C8EF3C0}" srcOrd="1" destOrd="0" presId="urn:microsoft.com/office/officeart/2005/8/layout/gear1#1"/>
    <dgm:cxn modelId="{6FC4BF47-CD4C-4970-BEA7-200A2F834F47}" type="presParOf" srcId="{5ED88519-AC6C-4AA3-B76D-812B93A167E4}" destId="{8BC64EA7-2794-42B6-96C9-F39A52CB985A}" srcOrd="2" destOrd="0" presId="urn:microsoft.com/office/officeart/2005/8/layout/gear1#1"/>
    <dgm:cxn modelId="{454D4536-798D-411A-8205-327FC6B608D6}" type="presParOf" srcId="{5ED88519-AC6C-4AA3-B76D-812B93A167E4}" destId="{93300324-D62F-4E58-B882-734182BDB462}" srcOrd="3" destOrd="0" presId="urn:microsoft.com/office/officeart/2005/8/layout/gear1#1"/>
    <dgm:cxn modelId="{93CFAD20-517D-4683-A063-CE048BC54429}" type="presParOf" srcId="{5ED88519-AC6C-4AA3-B76D-812B93A167E4}" destId="{B9330EE9-43E4-4FD4-8144-E92B1DD0FCDF}" srcOrd="4" destOrd="0" presId="urn:microsoft.com/office/officeart/2005/8/layout/gear1#1"/>
    <dgm:cxn modelId="{9047844E-5652-48B9-80E2-79089FBE630F}" type="presParOf" srcId="{5ED88519-AC6C-4AA3-B76D-812B93A167E4}" destId="{4822A78E-EAEC-401F-941A-3A84E13E2357}" srcOrd="5" destOrd="0" presId="urn:microsoft.com/office/officeart/2005/8/layout/gear1#1"/>
    <dgm:cxn modelId="{7503660B-C8BD-4A6E-9FC7-BC0BC4EDC9DA}" type="presParOf" srcId="{5ED88519-AC6C-4AA3-B76D-812B93A167E4}" destId="{59EDF28D-6C67-49D0-B5A1-DE5C3CBA2292}" srcOrd="6" destOrd="0" presId="urn:microsoft.com/office/officeart/2005/8/layout/gear1#1"/>
    <dgm:cxn modelId="{B5A766CE-302E-4E31-878F-3E0A34FD895B}" type="presParOf" srcId="{5ED88519-AC6C-4AA3-B76D-812B93A167E4}" destId="{23DC08E4-3725-4448-BFFF-1CCEA2F2987E}" srcOrd="7" destOrd="0" presId="urn:microsoft.com/office/officeart/2005/8/layout/gear1#1"/>
    <dgm:cxn modelId="{F0BC6F87-1060-4E66-A9B4-2374F32F25AF}" type="presParOf" srcId="{5ED88519-AC6C-4AA3-B76D-812B93A167E4}" destId="{7D3EFDB4-E5D1-439A-86D8-1FCF80D959BA}" srcOrd="8" destOrd="0" presId="urn:microsoft.com/office/officeart/2005/8/layout/gear1#1"/>
    <dgm:cxn modelId="{07DE065A-EC92-4C19-A543-1977EF598B36}" type="presParOf" srcId="{5ED88519-AC6C-4AA3-B76D-812B93A167E4}" destId="{9815588C-16D0-4475-B64C-847FC87C8C32}" srcOrd="9" destOrd="0" presId="urn:microsoft.com/office/officeart/2005/8/layout/gear1#1"/>
    <dgm:cxn modelId="{F9C97360-1013-4730-A7B7-5737EDF9F81E}" type="presParOf" srcId="{5ED88519-AC6C-4AA3-B76D-812B93A167E4}" destId="{398423B3-DD54-4226-99D7-017EFC1488DF}" srcOrd="10" destOrd="0" presId="urn:microsoft.com/office/officeart/2005/8/layout/gear1#1"/>
    <dgm:cxn modelId="{92E44D6A-76E9-4865-9D0E-3F3B1BC520E7}" type="presParOf" srcId="{5ED88519-AC6C-4AA3-B76D-812B93A167E4}" destId="{6DF3A3A0-5919-4E69-80DD-61760D6340A0}" srcOrd="11" destOrd="0" presId="urn:microsoft.com/office/officeart/2005/8/layout/gear1#1"/>
    <dgm:cxn modelId="{8F556FC8-E143-4D8F-86C6-B91C6832F4D9}" type="presParOf" srcId="{5ED88519-AC6C-4AA3-B76D-812B93A167E4}" destId="{A09CEA93-9338-4361-A5E6-CF85B6019F5A}" srcOrd="12" destOrd="0" presId="urn:microsoft.com/office/officeart/2005/8/layout/gear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622A90-D0D8-4EA3-BC0D-D537801AF2B1}">
      <dsp:nvSpPr>
        <dsp:cNvPr id="0" name=""/>
        <dsp:cNvSpPr/>
      </dsp:nvSpPr>
      <dsp:spPr>
        <a:xfrm>
          <a:off x="1467355" y="2008233"/>
          <a:ext cx="1798270" cy="1798270"/>
        </a:xfrm>
        <a:prstGeom prst="gear9">
          <a:avLst/>
        </a:prstGeom>
        <a:solidFill>
          <a:schemeClr val="accent4">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a:latin typeface="Arial Black" pitchFamily="34" charset="0"/>
            </a:rPr>
            <a:t>Wisdom</a:t>
          </a:r>
        </a:p>
      </dsp:txBody>
      <dsp:txXfrm>
        <a:off x="1828887" y="2429469"/>
        <a:ext cx="1075206" cy="924348"/>
      </dsp:txXfrm>
    </dsp:sp>
    <dsp:sp modelId="{93300324-D62F-4E58-B882-734182BDB462}">
      <dsp:nvSpPr>
        <dsp:cNvPr id="0" name=""/>
        <dsp:cNvSpPr/>
      </dsp:nvSpPr>
      <dsp:spPr>
        <a:xfrm>
          <a:off x="396312" y="1528749"/>
          <a:ext cx="1307832" cy="1307832"/>
        </a:xfrm>
        <a:prstGeom prst="gear6">
          <a:avLst/>
        </a:prstGeom>
        <a:solidFill>
          <a:schemeClr val="accent4">
            <a:hueOff val="-2232385"/>
            <a:satOff val="13449"/>
            <a:lumOff val="1078"/>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Arial Black" pitchFamily="34" charset="0"/>
            </a:rPr>
            <a:t>Truth</a:t>
          </a:r>
          <a:r>
            <a:rPr lang="en-US" sz="1200" kern="1200" dirty="0"/>
            <a:t> </a:t>
          </a:r>
        </a:p>
      </dsp:txBody>
      <dsp:txXfrm>
        <a:off x="725563" y="1859990"/>
        <a:ext cx="649330" cy="645350"/>
      </dsp:txXfrm>
    </dsp:sp>
    <dsp:sp modelId="{59EDF28D-6C67-49D0-B5A1-DE5C3CBA2292}">
      <dsp:nvSpPr>
        <dsp:cNvPr id="0" name=""/>
        <dsp:cNvSpPr/>
      </dsp:nvSpPr>
      <dsp:spPr>
        <a:xfrm rot="20700000">
          <a:off x="1157565" y="684873"/>
          <a:ext cx="1281409" cy="1281409"/>
        </a:xfrm>
        <a:prstGeom prst="gear6">
          <a:avLst/>
        </a:prstGeom>
        <a:solidFill>
          <a:schemeClr val="accent4">
            <a:hueOff val="-4464770"/>
            <a:satOff val="26899"/>
            <a:lumOff val="2156"/>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a:latin typeface="Arial Black" pitchFamily="34" charset="0"/>
            </a:rPr>
            <a:t>Servic</a:t>
          </a:r>
          <a:r>
            <a:rPr lang="en-US" sz="1200" kern="1200">
              <a:latin typeface="Arial Black" pitchFamily="34" charset="0"/>
            </a:rPr>
            <a:t>e</a:t>
          </a:r>
          <a:r>
            <a:rPr lang="en-US" sz="1200" kern="1200"/>
            <a:t> </a:t>
          </a:r>
        </a:p>
      </dsp:txBody>
      <dsp:txXfrm rot="-20700000">
        <a:off x="1438616" y="965923"/>
        <a:ext cx="719308" cy="719308"/>
      </dsp:txXfrm>
    </dsp:sp>
    <dsp:sp modelId="{398423B3-DD54-4226-99D7-017EFC1488DF}">
      <dsp:nvSpPr>
        <dsp:cNvPr id="0" name=""/>
        <dsp:cNvSpPr/>
      </dsp:nvSpPr>
      <dsp:spPr>
        <a:xfrm>
          <a:off x="1323153" y="1746409"/>
          <a:ext cx="2301785" cy="2301785"/>
        </a:xfrm>
        <a:prstGeom prst="circularArrow">
          <a:avLst>
            <a:gd name="adj1" fmla="val 4687"/>
            <a:gd name="adj2" fmla="val 299029"/>
            <a:gd name="adj3" fmla="val 2489219"/>
            <a:gd name="adj4" fmla="val 15920595"/>
            <a:gd name="adj5" fmla="val 5469"/>
          </a:avLst>
        </a:prstGeom>
        <a:solidFill>
          <a:schemeClr val="accent4">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6DF3A3A0-5919-4E69-80DD-61760D6340A0}">
      <dsp:nvSpPr>
        <dsp:cNvPr id="0" name=""/>
        <dsp:cNvSpPr/>
      </dsp:nvSpPr>
      <dsp:spPr>
        <a:xfrm>
          <a:off x="193430" y="1301738"/>
          <a:ext cx="1672391" cy="1672391"/>
        </a:xfrm>
        <a:prstGeom prst="leftCircularArrow">
          <a:avLst>
            <a:gd name="adj1" fmla="val 6452"/>
            <a:gd name="adj2" fmla="val 429999"/>
            <a:gd name="adj3" fmla="val 10489124"/>
            <a:gd name="adj4" fmla="val 14837806"/>
            <a:gd name="adj5" fmla="val 7527"/>
          </a:avLst>
        </a:prstGeom>
        <a:solidFill>
          <a:schemeClr val="accent4">
            <a:hueOff val="-2232385"/>
            <a:satOff val="13449"/>
            <a:lumOff val="1078"/>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A09CEA93-9338-4361-A5E6-CF85B6019F5A}">
      <dsp:nvSpPr>
        <dsp:cNvPr id="0" name=""/>
        <dsp:cNvSpPr/>
      </dsp:nvSpPr>
      <dsp:spPr>
        <a:xfrm>
          <a:off x="861162" y="408164"/>
          <a:ext cx="1803174" cy="1803174"/>
        </a:xfrm>
        <a:prstGeom prst="circularArrow">
          <a:avLst>
            <a:gd name="adj1" fmla="val 5984"/>
            <a:gd name="adj2" fmla="val 394124"/>
            <a:gd name="adj3" fmla="val 13313824"/>
            <a:gd name="adj4" fmla="val 10508221"/>
            <a:gd name="adj5" fmla="val 6981"/>
          </a:avLst>
        </a:prstGeom>
        <a:solidFill>
          <a:schemeClr val="accent4">
            <a:hueOff val="-4464770"/>
            <a:satOff val="26899"/>
            <a:lumOff val="2156"/>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1">
  <dgm:title val=""/>
  <dgm:desc val=""/>
  <dgm:catLst>
    <dgm:cat type="relationship" pri="109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D830D8-62A4-407D-AB11-1592EF9A9D31}" type="datetimeFigureOut">
              <a:rPr lang="en-US" smtClean="0"/>
              <a:t>2/22/2025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FE803A-9B28-45B3-A89D-B0C58AF25D99}" type="slidenum">
              <a:rPr lang="en-US" smtClean="0"/>
              <a:t>‹#›</a:t>
            </a:fld>
            <a:endParaRPr lang="en-US"/>
          </a:p>
        </p:txBody>
      </p:sp>
    </p:spTree>
    <p:extLst>
      <p:ext uri="{BB962C8B-B14F-4D97-AF65-F5344CB8AC3E}">
        <p14:creationId xmlns:p14="http://schemas.microsoft.com/office/powerpoint/2010/main" val="34280803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FE803A-9B28-45B3-A89D-B0C58AF25D99}" type="slidenum">
              <a:rPr lang="en-US" smtClean="0"/>
              <a:t>10</a:t>
            </a:fld>
            <a:endParaRPr lang="en-US"/>
          </a:p>
        </p:txBody>
      </p:sp>
    </p:spTree>
    <p:extLst>
      <p:ext uri="{BB962C8B-B14F-4D97-AF65-F5344CB8AC3E}">
        <p14:creationId xmlns:p14="http://schemas.microsoft.com/office/powerpoint/2010/main" val="33046942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D339B-1A0F-4DF1-B983-F5045D96488A}"/>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09224E21-1EC0-4992-B383-396CA4E9DDAE}"/>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6" name="Slide Number Placeholder 5">
            <a:extLst>
              <a:ext uri="{FF2B5EF4-FFF2-40B4-BE49-F238E27FC236}">
                <a16:creationId xmlns:a16="http://schemas.microsoft.com/office/drawing/2014/main" id="{0228A79A-0104-486C-BABB-AD47E2DC3D9C}"/>
              </a:ext>
            </a:extLst>
          </p:cNvPr>
          <p:cNvSpPr>
            <a:spLocks noGrp="1"/>
          </p:cNvSpPr>
          <p:nvPr>
            <p:ph type="sldNum" sz="quarter" idx="12"/>
          </p:nvPr>
        </p:nvSpPr>
        <p:spPr/>
        <p:txBody>
          <a:bodyPr/>
          <a:lstStyle/>
          <a:p>
            <a:fld id="{B6F15528-21DE-4FAA-801E-634DDDAF4B2B}" type="slidenum">
              <a:rPr lang="en-US" smtClean="0"/>
              <a:pPr/>
              <a:t>‹#›</a:t>
            </a:fld>
            <a:endParaRPr lang="en-US"/>
          </a:p>
        </p:txBody>
      </p:sp>
      <p:sp>
        <p:nvSpPr>
          <p:cNvPr id="7" name="Footer Placeholder 4">
            <a:extLst>
              <a:ext uri="{FF2B5EF4-FFF2-40B4-BE49-F238E27FC236}">
                <a16:creationId xmlns:a16="http://schemas.microsoft.com/office/drawing/2014/main" id="{9D9DE918-DDB9-40C4-A2ED-15CE9F8B1B07}"/>
              </a:ext>
            </a:extLst>
          </p:cNvPr>
          <p:cNvSpPr>
            <a:spLocks noGrp="1"/>
          </p:cNvSpPr>
          <p:nvPr>
            <p:ph type="ftr" sz="quarter" idx="3"/>
          </p:nvPr>
        </p:nvSpPr>
        <p:spPr>
          <a:xfrm>
            <a:off x="152400" y="6416675"/>
            <a:ext cx="2209800" cy="365125"/>
          </a:xfrm>
          <a:prstGeom prst="rect">
            <a:avLst/>
          </a:prstGeom>
        </p:spPr>
        <p:txBody>
          <a:bodyPr vert="horz" lIns="91440" tIns="45720" rIns="91440" bIns="45720" rtlCol="0" anchor="ctr"/>
          <a:lstStyle>
            <a:lvl1pPr algn="l">
              <a:defRPr sz="1600">
                <a:solidFill>
                  <a:schemeClr val="tx1">
                    <a:tint val="75000"/>
                  </a:schemeClr>
                </a:solidFill>
                <a:latin typeface="+mn-lt"/>
              </a:defRPr>
            </a:lvl1pPr>
          </a:lstStyle>
          <a:p>
            <a:endParaRPr lang="en-US" dirty="0"/>
          </a:p>
        </p:txBody>
      </p:sp>
    </p:spTree>
    <p:extLst>
      <p:ext uri="{BB962C8B-B14F-4D97-AF65-F5344CB8AC3E}">
        <p14:creationId xmlns:p14="http://schemas.microsoft.com/office/powerpoint/2010/main" val="2396463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30FCE-1029-4286-A9B1-20E675F4F4E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DBF1AE6-7E4A-4CD3-A931-0BEF3435FE2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42EB9E-C9D4-4E0C-BA38-5477167C79AB}"/>
              </a:ext>
            </a:extLst>
          </p:cNvPr>
          <p:cNvSpPr>
            <a:spLocks noGrp="1"/>
          </p:cNvSpPr>
          <p:nvPr>
            <p:ph type="dt" sz="half" idx="10"/>
          </p:nvPr>
        </p:nvSpPr>
        <p:spPr>
          <a:xfrm>
            <a:off x="628650" y="6356351"/>
            <a:ext cx="20574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F326B317-1D1C-44EF-90B1-59D42369E8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CB2743-622B-4376-B1C3-B2D9707C32E8}"/>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193590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21A579C-298E-4186-ADFB-35382927262D}"/>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1ADD574-A4CB-4028-BBF8-DB26CE3E9A1F}"/>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20C697-2D1D-4BE7-ABA4-3FB39D5922B3}"/>
              </a:ext>
            </a:extLst>
          </p:cNvPr>
          <p:cNvSpPr>
            <a:spLocks noGrp="1"/>
          </p:cNvSpPr>
          <p:nvPr>
            <p:ph type="dt" sz="half" idx="10"/>
          </p:nvPr>
        </p:nvSpPr>
        <p:spPr>
          <a:xfrm>
            <a:off x="628650" y="6356351"/>
            <a:ext cx="20574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9A10E6CC-1F03-4B53-A837-1D71242BCC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56AA1E-B6CE-4F81-AC77-6E80D1C5FDE7}"/>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22587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86800" y="920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6299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86800" y="6264275"/>
            <a:ext cx="457200" cy="365125"/>
          </a:xfrm>
          <a:prstGeom prst="rect">
            <a:avLst/>
          </a:prstGeom>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0530569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86800" y="63404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164459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86800" y="63404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133546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86800" y="62642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166678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86800" y="63404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377606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86800" y="62642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813438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86800" y="62642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352698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225CD-6B15-4481-A70D-B3C0A310805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372CBDD-376F-43C6-874C-C003300609F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AFEB4810-4233-4C9A-AF6C-0E698013A9B8}"/>
              </a:ext>
            </a:extLst>
          </p:cNvPr>
          <p:cNvSpPr>
            <a:spLocks noGrp="1"/>
          </p:cNvSpPr>
          <p:nvPr>
            <p:ph type="sldNum" sz="quarter" idx="12"/>
          </p:nvPr>
        </p:nvSpPr>
        <p:spPr/>
        <p:txBody>
          <a:bodyPr/>
          <a:lstStyle/>
          <a:p>
            <a:fld id="{B6F15528-21DE-4FAA-801E-634DDDAF4B2B}" type="slidenum">
              <a:rPr lang="en-US" smtClean="0"/>
              <a:pPr/>
              <a:t>‹#›</a:t>
            </a:fld>
            <a:endParaRPr lang="en-US"/>
          </a:p>
        </p:txBody>
      </p:sp>
      <p:sp>
        <p:nvSpPr>
          <p:cNvPr id="7" name="Footer Placeholder 4">
            <a:extLst>
              <a:ext uri="{FF2B5EF4-FFF2-40B4-BE49-F238E27FC236}">
                <a16:creationId xmlns:a16="http://schemas.microsoft.com/office/drawing/2014/main" id="{9D9DE918-DDB9-40C4-A2ED-15CE9F8B1B07}"/>
              </a:ext>
            </a:extLst>
          </p:cNvPr>
          <p:cNvSpPr>
            <a:spLocks noGrp="1"/>
          </p:cNvSpPr>
          <p:nvPr>
            <p:ph type="ftr" sz="quarter" idx="3"/>
          </p:nvPr>
        </p:nvSpPr>
        <p:spPr>
          <a:xfrm>
            <a:off x="152400" y="6416675"/>
            <a:ext cx="2209800" cy="365125"/>
          </a:xfrm>
          <a:prstGeom prst="rect">
            <a:avLst/>
          </a:prstGeom>
        </p:spPr>
        <p:txBody>
          <a:bodyPr vert="horz" lIns="91440" tIns="45720" rIns="91440" bIns="45720" rtlCol="0" anchor="ctr"/>
          <a:lstStyle>
            <a:lvl1pPr algn="l">
              <a:defRPr sz="1600">
                <a:solidFill>
                  <a:schemeClr val="tx1">
                    <a:tint val="75000"/>
                  </a:schemeClr>
                </a:solidFill>
                <a:latin typeface="+mn-lt"/>
              </a:defRPr>
            </a:lvl1pPr>
          </a:lstStyle>
          <a:p>
            <a:endParaRPr lang="en-US" dirty="0"/>
          </a:p>
        </p:txBody>
      </p:sp>
    </p:spTree>
    <p:extLst>
      <p:ext uri="{BB962C8B-B14F-4D97-AF65-F5344CB8AC3E}">
        <p14:creationId xmlns:p14="http://schemas.microsoft.com/office/powerpoint/2010/main" val="17324459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86800" y="64166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288098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86800" y="62642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357026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86800" y="63404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561454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DD0DA-8C8D-40C3-81A3-0FD4F8CFABEA}"/>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7F21A3D6-B0C8-4101-AB7E-1F2FECA45456}"/>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6" name="Slide Number Placeholder 5">
            <a:extLst>
              <a:ext uri="{FF2B5EF4-FFF2-40B4-BE49-F238E27FC236}">
                <a16:creationId xmlns:a16="http://schemas.microsoft.com/office/drawing/2014/main" id="{ACFBF271-4C8C-4C92-BCD2-73128F817D07}"/>
              </a:ext>
            </a:extLst>
          </p:cNvPr>
          <p:cNvSpPr>
            <a:spLocks noGrp="1"/>
          </p:cNvSpPr>
          <p:nvPr>
            <p:ph type="sldNum" sz="quarter" idx="12"/>
          </p:nvPr>
        </p:nvSpPr>
        <p:spPr/>
        <p:txBody>
          <a:bodyPr/>
          <a:lstStyle/>
          <a:p>
            <a:fld id="{B6F15528-21DE-4FAA-801E-634DDDAF4B2B}" type="slidenum">
              <a:rPr lang="en-US" smtClean="0"/>
              <a:pPr/>
              <a:t>‹#›</a:t>
            </a:fld>
            <a:endParaRPr lang="en-US"/>
          </a:p>
        </p:txBody>
      </p:sp>
      <p:sp>
        <p:nvSpPr>
          <p:cNvPr id="7" name="Footer Placeholder 4">
            <a:extLst>
              <a:ext uri="{FF2B5EF4-FFF2-40B4-BE49-F238E27FC236}">
                <a16:creationId xmlns:a16="http://schemas.microsoft.com/office/drawing/2014/main" id="{9D9DE918-DDB9-40C4-A2ED-15CE9F8B1B07}"/>
              </a:ext>
            </a:extLst>
          </p:cNvPr>
          <p:cNvSpPr>
            <a:spLocks noGrp="1"/>
          </p:cNvSpPr>
          <p:nvPr>
            <p:ph type="ftr" sz="quarter" idx="3"/>
          </p:nvPr>
        </p:nvSpPr>
        <p:spPr>
          <a:xfrm>
            <a:off x="152400" y="6416675"/>
            <a:ext cx="2209800" cy="365125"/>
          </a:xfrm>
          <a:prstGeom prst="rect">
            <a:avLst/>
          </a:prstGeom>
        </p:spPr>
        <p:txBody>
          <a:bodyPr vert="horz" lIns="91440" tIns="45720" rIns="91440" bIns="45720" rtlCol="0" anchor="ctr"/>
          <a:lstStyle>
            <a:lvl1pPr algn="l">
              <a:defRPr sz="1600">
                <a:solidFill>
                  <a:schemeClr val="tx1">
                    <a:tint val="75000"/>
                  </a:schemeClr>
                </a:solidFill>
                <a:latin typeface="+mn-lt"/>
              </a:defRPr>
            </a:lvl1pPr>
          </a:lstStyle>
          <a:p>
            <a:endParaRPr lang="en-US" dirty="0"/>
          </a:p>
        </p:txBody>
      </p:sp>
    </p:spTree>
    <p:extLst>
      <p:ext uri="{BB962C8B-B14F-4D97-AF65-F5344CB8AC3E}">
        <p14:creationId xmlns:p14="http://schemas.microsoft.com/office/powerpoint/2010/main" val="22409624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79B71-8062-472A-AA84-60884DE2829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47A111F-522C-429F-AF9F-169041294A99}"/>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CA4AE87-C088-45A9-9D1B-3CA5B3C138F7}"/>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CC6B131-9884-4401-808D-E49137FA77A8}"/>
              </a:ext>
            </a:extLst>
          </p:cNvPr>
          <p:cNvSpPr>
            <a:spLocks noGrp="1"/>
          </p:cNvSpPr>
          <p:nvPr>
            <p:ph type="dt" sz="half" idx="10"/>
          </p:nvPr>
        </p:nvSpPr>
        <p:spPr>
          <a:xfrm>
            <a:off x="628650" y="6356351"/>
            <a:ext cx="20574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71446E73-578E-44B4-870E-D34403BD3E3B}"/>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998450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4FB5F5-05A0-4725-9FFB-13C5E16F00FD}"/>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C41CF3A-E8B9-4FC3-A328-A4B5FECC98DF}"/>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2E29D43E-BF9B-4E08-B150-D61FC59A0D6D}"/>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D25A596-37FA-4645-8A28-53B1CBD917A5}"/>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255CF2DD-9A80-47BE-9AB6-394A6BBC0CDD}"/>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D87CF0D-D006-4121-AF66-7EAA45D52A08}"/>
              </a:ext>
            </a:extLst>
          </p:cNvPr>
          <p:cNvSpPr>
            <a:spLocks noGrp="1"/>
          </p:cNvSpPr>
          <p:nvPr>
            <p:ph type="dt" sz="half" idx="10"/>
          </p:nvPr>
        </p:nvSpPr>
        <p:spPr>
          <a:xfrm>
            <a:off x="628650" y="6356351"/>
            <a:ext cx="2057400" cy="365125"/>
          </a:xfrm>
          <a:prstGeom prst="rect">
            <a:avLst/>
          </a:prstGeom>
        </p:spPr>
        <p:txBody>
          <a:bodyPr/>
          <a:lstStyle/>
          <a:p>
            <a:endParaRPr lang="en-US"/>
          </a:p>
        </p:txBody>
      </p:sp>
      <p:sp>
        <p:nvSpPr>
          <p:cNvPr id="8" name="Footer Placeholder 7">
            <a:extLst>
              <a:ext uri="{FF2B5EF4-FFF2-40B4-BE49-F238E27FC236}">
                <a16:creationId xmlns:a16="http://schemas.microsoft.com/office/drawing/2014/main" id="{9EB50719-FF02-4B5C-A2BD-6F9161E15FA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1D81457-CF38-4BF3-A83E-A45422BF75D2}"/>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634365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4E945-7B58-414B-A22A-D052072443A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C9620FB-AFD7-4A13-9FC6-5198B2499F70}"/>
              </a:ext>
            </a:extLst>
          </p:cNvPr>
          <p:cNvSpPr>
            <a:spLocks noGrp="1"/>
          </p:cNvSpPr>
          <p:nvPr>
            <p:ph type="dt" sz="half" idx="10"/>
          </p:nvPr>
        </p:nvSpPr>
        <p:spPr>
          <a:xfrm>
            <a:off x="628650" y="6356351"/>
            <a:ext cx="2057400" cy="365125"/>
          </a:xfrm>
          <a:prstGeom prst="rect">
            <a:avLst/>
          </a:prstGeom>
        </p:spPr>
        <p:txBody>
          <a:bodyPr/>
          <a:lstStyle/>
          <a:p>
            <a:endParaRPr lang="en-US"/>
          </a:p>
        </p:txBody>
      </p:sp>
      <p:sp>
        <p:nvSpPr>
          <p:cNvPr id="4" name="Footer Placeholder 3">
            <a:extLst>
              <a:ext uri="{FF2B5EF4-FFF2-40B4-BE49-F238E27FC236}">
                <a16:creationId xmlns:a16="http://schemas.microsoft.com/office/drawing/2014/main" id="{3367C7BD-2012-4ED5-8E80-921690C2A51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A9FA745-F9CF-413F-9814-6983092EB81E}"/>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141804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AA5CFAB-1419-497B-BA4B-E1BAC92E8976}"/>
              </a:ext>
            </a:extLst>
          </p:cNvPr>
          <p:cNvSpPr>
            <a:spLocks noGrp="1"/>
          </p:cNvSpPr>
          <p:nvPr>
            <p:ph type="dt" sz="half" idx="10"/>
          </p:nvPr>
        </p:nvSpPr>
        <p:spPr>
          <a:xfrm>
            <a:off x="628650" y="6356351"/>
            <a:ext cx="2057400" cy="365125"/>
          </a:xfrm>
          <a:prstGeom prst="rect">
            <a:avLst/>
          </a:prstGeom>
        </p:spPr>
        <p:txBody>
          <a:bodyPr/>
          <a:lstStyle/>
          <a:p>
            <a:endParaRPr lang="en-US"/>
          </a:p>
        </p:txBody>
      </p:sp>
      <p:sp>
        <p:nvSpPr>
          <p:cNvPr id="3" name="Footer Placeholder 2">
            <a:extLst>
              <a:ext uri="{FF2B5EF4-FFF2-40B4-BE49-F238E27FC236}">
                <a16:creationId xmlns:a16="http://schemas.microsoft.com/office/drawing/2014/main" id="{BCEB8459-21C6-4B02-9448-E21C8156248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32F9980-1758-416C-9FEB-077781272345}"/>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419793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2629F2-2149-49F4-B99E-AC437D621725}"/>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E2A26C35-FC01-4EF8-B9E0-3DA76744EB28}"/>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8898421-F48E-481D-9A23-71AF93198839}"/>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DA15F0F8-DEB3-44DE-9CA5-EC67F37FBEB2}"/>
              </a:ext>
            </a:extLst>
          </p:cNvPr>
          <p:cNvSpPr>
            <a:spLocks noGrp="1"/>
          </p:cNvSpPr>
          <p:nvPr>
            <p:ph type="dt" sz="half" idx="10"/>
          </p:nvPr>
        </p:nvSpPr>
        <p:spPr>
          <a:xfrm>
            <a:off x="628650" y="6356351"/>
            <a:ext cx="20574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FFBD38C0-112D-43DD-972B-0483913747D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50F09AE-C087-49E2-A3A1-3D9916353F52}"/>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145999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27CE3-34F6-4A34-AEAF-20A9AB8A3710}"/>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D5467304-9ABF-4D55-8CB7-51A7D43CB8CC}"/>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a:extLst>
              <a:ext uri="{FF2B5EF4-FFF2-40B4-BE49-F238E27FC236}">
                <a16:creationId xmlns:a16="http://schemas.microsoft.com/office/drawing/2014/main" id="{F851C563-435A-4272-A7E2-EB976B481442}"/>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C591702D-5572-4CF5-8A94-8866F636B18D}"/>
              </a:ext>
            </a:extLst>
          </p:cNvPr>
          <p:cNvSpPr>
            <a:spLocks noGrp="1"/>
          </p:cNvSpPr>
          <p:nvPr>
            <p:ph type="dt" sz="half" idx="10"/>
          </p:nvPr>
        </p:nvSpPr>
        <p:spPr>
          <a:xfrm>
            <a:off x="628650" y="6356351"/>
            <a:ext cx="20574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78B97477-8585-4545-84E9-3E52115A5C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CCA439F-40D6-4F7E-A551-BDF2F1790F88}"/>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520362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1A53D72-BF5F-4B63-B9E1-FA50183EBA7A}"/>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07AEC91-12AC-400D-9E70-A85AEE3721DB}"/>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9D9DE918-DDB9-40C4-A2ED-15CE9F8B1B07}"/>
              </a:ext>
            </a:extLst>
          </p:cNvPr>
          <p:cNvSpPr>
            <a:spLocks noGrp="1"/>
          </p:cNvSpPr>
          <p:nvPr>
            <p:ph type="ftr" sz="quarter" idx="3"/>
          </p:nvPr>
        </p:nvSpPr>
        <p:spPr>
          <a:xfrm>
            <a:off x="152400" y="6416675"/>
            <a:ext cx="2209800" cy="365125"/>
          </a:xfrm>
          <a:prstGeom prst="rect">
            <a:avLst/>
          </a:prstGeom>
        </p:spPr>
        <p:txBody>
          <a:bodyPr vert="horz" lIns="91440" tIns="45720" rIns="91440" bIns="45720" rtlCol="0" anchor="ctr"/>
          <a:lstStyle>
            <a:lvl1pPr algn="l">
              <a:defRPr sz="1600">
                <a:solidFill>
                  <a:schemeClr val="tx1">
                    <a:tint val="75000"/>
                  </a:schemeClr>
                </a:solidFill>
                <a:latin typeface="+mn-lt"/>
              </a:defRPr>
            </a:lvl1pPr>
          </a:lstStyle>
          <a:p>
            <a:endParaRPr lang="en-US" dirty="0"/>
          </a:p>
        </p:txBody>
      </p:sp>
      <p:sp>
        <p:nvSpPr>
          <p:cNvPr id="6" name="Slide Number Placeholder 5">
            <a:extLst>
              <a:ext uri="{FF2B5EF4-FFF2-40B4-BE49-F238E27FC236}">
                <a16:creationId xmlns:a16="http://schemas.microsoft.com/office/drawing/2014/main" id="{2BC081B8-CDAD-4D4B-80CD-FB6D99ACB00E}"/>
              </a:ext>
            </a:extLst>
          </p:cNvPr>
          <p:cNvSpPr>
            <a:spLocks noGrp="1"/>
          </p:cNvSpPr>
          <p:nvPr>
            <p:ph type="sldNum" sz="quarter" idx="4"/>
          </p:nvPr>
        </p:nvSpPr>
        <p:spPr>
          <a:xfrm>
            <a:off x="8515350" y="6248400"/>
            <a:ext cx="552450" cy="609600"/>
          </a:xfrm>
          <a:prstGeom prst="rect">
            <a:avLst/>
          </a:prstGeom>
        </p:spPr>
        <p:txBody>
          <a:bodyPr vert="horz" lIns="91440" tIns="45720" rIns="91440" bIns="45720" rtlCol="0" anchor="ctr"/>
          <a:lstStyle>
            <a:lvl1pPr algn="r">
              <a:defRPr sz="16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293551538"/>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7" name="Slide Number Placeholder 5">
            <a:extLst>
              <a:ext uri="{FF2B5EF4-FFF2-40B4-BE49-F238E27FC236}">
                <a16:creationId xmlns:a16="http://schemas.microsoft.com/office/drawing/2014/main" id="{AFEB4810-4233-4C9A-AF6C-0E698013A9B8}"/>
              </a:ext>
            </a:extLst>
          </p:cNvPr>
          <p:cNvSpPr>
            <a:spLocks noGrp="1"/>
          </p:cNvSpPr>
          <p:nvPr>
            <p:ph type="sldNum" sz="quarter" idx="4"/>
          </p:nvPr>
        </p:nvSpPr>
        <p:spPr>
          <a:xfrm>
            <a:off x="8591550" y="6324600"/>
            <a:ext cx="552450" cy="533400"/>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05678858"/>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 Id="rId5" Type="http://schemas.openxmlformats.org/officeDocument/2006/relationships/image" Target="../media/image4.jpeg"/><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0258" t="9305" r="16271"/>
          <a:stretch/>
        </p:blipFill>
        <p:spPr bwMode="auto">
          <a:xfrm>
            <a:off x="-152400" y="-239305"/>
            <a:ext cx="9296400" cy="802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836779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p:cNvSpPr>
            <a:spLocks noGrp="1"/>
          </p:cNvSpPr>
          <p:nvPr>
            <p:ph sz="half" idx="2"/>
          </p:nvPr>
        </p:nvSpPr>
        <p:spPr>
          <a:xfrm>
            <a:off x="-3962400" y="1295400"/>
            <a:ext cx="4210050" cy="5257800"/>
          </a:xfrm>
        </p:spPr>
        <p:txBody>
          <a:bodyPr>
            <a:normAutofit/>
          </a:bodyPr>
          <a:lstStyle/>
          <a:p>
            <a:pPr marL="342900" lvl="0" indent="-342900" fontAlgn="base">
              <a:lnSpc>
                <a:spcPct val="90000"/>
              </a:lnSpc>
              <a:spcBef>
                <a:spcPct val="20000"/>
              </a:spcBef>
              <a:spcAft>
                <a:spcPct val="0"/>
              </a:spcAft>
              <a:buClr>
                <a:srgbClr val="CCECFF"/>
              </a:buClr>
              <a:buSzPct val="115000"/>
              <a:buNone/>
            </a:pPr>
            <a:endParaRPr lang="en-US" sz="3000" kern="0" dirty="0">
              <a:solidFill>
                <a:srgbClr val="EAEAEA"/>
              </a:solidFill>
              <a:latin typeface="Calibri" pitchFamily="34" charset="0"/>
            </a:endParaRPr>
          </a:p>
          <a:p>
            <a:pPr marL="342900" lvl="0" indent="-342900" fontAlgn="base">
              <a:lnSpc>
                <a:spcPct val="90000"/>
              </a:lnSpc>
              <a:spcBef>
                <a:spcPct val="20000"/>
              </a:spcBef>
              <a:spcAft>
                <a:spcPct val="0"/>
              </a:spcAft>
              <a:buClr>
                <a:srgbClr val="CCECFF"/>
              </a:buClr>
              <a:buSzPct val="115000"/>
              <a:buNone/>
            </a:pPr>
            <a:r>
              <a:rPr lang="en-US" sz="3000" kern="0" dirty="0">
                <a:solidFill>
                  <a:srgbClr val="EAEAEA"/>
                </a:solidFill>
                <a:latin typeface="Calibri" pitchFamily="34" charset="0"/>
              </a:rPr>
              <a:t>	</a:t>
            </a:r>
            <a:endParaRPr lang="en-US" dirty="0"/>
          </a:p>
        </p:txBody>
      </p:sp>
      <p:sp>
        <p:nvSpPr>
          <p:cNvPr id="5" name="Round Same Side Corner Rectangle 4"/>
          <p:cNvSpPr/>
          <p:nvPr/>
        </p:nvSpPr>
        <p:spPr>
          <a:xfrm>
            <a:off x="21183" y="23448"/>
            <a:ext cx="2472235"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kern="1200" dirty="0">
                <a:solidFill>
                  <a:schemeClr val="tx1"/>
                </a:solidFill>
                <a:latin typeface="Segoe UI" panose="020B0502040204020203" pitchFamily="34" charset="0"/>
                <a:cs typeface="Segoe UI" panose="020B0502040204020203" pitchFamily="34" charset="0"/>
              </a:rPr>
              <a:t>Core</a:t>
            </a:r>
            <a:r>
              <a:rPr lang="en-GB" sz="2300" b="1" kern="1200" dirty="0">
                <a:solidFill>
                  <a:schemeClr val="bg1"/>
                </a:solidFill>
                <a:latin typeface="Segoe UI" panose="020B0502040204020203" pitchFamily="34" charset="0"/>
                <a:cs typeface="Segoe UI" panose="020B0502040204020203" pitchFamily="34" charset="0"/>
              </a:rPr>
              <a:t> </a:t>
            </a:r>
            <a:r>
              <a:rPr lang="en-GB" sz="2300" b="1" dirty="0">
                <a:solidFill>
                  <a:schemeClr val="tx1"/>
                </a:solidFill>
                <a:latin typeface="Segoe UI" panose="020B0502040204020203" pitchFamily="34" charset="0"/>
                <a:cs typeface="Segoe UI" panose="020B0502040204020203" pitchFamily="34" charset="0"/>
              </a:rPr>
              <a:t>Knowledge</a:t>
            </a:r>
            <a:endParaRPr lang="en-GB" sz="2300" kern="1200" dirty="0">
              <a:solidFill>
                <a:schemeClr val="tx1"/>
              </a:solidFill>
            </a:endParaRPr>
          </a:p>
        </p:txBody>
      </p:sp>
      <p:sp>
        <p:nvSpPr>
          <p:cNvPr id="7" name="Title 2"/>
          <p:cNvSpPr txBox="1">
            <a:spLocks/>
          </p:cNvSpPr>
          <p:nvPr/>
        </p:nvSpPr>
        <p:spPr>
          <a:xfrm>
            <a:off x="628650" y="441326"/>
            <a:ext cx="7886700" cy="854074"/>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4000" b="1" u="sng" dirty="0">
                <a:latin typeface="+mn-lt"/>
              </a:rPr>
              <a:t>Protein Turnover </a:t>
            </a:r>
            <a:r>
              <a:rPr lang="en-US" sz="4000" b="1" u="sng" dirty="0" err="1">
                <a:latin typeface="+mn-lt"/>
              </a:rPr>
              <a:t>Cont</a:t>
            </a:r>
            <a:r>
              <a:rPr lang="en-US" sz="4000" b="1" u="sng" dirty="0">
                <a:latin typeface="+mn-lt"/>
              </a:rPr>
              <a:t>…</a:t>
            </a:r>
            <a:endParaRPr lang="en-US" sz="4000" b="1" dirty="0">
              <a:latin typeface="+mn-lt"/>
            </a:endParaRPr>
          </a:p>
        </p:txBody>
      </p:sp>
      <p:sp>
        <p:nvSpPr>
          <p:cNvPr id="8" name="Content Placeholder 5"/>
          <p:cNvSpPr txBox="1">
            <a:spLocks/>
          </p:cNvSpPr>
          <p:nvPr/>
        </p:nvSpPr>
        <p:spPr>
          <a:xfrm>
            <a:off x="4743631" y="1219201"/>
            <a:ext cx="4137479" cy="5148820"/>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0" indent="0" algn="just" fontAlgn="base">
              <a:spcBef>
                <a:spcPct val="20000"/>
              </a:spcBef>
              <a:spcAft>
                <a:spcPct val="0"/>
              </a:spcAft>
              <a:buClr>
                <a:srgbClr val="CCECFF"/>
              </a:buClr>
              <a:buSzPct val="115000"/>
              <a:buNone/>
            </a:pPr>
            <a:endParaRPr lang="en-US" sz="2800" kern="0" dirty="0">
              <a:latin typeface="Calibri" pitchFamily="34" charset="0"/>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10</a:t>
            </a:fld>
            <a:endParaRPr lang="en-US"/>
          </a:p>
        </p:txBody>
      </p:sp>
      <p:sp>
        <p:nvSpPr>
          <p:cNvPr id="4" name="Content Placeholder 3">
            <a:extLst>
              <a:ext uri="{FF2B5EF4-FFF2-40B4-BE49-F238E27FC236}">
                <a16:creationId xmlns:a16="http://schemas.microsoft.com/office/drawing/2014/main" id="{C8B8F973-2036-D645-6630-546B3DD796A4}"/>
              </a:ext>
            </a:extLst>
          </p:cNvPr>
          <p:cNvSpPr>
            <a:spLocks noGrp="1"/>
          </p:cNvSpPr>
          <p:nvPr>
            <p:ph sz="half" idx="1"/>
          </p:nvPr>
        </p:nvSpPr>
        <p:spPr>
          <a:xfrm>
            <a:off x="628650" y="1897062"/>
            <a:ext cx="7886700" cy="4351338"/>
          </a:xfrm>
        </p:spPr>
        <p:txBody>
          <a:bodyPr>
            <a:normAutofit/>
          </a:bodyPr>
          <a:lstStyle/>
          <a:p>
            <a:pPr algn="just"/>
            <a:r>
              <a:rPr lang="en-US" sz="2400" dirty="0"/>
              <a:t>The rate of protein turnover varies widely for individual proteins.</a:t>
            </a:r>
          </a:p>
          <a:p>
            <a:pPr marL="342900" indent="-342900" algn="just"/>
            <a:r>
              <a:rPr lang="en-US" sz="2400" dirty="0"/>
              <a:t>Short-lived proteins (for example, many regulatory proteins and misfolded proteins) are rapidly degraded, having half-lives measured in minutes or hours.</a:t>
            </a:r>
          </a:p>
          <a:p>
            <a:pPr marL="342900" indent="-342900" algn="just"/>
            <a:r>
              <a:rPr lang="en-US" sz="2400" dirty="0"/>
              <a:t>Long-lived proteins, with half-lives of days to weeks, constitute the majority of proteins in the cell.</a:t>
            </a:r>
          </a:p>
          <a:p>
            <a:pPr marL="342900" indent="-342900" algn="just"/>
            <a:r>
              <a:rPr lang="en-US" sz="2400" dirty="0"/>
              <a:t>Structural proteins, such as collagen, are metabolically stable, and have half-lives measured in months or years.</a:t>
            </a:r>
          </a:p>
          <a:p>
            <a:endParaRPr lang="en-US" sz="2400" dirty="0"/>
          </a:p>
        </p:txBody>
      </p:sp>
    </p:spTree>
    <p:extLst>
      <p:ext uri="{BB962C8B-B14F-4D97-AF65-F5344CB8AC3E}">
        <p14:creationId xmlns:p14="http://schemas.microsoft.com/office/powerpoint/2010/main" val="1803440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p:cNvSpPr>
            <a:spLocks noGrp="1"/>
          </p:cNvSpPr>
          <p:nvPr>
            <p:ph sz="half" idx="2"/>
          </p:nvPr>
        </p:nvSpPr>
        <p:spPr>
          <a:xfrm>
            <a:off x="-3962400" y="1249163"/>
            <a:ext cx="4210050" cy="5257800"/>
          </a:xfrm>
        </p:spPr>
        <p:txBody>
          <a:bodyPr>
            <a:normAutofit fontScale="85000" lnSpcReduction="20000"/>
          </a:bodyPr>
          <a:lstStyle/>
          <a:p>
            <a:pPr marL="342900" lvl="0" indent="-342900" fontAlgn="base">
              <a:lnSpc>
                <a:spcPct val="90000"/>
              </a:lnSpc>
              <a:spcBef>
                <a:spcPct val="20000"/>
              </a:spcBef>
              <a:spcAft>
                <a:spcPct val="0"/>
              </a:spcAft>
              <a:buClr>
                <a:srgbClr val="CCECFF"/>
              </a:buClr>
              <a:buSzPct val="115000"/>
              <a:buNone/>
            </a:pPr>
            <a:endParaRPr lang="en-US" sz="3000" kern="0" dirty="0">
              <a:solidFill>
                <a:srgbClr val="EAEAEA"/>
              </a:solidFill>
              <a:latin typeface="Calibri" pitchFamily="34" charset="0"/>
            </a:endParaRPr>
          </a:p>
          <a:p>
            <a:pPr marL="342900" lvl="0" indent="-342900" fontAlgn="base">
              <a:lnSpc>
                <a:spcPct val="90000"/>
              </a:lnSpc>
              <a:spcBef>
                <a:spcPct val="20000"/>
              </a:spcBef>
              <a:spcAft>
                <a:spcPct val="0"/>
              </a:spcAft>
              <a:buClr>
                <a:srgbClr val="CCECFF"/>
              </a:buClr>
              <a:buSzPct val="115000"/>
              <a:buNone/>
            </a:pPr>
            <a:r>
              <a:rPr lang="en-US" sz="3000" kern="0" dirty="0">
                <a:solidFill>
                  <a:srgbClr val="EAEAEA"/>
                </a:solidFill>
                <a:latin typeface="Calibri" pitchFamily="34" charset="0"/>
              </a:rPr>
              <a:t>	</a:t>
            </a:r>
            <a:endParaRPr lang="en-US" dirty="0"/>
          </a:p>
        </p:txBody>
      </p:sp>
      <p:sp>
        <p:nvSpPr>
          <p:cNvPr id="5" name="Round Same Side Corner Rectangle 4"/>
          <p:cNvSpPr/>
          <p:nvPr/>
        </p:nvSpPr>
        <p:spPr>
          <a:xfrm>
            <a:off x="21183" y="23448"/>
            <a:ext cx="2472235"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kern="1200" dirty="0">
                <a:solidFill>
                  <a:schemeClr val="tx1"/>
                </a:solidFill>
                <a:latin typeface="Segoe UI" panose="020B0502040204020203" pitchFamily="34" charset="0"/>
                <a:cs typeface="Segoe UI" panose="020B0502040204020203" pitchFamily="34" charset="0"/>
              </a:rPr>
              <a:t>Core</a:t>
            </a:r>
            <a:r>
              <a:rPr lang="en-GB" sz="2300" b="1" kern="1200" dirty="0">
                <a:solidFill>
                  <a:schemeClr val="bg1"/>
                </a:solidFill>
                <a:latin typeface="Segoe UI" panose="020B0502040204020203" pitchFamily="34" charset="0"/>
                <a:cs typeface="Segoe UI" panose="020B0502040204020203" pitchFamily="34" charset="0"/>
              </a:rPr>
              <a:t> </a:t>
            </a:r>
            <a:r>
              <a:rPr lang="en-GB" sz="2300" b="1" dirty="0">
                <a:solidFill>
                  <a:schemeClr val="tx1"/>
                </a:solidFill>
                <a:latin typeface="Segoe UI" panose="020B0502040204020203" pitchFamily="34" charset="0"/>
                <a:cs typeface="Segoe UI" panose="020B0502040204020203" pitchFamily="34" charset="0"/>
              </a:rPr>
              <a:t>Knowledge</a:t>
            </a:r>
            <a:endParaRPr lang="en-GB" sz="2300" kern="1200" dirty="0">
              <a:solidFill>
                <a:schemeClr val="tx1"/>
              </a:solidFill>
            </a:endParaRPr>
          </a:p>
        </p:txBody>
      </p:sp>
      <p:sp>
        <p:nvSpPr>
          <p:cNvPr id="7" name="Title 2"/>
          <p:cNvSpPr txBox="1">
            <a:spLocks/>
          </p:cNvSpPr>
          <p:nvPr/>
        </p:nvSpPr>
        <p:spPr>
          <a:xfrm>
            <a:off x="628650" y="441326"/>
            <a:ext cx="7886700" cy="854074"/>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endParaRPr lang="en-US" sz="3600" b="1" dirty="0">
              <a:latin typeface="+mn-lt"/>
            </a:endParaRPr>
          </a:p>
        </p:txBody>
      </p:sp>
      <p:sp>
        <p:nvSpPr>
          <p:cNvPr id="8" name="Content Placeholder 5"/>
          <p:cNvSpPr txBox="1">
            <a:spLocks/>
          </p:cNvSpPr>
          <p:nvPr/>
        </p:nvSpPr>
        <p:spPr>
          <a:xfrm>
            <a:off x="4743631" y="1219201"/>
            <a:ext cx="4137479" cy="5148820"/>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0" indent="0" algn="just" fontAlgn="base">
              <a:spcBef>
                <a:spcPct val="20000"/>
              </a:spcBef>
              <a:spcAft>
                <a:spcPct val="0"/>
              </a:spcAft>
              <a:buClr>
                <a:srgbClr val="CCECFF"/>
              </a:buClr>
              <a:buSzPct val="115000"/>
              <a:buNone/>
            </a:pPr>
            <a:endParaRPr lang="en-US" sz="2800" kern="0" dirty="0">
              <a:latin typeface="Calibri" pitchFamily="34" charset="0"/>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11</a:t>
            </a:fld>
            <a:endParaRPr lang="en-US"/>
          </a:p>
        </p:txBody>
      </p:sp>
      <p:sp>
        <p:nvSpPr>
          <p:cNvPr id="4" name="Content Placeholder 3">
            <a:extLst>
              <a:ext uri="{FF2B5EF4-FFF2-40B4-BE49-F238E27FC236}">
                <a16:creationId xmlns:a16="http://schemas.microsoft.com/office/drawing/2014/main" id="{C8B8F973-2036-D645-6630-546B3DD796A4}"/>
              </a:ext>
            </a:extLst>
          </p:cNvPr>
          <p:cNvSpPr>
            <a:spLocks noGrp="1"/>
          </p:cNvSpPr>
          <p:nvPr>
            <p:ph sz="half" idx="1"/>
          </p:nvPr>
        </p:nvSpPr>
        <p:spPr>
          <a:xfrm>
            <a:off x="628650" y="1825625"/>
            <a:ext cx="7600950" cy="4351338"/>
          </a:xfrm>
        </p:spPr>
        <p:txBody>
          <a:bodyPr>
            <a:normAutofit fontScale="85000" lnSpcReduction="20000"/>
          </a:bodyPr>
          <a:lstStyle/>
          <a:p>
            <a:pPr algn="just"/>
            <a:r>
              <a:rPr lang="en-US" sz="2600" dirty="0"/>
              <a:t>There are two major enzyme systems responsible for degrading damaged or unneeded proteins:</a:t>
            </a:r>
          </a:p>
          <a:p>
            <a:pPr algn="just"/>
            <a:endParaRPr lang="en-US" sz="2600" dirty="0"/>
          </a:p>
          <a:p>
            <a:pPr marL="457200" indent="-457200" algn="just"/>
            <a:r>
              <a:rPr lang="en-US" sz="2600" dirty="0"/>
              <a:t>The ATP-dependent ubiquitin-proteasome system of the cytosol</a:t>
            </a:r>
          </a:p>
          <a:p>
            <a:pPr algn="just"/>
            <a:r>
              <a:rPr lang="en-US" sz="2600" dirty="0"/>
              <a:t>Proteasomes degrade mainly endogenous proteins, that is, proteins that were synthesized within the cell.</a:t>
            </a:r>
          </a:p>
          <a:p>
            <a:pPr algn="just"/>
            <a:endParaRPr lang="en-US" sz="2600" dirty="0"/>
          </a:p>
          <a:p>
            <a:pPr marL="457200" indent="-457200" algn="just"/>
            <a:r>
              <a:rPr lang="en-US" sz="2600" dirty="0"/>
              <a:t>The ATP-independent degradative enzyme system of the lysosomes</a:t>
            </a:r>
          </a:p>
          <a:p>
            <a:pPr algn="just"/>
            <a:r>
              <a:rPr lang="en-US" sz="2600" dirty="0"/>
              <a:t>Lysosomal enzymes degrade primarily extracellular proteins, such as plasma proteins that are taken into the cell by endocytosis, and cell-surface membrane proteins that are used in receptor-mediated endocytosis</a:t>
            </a:r>
          </a:p>
          <a:p>
            <a:endParaRPr lang="en-US" dirty="0"/>
          </a:p>
        </p:txBody>
      </p:sp>
      <p:sp>
        <p:nvSpPr>
          <p:cNvPr id="2" name="TextBox 1">
            <a:extLst>
              <a:ext uri="{FF2B5EF4-FFF2-40B4-BE49-F238E27FC236}">
                <a16:creationId xmlns:a16="http://schemas.microsoft.com/office/drawing/2014/main" id="{43701AF7-F9FD-467D-9461-32875A5D54B4}"/>
              </a:ext>
            </a:extLst>
          </p:cNvPr>
          <p:cNvSpPr txBox="1"/>
          <p:nvPr/>
        </p:nvSpPr>
        <p:spPr>
          <a:xfrm>
            <a:off x="1447034" y="838200"/>
            <a:ext cx="4695773" cy="984885"/>
          </a:xfrm>
          <a:prstGeom prst="rect">
            <a:avLst/>
          </a:prstGeom>
          <a:noFill/>
        </p:spPr>
        <p:txBody>
          <a:bodyPr wrap="none" rtlCol="0">
            <a:spAutoFit/>
          </a:bodyPr>
          <a:lstStyle/>
          <a:p>
            <a:r>
              <a:rPr lang="en-US" sz="4000" b="1" u="sng" dirty="0"/>
              <a:t>Protein degradation :</a:t>
            </a:r>
          </a:p>
          <a:p>
            <a:endParaRPr lang="en-US" dirty="0"/>
          </a:p>
        </p:txBody>
      </p:sp>
    </p:spTree>
    <p:extLst>
      <p:ext uri="{BB962C8B-B14F-4D97-AF65-F5344CB8AC3E}">
        <p14:creationId xmlns:p14="http://schemas.microsoft.com/office/powerpoint/2010/main" val="29159277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p:cNvSpPr>
            <a:spLocks noGrp="1"/>
          </p:cNvSpPr>
          <p:nvPr>
            <p:ph sz="half" idx="2"/>
          </p:nvPr>
        </p:nvSpPr>
        <p:spPr>
          <a:xfrm>
            <a:off x="-3962400" y="1249163"/>
            <a:ext cx="4210050" cy="5257800"/>
          </a:xfrm>
        </p:spPr>
        <p:txBody>
          <a:bodyPr>
            <a:normAutofit/>
          </a:bodyPr>
          <a:lstStyle/>
          <a:p>
            <a:pPr marL="342900" lvl="0" indent="-342900" fontAlgn="base">
              <a:lnSpc>
                <a:spcPct val="90000"/>
              </a:lnSpc>
              <a:spcBef>
                <a:spcPct val="20000"/>
              </a:spcBef>
              <a:spcAft>
                <a:spcPct val="0"/>
              </a:spcAft>
              <a:buClr>
                <a:srgbClr val="CCECFF"/>
              </a:buClr>
              <a:buSzPct val="115000"/>
              <a:buNone/>
            </a:pPr>
            <a:endParaRPr lang="en-US" sz="3000" kern="0" dirty="0">
              <a:solidFill>
                <a:srgbClr val="EAEAEA"/>
              </a:solidFill>
              <a:latin typeface="Calibri" pitchFamily="34" charset="0"/>
            </a:endParaRPr>
          </a:p>
          <a:p>
            <a:pPr marL="342900" lvl="0" indent="-342900" fontAlgn="base">
              <a:lnSpc>
                <a:spcPct val="90000"/>
              </a:lnSpc>
              <a:spcBef>
                <a:spcPct val="20000"/>
              </a:spcBef>
              <a:spcAft>
                <a:spcPct val="0"/>
              </a:spcAft>
              <a:buClr>
                <a:srgbClr val="CCECFF"/>
              </a:buClr>
              <a:buSzPct val="115000"/>
              <a:buNone/>
            </a:pPr>
            <a:r>
              <a:rPr lang="en-US" sz="3000" kern="0" dirty="0">
                <a:solidFill>
                  <a:srgbClr val="EAEAEA"/>
                </a:solidFill>
                <a:latin typeface="Calibri" pitchFamily="34" charset="0"/>
              </a:rPr>
              <a:t>	</a:t>
            </a:r>
            <a:endParaRPr lang="en-US" dirty="0"/>
          </a:p>
        </p:txBody>
      </p:sp>
      <p:sp>
        <p:nvSpPr>
          <p:cNvPr id="5" name="Round Same Side Corner Rectangle 4"/>
          <p:cNvSpPr/>
          <p:nvPr/>
        </p:nvSpPr>
        <p:spPr>
          <a:xfrm>
            <a:off x="21183" y="23448"/>
            <a:ext cx="2472235"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kern="1200" dirty="0">
                <a:solidFill>
                  <a:schemeClr val="tx1"/>
                </a:solidFill>
                <a:latin typeface="Segoe UI" panose="020B0502040204020203" pitchFamily="34" charset="0"/>
                <a:cs typeface="Segoe UI" panose="020B0502040204020203" pitchFamily="34" charset="0"/>
              </a:rPr>
              <a:t>Core</a:t>
            </a:r>
            <a:r>
              <a:rPr lang="en-GB" sz="2300" b="1" kern="1200" dirty="0">
                <a:solidFill>
                  <a:schemeClr val="bg1"/>
                </a:solidFill>
                <a:latin typeface="Segoe UI" panose="020B0502040204020203" pitchFamily="34" charset="0"/>
                <a:cs typeface="Segoe UI" panose="020B0502040204020203" pitchFamily="34" charset="0"/>
              </a:rPr>
              <a:t> </a:t>
            </a:r>
            <a:r>
              <a:rPr lang="en-GB" sz="2300" b="1" dirty="0">
                <a:solidFill>
                  <a:schemeClr val="tx1"/>
                </a:solidFill>
                <a:latin typeface="Segoe UI" panose="020B0502040204020203" pitchFamily="34" charset="0"/>
                <a:cs typeface="Segoe UI" panose="020B0502040204020203" pitchFamily="34" charset="0"/>
              </a:rPr>
              <a:t>Knowledge</a:t>
            </a:r>
            <a:endParaRPr lang="en-GB" sz="2300" kern="1200" dirty="0">
              <a:solidFill>
                <a:schemeClr val="tx1"/>
              </a:solidFill>
            </a:endParaRPr>
          </a:p>
        </p:txBody>
      </p:sp>
      <p:sp>
        <p:nvSpPr>
          <p:cNvPr id="7" name="Title 2"/>
          <p:cNvSpPr txBox="1">
            <a:spLocks/>
          </p:cNvSpPr>
          <p:nvPr/>
        </p:nvSpPr>
        <p:spPr>
          <a:xfrm>
            <a:off x="628650" y="441326"/>
            <a:ext cx="7886700" cy="854074"/>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endParaRPr lang="en-US" sz="3600" b="1" dirty="0">
              <a:latin typeface="+mn-lt"/>
            </a:endParaRPr>
          </a:p>
        </p:txBody>
      </p:sp>
      <p:sp>
        <p:nvSpPr>
          <p:cNvPr id="8" name="Content Placeholder 5"/>
          <p:cNvSpPr txBox="1">
            <a:spLocks/>
          </p:cNvSpPr>
          <p:nvPr/>
        </p:nvSpPr>
        <p:spPr>
          <a:xfrm>
            <a:off x="4743631" y="1219201"/>
            <a:ext cx="4137479" cy="5148820"/>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0" indent="0" algn="just" fontAlgn="base">
              <a:spcBef>
                <a:spcPct val="20000"/>
              </a:spcBef>
              <a:spcAft>
                <a:spcPct val="0"/>
              </a:spcAft>
              <a:buClr>
                <a:srgbClr val="CCECFF"/>
              </a:buClr>
              <a:buSzPct val="115000"/>
              <a:buNone/>
            </a:pPr>
            <a:endParaRPr lang="en-US" sz="2800" kern="0" dirty="0">
              <a:latin typeface="Calibri" pitchFamily="34" charset="0"/>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12</a:t>
            </a:fld>
            <a:endParaRPr lang="en-US"/>
          </a:p>
        </p:txBody>
      </p:sp>
      <p:sp>
        <p:nvSpPr>
          <p:cNvPr id="4" name="Content Placeholder 3">
            <a:extLst>
              <a:ext uri="{FF2B5EF4-FFF2-40B4-BE49-F238E27FC236}">
                <a16:creationId xmlns:a16="http://schemas.microsoft.com/office/drawing/2014/main" id="{C8B8F973-2036-D645-6630-546B3DD796A4}"/>
              </a:ext>
            </a:extLst>
          </p:cNvPr>
          <p:cNvSpPr>
            <a:spLocks noGrp="1"/>
          </p:cNvSpPr>
          <p:nvPr>
            <p:ph sz="half" idx="1"/>
          </p:nvPr>
        </p:nvSpPr>
        <p:spPr>
          <a:xfrm>
            <a:off x="628650" y="1825625"/>
            <a:ext cx="7677150" cy="4351338"/>
          </a:xfrm>
        </p:spPr>
        <p:txBody>
          <a:bodyPr>
            <a:normAutofit/>
          </a:bodyPr>
          <a:lstStyle/>
          <a:p>
            <a:pPr marL="457200" indent="-457200" algn="just"/>
            <a:r>
              <a:rPr lang="en-US" sz="2400" dirty="0"/>
              <a:t>Proteins selected for degradation by the ubiquitin-proteasome system are first covalently attached to ubiquitin, a small, globular, non-enzymatic protein.</a:t>
            </a:r>
          </a:p>
          <a:p>
            <a:pPr marL="457200" indent="-457200" algn="just"/>
            <a:r>
              <a:rPr lang="en-US" sz="2400" dirty="0"/>
              <a:t>Ubiquitination of the target substrate occurs through linkage of the α-carboxyl group of the C-terminal glycine of ubiquitin to the ε-amino group of a lysine on the protein substrate by a three-step, enzyme-catalyzed, ATP-dependent process.</a:t>
            </a:r>
          </a:p>
          <a:p>
            <a:endParaRPr lang="en-US" dirty="0"/>
          </a:p>
        </p:txBody>
      </p:sp>
      <p:sp>
        <p:nvSpPr>
          <p:cNvPr id="2" name="TextBox 1">
            <a:extLst>
              <a:ext uri="{FF2B5EF4-FFF2-40B4-BE49-F238E27FC236}">
                <a16:creationId xmlns:a16="http://schemas.microsoft.com/office/drawing/2014/main" id="{ABC7294A-C7DF-44D8-8714-21DB351650D8}"/>
              </a:ext>
            </a:extLst>
          </p:cNvPr>
          <p:cNvSpPr txBox="1"/>
          <p:nvPr/>
        </p:nvSpPr>
        <p:spPr>
          <a:xfrm>
            <a:off x="332006" y="649682"/>
            <a:ext cx="9439059" cy="984885"/>
          </a:xfrm>
          <a:prstGeom prst="rect">
            <a:avLst/>
          </a:prstGeom>
          <a:noFill/>
        </p:spPr>
        <p:txBody>
          <a:bodyPr wrap="none" rtlCol="0">
            <a:spAutoFit/>
          </a:bodyPr>
          <a:lstStyle/>
          <a:p>
            <a:r>
              <a:rPr lang="en-US" sz="4000" b="1" u="sng" dirty="0"/>
              <a:t>Ubiquitin-proteasome proteolytic pathway:</a:t>
            </a:r>
          </a:p>
          <a:p>
            <a:endParaRPr lang="en-US" dirty="0"/>
          </a:p>
        </p:txBody>
      </p:sp>
    </p:spTree>
    <p:extLst>
      <p:ext uri="{BB962C8B-B14F-4D97-AF65-F5344CB8AC3E}">
        <p14:creationId xmlns:p14="http://schemas.microsoft.com/office/powerpoint/2010/main" val="16098508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p:cNvSpPr>
            <a:spLocks noGrp="1"/>
          </p:cNvSpPr>
          <p:nvPr>
            <p:ph sz="half" idx="2"/>
          </p:nvPr>
        </p:nvSpPr>
        <p:spPr>
          <a:xfrm>
            <a:off x="-3962400" y="1249163"/>
            <a:ext cx="4210050" cy="5257800"/>
          </a:xfrm>
        </p:spPr>
        <p:txBody>
          <a:bodyPr>
            <a:normAutofit/>
          </a:bodyPr>
          <a:lstStyle/>
          <a:p>
            <a:pPr marL="342900" lvl="0" indent="-342900" fontAlgn="base">
              <a:lnSpc>
                <a:spcPct val="90000"/>
              </a:lnSpc>
              <a:spcBef>
                <a:spcPct val="20000"/>
              </a:spcBef>
              <a:spcAft>
                <a:spcPct val="0"/>
              </a:spcAft>
              <a:buClr>
                <a:srgbClr val="CCECFF"/>
              </a:buClr>
              <a:buSzPct val="115000"/>
              <a:buNone/>
            </a:pPr>
            <a:endParaRPr lang="en-US" sz="3000" kern="0" dirty="0">
              <a:solidFill>
                <a:srgbClr val="EAEAEA"/>
              </a:solidFill>
              <a:latin typeface="Calibri" pitchFamily="34" charset="0"/>
            </a:endParaRPr>
          </a:p>
          <a:p>
            <a:pPr marL="342900" lvl="0" indent="-342900" fontAlgn="base">
              <a:lnSpc>
                <a:spcPct val="90000"/>
              </a:lnSpc>
              <a:spcBef>
                <a:spcPct val="20000"/>
              </a:spcBef>
              <a:spcAft>
                <a:spcPct val="0"/>
              </a:spcAft>
              <a:buClr>
                <a:srgbClr val="CCECFF"/>
              </a:buClr>
              <a:buSzPct val="115000"/>
              <a:buNone/>
            </a:pPr>
            <a:r>
              <a:rPr lang="en-US" sz="3000" kern="0" dirty="0">
                <a:solidFill>
                  <a:srgbClr val="EAEAEA"/>
                </a:solidFill>
                <a:latin typeface="Calibri" pitchFamily="34" charset="0"/>
              </a:rPr>
              <a:t>	</a:t>
            </a:r>
            <a:endParaRPr lang="en-US" dirty="0"/>
          </a:p>
        </p:txBody>
      </p:sp>
      <p:sp>
        <p:nvSpPr>
          <p:cNvPr id="5" name="Round Same Side Corner Rectangle 4"/>
          <p:cNvSpPr/>
          <p:nvPr/>
        </p:nvSpPr>
        <p:spPr>
          <a:xfrm>
            <a:off x="21183" y="23448"/>
            <a:ext cx="2472235"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kern="1200" dirty="0">
                <a:solidFill>
                  <a:schemeClr val="tx1"/>
                </a:solidFill>
                <a:latin typeface="Segoe UI" panose="020B0502040204020203" pitchFamily="34" charset="0"/>
                <a:cs typeface="Segoe UI" panose="020B0502040204020203" pitchFamily="34" charset="0"/>
              </a:rPr>
              <a:t>Core</a:t>
            </a:r>
            <a:r>
              <a:rPr lang="en-GB" sz="2300" b="1" kern="1200" dirty="0">
                <a:solidFill>
                  <a:schemeClr val="bg1"/>
                </a:solidFill>
                <a:latin typeface="Segoe UI" panose="020B0502040204020203" pitchFamily="34" charset="0"/>
                <a:cs typeface="Segoe UI" panose="020B0502040204020203" pitchFamily="34" charset="0"/>
              </a:rPr>
              <a:t> </a:t>
            </a:r>
            <a:r>
              <a:rPr lang="en-GB" sz="2300" b="1" dirty="0">
                <a:solidFill>
                  <a:schemeClr val="tx1"/>
                </a:solidFill>
                <a:latin typeface="Segoe UI" panose="020B0502040204020203" pitchFamily="34" charset="0"/>
                <a:cs typeface="Segoe UI" panose="020B0502040204020203" pitchFamily="34" charset="0"/>
              </a:rPr>
              <a:t>Knowledge</a:t>
            </a:r>
            <a:endParaRPr lang="en-GB" sz="2300" kern="1200" dirty="0">
              <a:solidFill>
                <a:schemeClr val="tx1"/>
              </a:solidFill>
            </a:endParaRPr>
          </a:p>
        </p:txBody>
      </p:sp>
      <p:sp>
        <p:nvSpPr>
          <p:cNvPr id="7" name="Title 2"/>
          <p:cNvSpPr txBox="1">
            <a:spLocks/>
          </p:cNvSpPr>
          <p:nvPr/>
        </p:nvSpPr>
        <p:spPr>
          <a:xfrm>
            <a:off x="628650" y="441326"/>
            <a:ext cx="7886700" cy="854074"/>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endParaRPr lang="en-US" sz="3600" b="1" dirty="0">
              <a:latin typeface="+mn-lt"/>
            </a:endParaRPr>
          </a:p>
        </p:txBody>
      </p:sp>
      <p:sp>
        <p:nvSpPr>
          <p:cNvPr id="8" name="Content Placeholder 5"/>
          <p:cNvSpPr txBox="1">
            <a:spLocks/>
          </p:cNvSpPr>
          <p:nvPr/>
        </p:nvSpPr>
        <p:spPr>
          <a:xfrm>
            <a:off x="4743631" y="1219201"/>
            <a:ext cx="4137479" cy="5148820"/>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0" indent="0" algn="just" fontAlgn="base">
              <a:spcBef>
                <a:spcPct val="20000"/>
              </a:spcBef>
              <a:spcAft>
                <a:spcPct val="0"/>
              </a:spcAft>
              <a:buClr>
                <a:srgbClr val="CCECFF"/>
              </a:buClr>
              <a:buSzPct val="115000"/>
              <a:buNone/>
            </a:pPr>
            <a:endParaRPr lang="en-US" sz="2800" kern="0" dirty="0">
              <a:latin typeface="Calibri" pitchFamily="34" charset="0"/>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13</a:t>
            </a:fld>
            <a:endParaRPr lang="en-US"/>
          </a:p>
        </p:txBody>
      </p:sp>
      <p:sp>
        <p:nvSpPr>
          <p:cNvPr id="4" name="Content Placeholder 3">
            <a:extLst>
              <a:ext uri="{FF2B5EF4-FFF2-40B4-BE49-F238E27FC236}">
                <a16:creationId xmlns:a16="http://schemas.microsoft.com/office/drawing/2014/main" id="{C8B8F973-2036-D645-6630-546B3DD796A4}"/>
              </a:ext>
            </a:extLst>
          </p:cNvPr>
          <p:cNvSpPr>
            <a:spLocks noGrp="1"/>
          </p:cNvSpPr>
          <p:nvPr>
            <p:ph sz="half" idx="1"/>
          </p:nvPr>
        </p:nvSpPr>
        <p:spPr>
          <a:xfrm>
            <a:off x="628650" y="1825625"/>
            <a:ext cx="7372350" cy="4351338"/>
          </a:xfrm>
        </p:spPr>
        <p:txBody>
          <a:bodyPr>
            <a:normAutofit/>
          </a:bodyPr>
          <a:lstStyle/>
          <a:p>
            <a:pPr marL="457200" indent="-457200"/>
            <a:r>
              <a:rPr lang="en-US" sz="2400" dirty="0"/>
              <a:t>The consecutive addition of ubiquitin moieties generates a polyubiquitin chain. Proteins tagged with ubiquitin are then recognized by a large, barrel-shaped, macromolecular, proteolytic complex called a proteasome, which functions like a garbage disposal). </a:t>
            </a:r>
          </a:p>
          <a:p>
            <a:pPr marL="457200" indent="-457200"/>
            <a:r>
              <a:rPr lang="en-US" sz="2400" dirty="0"/>
              <a:t>The proteasome unfolds, deubiquitinates, and cuts the target protein into fragments that are then further degraded to amino acids, which enter the amino acid pool.</a:t>
            </a:r>
          </a:p>
          <a:p>
            <a:endParaRPr lang="en-US" dirty="0"/>
          </a:p>
        </p:txBody>
      </p:sp>
      <p:sp>
        <p:nvSpPr>
          <p:cNvPr id="2" name="TextBox 1">
            <a:extLst>
              <a:ext uri="{FF2B5EF4-FFF2-40B4-BE49-F238E27FC236}">
                <a16:creationId xmlns:a16="http://schemas.microsoft.com/office/drawing/2014/main" id="{68F5BB54-C93C-4BE1-9E8E-72B5404E81FE}"/>
              </a:ext>
            </a:extLst>
          </p:cNvPr>
          <p:cNvSpPr txBox="1"/>
          <p:nvPr/>
        </p:nvSpPr>
        <p:spPr>
          <a:xfrm>
            <a:off x="0" y="503622"/>
            <a:ext cx="12143815" cy="1600438"/>
          </a:xfrm>
          <a:prstGeom prst="rect">
            <a:avLst/>
          </a:prstGeom>
          <a:noFill/>
        </p:spPr>
        <p:txBody>
          <a:bodyPr wrap="square" rtlCol="0">
            <a:spAutoFit/>
          </a:bodyPr>
          <a:lstStyle/>
          <a:p>
            <a:r>
              <a:rPr lang="en-US" sz="4000" b="1" u="sng" dirty="0"/>
              <a:t>Ubiquitin-proteasome proteolytic pathway </a:t>
            </a:r>
          </a:p>
          <a:p>
            <a:r>
              <a:rPr lang="en-US" sz="4000" b="1" u="sng" dirty="0"/>
              <a:t>Cont.:</a:t>
            </a:r>
          </a:p>
          <a:p>
            <a:endParaRPr lang="en-US" dirty="0"/>
          </a:p>
        </p:txBody>
      </p:sp>
    </p:spTree>
    <p:extLst>
      <p:ext uri="{BB962C8B-B14F-4D97-AF65-F5344CB8AC3E}">
        <p14:creationId xmlns:p14="http://schemas.microsoft.com/office/powerpoint/2010/main" val="5413062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52400" y="1600200"/>
            <a:ext cx="6172199" cy="4648200"/>
          </a:xfrm>
        </p:spPr>
        <p:txBody>
          <a:bodyPr>
            <a:noAutofit/>
          </a:bodyPr>
          <a:lstStyle/>
          <a:p>
            <a:pPr marL="457200" indent="-457200" algn="just"/>
            <a:r>
              <a:rPr lang="en-US" sz="2400" dirty="0"/>
              <a:t>The half-life of a protein is influenced by the nature of the N-terminal residue. For example, proteins that have serine as the N-terminal amino acid are long-lived, with a half-life of more than 20 hours.</a:t>
            </a:r>
          </a:p>
          <a:p>
            <a:pPr marL="457200" indent="-457200" algn="just"/>
            <a:r>
              <a:rPr lang="en-US" sz="2400" dirty="0"/>
              <a:t>In contrast, proteins with aspartate as the N-terminal amino acid have a half-life of only 3 minutes.</a:t>
            </a:r>
          </a:p>
          <a:p>
            <a:pPr marL="457200" indent="-457200" algn="just"/>
            <a:r>
              <a:rPr lang="en-US" sz="2400" dirty="0"/>
              <a:t>Proteins rich in sequences containing proline, glutamate, serine, and threonine (called PEST sequences after the one-letter designations for these amino acids) are rapidly degraded and, therefore, exhibit short intracellular half-lives.</a:t>
            </a:r>
          </a:p>
          <a:p>
            <a:endParaRPr lang="en-US" sz="2400" dirty="0">
              <a:latin typeface="Calibri" panose="020F0502020204030204" pitchFamily="34" charset="0"/>
              <a:cs typeface="Calibri" panose="020F0502020204030204" pitchFamily="34" charset="0"/>
            </a:endParaRPr>
          </a:p>
        </p:txBody>
      </p:sp>
      <p:sp>
        <p:nvSpPr>
          <p:cNvPr id="6" name="Title 1"/>
          <p:cNvSpPr txBox="1">
            <a:spLocks/>
          </p:cNvSpPr>
          <p:nvPr/>
        </p:nvSpPr>
        <p:spPr>
          <a:xfrm>
            <a:off x="-1104901" y="1066800"/>
            <a:ext cx="8686800" cy="533399"/>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4000" b="1" u="sng" dirty="0">
                <a:latin typeface="+mn-lt"/>
              </a:rPr>
              <a:t>Chemical signals for protein </a:t>
            </a:r>
          </a:p>
          <a:p>
            <a:pPr algn="ctr"/>
            <a:r>
              <a:rPr lang="en-US" sz="4000" b="1" u="sng" dirty="0">
                <a:latin typeface="+mn-lt"/>
              </a:rPr>
              <a:t>degradation</a:t>
            </a:r>
            <a:r>
              <a:rPr lang="en-US" sz="4000" b="1" u="sng" dirty="0">
                <a:latin typeface="Baskerville Old Face" panose="02020602080505020303" pitchFamily="18" charset="0"/>
              </a:rPr>
              <a:t>:</a:t>
            </a:r>
          </a:p>
          <a:p>
            <a:pPr algn="ctr"/>
            <a:endParaRPr lang="en-US" sz="4000" b="1" dirty="0">
              <a:latin typeface="+mn-lt"/>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pPr/>
              <a:t>14</a:t>
            </a:fld>
            <a:endParaRPr lang="en-US"/>
          </a:p>
        </p:txBody>
      </p:sp>
      <p:sp>
        <p:nvSpPr>
          <p:cNvPr id="5" name="TextBox 4">
            <a:extLst>
              <a:ext uri="{FF2B5EF4-FFF2-40B4-BE49-F238E27FC236}">
                <a16:creationId xmlns:a16="http://schemas.microsoft.com/office/drawing/2014/main" id="{70CE8872-6261-DDFB-DFF3-93DAE5CC3FE1}"/>
              </a:ext>
            </a:extLst>
          </p:cNvPr>
          <p:cNvSpPr txBox="1"/>
          <p:nvPr/>
        </p:nvSpPr>
        <p:spPr>
          <a:xfrm>
            <a:off x="-76200" y="168748"/>
            <a:ext cx="2438400" cy="369332"/>
          </a:xfrm>
          <a:prstGeom prst="rect">
            <a:avLst/>
          </a:prstGeom>
          <a:noFill/>
        </p:spPr>
        <p:txBody>
          <a:bodyPr wrap="square">
            <a:spAutoFit/>
          </a:bodyPr>
          <a:lstStyle/>
          <a:p>
            <a:pPr lvl="0" algn="ctr" defTabSz="1022350">
              <a:lnSpc>
                <a:spcPct val="90000"/>
              </a:lnSpc>
              <a:spcBef>
                <a:spcPct val="0"/>
              </a:spcBef>
              <a:spcAft>
                <a:spcPct val="35000"/>
              </a:spcAft>
            </a:pPr>
            <a:r>
              <a:rPr lang="en-GB" sz="2000" b="1" kern="1200" dirty="0">
                <a:solidFill>
                  <a:schemeClr val="tx1"/>
                </a:solidFill>
                <a:latin typeface="Segoe UI" panose="020B0502040204020203" pitchFamily="34" charset="0"/>
                <a:cs typeface="Segoe UI" panose="020B0502040204020203" pitchFamily="34" charset="0"/>
              </a:rPr>
              <a:t>Core</a:t>
            </a:r>
            <a:r>
              <a:rPr lang="en-GB" sz="2000" b="1" kern="1200" dirty="0">
                <a:solidFill>
                  <a:schemeClr val="bg1"/>
                </a:solidFill>
                <a:latin typeface="Segoe UI" panose="020B0502040204020203" pitchFamily="34" charset="0"/>
                <a:cs typeface="Segoe UI" panose="020B0502040204020203" pitchFamily="34" charset="0"/>
              </a:rPr>
              <a:t> </a:t>
            </a:r>
            <a:r>
              <a:rPr lang="en-GB" sz="2000" b="1" dirty="0">
                <a:solidFill>
                  <a:schemeClr val="tx1"/>
                </a:solidFill>
                <a:latin typeface="Segoe UI" panose="020B0502040204020203" pitchFamily="34" charset="0"/>
                <a:cs typeface="Segoe UI" panose="020B0502040204020203" pitchFamily="34" charset="0"/>
              </a:rPr>
              <a:t>Knowledge</a:t>
            </a:r>
            <a:endParaRPr lang="en-GB" sz="2000" kern="1200" dirty="0">
              <a:solidFill>
                <a:schemeClr val="tx1"/>
              </a:solidFill>
            </a:endParaRPr>
          </a:p>
        </p:txBody>
      </p:sp>
      <p:pic>
        <p:nvPicPr>
          <p:cNvPr id="7" name="Picture 6">
            <a:extLst>
              <a:ext uri="{FF2B5EF4-FFF2-40B4-BE49-F238E27FC236}">
                <a16:creationId xmlns:a16="http://schemas.microsoft.com/office/drawing/2014/main" id="{54CF8F7F-D972-467B-9760-A2727BC9AD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48091" y="33747"/>
            <a:ext cx="2495909" cy="6900453"/>
          </a:xfrm>
          <a:prstGeom prst="rect">
            <a:avLst/>
          </a:prstGeom>
        </p:spPr>
      </p:pic>
    </p:spTree>
    <p:extLst>
      <p:ext uri="{BB962C8B-B14F-4D97-AF65-F5344CB8AC3E}">
        <p14:creationId xmlns:p14="http://schemas.microsoft.com/office/powerpoint/2010/main" val="40149468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p:cNvSpPr>
            <a:spLocks noGrp="1"/>
          </p:cNvSpPr>
          <p:nvPr>
            <p:ph sz="half" idx="2"/>
          </p:nvPr>
        </p:nvSpPr>
        <p:spPr>
          <a:xfrm>
            <a:off x="-3962400" y="1249163"/>
            <a:ext cx="4210050" cy="5257800"/>
          </a:xfrm>
        </p:spPr>
        <p:txBody>
          <a:bodyPr>
            <a:normAutofit/>
          </a:bodyPr>
          <a:lstStyle/>
          <a:p>
            <a:pPr marL="342900" lvl="0" indent="-342900" fontAlgn="base">
              <a:lnSpc>
                <a:spcPct val="90000"/>
              </a:lnSpc>
              <a:spcBef>
                <a:spcPct val="20000"/>
              </a:spcBef>
              <a:spcAft>
                <a:spcPct val="0"/>
              </a:spcAft>
              <a:buClr>
                <a:srgbClr val="CCECFF"/>
              </a:buClr>
              <a:buSzPct val="115000"/>
              <a:buNone/>
            </a:pPr>
            <a:endParaRPr lang="en-US" sz="3000" kern="0" dirty="0">
              <a:solidFill>
                <a:srgbClr val="EAEAEA"/>
              </a:solidFill>
              <a:latin typeface="Calibri" pitchFamily="34" charset="0"/>
            </a:endParaRPr>
          </a:p>
          <a:p>
            <a:pPr marL="342900" lvl="0" indent="-342900" fontAlgn="base">
              <a:lnSpc>
                <a:spcPct val="90000"/>
              </a:lnSpc>
              <a:spcBef>
                <a:spcPct val="20000"/>
              </a:spcBef>
              <a:spcAft>
                <a:spcPct val="0"/>
              </a:spcAft>
              <a:buClr>
                <a:srgbClr val="CCECFF"/>
              </a:buClr>
              <a:buSzPct val="115000"/>
              <a:buNone/>
            </a:pPr>
            <a:r>
              <a:rPr lang="en-US" sz="3000" kern="0" dirty="0">
                <a:solidFill>
                  <a:srgbClr val="EAEAEA"/>
                </a:solidFill>
                <a:latin typeface="Calibri" pitchFamily="34" charset="0"/>
              </a:rPr>
              <a:t>	</a:t>
            </a:r>
            <a:endParaRPr lang="en-US" dirty="0"/>
          </a:p>
        </p:txBody>
      </p:sp>
      <p:sp>
        <p:nvSpPr>
          <p:cNvPr id="5" name="Round Same Side Corner Rectangle 4"/>
          <p:cNvSpPr/>
          <p:nvPr/>
        </p:nvSpPr>
        <p:spPr>
          <a:xfrm>
            <a:off x="21183" y="23448"/>
            <a:ext cx="2472235"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kern="1200" dirty="0">
                <a:solidFill>
                  <a:schemeClr val="tx1"/>
                </a:solidFill>
                <a:latin typeface="Segoe UI" panose="020B0502040204020203" pitchFamily="34" charset="0"/>
                <a:cs typeface="Segoe UI" panose="020B0502040204020203" pitchFamily="34" charset="0"/>
              </a:rPr>
              <a:t>Core</a:t>
            </a:r>
            <a:r>
              <a:rPr lang="en-GB" sz="2300" b="1" kern="1200" dirty="0">
                <a:solidFill>
                  <a:schemeClr val="bg1"/>
                </a:solidFill>
                <a:latin typeface="Segoe UI" panose="020B0502040204020203" pitchFamily="34" charset="0"/>
                <a:cs typeface="Segoe UI" panose="020B0502040204020203" pitchFamily="34" charset="0"/>
              </a:rPr>
              <a:t> </a:t>
            </a:r>
            <a:r>
              <a:rPr lang="en-GB" sz="2300" b="1" dirty="0">
                <a:solidFill>
                  <a:schemeClr val="tx1"/>
                </a:solidFill>
                <a:latin typeface="Segoe UI" panose="020B0502040204020203" pitchFamily="34" charset="0"/>
                <a:cs typeface="Segoe UI" panose="020B0502040204020203" pitchFamily="34" charset="0"/>
              </a:rPr>
              <a:t>Knowledge</a:t>
            </a:r>
            <a:endParaRPr lang="en-GB" sz="2300" kern="1200" dirty="0">
              <a:solidFill>
                <a:schemeClr val="tx1"/>
              </a:solidFill>
            </a:endParaRPr>
          </a:p>
        </p:txBody>
      </p:sp>
      <p:sp>
        <p:nvSpPr>
          <p:cNvPr id="7" name="Title 2"/>
          <p:cNvSpPr txBox="1">
            <a:spLocks/>
          </p:cNvSpPr>
          <p:nvPr/>
        </p:nvSpPr>
        <p:spPr>
          <a:xfrm>
            <a:off x="723900" y="365126"/>
            <a:ext cx="7886700" cy="854074"/>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endParaRPr lang="en-US" sz="4400" b="1" dirty="0">
              <a:latin typeface="+mn-lt"/>
            </a:endParaRPr>
          </a:p>
        </p:txBody>
      </p:sp>
      <p:sp>
        <p:nvSpPr>
          <p:cNvPr id="8" name="Content Placeholder 5"/>
          <p:cNvSpPr txBox="1">
            <a:spLocks/>
          </p:cNvSpPr>
          <p:nvPr/>
        </p:nvSpPr>
        <p:spPr>
          <a:xfrm>
            <a:off x="628650" y="1480580"/>
            <a:ext cx="4137479" cy="5148820"/>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0" indent="0" algn="just" fontAlgn="base">
              <a:spcBef>
                <a:spcPct val="20000"/>
              </a:spcBef>
              <a:spcAft>
                <a:spcPct val="0"/>
              </a:spcAft>
              <a:buClr>
                <a:srgbClr val="CCECFF"/>
              </a:buClr>
              <a:buSzPct val="115000"/>
              <a:buNone/>
            </a:pPr>
            <a:endParaRPr lang="en-US" sz="2800" kern="0" dirty="0">
              <a:latin typeface="Calibri" pitchFamily="34"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15</a:t>
            </a:fld>
            <a:endParaRPr lang="en-US"/>
          </a:p>
        </p:txBody>
      </p:sp>
      <p:sp>
        <p:nvSpPr>
          <p:cNvPr id="3" name="Rectangle 2">
            <a:extLst>
              <a:ext uri="{FF2B5EF4-FFF2-40B4-BE49-F238E27FC236}">
                <a16:creationId xmlns:a16="http://schemas.microsoft.com/office/drawing/2014/main" id="{225BF141-7EB1-4135-B35E-DD6E44A3C1DA}"/>
              </a:ext>
            </a:extLst>
          </p:cNvPr>
          <p:cNvSpPr/>
          <p:nvPr/>
        </p:nvSpPr>
        <p:spPr>
          <a:xfrm>
            <a:off x="457200" y="1582341"/>
            <a:ext cx="6400800" cy="4524315"/>
          </a:xfrm>
          <a:prstGeom prst="rect">
            <a:avLst/>
          </a:prstGeom>
        </p:spPr>
        <p:txBody>
          <a:bodyPr wrap="square">
            <a:spAutoFit/>
          </a:bodyPr>
          <a:lstStyle/>
          <a:p>
            <a:pPr marL="457200" indent="-457200">
              <a:buFont typeface="Arial" panose="020B0604020202020204" pitchFamily="34" charset="0"/>
              <a:buChar char="•"/>
            </a:pPr>
            <a:r>
              <a:rPr lang="en-US" sz="2400" dirty="0"/>
              <a:t>Free amino acids are taken into the enterocytes by a Na+-linked secondary transport system of the apical membrane. Di- and tri - peptides, however, are taken up by a H+-linked transport system.</a:t>
            </a:r>
          </a:p>
          <a:p>
            <a:pPr marL="457200" indent="-457200">
              <a:buFont typeface="Arial" panose="020B0604020202020204" pitchFamily="34" charset="0"/>
              <a:buChar char="•"/>
            </a:pPr>
            <a:r>
              <a:rPr lang="en-US" sz="2400" dirty="0"/>
              <a:t>The peptides are hydrolyzed in the cytosol to amino acids that are released into the portal system by facilitated diffusion. Thus, only free amino acids are found in the portal vein after a meal containing protein. These amino acids are either metabolized by the liver or released into the general circulation.</a:t>
            </a:r>
          </a:p>
        </p:txBody>
      </p:sp>
      <p:pic>
        <p:nvPicPr>
          <p:cNvPr id="9" name="Content Placeholder 8">
            <a:extLst>
              <a:ext uri="{FF2B5EF4-FFF2-40B4-BE49-F238E27FC236}">
                <a16:creationId xmlns:a16="http://schemas.microsoft.com/office/drawing/2014/main" id="{0F26B78C-F99E-4FC6-AEBC-1A761B6BBF14}"/>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858000" y="258902"/>
            <a:ext cx="2204634" cy="6447190"/>
          </a:xfrm>
          <a:prstGeom prst="rect">
            <a:avLst/>
          </a:prstGeom>
        </p:spPr>
      </p:pic>
      <p:sp>
        <p:nvSpPr>
          <p:cNvPr id="6" name="Rectangle 5">
            <a:extLst>
              <a:ext uri="{FF2B5EF4-FFF2-40B4-BE49-F238E27FC236}">
                <a16:creationId xmlns:a16="http://schemas.microsoft.com/office/drawing/2014/main" id="{E355C458-51E3-45FA-9255-BD2C7ADD9AF5}"/>
              </a:ext>
            </a:extLst>
          </p:cNvPr>
          <p:cNvSpPr/>
          <p:nvPr/>
        </p:nvSpPr>
        <p:spPr>
          <a:xfrm>
            <a:off x="723900" y="258902"/>
            <a:ext cx="10658353" cy="1323439"/>
          </a:xfrm>
          <a:prstGeom prst="rect">
            <a:avLst/>
          </a:prstGeom>
        </p:spPr>
        <p:txBody>
          <a:bodyPr wrap="square">
            <a:spAutoFit/>
          </a:bodyPr>
          <a:lstStyle/>
          <a:p>
            <a:r>
              <a:rPr lang="en-US" sz="4000" b="1" u="sng" dirty="0"/>
              <a:t>Absorption of amino acids </a:t>
            </a:r>
          </a:p>
          <a:p>
            <a:r>
              <a:rPr lang="en-US" sz="4000" b="1" u="sng" dirty="0"/>
              <a:t>and small peptides </a:t>
            </a:r>
          </a:p>
        </p:txBody>
      </p:sp>
    </p:spTree>
    <p:extLst>
      <p:ext uri="{BB962C8B-B14F-4D97-AF65-F5344CB8AC3E}">
        <p14:creationId xmlns:p14="http://schemas.microsoft.com/office/powerpoint/2010/main" val="15724104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br>
              <a:rPr lang="en-US" sz="4400" dirty="0"/>
            </a:br>
            <a:endParaRPr lang="en-US" dirty="0"/>
          </a:p>
        </p:txBody>
      </p:sp>
      <p:sp>
        <p:nvSpPr>
          <p:cNvPr id="5" name="Round Same Side Corner Rectangle 4"/>
          <p:cNvSpPr/>
          <p:nvPr/>
        </p:nvSpPr>
        <p:spPr>
          <a:xfrm>
            <a:off x="21183" y="23448"/>
            <a:ext cx="2472235"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kern="1200" dirty="0">
                <a:solidFill>
                  <a:schemeClr val="tx1"/>
                </a:solidFill>
                <a:latin typeface="Segoe UI" panose="020B0502040204020203" pitchFamily="34" charset="0"/>
                <a:cs typeface="Segoe UI" panose="020B0502040204020203" pitchFamily="34" charset="0"/>
              </a:rPr>
              <a:t>Core</a:t>
            </a:r>
            <a:r>
              <a:rPr lang="en-GB" sz="2300" b="1" kern="1200" dirty="0">
                <a:solidFill>
                  <a:schemeClr val="bg1"/>
                </a:solidFill>
                <a:latin typeface="Segoe UI" panose="020B0502040204020203" pitchFamily="34" charset="0"/>
                <a:cs typeface="Segoe UI" panose="020B0502040204020203" pitchFamily="34" charset="0"/>
              </a:rPr>
              <a:t> </a:t>
            </a:r>
            <a:r>
              <a:rPr lang="en-GB" sz="2300" b="1" dirty="0">
                <a:solidFill>
                  <a:schemeClr val="tx1"/>
                </a:solidFill>
                <a:latin typeface="Segoe UI" panose="020B0502040204020203" pitchFamily="34" charset="0"/>
                <a:cs typeface="Segoe UI" panose="020B0502040204020203" pitchFamily="34" charset="0"/>
              </a:rPr>
              <a:t>Knowledge</a:t>
            </a:r>
            <a:endParaRPr lang="en-GB" sz="2300" kern="1200" dirty="0">
              <a:solidFill>
                <a:schemeClr val="tx1"/>
              </a:solidFill>
            </a:endParaRPr>
          </a:p>
        </p:txBody>
      </p:sp>
      <p:sp>
        <p:nvSpPr>
          <p:cNvPr id="7" name="Title 2"/>
          <p:cNvSpPr txBox="1">
            <a:spLocks/>
          </p:cNvSpPr>
          <p:nvPr/>
        </p:nvSpPr>
        <p:spPr>
          <a:xfrm>
            <a:off x="628650" y="1027907"/>
            <a:ext cx="7886700" cy="854074"/>
          </a:xfrm>
          <a:prstGeom prst="rect">
            <a:avLst/>
          </a:prstGeom>
        </p:spPr>
        <p:txBody>
          <a:bodyPr vert="horz" lIns="91440" tIns="45720" rIns="91440" bIns="45720" rtlCol="0" anchor="ctr">
            <a:normAutofit fontScale="77500" lnSpcReduction="2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4300" b="1" u="sng" dirty="0">
                <a:latin typeface="+mn-lt"/>
              </a:rPr>
              <a:t>TRANSPORT OF AMINO ACIDS INTO CELLS</a:t>
            </a:r>
          </a:p>
          <a:p>
            <a:pPr algn="ctr"/>
            <a:endParaRPr lang="en-US" sz="3600" b="1" dirty="0">
              <a:latin typeface="+mn-lt"/>
            </a:endParaRPr>
          </a:p>
        </p:txBody>
      </p:sp>
      <p:sp>
        <p:nvSpPr>
          <p:cNvPr id="8" name="Slide Number Placeholder 7"/>
          <p:cNvSpPr>
            <a:spLocks noGrp="1"/>
          </p:cNvSpPr>
          <p:nvPr>
            <p:ph type="sldNum" sz="quarter" idx="12"/>
          </p:nvPr>
        </p:nvSpPr>
        <p:spPr/>
        <p:txBody>
          <a:bodyPr/>
          <a:lstStyle/>
          <a:p>
            <a:fld id="{B6F15528-21DE-4FAA-801E-634DDDAF4B2B}" type="slidenum">
              <a:rPr lang="en-US" smtClean="0"/>
              <a:pPr/>
              <a:t>16</a:t>
            </a:fld>
            <a:endParaRPr lang="en-US"/>
          </a:p>
        </p:txBody>
      </p:sp>
      <p:sp>
        <p:nvSpPr>
          <p:cNvPr id="3" name="Content Placeholder 2">
            <a:extLst>
              <a:ext uri="{FF2B5EF4-FFF2-40B4-BE49-F238E27FC236}">
                <a16:creationId xmlns:a16="http://schemas.microsoft.com/office/drawing/2014/main" id="{A0A85165-7DD6-8BAE-8EFF-36F7900F4624}"/>
              </a:ext>
            </a:extLst>
          </p:cNvPr>
          <p:cNvSpPr>
            <a:spLocks noGrp="1"/>
          </p:cNvSpPr>
          <p:nvPr>
            <p:ph sz="half" idx="1"/>
          </p:nvPr>
        </p:nvSpPr>
        <p:spPr>
          <a:xfrm>
            <a:off x="628650" y="1825625"/>
            <a:ext cx="7524750" cy="4351338"/>
          </a:xfrm>
        </p:spPr>
        <p:txBody>
          <a:bodyPr>
            <a:normAutofit/>
          </a:bodyPr>
          <a:lstStyle/>
          <a:p>
            <a:pPr marL="457200" indent="-457200"/>
            <a:r>
              <a:rPr lang="en-US" sz="2400" dirty="0"/>
              <a:t>The concentration of free amino acids in the extracellular fluids is significantly lower than that within the cells of the body.</a:t>
            </a:r>
          </a:p>
          <a:p>
            <a:pPr marL="457200" indent="-457200"/>
            <a:r>
              <a:rPr lang="en-US" sz="2400" dirty="0"/>
              <a:t>At least seven different transport systems are specific for different amino acids. The small intestine and the proximal tubule of the kidney have common transport systems for amino acid uptake; therefore, a defect in any one of these systems results in an inability to absorb particular amino acids into the gut and into the kidney tubules.</a:t>
            </a:r>
          </a:p>
          <a:p>
            <a:r>
              <a:rPr lang="en-US" sz="2400" dirty="0"/>
              <a:t>For the Example, see the next slide</a:t>
            </a:r>
            <a:endParaRPr lang="en-US" dirty="0"/>
          </a:p>
        </p:txBody>
      </p:sp>
      <p:sp>
        <p:nvSpPr>
          <p:cNvPr id="9" name="Right Arrow 1">
            <a:extLst>
              <a:ext uri="{FF2B5EF4-FFF2-40B4-BE49-F238E27FC236}">
                <a16:creationId xmlns:a16="http://schemas.microsoft.com/office/drawing/2014/main" id="{DA696CAB-F75D-4DB0-8D6C-DB5F9B1AC4FD}"/>
              </a:ext>
            </a:extLst>
          </p:cNvPr>
          <p:cNvSpPr/>
          <p:nvPr/>
        </p:nvSpPr>
        <p:spPr>
          <a:xfrm>
            <a:off x="5334000" y="5486400"/>
            <a:ext cx="607472" cy="162856"/>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630132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 Same Side Corner Rectangle 4"/>
          <p:cNvSpPr/>
          <p:nvPr/>
        </p:nvSpPr>
        <p:spPr>
          <a:xfrm>
            <a:off x="21183" y="23448"/>
            <a:ext cx="2472235"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kern="1200" dirty="0">
                <a:solidFill>
                  <a:schemeClr val="tx1"/>
                </a:solidFill>
                <a:latin typeface="Segoe UI" panose="020B0502040204020203" pitchFamily="34" charset="0"/>
                <a:cs typeface="Segoe UI" panose="020B0502040204020203" pitchFamily="34" charset="0"/>
              </a:rPr>
              <a:t>Core</a:t>
            </a:r>
            <a:r>
              <a:rPr lang="en-GB" sz="2300" b="1" kern="1200" dirty="0">
                <a:solidFill>
                  <a:schemeClr val="bg1"/>
                </a:solidFill>
                <a:latin typeface="Segoe UI" panose="020B0502040204020203" pitchFamily="34" charset="0"/>
                <a:cs typeface="Segoe UI" panose="020B0502040204020203" pitchFamily="34" charset="0"/>
              </a:rPr>
              <a:t> </a:t>
            </a:r>
            <a:r>
              <a:rPr lang="en-GB" sz="2300" b="1" dirty="0">
                <a:solidFill>
                  <a:schemeClr val="tx1"/>
                </a:solidFill>
                <a:latin typeface="Segoe UI" panose="020B0502040204020203" pitchFamily="34" charset="0"/>
                <a:cs typeface="Segoe UI" panose="020B0502040204020203" pitchFamily="34" charset="0"/>
              </a:rPr>
              <a:t>Knowledge</a:t>
            </a:r>
            <a:endParaRPr lang="en-GB" sz="2300" kern="1200" dirty="0">
              <a:solidFill>
                <a:schemeClr val="tx1"/>
              </a:solidFill>
            </a:endParaRPr>
          </a:p>
        </p:txBody>
      </p:sp>
      <p:sp>
        <p:nvSpPr>
          <p:cNvPr id="8" name="Title 2"/>
          <p:cNvSpPr txBox="1">
            <a:spLocks/>
          </p:cNvSpPr>
          <p:nvPr/>
        </p:nvSpPr>
        <p:spPr>
          <a:xfrm>
            <a:off x="628650" y="228600"/>
            <a:ext cx="7886700" cy="854074"/>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endParaRPr lang="en-US" sz="3600" b="1" dirty="0">
              <a:latin typeface="+mn-lt"/>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17</a:t>
            </a:fld>
            <a:endParaRPr lang="en-US"/>
          </a:p>
        </p:txBody>
      </p:sp>
      <p:sp>
        <p:nvSpPr>
          <p:cNvPr id="4" name="Content Placeholder 3">
            <a:extLst>
              <a:ext uri="{FF2B5EF4-FFF2-40B4-BE49-F238E27FC236}">
                <a16:creationId xmlns:a16="http://schemas.microsoft.com/office/drawing/2014/main" id="{C4AE849A-BD3B-7EE4-6762-0EA8F841DDE8}"/>
              </a:ext>
            </a:extLst>
          </p:cNvPr>
          <p:cNvSpPr>
            <a:spLocks noGrp="1"/>
          </p:cNvSpPr>
          <p:nvPr>
            <p:ph sz="half" idx="2"/>
          </p:nvPr>
        </p:nvSpPr>
        <p:spPr>
          <a:xfrm>
            <a:off x="628650" y="2565097"/>
            <a:ext cx="7886700" cy="3611865"/>
          </a:xfrm>
        </p:spPr>
        <p:txBody>
          <a:bodyPr>
            <a:normAutofit/>
          </a:bodyPr>
          <a:lstStyle/>
          <a:p>
            <a:pPr marL="457200" indent="-457200" algn="just"/>
            <a:r>
              <a:rPr lang="en-US" sz="2400" dirty="0"/>
              <a:t>For example, one system is responsible for the uptake of cysteine and the dibasic amino acids, ornithine, arginine, and lysine (represented as “COAL”). In the inherited disorder cystinuria, this carrier system is defective, and all four amino acids appear in the urine</a:t>
            </a:r>
          </a:p>
          <a:p>
            <a:pPr marL="457200" indent="-457200" algn="just"/>
            <a:r>
              <a:rPr lang="en-US" sz="2400" dirty="0"/>
              <a:t>Defects in the transport of tryptophan (and other neutral amino acids) can result in </a:t>
            </a:r>
            <a:r>
              <a:rPr lang="en-US" sz="2400" dirty="0" err="1"/>
              <a:t>Hartnup</a:t>
            </a:r>
            <a:r>
              <a:rPr lang="en-US" sz="2400" dirty="0"/>
              <a:t> disorder and pellagra-like (see p. 380) dermatologic and neurologic symptoms.</a:t>
            </a:r>
          </a:p>
          <a:p>
            <a:endParaRPr lang="en-US" dirty="0"/>
          </a:p>
        </p:txBody>
      </p:sp>
      <p:sp>
        <p:nvSpPr>
          <p:cNvPr id="2" name="TextBox 1">
            <a:extLst>
              <a:ext uri="{FF2B5EF4-FFF2-40B4-BE49-F238E27FC236}">
                <a16:creationId xmlns:a16="http://schemas.microsoft.com/office/drawing/2014/main" id="{4A1CBEA5-D110-4F69-A6C8-836901FD2110}"/>
              </a:ext>
            </a:extLst>
          </p:cNvPr>
          <p:cNvSpPr txBox="1"/>
          <p:nvPr/>
        </p:nvSpPr>
        <p:spPr>
          <a:xfrm>
            <a:off x="304800" y="964660"/>
            <a:ext cx="11528537" cy="1600438"/>
          </a:xfrm>
          <a:prstGeom prst="rect">
            <a:avLst/>
          </a:prstGeom>
          <a:noFill/>
        </p:spPr>
        <p:txBody>
          <a:bodyPr wrap="square" rtlCol="0">
            <a:spAutoFit/>
          </a:bodyPr>
          <a:lstStyle/>
          <a:p>
            <a:r>
              <a:rPr lang="en-US" sz="4000" b="1" u="sng" dirty="0"/>
              <a:t>TRANSPORT OF AMINO ACIDS </a:t>
            </a:r>
          </a:p>
          <a:p>
            <a:r>
              <a:rPr lang="en-US" sz="4000" b="1" u="sng" dirty="0"/>
              <a:t>INTO CELLS CONT. </a:t>
            </a:r>
          </a:p>
          <a:p>
            <a:endParaRPr lang="en-US" dirty="0"/>
          </a:p>
        </p:txBody>
      </p:sp>
    </p:spTree>
    <p:extLst>
      <p:ext uri="{BB962C8B-B14F-4D97-AF65-F5344CB8AC3E}">
        <p14:creationId xmlns:p14="http://schemas.microsoft.com/office/powerpoint/2010/main" val="42616679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308519" y="1463545"/>
            <a:ext cx="6515100" cy="707886"/>
          </a:xfrm>
          <a:prstGeom prst="rect">
            <a:avLst/>
          </a:prstGeom>
          <a:noFill/>
        </p:spPr>
        <p:txBody>
          <a:bodyPr wrap="square" rtlCol="0">
            <a:spAutoFit/>
          </a:bodyPr>
          <a:lstStyle/>
          <a:p>
            <a:pPr algn="ctr"/>
            <a:r>
              <a:rPr lang="en-US" sz="4000" b="1" u="sng" dirty="0"/>
              <a:t>Nitrogen Balance</a:t>
            </a:r>
          </a:p>
        </p:txBody>
      </p:sp>
      <p:sp>
        <p:nvSpPr>
          <p:cNvPr id="9" name="TextBox 8"/>
          <p:cNvSpPr txBox="1"/>
          <p:nvPr/>
        </p:nvSpPr>
        <p:spPr>
          <a:xfrm>
            <a:off x="139100" y="2019136"/>
            <a:ext cx="8853938" cy="3046988"/>
          </a:xfrm>
          <a:prstGeom prst="rect">
            <a:avLst/>
          </a:prstGeom>
          <a:noFill/>
        </p:spPr>
        <p:txBody>
          <a:bodyPr wrap="square" rtlCol="0">
            <a:spAutoFit/>
          </a:bodyPr>
          <a:lstStyle/>
          <a:p>
            <a:pPr marL="342900" indent="-342900">
              <a:buFont typeface="Arial" panose="020B0604020202020204" pitchFamily="34" charset="0"/>
              <a:buChar char="•"/>
            </a:pPr>
            <a:r>
              <a:rPr lang="en-US" sz="2400" dirty="0"/>
              <a:t>Nitrogen -Ingested in food chiefly as proteins. </a:t>
            </a:r>
          </a:p>
          <a:p>
            <a:pPr marL="342900" indent="-342900">
              <a:buFont typeface="Arial" panose="020B0604020202020204" pitchFamily="34" charset="0"/>
              <a:buChar char="•"/>
            </a:pPr>
            <a:r>
              <a:rPr lang="en-US" sz="2400" dirty="0"/>
              <a:t>Eliminated from body mostly as urea and other nitrogen compounds such as</a:t>
            </a:r>
          </a:p>
          <a:p>
            <a:pPr marL="342900" indent="-342900">
              <a:buFont typeface="Wingdings" panose="05000000000000000000" pitchFamily="2" charset="2"/>
              <a:buChar char="v"/>
            </a:pPr>
            <a:r>
              <a:rPr lang="en-US" sz="2400" dirty="0"/>
              <a:t>Creatinine</a:t>
            </a:r>
          </a:p>
          <a:p>
            <a:pPr marL="385763" indent="-385763">
              <a:buFont typeface="Wingdings" panose="05000000000000000000" pitchFamily="2" charset="2"/>
              <a:buChar char="v"/>
            </a:pPr>
            <a:r>
              <a:rPr lang="en-US" sz="2400" dirty="0"/>
              <a:t>Uric acid</a:t>
            </a:r>
          </a:p>
          <a:p>
            <a:pPr marL="342900" indent="-342900">
              <a:buFont typeface="Wingdings" panose="05000000000000000000" pitchFamily="2" charset="2"/>
              <a:buChar char="v"/>
            </a:pPr>
            <a:r>
              <a:rPr lang="en-US" sz="2400" dirty="0"/>
              <a:t>Ammonia</a:t>
            </a:r>
          </a:p>
          <a:p>
            <a:pPr marL="342900" indent="-342900">
              <a:buFont typeface="Wingdings" panose="05000000000000000000" pitchFamily="2" charset="2"/>
              <a:buChar char="v"/>
            </a:pPr>
            <a:r>
              <a:rPr lang="en-US" sz="2400" dirty="0"/>
              <a:t>Amino acids </a:t>
            </a:r>
          </a:p>
          <a:p>
            <a:pPr marL="342900" indent="-342900">
              <a:buFont typeface="Arial" panose="020B0604020202020204" pitchFamily="34" charset="0"/>
              <a:buChar char="•"/>
            </a:pPr>
            <a:endParaRPr lang="en-US" sz="2400" dirty="0"/>
          </a:p>
        </p:txBody>
      </p:sp>
      <p:sp>
        <p:nvSpPr>
          <p:cNvPr id="6" name="Round Same Side Corner Rectangle 4">
            <a:extLst>
              <a:ext uri="{FF2B5EF4-FFF2-40B4-BE49-F238E27FC236}">
                <a16:creationId xmlns:a16="http://schemas.microsoft.com/office/drawing/2014/main" id="{EE02BD47-CA74-428B-938D-1456AA20FB40}"/>
              </a:ext>
            </a:extLst>
          </p:cNvPr>
          <p:cNvSpPr/>
          <p:nvPr/>
        </p:nvSpPr>
        <p:spPr>
          <a:xfrm>
            <a:off x="-457200" y="0"/>
            <a:ext cx="2362200" cy="609600"/>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000" b="1" kern="1200" dirty="0">
                <a:solidFill>
                  <a:schemeClr val="tx1"/>
                </a:solidFill>
                <a:latin typeface="Segoe UI" panose="020B0502040204020203" pitchFamily="34" charset="0"/>
                <a:cs typeface="Segoe UI" panose="020B0502040204020203" pitchFamily="34" charset="0"/>
              </a:rPr>
              <a:t>Core</a:t>
            </a:r>
            <a:r>
              <a:rPr lang="en-GB" sz="2000" b="1" kern="1200" dirty="0">
                <a:solidFill>
                  <a:schemeClr val="bg1"/>
                </a:solidFill>
                <a:latin typeface="Segoe UI" panose="020B0502040204020203" pitchFamily="34" charset="0"/>
                <a:cs typeface="Segoe UI" panose="020B0502040204020203" pitchFamily="34" charset="0"/>
              </a:rPr>
              <a:t> </a:t>
            </a:r>
          </a:p>
          <a:p>
            <a:pPr lvl="0" algn="ctr" defTabSz="1022350">
              <a:lnSpc>
                <a:spcPct val="90000"/>
              </a:lnSpc>
              <a:spcBef>
                <a:spcPct val="0"/>
              </a:spcBef>
              <a:spcAft>
                <a:spcPct val="35000"/>
              </a:spcAft>
            </a:pPr>
            <a:r>
              <a:rPr lang="en-GB" sz="2000" b="1" dirty="0">
                <a:solidFill>
                  <a:schemeClr val="tx1"/>
                </a:solidFill>
                <a:latin typeface="Segoe UI" panose="020B0502040204020203" pitchFamily="34" charset="0"/>
                <a:cs typeface="Segoe UI" panose="020B0502040204020203" pitchFamily="34" charset="0"/>
              </a:rPr>
              <a:t>Knowledge</a:t>
            </a:r>
            <a:endParaRPr lang="en-GB" sz="2000" kern="1200" dirty="0">
              <a:solidFill>
                <a:schemeClr val="tx1"/>
              </a:solidFill>
            </a:endParaRPr>
          </a:p>
        </p:txBody>
      </p:sp>
    </p:spTree>
    <p:extLst>
      <p:ext uri="{BB962C8B-B14F-4D97-AF65-F5344CB8AC3E}">
        <p14:creationId xmlns:p14="http://schemas.microsoft.com/office/powerpoint/2010/main" val="25609824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308519" y="1463545"/>
            <a:ext cx="6515100" cy="707886"/>
          </a:xfrm>
          <a:prstGeom prst="rect">
            <a:avLst/>
          </a:prstGeom>
          <a:noFill/>
        </p:spPr>
        <p:txBody>
          <a:bodyPr wrap="square" rtlCol="0">
            <a:spAutoFit/>
          </a:bodyPr>
          <a:lstStyle/>
          <a:p>
            <a:pPr algn="ctr"/>
            <a:r>
              <a:rPr lang="en-US" sz="4000" b="1" u="sng" dirty="0"/>
              <a:t>Nitrogen Balance Cont.</a:t>
            </a:r>
          </a:p>
        </p:txBody>
      </p:sp>
      <p:sp>
        <p:nvSpPr>
          <p:cNvPr id="9" name="TextBox 8"/>
          <p:cNvSpPr txBox="1"/>
          <p:nvPr/>
        </p:nvSpPr>
        <p:spPr>
          <a:xfrm>
            <a:off x="139100" y="2019136"/>
            <a:ext cx="8853938" cy="3370153"/>
          </a:xfrm>
          <a:prstGeom prst="rect">
            <a:avLst/>
          </a:prstGeom>
          <a:noFill/>
        </p:spPr>
        <p:txBody>
          <a:bodyPr wrap="square" rtlCol="0">
            <a:spAutoFit/>
          </a:bodyPr>
          <a:lstStyle/>
          <a:p>
            <a:r>
              <a:rPr lang="en-US" altLang="en-US" sz="2400" dirty="0"/>
              <a:t>Nitrogen Balance is defined as balance between the amount of Nitrogen ingested and eliminated from the body over a certain length of time.</a:t>
            </a:r>
          </a:p>
          <a:p>
            <a:endParaRPr lang="en-US" altLang="en-US" sz="2400" dirty="0"/>
          </a:p>
          <a:p>
            <a:r>
              <a:rPr lang="en-US" altLang="en-US" sz="2400" dirty="0"/>
              <a:t>A person may be in any of three phases of nitrogen balance. </a:t>
            </a:r>
          </a:p>
          <a:p>
            <a:r>
              <a:rPr lang="en-US" altLang="en-US" sz="2400" dirty="0"/>
              <a:t>  </a:t>
            </a:r>
            <a:r>
              <a:rPr lang="en-US" altLang="en-US" sz="2400" dirty="0" err="1"/>
              <a:t>i</a:t>
            </a:r>
            <a:r>
              <a:rPr lang="en-US" altLang="en-US" sz="2400" dirty="0"/>
              <a:t>)  Equilibrium </a:t>
            </a:r>
          </a:p>
          <a:p>
            <a:r>
              <a:rPr lang="en-US" altLang="en-US" sz="2400" dirty="0"/>
              <a:t>  ii) Positive Nitrogen balance </a:t>
            </a:r>
          </a:p>
          <a:p>
            <a:r>
              <a:rPr lang="en-US" altLang="en-US" sz="2400" dirty="0"/>
              <a:t>  ii) Negative Nitrogen balance</a:t>
            </a:r>
          </a:p>
          <a:p>
            <a:endParaRPr lang="en-US" sz="2100" dirty="0"/>
          </a:p>
        </p:txBody>
      </p:sp>
      <p:sp>
        <p:nvSpPr>
          <p:cNvPr id="6" name="Round Same Side Corner Rectangle 4">
            <a:extLst>
              <a:ext uri="{FF2B5EF4-FFF2-40B4-BE49-F238E27FC236}">
                <a16:creationId xmlns:a16="http://schemas.microsoft.com/office/drawing/2014/main" id="{8E4B39A8-8D04-4CD5-975B-781346B44365}"/>
              </a:ext>
            </a:extLst>
          </p:cNvPr>
          <p:cNvSpPr/>
          <p:nvPr/>
        </p:nvSpPr>
        <p:spPr>
          <a:xfrm>
            <a:off x="-457200" y="0"/>
            <a:ext cx="2362200" cy="609600"/>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000" b="1" kern="1200" dirty="0">
                <a:solidFill>
                  <a:schemeClr val="tx1"/>
                </a:solidFill>
                <a:latin typeface="Segoe UI" panose="020B0502040204020203" pitchFamily="34" charset="0"/>
                <a:cs typeface="Segoe UI" panose="020B0502040204020203" pitchFamily="34" charset="0"/>
              </a:rPr>
              <a:t>Core</a:t>
            </a:r>
            <a:r>
              <a:rPr lang="en-GB" sz="2000" b="1" kern="1200" dirty="0">
                <a:solidFill>
                  <a:schemeClr val="bg1"/>
                </a:solidFill>
                <a:latin typeface="Segoe UI" panose="020B0502040204020203" pitchFamily="34" charset="0"/>
                <a:cs typeface="Segoe UI" panose="020B0502040204020203" pitchFamily="34" charset="0"/>
              </a:rPr>
              <a:t> </a:t>
            </a:r>
          </a:p>
          <a:p>
            <a:pPr lvl="0" algn="ctr" defTabSz="1022350">
              <a:lnSpc>
                <a:spcPct val="90000"/>
              </a:lnSpc>
              <a:spcBef>
                <a:spcPct val="0"/>
              </a:spcBef>
              <a:spcAft>
                <a:spcPct val="35000"/>
              </a:spcAft>
            </a:pPr>
            <a:r>
              <a:rPr lang="en-GB" sz="2000" b="1" dirty="0">
                <a:solidFill>
                  <a:schemeClr val="tx1"/>
                </a:solidFill>
                <a:latin typeface="Segoe UI" panose="020B0502040204020203" pitchFamily="34" charset="0"/>
                <a:cs typeface="Segoe UI" panose="020B0502040204020203" pitchFamily="34" charset="0"/>
              </a:rPr>
              <a:t>Knowledge</a:t>
            </a:r>
            <a:endParaRPr lang="en-GB" sz="2000" kern="1200" dirty="0">
              <a:solidFill>
                <a:schemeClr val="tx1"/>
              </a:solidFill>
            </a:endParaRPr>
          </a:p>
        </p:txBody>
      </p:sp>
    </p:spTree>
    <p:extLst>
      <p:ext uri="{BB962C8B-B14F-4D97-AF65-F5344CB8AC3E}">
        <p14:creationId xmlns:p14="http://schemas.microsoft.com/office/powerpoint/2010/main" val="10836953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3900" y="1290433"/>
            <a:ext cx="7772400" cy="1470025"/>
          </a:xfrm>
        </p:spPr>
        <p:txBody>
          <a:bodyPr>
            <a:normAutofit fontScale="90000"/>
          </a:bodyPr>
          <a:lstStyle/>
          <a:p>
            <a:r>
              <a:rPr lang="en-US" sz="4000" b="1" dirty="0">
                <a:cs typeface="Times New Roman" pitchFamily="18" charset="0"/>
              </a:rPr>
              <a:t>Renal Module</a:t>
            </a:r>
            <a:br>
              <a:rPr lang="en-US" sz="4000" u="sng" dirty="0">
                <a:cs typeface="Times New Roman" pitchFamily="18" charset="0"/>
              </a:rPr>
            </a:br>
            <a:r>
              <a:rPr lang="en-US" sz="3200" u="sng" dirty="0">
                <a:cs typeface="Times New Roman" pitchFamily="18" charset="0"/>
              </a:rPr>
              <a:t>2</a:t>
            </a:r>
            <a:r>
              <a:rPr lang="en-US" sz="3200" u="sng" baseline="30000" dirty="0">
                <a:cs typeface="Times New Roman" pitchFamily="18" charset="0"/>
              </a:rPr>
              <a:t>nd</a:t>
            </a:r>
            <a:r>
              <a:rPr lang="en-US" sz="3200" u="sng" dirty="0">
                <a:cs typeface="Times New Roman" pitchFamily="18" charset="0"/>
              </a:rPr>
              <a:t> </a:t>
            </a:r>
            <a:r>
              <a:rPr lang="en-US" sz="3200" dirty="0">
                <a:cs typeface="Times New Roman" pitchFamily="18" charset="0"/>
              </a:rPr>
              <a:t> Year MBBS(LGIS)</a:t>
            </a:r>
            <a:br>
              <a:rPr lang="en-US" sz="4000" u="sng" dirty="0">
                <a:cs typeface="Times New Roman" pitchFamily="18" charset="0"/>
              </a:rPr>
            </a:br>
            <a:r>
              <a:rPr lang="en-US" sz="4000" b="1" u="sng" dirty="0">
                <a:cs typeface="Times New Roman" pitchFamily="18" charset="0"/>
              </a:rPr>
              <a:t>Protein Metabolism</a:t>
            </a:r>
            <a:endParaRPr lang="en-US" dirty="0"/>
          </a:p>
        </p:txBody>
      </p:sp>
      <p:sp>
        <p:nvSpPr>
          <p:cNvPr id="3" name="Subtitle 2"/>
          <p:cNvSpPr>
            <a:spLocks noGrp="1"/>
          </p:cNvSpPr>
          <p:nvPr>
            <p:ph type="subTitle" idx="1"/>
          </p:nvPr>
        </p:nvSpPr>
        <p:spPr>
          <a:xfrm>
            <a:off x="609600" y="5772629"/>
            <a:ext cx="8534400" cy="762000"/>
          </a:xfrm>
        </p:spPr>
        <p:txBody>
          <a:bodyPr>
            <a:normAutofit fontScale="25000" lnSpcReduction="20000"/>
          </a:bodyPr>
          <a:lstStyle/>
          <a:p>
            <a:pPr algn="l"/>
            <a:r>
              <a:rPr lang="en-US" sz="7200" b="1" dirty="0">
                <a:cs typeface="Times New Roman" pitchFamily="18" charset="0"/>
              </a:rPr>
              <a:t>Presenter: Dr Uzma Zafar				Date: 01-02-25</a:t>
            </a:r>
          </a:p>
          <a:p>
            <a:pPr algn="l"/>
            <a:r>
              <a:rPr lang="en-US" sz="7200" b="1" dirty="0">
                <a:cs typeface="Times New Roman" pitchFamily="18" charset="0"/>
              </a:rPr>
              <a:t>    </a:t>
            </a:r>
            <a:r>
              <a:rPr lang="en-US" sz="7200" b="1" dirty="0" err="1">
                <a:cs typeface="Times New Roman" pitchFamily="18" charset="0"/>
              </a:rPr>
              <a:t>Deptt</a:t>
            </a:r>
            <a:r>
              <a:rPr lang="en-US" sz="7200" b="1" dirty="0">
                <a:cs typeface="Times New Roman" pitchFamily="18" charset="0"/>
              </a:rPr>
              <a:t> of Biochemistry</a:t>
            </a:r>
          </a:p>
          <a:p>
            <a:pPr algn="l"/>
            <a:r>
              <a:rPr lang="en-US" sz="7200" b="1" dirty="0">
                <a:cs typeface="Times New Roman" pitchFamily="18" charset="0"/>
              </a:rPr>
              <a:t>               RMU                                         			</a:t>
            </a:r>
            <a:r>
              <a:rPr lang="en-US" sz="3300" b="1" dirty="0">
                <a:cs typeface="Times New Roman" pitchFamily="18" charset="0"/>
              </a:rPr>
              <a:t>			</a:t>
            </a:r>
            <a:r>
              <a:rPr lang="en-US" sz="2400" b="1" dirty="0">
                <a:cs typeface="Times New Roman" pitchFamily="18" charset="0"/>
              </a:rPr>
              <a:t>		</a:t>
            </a:r>
            <a:endParaRPr lang="en-US" sz="2400" b="1" dirty="0"/>
          </a:p>
        </p:txBody>
      </p:sp>
      <p:pic>
        <p:nvPicPr>
          <p:cNvPr id="4"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90600" y="283028"/>
            <a:ext cx="914400" cy="93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A logo with a skull and text&#10;&#10;Description automatically generated"/>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6934200" y="283028"/>
            <a:ext cx="1204686" cy="1007405"/>
          </a:xfrm>
          <a:prstGeom prst="rect">
            <a:avLst/>
          </a:prstGeom>
          <a:noFill/>
          <a:ln>
            <a:noFill/>
          </a:ln>
        </p:spPr>
      </p:pic>
      <p:pic>
        <p:nvPicPr>
          <p:cNvPr id="7" name="Picture 6" descr="Close-up of a document with a signature&#10;&#10;AI-generated content may be incorrect.">
            <a:extLst>
              <a:ext uri="{FF2B5EF4-FFF2-40B4-BE49-F238E27FC236}">
                <a16:creationId xmlns:a16="http://schemas.microsoft.com/office/drawing/2014/main" id="{1CB5B32D-7D02-9CAD-3B7A-0E9813DB57A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7200" y="4050715"/>
            <a:ext cx="2590799" cy="1270159"/>
          </a:xfrm>
          <a:prstGeom prst="rect">
            <a:avLst/>
          </a:prstGeom>
        </p:spPr>
      </p:pic>
    </p:spTree>
    <p:extLst>
      <p:ext uri="{BB962C8B-B14F-4D97-AF65-F5344CB8AC3E}">
        <p14:creationId xmlns:p14="http://schemas.microsoft.com/office/powerpoint/2010/main" val="37713920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308519" y="1463545"/>
            <a:ext cx="6515100" cy="707886"/>
          </a:xfrm>
          <a:prstGeom prst="rect">
            <a:avLst/>
          </a:prstGeom>
          <a:noFill/>
        </p:spPr>
        <p:txBody>
          <a:bodyPr wrap="square" rtlCol="0">
            <a:spAutoFit/>
          </a:bodyPr>
          <a:lstStyle/>
          <a:p>
            <a:r>
              <a:rPr lang="en-US" sz="4000" b="1" u="sng" dirty="0"/>
              <a:t>Equilibrium</a:t>
            </a:r>
            <a:r>
              <a:rPr lang="en-US" sz="3000" b="1" u="sng" dirty="0">
                <a:latin typeface="Baskerville Old Face" panose="02020602080505020303" pitchFamily="18" charset="0"/>
              </a:rPr>
              <a:t> </a:t>
            </a:r>
          </a:p>
        </p:txBody>
      </p:sp>
      <p:sp>
        <p:nvSpPr>
          <p:cNvPr id="9" name="TextBox 8"/>
          <p:cNvSpPr txBox="1"/>
          <p:nvPr/>
        </p:nvSpPr>
        <p:spPr>
          <a:xfrm>
            <a:off x="139100" y="2019136"/>
            <a:ext cx="8853938" cy="1200329"/>
          </a:xfrm>
          <a:prstGeom prst="rect">
            <a:avLst/>
          </a:prstGeom>
          <a:noFill/>
        </p:spPr>
        <p:txBody>
          <a:bodyPr wrap="square" rtlCol="0">
            <a:spAutoFit/>
          </a:bodyPr>
          <a:lstStyle/>
          <a:p>
            <a:r>
              <a:rPr lang="en-US" sz="2400" dirty="0"/>
              <a:t>In this state, the amount of nitrogen ingested is equal to the amount of nitrogen eliminated from the body. E.g. In Normal adult </a:t>
            </a:r>
          </a:p>
          <a:p>
            <a:endParaRPr lang="en-US" sz="2400" dirty="0"/>
          </a:p>
        </p:txBody>
      </p:sp>
      <p:sp>
        <p:nvSpPr>
          <p:cNvPr id="6" name="Round Same Side Corner Rectangle 4">
            <a:extLst>
              <a:ext uri="{FF2B5EF4-FFF2-40B4-BE49-F238E27FC236}">
                <a16:creationId xmlns:a16="http://schemas.microsoft.com/office/drawing/2014/main" id="{FF7A4370-AA59-4308-9BD1-D73D3D046CA5}"/>
              </a:ext>
            </a:extLst>
          </p:cNvPr>
          <p:cNvSpPr/>
          <p:nvPr/>
        </p:nvSpPr>
        <p:spPr>
          <a:xfrm>
            <a:off x="-457200" y="0"/>
            <a:ext cx="2362200" cy="609600"/>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000" b="1" kern="1200" dirty="0">
                <a:solidFill>
                  <a:schemeClr val="tx1"/>
                </a:solidFill>
                <a:latin typeface="Segoe UI" panose="020B0502040204020203" pitchFamily="34" charset="0"/>
                <a:cs typeface="Segoe UI" panose="020B0502040204020203" pitchFamily="34" charset="0"/>
              </a:rPr>
              <a:t>Core</a:t>
            </a:r>
            <a:r>
              <a:rPr lang="en-GB" sz="2000" b="1" kern="1200" dirty="0">
                <a:solidFill>
                  <a:schemeClr val="bg1"/>
                </a:solidFill>
                <a:latin typeface="Segoe UI" panose="020B0502040204020203" pitchFamily="34" charset="0"/>
                <a:cs typeface="Segoe UI" panose="020B0502040204020203" pitchFamily="34" charset="0"/>
              </a:rPr>
              <a:t> </a:t>
            </a:r>
          </a:p>
          <a:p>
            <a:pPr lvl="0" algn="ctr" defTabSz="1022350">
              <a:lnSpc>
                <a:spcPct val="90000"/>
              </a:lnSpc>
              <a:spcBef>
                <a:spcPct val="0"/>
              </a:spcBef>
              <a:spcAft>
                <a:spcPct val="35000"/>
              </a:spcAft>
            </a:pPr>
            <a:r>
              <a:rPr lang="en-GB" sz="2000" b="1" dirty="0">
                <a:solidFill>
                  <a:schemeClr val="tx1"/>
                </a:solidFill>
                <a:latin typeface="Segoe UI" panose="020B0502040204020203" pitchFamily="34" charset="0"/>
                <a:cs typeface="Segoe UI" panose="020B0502040204020203" pitchFamily="34" charset="0"/>
              </a:rPr>
              <a:t>Knowledge</a:t>
            </a:r>
            <a:endParaRPr lang="en-GB" sz="2000" kern="1200" dirty="0">
              <a:solidFill>
                <a:schemeClr val="tx1"/>
              </a:solidFill>
            </a:endParaRPr>
          </a:p>
        </p:txBody>
      </p:sp>
    </p:spTree>
    <p:extLst>
      <p:ext uri="{BB962C8B-B14F-4D97-AF65-F5344CB8AC3E}">
        <p14:creationId xmlns:p14="http://schemas.microsoft.com/office/powerpoint/2010/main" val="6483730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308519" y="1463545"/>
            <a:ext cx="6515100" cy="1323439"/>
          </a:xfrm>
          <a:prstGeom prst="rect">
            <a:avLst/>
          </a:prstGeom>
          <a:noFill/>
        </p:spPr>
        <p:txBody>
          <a:bodyPr wrap="square" rtlCol="0">
            <a:spAutoFit/>
          </a:bodyPr>
          <a:lstStyle/>
          <a:p>
            <a:r>
              <a:rPr lang="en-US" sz="4000" b="1" u="sng" dirty="0"/>
              <a:t>Positive Nitrogen Balance</a:t>
            </a:r>
            <a:br>
              <a:rPr lang="en-US" sz="4000" b="1" u="sng" dirty="0"/>
            </a:br>
            <a:endParaRPr lang="en-US" sz="4000" b="1" u="sng" dirty="0"/>
          </a:p>
        </p:txBody>
      </p:sp>
      <p:sp>
        <p:nvSpPr>
          <p:cNvPr id="9" name="TextBox 8"/>
          <p:cNvSpPr txBox="1"/>
          <p:nvPr/>
        </p:nvSpPr>
        <p:spPr>
          <a:xfrm>
            <a:off x="139100" y="2019136"/>
            <a:ext cx="8853938" cy="2677656"/>
          </a:xfrm>
          <a:prstGeom prst="rect">
            <a:avLst/>
          </a:prstGeom>
          <a:noFill/>
        </p:spPr>
        <p:txBody>
          <a:bodyPr wrap="square" rtlCol="0">
            <a:spAutoFit/>
          </a:bodyPr>
          <a:lstStyle/>
          <a:p>
            <a:r>
              <a:rPr lang="en-US" sz="2100" dirty="0"/>
              <a:t> In this state more nitrogen is ingested than eliminated from the body. For example,</a:t>
            </a:r>
          </a:p>
          <a:p>
            <a:pPr marL="342900" indent="-342900">
              <a:buFont typeface="Arial" panose="020B0604020202020204" pitchFamily="34" charset="0"/>
              <a:buChar char="•"/>
            </a:pPr>
            <a:r>
              <a:rPr lang="en-US" sz="2100" dirty="0"/>
              <a:t>During growth</a:t>
            </a:r>
          </a:p>
          <a:p>
            <a:pPr marL="342900" indent="-342900">
              <a:buFont typeface="Arial" panose="020B0604020202020204" pitchFamily="34" charset="0"/>
              <a:buChar char="•"/>
            </a:pPr>
            <a:r>
              <a:rPr lang="en-US" sz="2100" dirty="0"/>
              <a:t>Pregnancy </a:t>
            </a:r>
          </a:p>
          <a:p>
            <a:pPr marL="342900" indent="-342900">
              <a:buFont typeface="Arial" panose="020B0604020202020204" pitchFamily="34" charset="0"/>
              <a:buChar char="•"/>
            </a:pPr>
            <a:r>
              <a:rPr lang="en-US" sz="2100" dirty="0"/>
              <a:t>Convalescence from wasting illness </a:t>
            </a:r>
          </a:p>
          <a:p>
            <a:pPr marL="342900" indent="-342900">
              <a:buFont typeface="Arial" panose="020B0604020202020204" pitchFamily="34" charset="0"/>
              <a:buChar char="•"/>
            </a:pPr>
            <a:r>
              <a:rPr lang="en-US" sz="2100" dirty="0"/>
              <a:t>Hormones like Insulin</a:t>
            </a:r>
          </a:p>
          <a:p>
            <a:pPr marL="342900" indent="-342900">
              <a:buFont typeface="Arial" panose="020B0604020202020204" pitchFamily="34" charset="0"/>
              <a:buChar char="•"/>
            </a:pPr>
            <a:r>
              <a:rPr lang="en-US" sz="2100" dirty="0"/>
              <a:t>Male sex hormones</a:t>
            </a:r>
          </a:p>
          <a:p>
            <a:pPr marL="342900" indent="-342900">
              <a:buFont typeface="Arial" panose="020B0604020202020204" pitchFamily="34" charset="0"/>
              <a:buChar char="•"/>
            </a:pPr>
            <a:r>
              <a:rPr lang="en-US" sz="2100" dirty="0"/>
              <a:t>Growth hormone </a:t>
            </a:r>
          </a:p>
        </p:txBody>
      </p:sp>
      <p:sp>
        <p:nvSpPr>
          <p:cNvPr id="6" name="Round Same Side Corner Rectangle 4">
            <a:extLst>
              <a:ext uri="{FF2B5EF4-FFF2-40B4-BE49-F238E27FC236}">
                <a16:creationId xmlns:a16="http://schemas.microsoft.com/office/drawing/2014/main" id="{83EE30F5-4E39-4C52-901F-0F3154CAD7A3}"/>
              </a:ext>
            </a:extLst>
          </p:cNvPr>
          <p:cNvSpPr/>
          <p:nvPr/>
        </p:nvSpPr>
        <p:spPr>
          <a:xfrm>
            <a:off x="-457200" y="0"/>
            <a:ext cx="2362200" cy="609600"/>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000" b="1" kern="1200" dirty="0">
                <a:solidFill>
                  <a:schemeClr val="tx1"/>
                </a:solidFill>
                <a:latin typeface="Segoe UI" panose="020B0502040204020203" pitchFamily="34" charset="0"/>
                <a:cs typeface="Segoe UI" panose="020B0502040204020203" pitchFamily="34" charset="0"/>
              </a:rPr>
              <a:t>Core</a:t>
            </a:r>
            <a:r>
              <a:rPr lang="en-GB" sz="2000" b="1" kern="1200" dirty="0">
                <a:solidFill>
                  <a:schemeClr val="bg1"/>
                </a:solidFill>
                <a:latin typeface="Segoe UI" panose="020B0502040204020203" pitchFamily="34" charset="0"/>
                <a:cs typeface="Segoe UI" panose="020B0502040204020203" pitchFamily="34" charset="0"/>
              </a:rPr>
              <a:t> </a:t>
            </a:r>
          </a:p>
          <a:p>
            <a:pPr lvl="0" algn="ctr" defTabSz="1022350">
              <a:lnSpc>
                <a:spcPct val="90000"/>
              </a:lnSpc>
              <a:spcBef>
                <a:spcPct val="0"/>
              </a:spcBef>
              <a:spcAft>
                <a:spcPct val="35000"/>
              </a:spcAft>
            </a:pPr>
            <a:r>
              <a:rPr lang="en-GB" sz="2000" b="1" dirty="0">
                <a:solidFill>
                  <a:schemeClr val="tx1"/>
                </a:solidFill>
                <a:latin typeface="Segoe UI" panose="020B0502040204020203" pitchFamily="34" charset="0"/>
                <a:cs typeface="Segoe UI" panose="020B0502040204020203" pitchFamily="34" charset="0"/>
              </a:rPr>
              <a:t>Knowledge</a:t>
            </a:r>
            <a:endParaRPr lang="en-GB" sz="2000" kern="1200" dirty="0">
              <a:solidFill>
                <a:schemeClr val="tx1"/>
              </a:solidFill>
            </a:endParaRPr>
          </a:p>
        </p:txBody>
      </p:sp>
    </p:spTree>
    <p:extLst>
      <p:ext uri="{BB962C8B-B14F-4D97-AF65-F5344CB8AC3E}">
        <p14:creationId xmlns:p14="http://schemas.microsoft.com/office/powerpoint/2010/main" val="41478296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308519" y="1463545"/>
            <a:ext cx="6515100" cy="707886"/>
          </a:xfrm>
          <a:prstGeom prst="rect">
            <a:avLst/>
          </a:prstGeom>
          <a:noFill/>
        </p:spPr>
        <p:txBody>
          <a:bodyPr wrap="square" rtlCol="0">
            <a:spAutoFit/>
          </a:bodyPr>
          <a:lstStyle/>
          <a:p>
            <a:r>
              <a:rPr lang="en-US" sz="4000" b="1" u="sng" dirty="0"/>
              <a:t>Negative Nitrogen Balance </a:t>
            </a:r>
          </a:p>
        </p:txBody>
      </p:sp>
      <p:sp>
        <p:nvSpPr>
          <p:cNvPr id="9" name="TextBox 8"/>
          <p:cNvSpPr txBox="1"/>
          <p:nvPr/>
        </p:nvSpPr>
        <p:spPr>
          <a:xfrm>
            <a:off x="139100" y="2019136"/>
            <a:ext cx="8853938" cy="3785652"/>
          </a:xfrm>
          <a:prstGeom prst="rect">
            <a:avLst/>
          </a:prstGeom>
          <a:noFill/>
        </p:spPr>
        <p:txBody>
          <a:bodyPr wrap="square" rtlCol="0">
            <a:spAutoFit/>
          </a:bodyPr>
          <a:lstStyle/>
          <a:p>
            <a:r>
              <a:rPr lang="en-US" sz="2400" dirty="0"/>
              <a:t>In this state less nitrogen is ingested than eliminated from the body. For example,</a:t>
            </a:r>
          </a:p>
          <a:p>
            <a:pPr marL="342900" indent="-342900">
              <a:buFont typeface="Arial" panose="020B0604020202020204" pitchFamily="34" charset="0"/>
              <a:buChar char="•"/>
            </a:pPr>
            <a:r>
              <a:rPr lang="en-US" sz="2400" dirty="0"/>
              <a:t>Starvation</a:t>
            </a:r>
          </a:p>
          <a:p>
            <a:pPr marL="342900" indent="-342900">
              <a:buFont typeface="Arial" panose="020B0604020202020204" pitchFamily="34" charset="0"/>
              <a:buChar char="•"/>
            </a:pPr>
            <a:r>
              <a:rPr lang="en-US" sz="2400" dirty="0"/>
              <a:t>Wasting illness </a:t>
            </a:r>
          </a:p>
          <a:p>
            <a:pPr marL="342900" indent="-342900">
              <a:buFont typeface="Arial" panose="020B0604020202020204" pitchFamily="34" charset="0"/>
              <a:buChar char="•"/>
            </a:pPr>
            <a:r>
              <a:rPr lang="en-US" sz="2400" dirty="0"/>
              <a:t>Fever</a:t>
            </a:r>
          </a:p>
          <a:p>
            <a:pPr marL="342900" indent="-342900">
              <a:buFont typeface="Arial" panose="020B0604020202020204" pitchFamily="34" charset="0"/>
              <a:buChar char="•"/>
            </a:pPr>
            <a:r>
              <a:rPr lang="en-US" sz="2400" dirty="0"/>
              <a:t>After Burns and surgical operations</a:t>
            </a:r>
          </a:p>
          <a:p>
            <a:pPr marL="342900" indent="-342900">
              <a:buFont typeface="Arial" panose="020B0604020202020204" pitchFamily="34" charset="0"/>
              <a:buChar char="•"/>
            </a:pPr>
            <a:r>
              <a:rPr lang="en-US" sz="2400" dirty="0"/>
              <a:t>Diet deficient in Proteins</a:t>
            </a:r>
          </a:p>
          <a:p>
            <a:pPr marL="342900" indent="-342900">
              <a:buFont typeface="Arial" panose="020B0604020202020204" pitchFamily="34" charset="0"/>
              <a:buChar char="•"/>
            </a:pPr>
            <a:r>
              <a:rPr lang="en-US" sz="2400" dirty="0"/>
              <a:t>Essential Amino acids</a:t>
            </a:r>
          </a:p>
          <a:p>
            <a:pPr marL="342900" indent="-342900">
              <a:buFont typeface="Arial" panose="020B0604020202020204" pitchFamily="34" charset="0"/>
              <a:buChar char="•"/>
            </a:pPr>
            <a:r>
              <a:rPr lang="en-US" sz="2400" dirty="0"/>
              <a:t>Excessive administration of Hormones like Thyroid hormone, ACTH and Corticosteroids </a:t>
            </a:r>
          </a:p>
        </p:txBody>
      </p:sp>
      <p:sp>
        <p:nvSpPr>
          <p:cNvPr id="6" name="Round Same Side Corner Rectangle 4">
            <a:extLst>
              <a:ext uri="{FF2B5EF4-FFF2-40B4-BE49-F238E27FC236}">
                <a16:creationId xmlns:a16="http://schemas.microsoft.com/office/drawing/2014/main" id="{9BA1E9DB-147D-4286-8332-BB16E6B635B6}"/>
              </a:ext>
            </a:extLst>
          </p:cNvPr>
          <p:cNvSpPr/>
          <p:nvPr/>
        </p:nvSpPr>
        <p:spPr>
          <a:xfrm>
            <a:off x="-457200" y="0"/>
            <a:ext cx="2362200" cy="609600"/>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000" b="1" kern="1200" dirty="0">
                <a:solidFill>
                  <a:schemeClr val="tx1"/>
                </a:solidFill>
                <a:latin typeface="Segoe UI" panose="020B0502040204020203" pitchFamily="34" charset="0"/>
                <a:cs typeface="Segoe UI" panose="020B0502040204020203" pitchFamily="34" charset="0"/>
              </a:rPr>
              <a:t>Core</a:t>
            </a:r>
            <a:r>
              <a:rPr lang="en-GB" sz="2000" b="1" kern="1200" dirty="0">
                <a:solidFill>
                  <a:schemeClr val="bg1"/>
                </a:solidFill>
                <a:latin typeface="Segoe UI" panose="020B0502040204020203" pitchFamily="34" charset="0"/>
                <a:cs typeface="Segoe UI" panose="020B0502040204020203" pitchFamily="34" charset="0"/>
              </a:rPr>
              <a:t> </a:t>
            </a:r>
          </a:p>
          <a:p>
            <a:pPr lvl="0" algn="ctr" defTabSz="1022350">
              <a:lnSpc>
                <a:spcPct val="90000"/>
              </a:lnSpc>
              <a:spcBef>
                <a:spcPct val="0"/>
              </a:spcBef>
              <a:spcAft>
                <a:spcPct val="35000"/>
              </a:spcAft>
            </a:pPr>
            <a:r>
              <a:rPr lang="en-GB" sz="2000" b="1" dirty="0">
                <a:solidFill>
                  <a:schemeClr val="tx1"/>
                </a:solidFill>
                <a:latin typeface="Segoe UI" panose="020B0502040204020203" pitchFamily="34" charset="0"/>
                <a:cs typeface="Segoe UI" panose="020B0502040204020203" pitchFamily="34" charset="0"/>
              </a:rPr>
              <a:t>Knowledge</a:t>
            </a:r>
            <a:endParaRPr lang="en-GB" sz="2000" kern="1200" dirty="0">
              <a:solidFill>
                <a:schemeClr val="tx1"/>
              </a:solidFill>
            </a:endParaRPr>
          </a:p>
        </p:txBody>
      </p:sp>
    </p:spTree>
    <p:extLst>
      <p:ext uri="{BB962C8B-B14F-4D97-AF65-F5344CB8AC3E}">
        <p14:creationId xmlns:p14="http://schemas.microsoft.com/office/powerpoint/2010/main" val="8306153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fld id="{B6F15528-21DE-4FAA-801E-634DDDAF4B2B}" type="slidenum">
              <a:rPr lang="en-US" smtClean="0"/>
              <a:pPr/>
              <a:t>23</a:t>
            </a:fld>
            <a:endParaRPr lang="en-US"/>
          </a:p>
        </p:txBody>
      </p:sp>
      <p:sp>
        <p:nvSpPr>
          <p:cNvPr id="4" name="Round Same Side Corner Rectangle 4"/>
          <p:cNvSpPr/>
          <p:nvPr/>
        </p:nvSpPr>
        <p:spPr>
          <a:xfrm>
            <a:off x="21183" y="23448"/>
            <a:ext cx="3407817"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dirty="0">
                <a:solidFill>
                  <a:schemeClr val="tx1"/>
                </a:solidFill>
                <a:latin typeface="Segoe UI" panose="020B0502040204020203" pitchFamily="34" charset="0"/>
                <a:cs typeface="Segoe UI" panose="020B0502040204020203" pitchFamily="34" charset="0"/>
              </a:rPr>
              <a:t>Horizontal Integration</a:t>
            </a:r>
            <a:endParaRPr lang="en-GB" sz="2300" kern="1200" dirty="0">
              <a:solidFill>
                <a:schemeClr val="tx1"/>
              </a:solidFill>
            </a:endParaRPr>
          </a:p>
        </p:txBody>
      </p:sp>
      <p:sp>
        <p:nvSpPr>
          <p:cNvPr id="7" name="Title 2"/>
          <p:cNvSpPr txBox="1">
            <a:spLocks/>
          </p:cNvSpPr>
          <p:nvPr/>
        </p:nvSpPr>
        <p:spPr>
          <a:xfrm>
            <a:off x="152401" y="517526"/>
            <a:ext cx="8686800" cy="854074"/>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endParaRPr lang="en-US" sz="3600" b="1" dirty="0">
              <a:latin typeface="+mn-lt"/>
            </a:endParaRPr>
          </a:p>
        </p:txBody>
      </p:sp>
      <p:sp>
        <p:nvSpPr>
          <p:cNvPr id="2" name="Content Placeholder 1">
            <a:extLst>
              <a:ext uri="{FF2B5EF4-FFF2-40B4-BE49-F238E27FC236}">
                <a16:creationId xmlns:a16="http://schemas.microsoft.com/office/drawing/2014/main" id="{028516EE-F4D1-DDF9-9526-4791521A9890}"/>
              </a:ext>
            </a:extLst>
          </p:cNvPr>
          <p:cNvSpPr>
            <a:spLocks noGrp="1"/>
          </p:cNvSpPr>
          <p:nvPr>
            <p:ph sz="half" idx="2"/>
          </p:nvPr>
        </p:nvSpPr>
        <p:spPr/>
        <p:txBody>
          <a:bodyPr/>
          <a:lstStyle/>
          <a:p>
            <a:endParaRPr lang="en-US"/>
          </a:p>
        </p:txBody>
      </p:sp>
      <p:pic>
        <p:nvPicPr>
          <p:cNvPr id="9" name="Content Placeholder 3">
            <a:extLst>
              <a:ext uri="{FF2B5EF4-FFF2-40B4-BE49-F238E27FC236}">
                <a16:creationId xmlns:a16="http://schemas.microsoft.com/office/drawing/2014/main" id="{14D8D3B1-517A-4055-8106-5427754398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0525" y="800355"/>
            <a:ext cx="8210551" cy="5772218"/>
          </a:xfrm>
          <a:prstGeom prst="rect">
            <a:avLst/>
          </a:prstGeom>
        </p:spPr>
      </p:pic>
    </p:spTree>
    <p:extLst>
      <p:ext uri="{BB962C8B-B14F-4D97-AF65-F5344CB8AC3E}">
        <p14:creationId xmlns:p14="http://schemas.microsoft.com/office/powerpoint/2010/main" val="13417725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Same Side Corner Rectangle 4"/>
          <p:cNvSpPr/>
          <p:nvPr/>
        </p:nvSpPr>
        <p:spPr>
          <a:xfrm>
            <a:off x="21183" y="23448"/>
            <a:ext cx="2950617"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dirty="0">
                <a:solidFill>
                  <a:schemeClr val="tx1"/>
                </a:solidFill>
                <a:latin typeface="Segoe UI" panose="020B0502040204020203" pitchFamily="34" charset="0"/>
                <a:cs typeface="Segoe UI" panose="020B0502040204020203" pitchFamily="34" charset="0"/>
              </a:rPr>
              <a:t>Vertical Integration</a:t>
            </a:r>
            <a:endParaRPr lang="en-GB" sz="2300" kern="1200" dirty="0">
              <a:solidFill>
                <a:schemeClr val="tx1"/>
              </a:solidFill>
            </a:endParaRPr>
          </a:p>
        </p:txBody>
      </p:sp>
      <p:sp>
        <p:nvSpPr>
          <p:cNvPr id="7" name="Title 2"/>
          <p:cNvSpPr txBox="1">
            <a:spLocks/>
          </p:cNvSpPr>
          <p:nvPr/>
        </p:nvSpPr>
        <p:spPr>
          <a:xfrm>
            <a:off x="152400" y="724758"/>
            <a:ext cx="8686800" cy="854074"/>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4000" b="1" dirty="0">
                <a:latin typeface="+mn-lt"/>
              </a:rPr>
              <a:t>Cystine Stones</a:t>
            </a:r>
          </a:p>
          <a:p>
            <a:pPr algn="ctr"/>
            <a:endParaRPr lang="en-US" sz="3600" b="1" dirty="0">
              <a:latin typeface="+mn-lt"/>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pPr/>
              <a:t>24</a:t>
            </a:fld>
            <a:endParaRPr lang="en-US"/>
          </a:p>
        </p:txBody>
      </p:sp>
      <p:pic>
        <p:nvPicPr>
          <p:cNvPr id="6" name="Content Placeholder 5">
            <a:extLst>
              <a:ext uri="{FF2B5EF4-FFF2-40B4-BE49-F238E27FC236}">
                <a16:creationId xmlns:a16="http://schemas.microsoft.com/office/drawing/2014/main" id="{36694A70-17DB-4E4A-A2CB-088893F32FF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 y="1447800"/>
            <a:ext cx="3581400" cy="4800600"/>
          </a:xfrm>
          <a:prstGeom prst="rect">
            <a:avLst/>
          </a:prstGeom>
        </p:spPr>
      </p:pic>
      <p:pic>
        <p:nvPicPr>
          <p:cNvPr id="8" name="Picture 7">
            <a:extLst>
              <a:ext uri="{FF2B5EF4-FFF2-40B4-BE49-F238E27FC236}">
                <a16:creationId xmlns:a16="http://schemas.microsoft.com/office/drawing/2014/main" id="{CCC249CF-A89D-4B88-918B-D48C8E8693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33801" y="2087042"/>
            <a:ext cx="5257800" cy="3269411"/>
          </a:xfrm>
          <a:prstGeom prst="rect">
            <a:avLst/>
          </a:prstGeom>
        </p:spPr>
      </p:pic>
    </p:spTree>
    <p:extLst>
      <p:ext uri="{BB962C8B-B14F-4D97-AF65-F5344CB8AC3E}">
        <p14:creationId xmlns:p14="http://schemas.microsoft.com/office/powerpoint/2010/main" val="32747491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Same Side Corner Rectangle 4"/>
          <p:cNvSpPr/>
          <p:nvPr/>
        </p:nvSpPr>
        <p:spPr>
          <a:xfrm>
            <a:off x="21183" y="23448"/>
            <a:ext cx="2950617"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dirty="0">
                <a:solidFill>
                  <a:schemeClr val="tx1"/>
                </a:solidFill>
                <a:latin typeface="Segoe UI" panose="020B0502040204020203" pitchFamily="34" charset="0"/>
                <a:cs typeface="Segoe UI" panose="020B0502040204020203" pitchFamily="34" charset="0"/>
              </a:rPr>
              <a:t>Spiral Integration</a:t>
            </a:r>
            <a:endParaRPr lang="en-GB" sz="2300" kern="1200" dirty="0">
              <a:solidFill>
                <a:schemeClr val="tx1"/>
              </a:solidFill>
            </a:endParaRPr>
          </a:p>
        </p:txBody>
      </p:sp>
      <p:sp>
        <p:nvSpPr>
          <p:cNvPr id="6" name="Title 2"/>
          <p:cNvSpPr txBox="1">
            <a:spLocks/>
          </p:cNvSpPr>
          <p:nvPr/>
        </p:nvSpPr>
        <p:spPr>
          <a:xfrm>
            <a:off x="152401" y="365127"/>
            <a:ext cx="8686800" cy="854074"/>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endParaRPr lang="en-US" sz="3600" b="1" dirty="0">
              <a:solidFill>
                <a:srgbClr val="0070C0"/>
              </a:solidFill>
              <a:latin typeface="+mn-lt"/>
            </a:endParaRPr>
          </a:p>
        </p:txBody>
      </p:sp>
      <p:sp>
        <p:nvSpPr>
          <p:cNvPr id="8" name="Content Placeholder 5"/>
          <p:cNvSpPr txBox="1">
            <a:spLocks/>
          </p:cNvSpPr>
          <p:nvPr/>
        </p:nvSpPr>
        <p:spPr>
          <a:xfrm>
            <a:off x="776514" y="1429656"/>
            <a:ext cx="7886700" cy="4957762"/>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defTabSz="914400" eaLnBrk="0" fontAlgn="base" hangingPunct="0">
              <a:lnSpc>
                <a:spcPct val="100000"/>
              </a:lnSpc>
              <a:spcBef>
                <a:spcPct val="0"/>
              </a:spcBef>
              <a:spcAft>
                <a:spcPct val="0"/>
              </a:spcAft>
            </a:pPr>
            <a:r>
              <a:rPr kumimoji="0" lang="en-US" altLang="en-US" sz="2400" b="1" i="0" u="none" strike="noStrike" cap="none" normalizeH="0" baseline="0" dirty="0">
                <a:ln>
                  <a:noFill/>
                </a:ln>
                <a:solidFill>
                  <a:schemeClr val="tx1"/>
                </a:solidFill>
                <a:effectLst/>
              </a:rPr>
              <a:t>Lifestyle:</a:t>
            </a:r>
            <a:r>
              <a:rPr lang="en-US" altLang="en-US" sz="2400" dirty="0"/>
              <a:t> </a:t>
            </a:r>
            <a:r>
              <a:rPr kumimoji="0" lang="en-US" altLang="en-US" sz="2400" b="0" i="0" u="none" strike="noStrike" cap="none" normalizeH="0" baseline="0" dirty="0">
                <a:ln>
                  <a:noFill/>
                </a:ln>
                <a:solidFill>
                  <a:schemeClr val="tx1"/>
                </a:solidFill>
                <a:effectLst/>
              </a:rPr>
              <a:t>Maintain a low-salt diet, manage weight </a:t>
            </a:r>
            <a:r>
              <a:rPr lang="en-US" altLang="en-US" sz="2400" dirty="0"/>
              <a:t>and abstain from alcohol.</a:t>
            </a:r>
            <a:endParaRPr kumimoji="0" lang="en-US" altLang="en-US" sz="2400" b="0" i="0" u="none" strike="noStrike" cap="none" normalizeH="0" baseline="0" dirty="0">
              <a:ln>
                <a:noFill/>
              </a:ln>
              <a:solidFill>
                <a:schemeClr val="tx1"/>
              </a:solidFill>
              <a:effectLst/>
            </a:endParaRPr>
          </a:p>
          <a:p>
            <a:pPr marR="0" lvl="0" algn="l" defTabSz="914400" rtl="0" eaLnBrk="0" fontAlgn="base" latinLnBrk="0" hangingPunct="0">
              <a:lnSpc>
                <a:spcPct val="100000"/>
              </a:lnSpc>
              <a:spcBef>
                <a:spcPct val="0"/>
              </a:spcBef>
              <a:spcAft>
                <a:spcPct val="0"/>
              </a:spcAft>
              <a:buClrTx/>
              <a:buSzTx/>
              <a:tabLst/>
            </a:pPr>
            <a:endParaRPr kumimoji="0" lang="en-US" altLang="en-US" sz="2400" b="1" i="0" u="none" strike="noStrike" cap="none" normalizeH="0" baseline="0" dirty="0">
              <a:ln>
                <a:noFill/>
              </a:ln>
              <a:solidFill>
                <a:schemeClr val="tx1"/>
              </a:solidFill>
              <a:effectLst/>
            </a:endParaRPr>
          </a:p>
          <a:p>
            <a:pPr marR="0" lvl="0" algn="l" defTabSz="914400" rtl="0" eaLnBrk="0" fontAlgn="base" latinLnBrk="0" hangingPunct="0">
              <a:lnSpc>
                <a:spcPct val="100000"/>
              </a:lnSpc>
              <a:spcBef>
                <a:spcPct val="0"/>
              </a:spcBef>
              <a:spcAft>
                <a:spcPct val="0"/>
              </a:spcAft>
              <a:buClrTx/>
              <a:buSzTx/>
              <a:tabLst/>
            </a:pPr>
            <a:r>
              <a:rPr kumimoji="0" lang="en-US" altLang="en-US" sz="2400" b="1" i="0" u="none" strike="noStrike" cap="none" normalizeH="0" baseline="0" dirty="0">
                <a:ln>
                  <a:noFill/>
                </a:ln>
                <a:solidFill>
                  <a:schemeClr val="tx1"/>
                </a:solidFill>
                <a:effectLst/>
              </a:rPr>
              <a:t>Medications:</a:t>
            </a:r>
            <a:r>
              <a:rPr kumimoji="0" lang="en-US" altLang="en-US" sz="2400" b="0" i="0" u="none" strike="noStrike" cap="none" normalizeH="0" baseline="0" dirty="0">
                <a:ln>
                  <a:noFill/>
                </a:ln>
                <a:solidFill>
                  <a:schemeClr val="tx1"/>
                </a:solidFill>
                <a:effectLst/>
              </a:rPr>
              <a:t> Diuretics for ascites, beta-blockers for variceal</a:t>
            </a:r>
            <a:r>
              <a:rPr lang="en-US" altLang="en-US" sz="2400" dirty="0"/>
              <a:t> </a:t>
            </a:r>
            <a:r>
              <a:rPr kumimoji="0" lang="en-US" altLang="en-US" sz="2400" b="0" i="0" u="none" strike="noStrike" cap="none" normalizeH="0" baseline="0" dirty="0">
                <a:ln>
                  <a:noFill/>
                </a:ln>
                <a:solidFill>
                  <a:schemeClr val="tx1"/>
                </a:solidFill>
                <a:effectLst/>
              </a:rPr>
              <a:t>bleeding, lactulose for hepatic encephalopathy. </a:t>
            </a:r>
          </a:p>
          <a:p>
            <a:pPr marR="0" lvl="0" algn="l" defTabSz="914400" rtl="0" eaLnBrk="0" fontAlgn="base" latinLnBrk="0" hangingPunct="0">
              <a:lnSpc>
                <a:spcPct val="100000"/>
              </a:lnSpc>
              <a:spcBef>
                <a:spcPct val="0"/>
              </a:spcBef>
              <a:spcAft>
                <a:spcPct val="0"/>
              </a:spcAft>
              <a:buClrTx/>
              <a:buSzTx/>
              <a:tabLst/>
            </a:pPr>
            <a:endParaRPr kumimoji="0" lang="en-US" altLang="en-US" sz="2400" b="1" i="0" u="none" strike="noStrike" cap="none" normalizeH="0" baseline="0" dirty="0">
              <a:ln>
                <a:noFill/>
              </a:ln>
              <a:solidFill>
                <a:schemeClr val="tx1"/>
              </a:solidFill>
              <a:effectLst/>
            </a:endParaRPr>
          </a:p>
          <a:p>
            <a:pPr marR="0" lvl="0" algn="l" defTabSz="914400" rtl="0" eaLnBrk="0" fontAlgn="base" latinLnBrk="0" hangingPunct="0">
              <a:lnSpc>
                <a:spcPct val="100000"/>
              </a:lnSpc>
              <a:spcBef>
                <a:spcPct val="0"/>
              </a:spcBef>
              <a:spcAft>
                <a:spcPct val="0"/>
              </a:spcAft>
              <a:buClrTx/>
              <a:buSzTx/>
              <a:tabLst/>
            </a:pPr>
            <a:r>
              <a:rPr kumimoji="0" lang="en-US" altLang="en-US" sz="2400" b="1" i="0" u="none" strike="noStrike" cap="none" normalizeH="0" baseline="0" dirty="0">
                <a:ln>
                  <a:noFill/>
                </a:ln>
                <a:solidFill>
                  <a:schemeClr val="tx1"/>
                </a:solidFill>
                <a:effectLst/>
              </a:rPr>
              <a:t>Surveillance:</a:t>
            </a:r>
            <a:r>
              <a:rPr kumimoji="0" lang="en-US" altLang="en-US" sz="2400" b="0" i="0" u="none" strike="noStrike" cap="none" normalizeH="0" baseline="0" dirty="0">
                <a:ln>
                  <a:noFill/>
                </a:ln>
                <a:solidFill>
                  <a:schemeClr val="tx1"/>
                </a:solidFill>
                <a:effectLst/>
              </a:rPr>
              <a:t> Regular screening for varices, liver function, and hepatocellular carcinoma. </a:t>
            </a:r>
          </a:p>
          <a:p>
            <a:pPr marR="0" lvl="0" algn="l" defTabSz="914400" rtl="0" eaLnBrk="0" fontAlgn="base" latinLnBrk="0" hangingPunct="0">
              <a:lnSpc>
                <a:spcPct val="100000"/>
              </a:lnSpc>
              <a:spcBef>
                <a:spcPct val="0"/>
              </a:spcBef>
              <a:spcAft>
                <a:spcPct val="0"/>
              </a:spcAft>
              <a:buClrTx/>
              <a:buSzTx/>
              <a:tabLst/>
            </a:pPr>
            <a:endParaRPr kumimoji="0" lang="en-US" altLang="en-US" sz="2400" b="1" i="0" u="none" strike="noStrike" cap="none" normalizeH="0" baseline="0" dirty="0">
              <a:ln>
                <a:noFill/>
              </a:ln>
              <a:solidFill>
                <a:schemeClr val="tx1"/>
              </a:solidFill>
              <a:effectLst/>
            </a:endParaRPr>
          </a:p>
          <a:p>
            <a:pPr marR="0" lvl="0" algn="l" defTabSz="914400" rtl="0" eaLnBrk="0" fontAlgn="base" latinLnBrk="0" hangingPunct="0">
              <a:lnSpc>
                <a:spcPct val="100000"/>
              </a:lnSpc>
              <a:spcBef>
                <a:spcPct val="0"/>
              </a:spcBef>
              <a:spcAft>
                <a:spcPct val="0"/>
              </a:spcAft>
              <a:buClrTx/>
              <a:buSzTx/>
              <a:tabLst/>
            </a:pPr>
            <a:r>
              <a:rPr kumimoji="0" lang="en-US" altLang="en-US" sz="2400" b="1" i="0" u="none" strike="noStrike" cap="none" normalizeH="0" baseline="0" dirty="0">
                <a:ln>
                  <a:noFill/>
                </a:ln>
                <a:solidFill>
                  <a:schemeClr val="tx1"/>
                </a:solidFill>
                <a:effectLst/>
              </a:rPr>
              <a:t>Complications:</a:t>
            </a:r>
            <a:r>
              <a:rPr kumimoji="0" lang="en-US" altLang="en-US" sz="2400" b="0" i="0" u="none" strike="noStrike" cap="none" normalizeH="0" baseline="0" dirty="0">
                <a:ln>
                  <a:noFill/>
                </a:ln>
                <a:solidFill>
                  <a:schemeClr val="tx1"/>
                </a:solidFill>
                <a:effectLst/>
              </a:rPr>
              <a:t> Manage ascites (paracentesis), SBP (antibiotics), and consider liver transplant. </a:t>
            </a:r>
          </a:p>
          <a:p>
            <a:pPr marR="0" lvl="0" algn="l" defTabSz="914400" rtl="0" eaLnBrk="0" fontAlgn="base" latinLnBrk="0" hangingPunct="0">
              <a:lnSpc>
                <a:spcPct val="100000"/>
              </a:lnSpc>
              <a:spcBef>
                <a:spcPct val="0"/>
              </a:spcBef>
              <a:spcAft>
                <a:spcPct val="0"/>
              </a:spcAft>
              <a:buClrTx/>
              <a:buSzTx/>
              <a:tabLst/>
            </a:pPr>
            <a:endParaRPr kumimoji="0" lang="en-US" altLang="en-US" sz="2400" b="1" i="0" u="none" strike="noStrike" cap="none" normalizeH="0" baseline="0" dirty="0">
              <a:ln>
                <a:noFill/>
              </a:ln>
              <a:solidFill>
                <a:schemeClr val="tx1"/>
              </a:solidFill>
              <a:effectLst/>
            </a:endParaRPr>
          </a:p>
          <a:p>
            <a:pPr marR="0" lvl="0" algn="l" defTabSz="914400" rtl="0" eaLnBrk="0" fontAlgn="base" latinLnBrk="0" hangingPunct="0">
              <a:lnSpc>
                <a:spcPct val="100000"/>
              </a:lnSpc>
              <a:spcBef>
                <a:spcPct val="0"/>
              </a:spcBef>
              <a:spcAft>
                <a:spcPct val="0"/>
              </a:spcAft>
              <a:buClrTx/>
              <a:buSzTx/>
              <a:tabLst/>
            </a:pPr>
            <a:r>
              <a:rPr kumimoji="0" lang="en-US" altLang="en-US" sz="2400" b="1" i="0" u="none" strike="noStrike" cap="none" normalizeH="0" baseline="0" dirty="0">
                <a:ln>
                  <a:noFill/>
                </a:ln>
                <a:solidFill>
                  <a:schemeClr val="tx1"/>
                </a:solidFill>
                <a:effectLst/>
              </a:rPr>
              <a:t>Patient Education:</a:t>
            </a:r>
            <a:r>
              <a:rPr kumimoji="0" lang="en-US" altLang="en-US" sz="2400" b="0" i="0" u="none" strike="noStrike" cap="none" normalizeH="0" baseline="0" dirty="0">
                <a:ln>
                  <a:noFill/>
                </a:ln>
                <a:solidFill>
                  <a:schemeClr val="tx1"/>
                </a:solidFill>
                <a:effectLst/>
              </a:rPr>
              <a:t> Inform about complication signs and the importance of adherence to treatment.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25</a:t>
            </a:fld>
            <a:endParaRPr lang="en-US"/>
          </a:p>
        </p:txBody>
      </p:sp>
      <p:sp>
        <p:nvSpPr>
          <p:cNvPr id="7" name="Round Same Side Corner Rectangle 4"/>
          <p:cNvSpPr/>
          <p:nvPr/>
        </p:nvSpPr>
        <p:spPr>
          <a:xfrm>
            <a:off x="6477000" y="-21771"/>
            <a:ext cx="2950617"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dirty="0">
                <a:solidFill>
                  <a:schemeClr val="tx1"/>
                </a:solidFill>
                <a:latin typeface="Segoe UI" panose="020B0502040204020203" pitchFamily="34" charset="0"/>
                <a:cs typeface="Segoe UI" panose="020B0502040204020203" pitchFamily="34" charset="0"/>
              </a:rPr>
              <a:t>Family Medicine</a:t>
            </a:r>
            <a:endParaRPr lang="en-GB" sz="2300" kern="1200" dirty="0">
              <a:solidFill>
                <a:schemeClr val="tx1"/>
              </a:solidFill>
            </a:endParaRPr>
          </a:p>
        </p:txBody>
      </p:sp>
    </p:spTree>
    <p:extLst>
      <p:ext uri="{BB962C8B-B14F-4D97-AF65-F5344CB8AC3E}">
        <p14:creationId xmlns:p14="http://schemas.microsoft.com/office/powerpoint/2010/main" val="42711214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Same Side Corner Rectangle 4"/>
          <p:cNvSpPr/>
          <p:nvPr/>
        </p:nvSpPr>
        <p:spPr>
          <a:xfrm>
            <a:off x="7492412" y="0"/>
            <a:ext cx="1655217"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dirty="0">
                <a:solidFill>
                  <a:schemeClr val="tx1"/>
                </a:solidFill>
                <a:latin typeface="Segoe UI" panose="020B0502040204020203" pitchFamily="34" charset="0"/>
                <a:cs typeface="Segoe UI" panose="020B0502040204020203" pitchFamily="34" charset="0"/>
              </a:rPr>
              <a:t>Bioethics</a:t>
            </a:r>
            <a:endParaRPr lang="en-GB" sz="2300" kern="1200" dirty="0">
              <a:solidFill>
                <a:schemeClr val="tx1"/>
              </a:solidFill>
            </a:endParaRPr>
          </a:p>
        </p:txBody>
      </p:sp>
      <p:sp>
        <p:nvSpPr>
          <p:cNvPr id="7" name="Title 2"/>
          <p:cNvSpPr txBox="1">
            <a:spLocks/>
          </p:cNvSpPr>
          <p:nvPr/>
        </p:nvSpPr>
        <p:spPr>
          <a:xfrm>
            <a:off x="228600" y="365127"/>
            <a:ext cx="8686800" cy="854074"/>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3600" b="1" dirty="0"/>
              <a:t>Ethical Considerations</a:t>
            </a:r>
            <a:endParaRPr lang="en-US" sz="3600" b="1" dirty="0">
              <a:latin typeface="+mn-lt"/>
            </a:endParaRPr>
          </a:p>
        </p:txBody>
      </p:sp>
      <p:sp>
        <p:nvSpPr>
          <p:cNvPr id="8" name="Content Placeholder 5"/>
          <p:cNvSpPr txBox="1">
            <a:spLocks/>
          </p:cNvSpPr>
          <p:nvPr/>
        </p:nvSpPr>
        <p:spPr>
          <a:xfrm>
            <a:off x="762000" y="1400628"/>
            <a:ext cx="7986486" cy="5123544"/>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just"/>
            <a:r>
              <a:rPr lang="en-US" sz="2800" dirty="0">
                <a:solidFill>
                  <a:srgbClr val="0D0D0D"/>
                </a:solidFill>
              </a:rPr>
              <a:t>From an ethical standpoint, the scenario raises considerations regarding </a:t>
            </a:r>
            <a:r>
              <a:rPr lang="en-US" sz="2800" b="1" dirty="0">
                <a:solidFill>
                  <a:srgbClr val="0D0D0D"/>
                </a:solidFill>
              </a:rPr>
              <a:t>patient autonomy</a:t>
            </a:r>
            <a:r>
              <a:rPr lang="en-US" sz="2800" dirty="0">
                <a:solidFill>
                  <a:srgbClr val="0D0D0D"/>
                </a:solidFill>
              </a:rPr>
              <a:t>, </a:t>
            </a:r>
            <a:r>
              <a:rPr lang="en-US" sz="2800" b="1" dirty="0">
                <a:solidFill>
                  <a:srgbClr val="0D0D0D"/>
                </a:solidFill>
              </a:rPr>
              <a:t>informed consent</a:t>
            </a:r>
            <a:r>
              <a:rPr lang="en-US" sz="2800" dirty="0">
                <a:solidFill>
                  <a:srgbClr val="0D0D0D"/>
                </a:solidFill>
              </a:rPr>
              <a:t>, and </a:t>
            </a:r>
            <a:r>
              <a:rPr lang="en-US" sz="2800" b="1" dirty="0">
                <a:solidFill>
                  <a:srgbClr val="0D0D0D"/>
                </a:solidFill>
              </a:rPr>
              <a:t>confidentiality</a:t>
            </a:r>
            <a:r>
              <a:rPr lang="en-US" sz="2800" dirty="0">
                <a:solidFill>
                  <a:srgbClr val="0D0D0D"/>
                </a:solidFill>
              </a:rPr>
              <a:t> </a:t>
            </a:r>
          </a:p>
          <a:p>
            <a:pPr algn="just"/>
            <a:r>
              <a:rPr lang="en-US" sz="2800" dirty="0">
                <a:solidFill>
                  <a:srgbClr val="0D0D0D"/>
                </a:solidFill>
              </a:rPr>
              <a:t>The physician must ensure that patient fully understands her diagnosis, treatment options, and potential implications </a:t>
            </a:r>
          </a:p>
          <a:p>
            <a:pPr algn="just"/>
            <a:r>
              <a:rPr lang="en-US" sz="2800" dirty="0">
                <a:solidFill>
                  <a:srgbClr val="0D0D0D"/>
                </a:solidFill>
              </a:rPr>
              <a:t>Discuss the necessity of a healthy lifestyle </a:t>
            </a:r>
            <a:r>
              <a:rPr lang="en-US" sz="3600" dirty="0">
                <a:solidFill>
                  <a:srgbClr val="0D0D0D"/>
                </a:solidFill>
              </a:rPr>
              <a:t> </a:t>
            </a:r>
            <a:r>
              <a:rPr lang="en-US" sz="2800" dirty="0"/>
              <a:t>&amp; treatment plan. This requires clear communication and understanding of risks and benefits.</a:t>
            </a:r>
            <a:endParaRPr lang="en-US" sz="3600" dirty="0">
              <a:solidFill>
                <a:srgbClr val="0D0D0D"/>
              </a:solidFill>
            </a:endParaRPr>
          </a:p>
          <a:p>
            <a:pPr algn="just"/>
            <a:r>
              <a:rPr lang="en-US" sz="2800" dirty="0">
                <a:solidFill>
                  <a:srgbClr val="0D0D0D"/>
                </a:solidFill>
              </a:rPr>
              <a:t>Additionally, the physician must respect patient’s privacy and confidentiality throughout the diagnostic and treatment process</a:t>
            </a:r>
            <a:endParaRPr lang="en-US" sz="2800" dirty="0"/>
          </a:p>
        </p:txBody>
      </p:sp>
      <p:sp>
        <p:nvSpPr>
          <p:cNvPr id="11" name="Slide Number Placeholder 10"/>
          <p:cNvSpPr>
            <a:spLocks noGrp="1"/>
          </p:cNvSpPr>
          <p:nvPr>
            <p:ph type="sldNum" sz="quarter" idx="12"/>
          </p:nvPr>
        </p:nvSpPr>
        <p:spPr/>
        <p:txBody>
          <a:bodyPr/>
          <a:lstStyle/>
          <a:p>
            <a:fld id="{B6F15528-21DE-4FAA-801E-634DDDAF4B2B}" type="slidenum">
              <a:rPr lang="en-US" smtClean="0"/>
              <a:pPr/>
              <a:t>26</a:t>
            </a:fld>
            <a:endParaRPr lang="en-US"/>
          </a:p>
        </p:txBody>
      </p:sp>
      <p:sp>
        <p:nvSpPr>
          <p:cNvPr id="6" name="Round Same Side Corner Rectangle 4"/>
          <p:cNvSpPr/>
          <p:nvPr/>
        </p:nvSpPr>
        <p:spPr>
          <a:xfrm>
            <a:off x="21183" y="23448"/>
            <a:ext cx="2722017"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dirty="0">
                <a:solidFill>
                  <a:schemeClr val="tx1"/>
                </a:solidFill>
                <a:latin typeface="Segoe UI" panose="020B0502040204020203" pitchFamily="34" charset="0"/>
                <a:cs typeface="Segoe UI" panose="020B0502040204020203" pitchFamily="34" charset="0"/>
              </a:rPr>
              <a:t>Spiral Integration</a:t>
            </a:r>
            <a:endParaRPr lang="en-GB" sz="2300" kern="1200" dirty="0">
              <a:solidFill>
                <a:schemeClr val="tx1"/>
              </a:solidFill>
            </a:endParaRPr>
          </a:p>
        </p:txBody>
      </p:sp>
    </p:spTree>
    <p:extLst>
      <p:ext uri="{BB962C8B-B14F-4D97-AF65-F5344CB8AC3E}">
        <p14:creationId xmlns:p14="http://schemas.microsoft.com/office/powerpoint/2010/main" val="385737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 Same Side Corner Rectangle 4"/>
          <p:cNvSpPr/>
          <p:nvPr/>
        </p:nvSpPr>
        <p:spPr>
          <a:xfrm>
            <a:off x="6040983" y="46017"/>
            <a:ext cx="3103017"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dirty="0">
                <a:solidFill>
                  <a:schemeClr val="tx1"/>
                </a:solidFill>
                <a:latin typeface="Segoe UI" panose="020B0502040204020203" pitchFamily="34" charset="0"/>
                <a:cs typeface="Segoe UI" panose="020B0502040204020203" pitchFamily="34" charset="0"/>
              </a:rPr>
              <a:t>Artificial Intelligence</a:t>
            </a:r>
            <a:endParaRPr lang="en-GB" sz="2300" kern="1200" dirty="0">
              <a:solidFill>
                <a:schemeClr val="tx1"/>
              </a:solidFill>
            </a:endParaRPr>
          </a:p>
        </p:txBody>
      </p:sp>
      <p:sp>
        <p:nvSpPr>
          <p:cNvPr id="7" name="Title 2"/>
          <p:cNvSpPr txBox="1">
            <a:spLocks/>
          </p:cNvSpPr>
          <p:nvPr/>
        </p:nvSpPr>
        <p:spPr>
          <a:xfrm>
            <a:off x="228600" y="365127"/>
            <a:ext cx="8686800" cy="854074"/>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3600" b="1" dirty="0"/>
              <a:t>Role of AI in (The Disease) Management</a:t>
            </a:r>
            <a:endParaRPr lang="en-US" sz="3600" b="1" dirty="0">
              <a:latin typeface="+mn-lt"/>
            </a:endParaRPr>
          </a:p>
        </p:txBody>
      </p:sp>
      <p:sp>
        <p:nvSpPr>
          <p:cNvPr id="8" name="Content Placeholder 5"/>
          <p:cNvSpPr txBox="1">
            <a:spLocks/>
          </p:cNvSpPr>
          <p:nvPr/>
        </p:nvSpPr>
        <p:spPr>
          <a:xfrm>
            <a:off x="762000" y="1400628"/>
            <a:ext cx="7986486" cy="5123544"/>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fontAlgn="base"/>
            <a:r>
              <a:rPr lang="en-US" sz="2800" dirty="0">
                <a:solidFill>
                  <a:srgbClr val="0D0D0D"/>
                </a:solidFill>
              </a:rPr>
              <a:t>AI can potentially aid in </a:t>
            </a:r>
            <a:r>
              <a:rPr lang="en-US" sz="2800" b="1" dirty="0">
                <a:solidFill>
                  <a:srgbClr val="0D0D0D"/>
                </a:solidFill>
              </a:rPr>
              <a:t>enhancing diagnostic accuracy and efficiency. </a:t>
            </a:r>
          </a:p>
          <a:p>
            <a:pPr fontAlgn="base"/>
            <a:r>
              <a:rPr lang="en-US" sz="2800" dirty="0">
                <a:solidFill>
                  <a:srgbClr val="0D0D0D"/>
                </a:solidFill>
              </a:rPr>
              <a:t>AI-powered decision support systems can also help clinicians in </a:t>
            </a:r>
            <a:r>
              <a:rPr lang="en-US" sz="2800" b="1" dirty="0">
                <a:solidFill>
                  <a:srgbClr val="0D0D0D"/>
                </a:solidFill>
              </a:rPr>
              <a:t>selecting appropriate treatment modalities</a:t>
            </a:r>
          </a:p>
          <a:p>
            <a:pPr fontAlgn="base"/>
            <a:r>
              <a:rPr lang="en-US" sz="2800" dirty="0">
                <a:solidFill>
                  <a:srgbClr val="0D0D0D"/>
                </a:solidFill>
              </a:rPr>
              <a:t>AI-driven predictive models may help </a:t>
            </a:r>
            <a:r>
              <a:rPr lang="en-US" sz="2800" b="1" dirty="0">
                <a:solidFill>
                  <a:srgbClr val="0D0D0D"/>
                </a:solidFill>
              </a:rPr>
              <a:t>anticipate the risk of complications of the Disease</a:t>
            </a:r>
            <a:r>
              <a:rPr lang="en-US" sz="2800" dirty="0">
                <a:solidFill>
                  <a:srgbClr val="0D0D0D"/>
                </a:solidFill>
              </a:rPr>
              <a:t> in susceptible populations</a:t>
            </a:r>
            <a:endParaRPr lang="en-US" sz="2800" dirty="0"/>
          </a:p>
        </p:txBody>
      </p:sp>
      <p:sp>
        <p:nvSpPr>
          <p:cNvPr id="10" name="Slide Number Placeholder 9"/>
          <p:cNvSpPr>
            <a:spLocks noGrp="1"/>
          </p:cNvSpPr>
          <p:nvPr>
            <p:ph type="sldNum" sz="quarter" idx="12"/>
          </p:nvPr>
        </p:nvSpPr>
        <p:spPr/>
        <p:txBody>
          <a:bodyPr/>
          <a:lstStyle/>
          <a:p>
            <a:fld id="{B6F15528-21DE-4FAA-801E-634DDDAF4B2B}" type="slidenum">
              <a:rPr lang="en-US" smtClean="0"/>
              <a:pPr/>
              <a:t>27</a:t>
            </a:fld>
            <a:endParaRPr lang="en-US"/>
          </a:p>
        </p:txBody>
      </p:sp>
      <p:sp>
        <p:nvSpPr>
          <p:cNvPr id="9" name="Round Same Side Corner Rectangle 4"/>
          <p:cNvSpPr/>
          <p:nvPr/>
        </p:nvSpPr>
        <p:spPr>
          <a:xfrm>
            <a:off x="21183" y="23448"/>
            <a:ext cx="2722017"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dirty="0">
                <a:solidFill>
                  <a:schemeClr val="tx1"/>
                </a:solidFill>
                <a:latin typeface="Segoe UI" panose="020B0502040204020203" pitchFamily="34" charset="0"/>
                <a:cs typeface="Segoe UI" panose="020B0502040204020203" pitchFamily="34" charset="0"/>
              </a:rPr>
              <a:t>Spiral Integration</a:t>
            </a:r>
            <a:endParaRPr lang="en-GB" sz="2300" kern="1200" dirty="0">
              <a:solidFill>
                <a:schemeClr val="tx1"/>
              </a:solidFill>
            </a:endParaRPr>
          </a:p>
        </p:txBody>
      </p:sp>
    </p:spTree>
    <p:extLst>
      <p:ext uri="{BB962C8B-B14F-4D97-AF65-F5344CB8AC3E}">
        <p14:creationId xmlns:p14="http://schemas.microsoft.com/office/powerpoint/2010/main" val="4420838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A1F33-BE29-BDBC-63CE-13895C7B9D61}"/>
              </a:ext>
            </a:extLst>
          </p:cNvPr>
          <p:cNvSpPr>
            <a:spLocks noGrp="1"/>
          </p:cNvSpPr>
          <p:nvPr>
            <p:ph type="title"/>
          </p:nvPr>
        </p:nvSpPr>
        <p:spPr>
          <a:xfrm>
            <a:off x="381000" y="2057400"/>
            <a:ext cx="8229600" cy="944562"/>
          </a:xfrm>
        </p:spPr>
        <p:txBody>
          <a:bodyPr>
            <a:normAutofit fontScale="90000"/>
          </a:bodyPr>
          <a:lstStyle/>
          <a:p>
            <a:br>
              <a:rPr lang="en-US" b="1" dirty="0">
                <a:latin typeface="Baskerville Old Face" panose="02020602080505020303" pitchFamily="18" charset="0"/>
              </a:rPr>
            </a:br>
            <a:r>
              <a:rPr lang="en-US" sz="2700" b="1" dirty="0">
                <a:latin typeface="+mn-lt"/>
              </a:rPr>
              <a:t>https://www.sciencedirect.com/topics/medicine-and-dentistry/protein-metabolism</a:t>
            </a:r>
            <a:br>
              <a:rPr lang="en-US" b="1" dirty="0">
                <a:latin typeface="Baskerville Old Face" panose="02020602080505020303" pitchFamily="18" charset="0"/>
              </a:rPr>
            </a:br>
            <a:br>
              <a:rPr lang="en-US" b="1" dirty="0">
                <a:latin typeface="Baskerville Old Face" panose="02020602080505020303" pitchFamily="18" charset="0"/>
              </a:rPr>
            </a:br>
            <a:br>
              <a:rPr lang="en-US" b="1" dirty="0">
                <a:latin typeface="Baskerville Old Face" panose="02020602080505020303" pitchFamily="18" charset="0"/>
              </a:rPr>
            </a:br>
            <a:br>
              <a:rPr lang="en-US" sz="2700" b="1" dirty="0">
                <a:latin typeface="+mn-lt"/>
              </a:rPr>
            </a:br>
            <a:endParaRPr lang="en-US" sz="2700" dirty="0">
              <a:solidFill>
                <a:srgbClr val="0070C0"/>
              </a:solidFill>
              <a:latin typeface="+mn-lt"/>
            </a:endParaRPr>
          </a:p>
        </p:txBody>
      </p:sp>
      <p:pic>
        <p:nvPicPr>
          <p:cNvPr id="6" name="Content Placeholder 5">
            <a:extLst>
              <a:ext uri="{FF2B5EF4-FFF2-40B4-BE49-F238E27FC236}">
                <a16:creationId xmlns:a16="http://schemas.microsoft.com/office/drawing/2014/main" id="{286E1058-279E-4965-ACCA-06F04546E9E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3401" y="2362200"/>
            <a:ext cx="7261386" cy="3902075"/>
          </a:xfrm>
        </p:spPr>
      </p:pic>
      <p:sp>
        <p:nvSpPr>
          <p:cNvPr id="4" name="Slide Number Placeholder 3">
            <a:extLst>
              <a:ext uri="{FF2B5EF4-FFF2-40B4-BE49-F238E27FC236}">
                <a16:creationId xmlns:a16="http://schemas.microsoft.com/office/drawing/2014/main" id="{FDBE0D25-ADB4-8987-C4D3-95F837C0DB38}"/>
              </a:ext>
            </a:extLst>
          </p:cNvPr>
          <p:cNvSpPr>
            <a:spLocks noGrp="1"/>
          </p:cNvSpPr>
          <p:nvPr>
            <p:ph type="sldNum" sz="quarter" idx="12"/>
          </p:nvPr>
        </p:nvSpPr>
        <p:spPr/>
        <p:txBody>
          <a:bodyPr/>
          <a:lstStyle/>
          <a:p>
            <a:fld id="{B6F15528-21DE-4FAA-801E-634DDDAF4B2B}" type="slidenum">
              <a:rPr lang="en-US" smtClean="0"/>
              <a:pPr/>
              <a:t>28</a:t>
            </a:fld>
            <a:endParaRPr lang="en-US" dirty="0"/>
          </a:p>
        </p:txBody>
      </p:sp>
      <p:sp>
        <p:nvSpPr>
          <p:cNvPr id="7" name="TextBox 6">
            <a:extLst>
              <a:ext uri="{FF2B5EF4-FFF2-40B4-BE49-F238E27FC236}">
                <a16:creationId xmlns:a16="http://schemas.microsoft.com/office/drawing/2014/main" id="{F4649901-8A76-AFFC-D104-178155CDB328}"/>
              </a:ext>
            </a:extLst>
          </p:cNvPr>
          <p:cNvSpPr txBox="1"/>
          <p:nvPr/>
        </p:nvSpPr>
        <p:spPr>
          <a:xfrm>
            <a:off x="-838200" y="115568"/>
            <a:ext cx="4495800" cy="369332"/>
          </a:xfrm>
          <a:prstGeom prst="rect">
            <a:avLst/>
          </a:prstGeom>
          <a:noFill/>
        </p:spPr>
        <p:txBody>
          <a:bodyPr wrap="square">
            <a:spAutoFit/>
          </a:bodyPr>
          <a:lstStyle/>
          <a:p>
            <a:pPr lvl="0" algn="ctr" defTabSz="1022350">
              <a:lnSpc>
                <a:spcPct val="90000"/>
              </a:lnSpc>
              <a:spcBef>
                <a:spcPct val="0"/>
              </a:spcBef>
              <a:spcAft>
                <a:spcPct val="35000"/>
              </a:spcAft>
            </a:pPr>
            <a:r>
              <a:rPr lang="en-GB" sz="2000" b="1" dirty="0">
                <a:solidFill>
                  <a:schemeClr val="tx1"/>
                </a:solidFill>
                <a:latin typeface="Segoe UI" panose="020B0502040204020203" pitchFamily="34" charset="0"/>
                <a:cs typeface="Segoe UI" panose="020B0502040204020203" pitchFamily="34" charset="0"/>
              </a:rPr>
              <a:t>Spiral Integration</a:t>
            </a:r>
            <a:endParaRPr lang="en-GB" sz="2000" kern="1200" dirty="0">
              <a:solidFill>
                <a:schemeClr val="tx1"/>
              </a:solidFill>
            </a:endParaRPr>
          </a:p>
        </p:txBody>
      </p:sp>
      <p:sp>
        <p:nvSpPr>
          <p:cNvPr id="9" name="TextBox 8">
            <a:extLst>
              <a:ext uri="{FF2B5EF4-FFF2-40B4-BE49-F238E27FC236}">
                <a16:creationId xmlns:a16="http://schemas.microsoft.com/office/drawing/2014/main" id="{FBE09D10-BBEE-691E-43CC-70B3D6DF4A52}"/>
              </a:ext>
            </a:extLst>
          </p:cNvPr>
          <p:cNvSpPr txBox="1"/>
          <p:nvPr/>
        </p:nvSpPr>
        <p:spPr>
          <a:xfrm>
            <a:off x="5327904" y="76200"/>
            <a:ext cx="4578096" cy="369332"/>
          </a:xfrm>
          <a:prstGeom prst="rect">
            <a:avLst/>
          </a:prstGeom>
          <a:noFill/>
        </p:spPr>
        <p:txBody>
          <a:bodyPr wrap="square">
            <a:spAutoFit/>
          </a:bodyPr>
          <a:lstStyle/>
          <a:p>
            <a:pPr lvl="0" algn="ctr" defTabSz="1022350">
              <a:lnSpc>
                <a:spcPct val="90000"/>
              </a:lnSpc>
              <a:spcBef>
                <a:spcPct val="0"/>
              </a:spcBef>
              <a:spcAft>
                <a:spcPct val="35000"/>
              </a:spcAft>
            </a:pPr>
            <a:r>
              <a:rPr lang="en-GB" sz="2000" b="1" dirty="0">
                <a:solidFill>
                  <a:schemeClr val="tx1"/>
                </a:solidFill>
                <a:latin typeface="Segoe UI" panose="020B0502040204020203" pitchFamily="34" charset="0"/>
                <a:cs typeface="Segoe UI" panose="020B0502040204020203" pitchFamily="34" charset="0"/>
              </a:rPr>
              <a:t>Research Article</a:t>
            </a:r>
            <a:endParaRPr lang="en-GB" sz="2000" kern="1200" dirty="0">
              <a:solidFill>
                <a:schemeClr val="tx1"/>
              </a:solidFill>
            </a:endParaRPr>
          </a:p>
        </p:txBody>
      </p:sp>
    </p:spTree>
    <p:extLst>
      <p:ext uri="{BB962C8B-B14F-4D97-AF65-F5344CB8AC3E}">
        <p14:creationId xmlns:p14="http://schemas.microsoft.com/office/powerpoint/2010/main" val="4033112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txBox="1">
            <a:spLocks/>
          </p:cNvSpPr>
          <p:nvPr/>
        </p:nvSpPr>
        <p:spPr>
          <a:xfrm>
            <a:off x="228600" y="76200"/>
            <a:ext cx="8686800" cy="854074"/>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3600" b="1" dirty="0">
                <a:latin typeface="+mn-lt"/>
              </a:rPr>
              <a:t>How To Access Digital Library</a:t>
            </a:r>
          </a:p>
        </p:txBody>
      </p:sp>
      <p:sp>
        <p:nvSpPr>
          <p:cNvPr id="7" name="Content Placeholder 5"/>
          <p:cNvSpPr txBox="1">
            <a:spLocks/>
          </p:cNvSpPr>
          <p:nvPr/>
        </p:nvSpPr>
        <p:spPr>
          <a:xfrm>
            <a:off x="762000" y="914400"/>
            <a:ext cx="7986486" cy="6143172"/>
          </a:xfrm>
          <a:prstGeom prst="rect">
            <a:avLst/>
          </a:prstGeom>
        </p:spPr>
        <p:txBody>
          <a:bodyPr vert="horz" lIns="91440" tIns="45720" rIns="91440" bIns="45720" rtlCol="0">
            <a:normAutofit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2800" b="1" dirty="0">
                <a:solidFill>
                  <a:srgbClr val="202124"/>
                </a:solidFill>
              </a:rPr>
              <a:t>Steps to Access HEC Digital Library</a:t>
            </a:r>
            <a:endParaRPr lang="en-US" sz="2800" dirty="0">
              <a:solidFill>
                <a:srgbClr val="202124"/>
              </a:solidFill>
            </a:endParaRPr>
          </a:p>
          <a:p>
            <a:pPr marL="514350" indent="-514350">
              <a:buFont typeface="+mj-lt"/>
              <a:buAutoNum type="alphaLcParenR"/>
            </a:pPr>
            <a:r>
              <a:rPr lang="en-US" sz="2800" dirty="0">
                <a:solidFill>
                  <a:srgbClr val="202124"/>
                </a:solidFill>
              </a:rPr>
              <a:t>Go to the website of HEC National Digital Library</a:t>
            </a:r>
          </a:p>
          <a:p>
            <a:pPr marL="514350" indent="-514350">
              <a:buFont typeface="+mj-lt"/>
              <a:buAutoNum type="alphaLcParenR"/>
            </a:pPr>
            <a:r>
              <a:rPr lang="en-US" sz="2800" dirty="0">
                <a:solidFill>
                  <a:srgbClr val="202124"/>
                </a:solidFill>
              </a:rPr>
              <a:t>On Home Page, click on the INSTITUTES</a:t>
            </a:r>
          </a:p>
          <a:p>
            <a:pPr marL="514350" indent="-514350">
              <a:buFont typeface="+mj-lt"/>
              <a:buAutoNum type="alphaLcParenR"/>
            </a:pPr>
            <a:r>
              <a:rPr lang="en-US" sz="2800" dirty="0">
                <a:solidFill>
                  <a:srgbClr val="202124"/>
                </a:solidFill>
              </a:rPr>
              <a:t>A page will appear showing the universities from Public and Private Sector and other Institutes which have access to HEC National Digital Library HNDL</a:t>
            </a:r>
          </a:p>
          <a:p>
            <a:pPr marL="514350" indent="-514350">
              <a:buFont typeface="+mj-lt"/>
              <a:buAutoNum type="alphaLcParenR"/>
            </a:pPr>
            <a:r>
              <a:rPr lang="en-US" sz="2800" dirty="0">
                <a:solidFill>
                  <a:srgbClr val="202124"/>
                </a:solidFill>
              </a:rPr>
              <a:t>Select your desired Institute</a:t>
            </a:r>
          </a:p>
          <a:p>
            <a:pPr marL="514350" indent="-514350">
              <a:buFont typeface="+mj-lt"/>
              <a:buAutoNum type="alphaLcParenR"/>
            </a:pPr>
            <a:r>
              <a:rPr lang="en-US" sz="2800" dirty="0">
                <a:solidFill>
                  <a:srgbClr val="000000"/>
                </a:solidFill>
              </a:rPr>
              <a:t>A page will appear showing the resources of the institution</a:t>
            </a:r>
          </a:p>
          <a:p>
            <a:pPr marL="514350" indent="-514350">
              <a:buFont typeface="+mj-lt"/>
              <a:buAutoNum type="alphaLcParenR"/>
            </a:pPr>
            <a:r>
              <a:rPr lang="en-US" sz="2800" dirty="0">
                <a:solidFill>
                  <a:srgbClr val="000000"/>
                </a:solidFill>
              </a:rPr>
              <a:t>Journals and Researches will appear</a:t>
            </a:r>
          </a:p>
          <a:p>
            <a:pPr marL="514350" indent="-514350">
              <a:buFont typeface="+mj-lt"/>
              <a:buAutoNum type="alphaLcParenR"/>
            </a:pPr>
            <a:r>
              <a:rPr lang="en-US" sz="2800" dirty="0">
                <a:solidFill>
                  <a:srgbClr val="000000"/>
                </a:solidFill>
              </a:rPr>
              <a:t>You can find a Journal by clicking on JOURNALS AND DATABASE and enter a keyword to search for your desired journal</a:t>
            </a:r>
            <a:endParaRPr lang="en-US" sz="28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29</a:t>
            </a:fld>
            <a:endParaRPr lang="en-US"/>
          </a:p>
        </p:txBody>
      </p:sp>
    </p:spTree>
    <p:extLst>
      <p:ext uri="{BB962C8B-B14F-4D97-AF65-F5344CB8AC3E}">
        <p14:creationId xmlns:p14="http://schemas.microsoft.com/office/powerpoint/2010/main" val="7774317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600" b="1" dirty="0">
                <a:latin typeface="+mn-lt"/>
              </a:rPr>
              <a:t>Motto, Vision, Dream</a:t>
            </a:r>
          </a:p>
        </p:txBody>
      </p:sp>
      <p:graphicFrame>
        <p:nvGraphicFramePr>
          <p:cNvPr id="4" name="Content Placeholder 3">
            <a:extLst>
              <a:ext uri="{FF2B5EF4-FFF2-40B4-BE49-F238E27FC236}">
                <a16:creationId xmlns:a16="http://schemas.microsoft.com/office/drawing/2014/main" id="{A267C48E-C722-45BA-ABA8-7A339C617CBD}"/>
              </a:ext>
            </a:extLst>
          </p:cNvPr>
          <p:cNvGraphicFramePr>
            <a:graphicFrameLocks noGrp="1"/>
          </p:cNvGraphicFramePr>
          <p:nvPr>
            <p:ph idx="1"/>
          </p:nvPr>
        </p:nvGraphicFramePr>
        <p:xfrm>
          <a:off x="628650" y="1825625"/>
          <a:ext cx="3269582"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4572000" y="1295400"/>
            <a:ext cx="4114799" cy="5262979"/>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2800" b="0" i="0" u="none" strike="noStrike" kern="1200" cap="none" spc="0" normalizeH="0" baseline="0" noProof="0" dirty="0">
                <a:ln>
                  <a:noFill/>
                </a:ln>
                <a:solidFill>
                  <a:prstClr val="black"/>
                </a:solidFill>
                <a:effectLst/>
                <a:uLnTx/>
                <a:uFillTx/>
                <a:latin typeface="Calibri"/>
                <a:ea typeface="+mn-ea"/>
                <a:cs typeface="+mn-cs"/>
              </a:rPr>
              <a:t>To impart evidence based research oriented medical education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altLang="en-US" sz="2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2800" b="0" i="0" u="none" strike="noStrike" kern="1200" cap="none" spc="0" normalizeH="0" baseline="0" noProof="0" dirty="0">
                <a:ln>
                  <a:noFill/>
                </a:ln>
                <a:solidFill>
                  <a:prstClr val="black"/>
                </a:solidFill>
                <a:effectLst/>
                <a:uLnTx/>
                <a:uFillTx/>
                <a:latin typeface="Calibri"/>
                <a:ea typeface="+mn-ea"/>
                <a:cs typeface="+mn-cs"/>
              </a:rPr>
              <a:t>To provide best possible patient care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altLang="en-US" sz="2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2800" b="0" i="0" u="none" strike="noStrike" kern="1200" cap="none" spc="0" normalizeH="0" baseline="0" noProof="0" dirty="0">
                <a:ln>
                  <a:noFill/>
                </a:ln>
                <a:solidFill>
                  <a:prstClr val="black"/>
                </a:solidFill>
                <a:effectLst/>
                <a:uLnTx/>
                <a:uFillTx/>
                <a:latin typeface="Calibri"/>
                <a:ea typeface="+mn-ea"/>
                <a:cs typeface="+mn-cs"/>
              </a:rPr>
              <a:t>To inculcate the values of mutual respect and ethical practice of medicine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altLang="en-US" sz="28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Slide Number Placeholder 7"/>
          <p:cNvSpPr>
            <a:spLocks noGrp="1"/>
          </p:cNvSpPr>
          <p:nvPr>
            <p:ph type="sldNum" sz="quarter" idx="12"/>
          </p:nvPr>
        </p:nvSpPr>
        <p:spPr/>
        <p:txBody>
          <a:bodyPr/>
          <a:lstStyle/>
          <a:p>
            <a:fld id="{B6F15528-21DE-4FAA-801E-634DDDAF4B2B}" type="slidenum">
              <a:rPr lang="en-US" smtClean="0"/>
              <a:pPr/>
              <a:t>3</a:t>
            </a:fld>
            <a:endParaRPr lang="en-US"/>
          </a:p>
        </p:txBody>
      </p:sp>
    </p:spTree>
    <p:extLst>
      <p:ext uri="{BB962C8B-B14F-4D97-AF65-F5344CB8AC3E}">
        <p14:creationId xmlns:p14="http://schemas.microsoft.com/office/powerpoint/2010/main" val="18868514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txBox="1">
            <a:spLocks/>
          </p:cNvSpPr>
          <p:nvPr/>
        </p:nvSpPr>
        <p:spPr>
          <a:xfrm>
            <a:off x="228600" y="365127"/>
            <a:ext cx="8686800" cy="854074"/>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4000" b="1" dirty="0"/>
              <a:t>Learning Resources</a:t>
            </a:r>
            <a:endParaRPr lang="en-US" sz="4000" b="1" dirty="0">
              <a:latin typeface="+mn-lt"/>
            </a:endParaRPr>
          </a:p>
        </p:txBody>
      </p:sp>
      <p:sp>
        <p:nvSpPr>
          <p:cNvPr id="7" name="Content Placeholder 5"/>
          <p:cNvSpPr txBox="1">
            <a:spLocks/>
          </p:cNvSpPr>
          <p:nvPr/>
        </p:nvSpPr>
        <p:spPr>
          <a:xfrm>
            <a:off x="776514" y="1400628"/>
            <a:ext cx="7986486" cy="4466772"/>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2400" dirty="0"/>
              <a:t>Lippincott Illustrated Reviews: Biochemistry Chapter#19  Page no. 245</a:t>
            </a:r>
          </a:p>
          <a:p>
            <a:pPr marL="0" indent="0">
              <a:buNone/>
            </a:pPr>
            <a:endParaRPr lang="en-US" sz="24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30</a:t>
            </a:fld>
            <a:endParaRPr lang="en-US"/>
          </a:p>
        </p:txBody>
      </p:sp>
    </p:spTree>
    <p:extLst>
      <p:ext uri="{BB962C8B-B14F-4D97-AF65-F5344CB8AC3E}">
        <p14:creationId xmlns:p14="http://schemas.microsoft.com/office/powerpoint/2010/main" val="29156958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057400" y="2514600"/>
            <a:ext cx="5029200" cy="1143000"/>
          </a:xfrm>
        </p:spPr>
        <p:txBody>
          <a:bodyPr>
            <a:normAutofit/>
          </a:bodyPr>
          <a:lstStyle/>
          <a:p>
            <a:pPr algn="ctr"/>
            <a:r>
              <a:rPr lang="en-US" sz="5400" b="1" dirty="0">
                <a:latin typeface="+mn-lt"/>
              </a:rPr>
              <a:t>THANK YOU</a:t>
            </a:r>
          </a:p>
        </p:txBody>
      </p:sp>
      <p:sp>
        <p:nvSpPr>
          <p:cNvPr id="6" name="Slide Number Placeholder 5"/>
          <p:cNvSpPr>
            <a:spLocks noGrp="1"/>
          </p:cNvSpPr>
          <p:nvPr>
            <p:ph type="sldNum" sz="quarter" idx="12"/>
          </p:nvPr>
        </p:nvSpPr>
        <p:spPr/>
        <p:txBody>
          <a:bodyPr/>
          <a:lstStyle/>
          <a:p>
            <a:fld id="{B6F15528-21DE-4FAA-801E-634DDDAF4B2B}" type="slidenum">
              <a:rPr lang="en-US" smtClean="0"/>
              <a:pPr/>
              <a:t>31</a:t>
            </a:fld>
            <a:endParaRPr lang="en-US"/>
          </a:p>
        </p:txBody>
      </p:sp>
    </p:spTree>
    <p:extLst>
      <p:ext uri="{BB962C8B-B14F-4D97-AF65-F5344CB8AC3E}">
        <p14:creationId xmlns:p14="http://schemas.microsoft.com/office/powerpoint/2010/main" val="13548273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104900"/>
            <a:ext cx="8001000" cy="544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txBox="1">
            <a:spLocks/>
          </p:cNvSpPr>
          <p:nvPr/>
        </p:nvSpPr>
        <p:spPr>
          <a:xfrm>
            <a:off x="228600" y="304800"/>
            <a:ext cx="8686800" cy="715962"/>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3600" b="1" dirty="0">
                <a:latin typeface="+mn-lt"/>
              </a:rPr>
              <a:t>Professor Umar Model of Integrated Lecture</a:t>
            </a:r>
          </a:p>
        </p:txBody>
      </p:sp>
      <p:sp>
        <p:nvSpPr>
          <p:cNvPr id="8" name="Slide Number Placeholder 7"/>
          <p:cNvSpPr>
            <a:spLocks noGrp="1"/>
          </p:cNvSpPr>
          <p:nvPr>
            <p:ph type="sldNum" sz="quarter" idx="12"/>
          </p:nvPr>
        </p:nvSpPr>
        <p:spPr/>
        <p:txBody>
          <a:bodyPr/>
          <a:lstStyle/>
          <a:p>
            <a:fld id="{B6F15528-21DE-4FAA-801E-634DDDAF4B2B}" type="slidenum">
              <a:rPr lang="en-US" smtClean="0"/>
              <a:pPr/>
              <a:t>4</a:t>
            </a:fld>
            <a:endParaRPr lang="en-US"/>
          </a:p>
        </p:txBody>
      </p:sp>
    </p:spTree>
    <p:extLst>
      <p:ext uri="{BB962C8B-B14F-4D97-AF65-F5344CB8AC3E}">
        <p14:creationId xmlns:p14="http://schemas.microsoft.com/office/powerpoint/2010/main" val="2660792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020762"/>
            <a:ext cx="8286750" cy="5532438"/>
          </a:xfrm>
        </p:spPr>
        <p:txBody>
          <a:bodyPr>
            <a:normAutofit/>
          </a:bodyPr>
          <a:lstStyle/>
          <a:p>
            <a:pPr marL="36900" indent="0">
              <a:buNone/>
            </a:pPr>
            <a:endParaRPr lang="en-US" sz="2400" dirty="0">
              <a:latin typeface="Baskerville Old Face" panose="02020602080505020303" pitchFamily="18" charset="0"/>
            </a:endParaRPr>
          </a:p>
          <a:p>
            <a:pPr marL="36900" indent="0">
              <a:buNone/>
            </a:pPr>
            <a:r>
              <a:rPr lang="en-US" sz="2400" dirty="0">
                <a:latin typeface="Baskerville Old Face" panose="02020602080505020303" pitchFamily="18" charset="0"/>
              </a:rPr>
              <a:t>At the end of the lecture, students will be able to:</a:t>
            </a:r>
          </a:p>
          <a:p>
            <a:pPr marL="322650" indent="-285750">
              <a:buFont typeface="Wingdings" panose="05000000000000000000" pitchFamily="2" charset="2"/>
              <a:buChar char="Ø"/>
            </a:pPr>
            <a:r>
              <a:rPr lang="en-US" sz="2400" dirty="0">
                <a:latin typeface="Baskerville Old Face" panose="02020602080505020303" pitchFamily="18" charset="0"/>
              </a:rPr>
              <a:t>Describe amino acid pool </a:t>
            </a:r>
          </a:p>
          <a:p>
            <a:pPr marL="322650" indent="-285750">
              <a:buFont typeface="Wingdings" panose="05000000000000000000" pitchFamily="2" charset="2"/>
              <a:buChar char="Ø"/>
            </a:pPr>
            <a:r>
              <a:rPr lang="en-US" sz="2400" dirty="0">
                <a:latin typeface="Baskerville Old Face" panose="02020602080505020303" pitchFamily="18" charset="0"/>
              </a:rPr>
              <a:t>Elaborate protein turn over </a:t>
            </a:r>
          </a:p>
          <a:p>
            <a:pPr marL="322650" indent="-285750">
              <a:buFont typeface="Wingdings" panose="05000000000000000000" pitchFamily="2" charset="2"/>
              <a:buChar char="Ø"/>
            </a:pPr>
            <a:r>
              <a:rPr lang="en-US" sz="2400" dirty="0">
                <a:latin typeface="Baskerville Old Face" panose="02020602080505020303" pitchFamily="18" charset="0"/>
              </a:rPr>
              <a:t>Describe transport of amino acids along its absorption </a:t>
            </a:r>
          </a:p>
          <a:p>
            <a:endParaRPr lang="en-US" sz="2400" dirty="0"/>
          </a:p>
        </p:txBody>
      </p:sp>
      <p:sp>
        <p:nvSpPr>
          <p:cNvPr id="4" name="Title 1"/>
          <p:cNvSpPr txBox="1">
            <a:spLocks/>
          </p:cNvSpPr>
          <p:nvPr/>
        </p:nvSpPr>
        <p:spPr>
          <a:xfrm>
            <a:off x="228600" y="304800"/>
            <a:ext cx="8686800" cy="715962"/>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4000" b="1" dirty="0">
                <a:latin typeface="+mn-lt"/>
              </a:rPr>
              <a:t>Learning Objectives</a:t>
            </a:r>
          </a:p>
        </p:txBody>
      </p:sp>
      <p:sp>
        <p:nvSpPr>
          <p:cNvPr id="7" name="Slide Number Placeholder 6"/>
          <p:cNvSpPr>
            <a:spLocks noGrp="1"/>
          </p:cNvSpPr>
          <p:nvPr>
            <p:ph type="sldNum" sz="quarter" idx="12"/>
          </p:nvPr>
        </p:nvSpPr>
        <p:spPr/>
        <p:txBody>
          <a:bodyPr/>
          <a:lstStyle/>
          <a:p>
            <a:fld id="{B6F15528-21DE-4FAA-801E-634DDDAF4B2B}" type="slidenum">
              <a:rPr lang="en-US" smtClean="0"/>
              <a:pPr/>
              <a:t>5</a:t>
            </a:fld>
            <a:endParaRPr lang="en-US"/>
          </a:p>
        </p:txBody>
      </p:sp>
    </p:spTree>
    <p:extLst>
      <p:ext uri="{BB962C8B-B14F-4D97-AF65-F5344CB8AC3E}">
        <p14:creationId xmlns:p14="http://schemas.microsoft.com/office/powerpoint/2010/main" val="27042318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1183" y="365127"/>
            <a:ext cx="9037771" cy="1235074"/>
          </a:xfrm>
        </p:spPr>
        <p:txBody>
          <a:bodyPr>
            <a:noAutofit/>
          </a:bodyPr>
          <a:lstStyle/>
          <a:p>
            <a:pPr algn="ctr"/>
            <a:r>
              <a:rPr lang="en-US" sz="4000" b="1" u="sng" dirty="0">
                <a:latin typeface="+mn-lt"/>
              </a:rPr>
              <a:t>Introduction to Protein Metabolism:</a:t>
            </a:r>
            <a:br>
              <a:rPr lang="en-US" sz="4000" b="1" u="sng" dirty="0">
                <a:latin typeface="+mn-lt"/>
              </a:rPr>
            </a:br>
            <a:endParaRPr lang="en-US" sz="4000" b="1" dirty="0">
              <a:latin typeface="+mn-lt"/>
            </a:endParaRPr>
          </a:p>
        </p:txBody>
      </p:sp>
      <p:grpSp>
        <p:nvGrpSpPr>
          <p:cNvPr id="4" name="Group 3"/>
          <p:cNvGrpSpPr/>
          <p:nvPr/>
        </p:nvGrpSpPr>
        <p:grpSpPr>
          <a:xfrm>
            <a:off x="0" y="0"/>
            <a:ext cx="2514600" cy="480241"/>
            <a:chOff x="0" y="34747"/>
            <a:chExt cx="2783536" cy="480241"/>
          </a:xfrm>
          <a:scene3d>
            <a:camera prst="orthographicFront"/>
            <a:lightRig rig="flat" dir="t"/>
          </a:scene3d>
        </p:grpSpPr>
        <p:sp>
          <p:nvSpPr>
            <p:cNvPr id="5" name="Round Same Side Corner Rectangle 4"/>
            <p:cNvSpPr/>
            <p:nvPr/>
          </p:nvSpPr>
          <p:spPr>
            <a:xfrm>
              <a:off x="0" y="34747"/>
              <a:ext cx="2783536" cy="480241"/>
            </a:xfrm>
            <a:prstGeom prst="round2SameRect">
              <a:avLst>
                <a:gd name="adj1" fmla="val 16670"/>
                <a:gd name="adj2" fmla="val 0"/>
              </a:avLst>
            </a:prstGeom>
            <a:solidFill>
              <a:schemeClr val="bg1"/>
            </a:solidFill>
            <a:ln>
              <a:noFill/>
            </a:ln>
            <a:sp3d prstMaterial="plastic">
              <a:bevelT w="120900" h="88900"/>
              <a:bevelB w="88900" h="31750" prst="angle"/>
            </a:sp3d>
          </p:spPr>
          <p:style>
            <a:lnRef idx="1">
              <a:schemeClr val="accent4">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txBody>
            <a:bodyPr/>
            <a:lstStyle/>
            <a:p>
              <a:endParaRPr lang="en-US"/>
            </a:p>
          </p:txBody>
        </p:sp>
        <p:sp>
          <p:nvSpPr>
            <p:cNvPr id="6" name="Round Same Side Corner Rectangle 4"/>
            <p:cNvSpPr/>
            <p:nvPr/>
          </p:nvSpPr>
          <p:spPr>
            <a:xfrm>
              <a:off x="23448" y="58195"/>
              <a:ext cx="2736640" cy="456793"/>
            </a:xfrm>
            <a:prstGeom prst="rect">
              <a:avLst/>
            </a:prstGeom>
            <a:ln>
              <a:noFill/>
            </a:ln>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kern="1200" dirty="0">
                  <a:solidFill>
                    <a:schemeClr val="tx1"/>
                  </a:solidFill>
                  <a:latin typeface="Segoe UI" panose="020B0502040204020203" pitchFamily="34" charset="0"/>
                  <a:cs typeface="Segoe UI" panose="020B0502040204020203" pitchFamily="34" charset="0"/>
                </a:rPr>
                <a:t>Core</a:t>
              </a:r>
              <a:r>
                <a:rPr lang="en-GB" sz="2300" b="1" kern="1200" dirty="0">
                  <a:solidFill>
                    <a:schemeClr val="bg1"/>
                  </a:solidFill>
                  <a:latin typeface="Segoe UI" panose="020B0502040204020203" pitchFamily="34" charset="0"/>
                  <a:cs typeface="Segoe UI" panose="020B0502040204020203" pitchFamily="34" charset="0"/>
                </a:rPr>
                <a:t> </a:t>
              </a:r>
              <a:r>
                <a:rPr lang="en-GB" sz="2300" b="1" dirty="0">
                  <a:solidFill>
                    <a:schemeClr val="tx1"/>
                  </a:solidFill>
                  <a:latin typeface="Segoe UI" panose="020B0502040204020203" pitchFamily="34" charset="0"/>
                  <a:cs typeface="Segoe UI" panose="020B0502040204020203" pitchFamily="34" charset="0"/>
                </a:rPr>
                <a:t>Knowledge</a:t>
              </a:r>
              <a:endParaRPr lang="en-GB" sz="2300" kern="1200" dirty="0">
                <a:solidFill>
                  <a:schemeClr val="tx1"/>
                </a:solidFill>
              </a:endParaRPr>
            </a:p>
          </p:txBody>
        </p:sp>
      </p:grpSp>
      <p:sp>
        <p:nvSpPr>
          <p:cNvPr id="8" name="Slide Number Placeholder 7"/>
          <p:cNvSpPr>
            <a:spLocks noGrp="1"/>
          </p:cNvSpPr>
          <p:nvPr>
            <p:ph type="sldNum" sz="quarter" idx="12"/>
          </p:nvPr>
        </p:nvSpPr>
        <p:spPr/>
        <p:txBody>
          <a:bodyPr/>
          <a:lstStyle/>
          <a:p>
            <a:fld id="{B6F15528-21DE-4FAA-801E-634DDDAF4B2B}" type="slidenum">
              <a:rPr lang="en-US" smtClean="0"/>
              <a:pPr/>
              <a:t>6</a:t>
            </a:fld>
            <a:endParaRPr lang="en-US"/>
          </a:p>
        </p:txBody>
      </p:sp>
      <p:sp>
        <p:nvSpPr>
          <p:cNvPr id="9" name="Content Placeholder 8">
            <a:extLst>
              <a:ext uri="{FF2B5EF4-FFF2-40B4-BE49-F238E27FC236}">
                <a16:creationId xmlns:a16="http://schemas.microsoft.com/office/drawing/2014/main" id="{CDA41942-ABDB-6765-CDB1-BC6D30AC7E89}"/>
              </a:ext>
            </a:extLst>
          </p:cNvPr>
          <p:cNvSpPr>
            <a:spLocks noGrp="1"/>
          </p:cNvSpPr>
          <p:nvPr>
            <p:ph idx="1"/>
          </p:nvPr>
        </p:nvSpPr>
        <p:spPr/>
        <p:txBody>
          <a:bodyPr/>
          <a:lstStyle/>
          <a:p>
            <a:pPr marL="457200" indent="-457200"/>
            <a:r>
              <a:rPr lang="en-US" sz="2400" dirty="0">
                <a:latin typeface="Baskerville Old Face" panose="02020602080505020303" pitchFamily="18" charset="0"/>
              </a:rPr>
              <a:t>Amino acids are not stored by the body therefore amino acids must be obtained from the diet, synthesized de novo, or produced from the degradation of body protein. </a:t>
            </a:r>
          </a:p>
          <a:p>
            <a:pPr marL="457200" indent="-457200"/>
            <a:r>
              <a:rPr lang="en-US" sz="2400" dirty="0">
                <a:latin typeface="Baskerville Old Face" panose="02020602080505020303" pitchFamily="18" charset="0"/>
              </a:rPr>
              <a:t>The first phase of catabolism involves the removal of the α-amino groups, forming ammonia and the corresponding α-keto acids, the carbon skeletons of amino acids.</a:t>
            </a:r>
          </a:p>
          <a:p>
            <a:pPr marL="457200" indent="-457200"/>
            <a:r>
              <a:rPr lang="en-US" sz="2400" dirty="0">
                <a:latin typeface="Baskerville Old Face" panose="02020602080505020303" pitchFamily="18" charset="0"/>
              </a:rPr>
              <a:t>In the second phase of amino acid catabolism, the carbon skeletons of the α-keto acids are converted to common intermediates of energy-producing metabolic pathways.</a:t>
            </a:r>
          </a:p>
          <a:p>
            <a:pPr marL="457200" indent="-457200"/>
            <a:r>
              <a:rPr lang="en-US" sz="2400" dirty="0">
                <a:latin typeface="Baskerville Old Face" panose="02020602080505020303" pitchFamily="18" charset="0"/>
              </a:rPr>
              <a:t>These compounds can be metabolized to carbon dioxide (CO2 ) and water (H2O), glucose, fatty acids, or ketone bodies.</a:t>
            </a:r>
          </a:p>
          <a:p>
            <a:endParaRPr lang="en-US" sz="2400" dirty="0"/>
          </a:p>
        </p:txBody>
      </p:sp>
    </p:spTree>
    <p:extLst>
      <p:ext uri="{BB962C8B-B14F-4D97-AF65-F5344CB8AC3E}">
        <p14:creationId xmlns:p14="http://schemas.microsoft.com/office/powerpoint/2010/main" val="12613852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Same Side Corner Rectangle 4"/>
          <p:cNvSpPr/>
          <p:nvPr/>
        </p:nvSpPr>
        <p:spPr>
          <a:xfrm>
            <a:off x="21183" y="23448"/>
            <a:ext cx="2472235"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kern="1200" dirty="0">
                <a:solidFill>
                  <a:schemeClr val="tx1"/>
                </a:solidFill>
                <a:latin typeface="Segoe UI" panose="020B0502040204020203" pitchFamily="34" charset="0"/>
                <a:cs typeface="Segoe UI" panose="020B0502040204020203" pitchFamily="34" charset="0"/>
              </a:rPr>
              <a:t>Core</a:t>
            </a:r>
            <a:r>
              <a:rPr lang="en-GB" sz="2300" b="1" kern="1200" dirty="0">
                <a:solidFill>
                  <a:schemeClr val="bg1"/>
                </a:solidFill>
                <a:latin typeface="Segoe UI" panose="020B0502040204020203" pitchFamily="34" charset="0"/>
                <a:cs typeface="Segoe UI" panose="020B0502040204020203" pitchFamily="34" charset="0"/>
              </a:rPr>
              <a:t> </a:t>
            </a:r>
            <a:r>
              <a:rPr lang="en-GB" sz="2300" b="1" dirty="0">
                <a:solidFill>
                  <a:schemeClr val="tx1"/>
                </a:solidFill>
                <a:latin typeface="Segoe UI" panose="020B0502040204020203" pitchFamily="34" charset="0"/>
                <a:cs typeface="Segoe UI" panose="020B0502040204020203" pitchFamily="34" charset="0"/>
              </a:rPr>
              <a:t>Knowledge</a:t>
            </a:r>
            <a:endParaRPr lang="en-GB" sz="2300" kern="1200" dirty="0">
              <a:solidFill>
                <a:schemeClr val="tx1"/>
              </a:solidFill>
            </a:endParaRPr>
          </a:p>
        </p:txBody>
      </p:sp>
      <p:sp>
        <p:nvSpPr>
          <p:cNvPr id="5" name="Title 2"/>
          <p:cNvSpPr txBox="1">
            <a:spLocks/>
          </p:cNvSpPr>
          <p:nvPr/>
        </p:nvSpPr>
        <p:spPr>
          <a:xfrm>
            <a:off x="628650" y="1295401"/>
            <a:ext cx="7886700" cy="5105400"/>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just"/>
            <a:r>
              <a:rPr lang="en-US" sz="2400" b="1" dirty="0">
                <a:latin typeface="Baskerville Old Face" panose="02020602080505020303" pitchFamily="18" charset="0"/>
              </a:rPr>
              <a:t>This pool is supplied by 3 sources</a:t>
            </a:r>
            <a:r>
              <a:rPr lang="en-US" sz="2400" dirty="0">
                <a:latin typeface="Baskerville Old Face" panose="02020602080505020303" pitchFamily="18" charset="0"/>
              </a:rPr>
              <a:t>:</a:t>
            </a:r>
          </a:p>
          <a:p>
            <a:pPr algn="just"/>
            <a:r>
              <a:rPr lang="en-US" sz="2400" dirty="0">
                <a:latin typeface="Baskerville Old Face" panose="02020602080505020303" pitchFamily="18" charset="0"/>
              </a:rPr>
              <a:t>Amino acids provided by degradation of body proteins </a:t>
            </a:r>
          </a:p>
          <a:p>
            <a:pPr algn="just"/>
            <a:r>
              <a:rPr lang="en-US" sz="2400" dirty="0">
                <a:latin typeface="Baskerville Old Face" panose="02020602080505020303" pitchFamily="18" charset="0"/>
              </a:rPr>
              <a:t>Amino acids derived from dietary protein</a:t>
            </a:r>
          </a:p>
          <a:p>
            <a:pPr algn="just"/>
            <a:r>
              <a:rPr lang="en-US" sz="2400" dirty="0">
                <a:latin typeface="Baskerville Old Face" panose="02020602080505020303" pitchFamily="18" charset="0"/>
              </a:rPr>
              <a:t>Synthesis of non essential amino acids from simple intermediates of metabolism</a:t>
            </a:r>
          </a:p>
          <a:p>
            <a:pPr algn="just"/>
            <a:r>
              <a:rPr lang="en-US" sz="2400" b="1" dirty="0">
                <a:latin typeface="Baskerville Old Face" panose="02020602080505020303" pitchFamily="18" charset="0"/>
              </a:rPr>
              <a:t>And it is depleted by three routes </a:t>
            </a:r>
            <a:r>
              <a:rPr lang="en-US" sz="2400" dirty="0">
                <a:latin typeface="Baskerville Old Face" panose="02020602080505020303" pitchFamily="18" charset="0"/>
              </a:rPr>
              <a:t>:</a:t>
            </a:r>
          </a:p>
          <a:p>
            <a:pPr algn="just"/>
            <a:r>
              <a:rPr lang="en-US" sz="2400" dirty="0">
                <a:latin typeface="Baskerville Old Face" panose="02020602080505020303" pitchFamily="18" charset="0"/>
              </a:rPr>
              <a:t>Synthesis of body proteins</a:t>
            </a:r>
          </a:p>
          <a:p>
            <a:pPr algn="just"/>
            <a:r>
              <a:rPr lang="en-US" sz="2400" dirty="0">
                <a:latin typeface="Baskerville Old Face" panose="02020602080505020303" pitchFamily="18" charset="0"/>
              </a:rPr>
              <a:t>Amino acids consumed as precursor of essential nitrogen containing molecules</a:t>
            </a:r>
          </a:p>
          <a:p>
            <a:pPr algn="just"/>
            <a:r>
              <a:rPr lang="en-US" sz="2400" dirty="0">
                <a:latin typeface="Baskerville Old Face" panose="02020602080505020303" pitchFamily="18" charset="0"/>
              </a:rPr>
              <a:t>Conversion of amino acids to glucose, glycogen, fatty acid ,ketone bodies or carbon dioxide and water</a:t>
            </a:r>
          </a:p>
          <a:p>
            <a:endParaRPr lang="en-US" sz="2400" dirty="0"/>
          </a:p>
        </p:txBody>
      </p:sp>
      <p:sp>
        <p:nvSpPr>
          <p:cNvPr id="8" name="Slide Number Placeholder 7"/>
          <p:cNvSpPr>
            <a:spLocks noGrp="1"/>
          </p:cNvSpPr>
          <p:nvPr>
            <p:ph type="sldNum" sz="quarter" idx="12"/>
          </p:nvPr>
        </p:nvSpPr>
        <p:spPr/>
        <p:txBody>
          <a:bodyPr/>
          <a:lstStyle/>
          <a:p>
            <a:fld id="{B6F15528-21DE-4FAA-801E-634DDDAF4B2B}" type="slidenum">
              <a:rPr lang="en-US" smtClean="0"/>
              <a:pPr/>
              <a:t>7</a:t>
            </a:fld>
            <a:endParaRPr lang="en-US"/>
          </a:p>
        </p:txBody>
      </p:sp>
      <p:sp>
        <p:nvSpPr>
          <p:cNvPr id="2" name="TextBox 1">
            <a:extLst>
              <a:ext uri="{FF2B5EF4-FFF2-40B4-BE49-F238E27FC236}">
                <a16:creationId xmlns:a16="http://schemas.microsoft.com/office/drawing/2014/main" id="{23F54E0F-419E-4B35-8915-47279F54BBB7}"/>
              </a:ext>
            </a:extLst>
          </p:cNvPr>
          <p:cNvSpPr txBox="1"/>
          <p:nvPr/>
        </p:nvSpPr>
        <p:spPr>
          <a:xfrm>
            <a:off x="990600" y="609600"/>
            <a:ext cx="6477000" cy="707886"/>
          </a:xfrm>
          <a:prstGeom prst="rect">
            <a:avLst/>
          </a:prstGeom>
          <a:noFill/>
        </p:spPr>
        <p:txBody>
          <a:bodyPr wrap="square" rtlCol="0">
            <a:spAutoFit/>
          </a:bodyPr>
          <a:lstStyle/>
          <a:p>
            <a:pPr algn="ctr"/>
            <a:r>
              <a:rPr lang="en-US" sz="4000" dirty="0"/>
              <a:t>Amino Acid Pool</a:t>
            </a:r>
          </a:p>
        </p:txBody>
      </p:sp>
    </p:spTree>
    <p:extLst>
      <p:ext uri="{BB962C8B-B14F-4D97-AF65-F5344CB8AC3E}">
        <p14:creationId xmlns:p14="http://schemas.microsoft.com/office/powerpoint/2010/main" val="23612470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10"/>
          <p:cNvSpPr>
            <a:spLocks noGrp="1"/>
          </p:cNvSpPr>
          <p:nvPr>
            <p:ph type="sldNum" sz="quarter" idx="12"/>
          </p:nvPr>
        </p:nvSpPr>
        <p:spPr/>
        <p:txBody>
          <a:bodyPr/>
          <a:lstStyle/>
          <a:p>
            <a:fld id="{B6F15528-21DE-4FAA-801E-634DDDAF4B2B}" type="slidenum">
              <a:rPr lang="en-US" smtClean="0"/>
              <a:pPr/>
              <a:t>8</a:t>
            </a:fld>
            <a:endParaRPr lang="en-US"/>
          </a:p>
        </p:txBody>
      </p:sp>
      <p:sp>
        <p:nvSpPr>
          <p:cNvPr id="7" name="Round Same Side Corner Rectangle 4"/>
          <p:cNvSpPr/>
          <p:nvPr/>
        </p:nvSpPr>
        <p:spPr>
          <a:xfrm>
            <a:off x="21183" y="23448"/>
            <a:ext cx="2472235"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kern="1200" dirty="0">
                <a:solidFill>
                  <a:schemeClr val="tx1"/>
                </a:solidFill>
                <a:latin typeface="Segoe UI" panose="020B0502040204020203" pitchFamily="34" charset="0"/>
                <a:cs typeface="Segoe UI" panose="020B0502040204020203" pitchFamily="34" charset="0"/>
              </a:rPr>
              <a:t>Core</a:t>
            </a:r>
            <a:r>
              <a:rPr lang="en-GB" sz="2300" b="1" kern="1200" dirty="0">
                <a:solidFill>
                  <a:schemeClr val="bg1"/>
                </a:solidFill>
                <a:latin typeface="Segoe UI" panose="020B0502040204020203" pitchFamily="34" charset="0"/>
                <a:cs typeface="Segoe UI" panose="020B0502040204020203" pitchFamily="34" charset="0"/>
              </a:rPr>
              <a:t> </a:t>
            </a:r>
            <a:r>
              <a:rPr lang="en-GB" sz="2300" b="1" dirty="0">
                <a:solidFill>
                  <a:schemeClr val="tx1"/>
                </a:solidFill>
                <a:latin typeface="Segoe UI" panose="020B0502040204020203" pitchFamily="34" charset="0"/>
                <a:cs typeface="Segoe UI" panose="020B0502040204020203" pitchFamily="34" charset="0"/>
              </a:rPr>
              <a:t>Knowledge</a:t>
            </a:r>
            <a:endParaRPr lang="en-GB" sz="2300" kern="1200" dirty="0">
              <a:solidFill>
                <a:schemeClr val="tx1"/>
              </a:solidFill>
            </a:endParaRPr>
          </a:p>
        </p:txBody>
      </p:sp>
      <p:pic>
        <p:nvPicPr>
          <p:cNvPr id="6" name="Content Placeholder 5">
            <a:extLst>
              <a:ext uri="{FF2B5EF4-FFF2-40B4-BE49-F238E27FC236}">
                <a16:creationId xmlns:a16="http://schemas.microsoft.com/office/drawing/2014/main" id="{C556F8C0-0380-4AD5-B8B0-66B5A2059DF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1034" y="523601"/>
            <a:ext cx="2811345" cy="6014359"/>
          </a:xfrm>
          <a:prstGeom prst="rect">
            <a:avLst/>
          </a:prstGeom>
        </p:spPr>
      </p:pic>
      <p:pic>
        <p:nvPicPr>
          <p:cNvPr id="8" name="Picture 7">
            <a:extLst>
              <a:ext uri="{FF2B5EF4-FFF2-40B4-BE49-F238E27FC236}">
                <a16:creationId xmlns:a16="http://schemas.microsoft.com/office/drawing/2014/main" id="{F94348A0-8873-4E00-A177-4BBB2F0A55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83523" y="523601"/>
            <a:ext cx="2804113" cy="6174379"/>
          </a:xfrm>
          <a:prstGeom prst="rect">
            <a:avLst/>
          </a:prstGeom>
        </p:spPr>
      </p:pic>
      <p:sp>
        <p:nvSpPr>
          <p:cNvPr id="2" name="Rectangle 1">
            <a:extLst>
              <a:ext uri="{FF2B5EF4-FFF2-40B4-BE49-F238E27FC236}">
                <a16:creationId xmlns:a16="http://schemas.microsoft.com/office/drawing/2014/main" id="{F50C1A68-A21B-460E-A2B1-1FC007A12F17}"/>
              </a:ext>
            </a:extLst>
          </p:cNvPr>
          <p:cNvSpPr/>
          <p:nvPr/>
        </p:nvSpPr>
        <p:spPr>
          <a:xfrm>
            <a:off x="3297599" y="2514600"/>
            <a:ext cx="2953925" cy="1569660"/>
          </a:xfrm>
          <a:prstGeom prst="rect">
            <a:avLst/>
          </a:prstGeom>
        </p:spPr>
        <p:txBody>
          <a:bodyPr wrap="square">
            <a:spAutoFit/>
          </a:bodyPr>
          <a:lstStyle/>
          <a:p>
            <a:r>
              <a:rPr lang="en-US" sz="3200" b="1" u="sng" dirty="0"/>
              <a:t>Sources and fates of amino acids</a:t>
            </a:r>
          </a:p>
        </p:txBody>
      </p:sp>
    </p:spTree>
    <p:extLst>
      <p:ext uri="{BB962C8B-B14F-4D97-AF65-F5344CB8AC3E}">
        <p14:creationId xmlns:p14="http://schemas.microsoft.com/office/powerpoint/2010/main" val="36783018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Same Side Corner Rectangle 4"/>
          <p:cNvSpPr/>
          <p:nvPr/>
        </p:nvSpPr>
        <p:spPr>
          <a:xfrm>
            <a:off x="21183" y="23448"/>
            <a:ext cx="2472235"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kern="1200" dirty="0">
                <a:solidFill>
                  <a:schemeClr val="tx1"/>
                </a:solidFill>
                <a:latin typeface="Segoe UI" panose="020B0502040204020203" pitchFamily="34" charset="0"/>
                <a:cs typeface="Segoe UI" panose="020B0502040204020203" pitchFamily="34" charset="0"/>
              </a:rPr>
              <a:t>Core</a:t>
            </a:r>
            <a:r>
              <a:rPr lang="en-GB" sz="2300" b="1" kern="1200" dirty="0">
                <a:solidFill>
                  <a:schemeClr val="bg1"/>
                </a:solidFill>
                <a:latin typeface="Segoe UI" panose="020B0502040204020203" pitchFamily="34" charset="0"/>
                <a:cs typeface="Segoe UI" panose="020B0502040204020203" pitchFamily="34" charset="0"/>
              </a:rPr>
              <a:t> </a:t>
            </a:r>
            <a:r>
              <a:rPr lang="en-GB" sz="2300" b="1" dirty="0">
                <a:solidFill>
                  <a:schemeClr val="tx1"/>
                </a:solidFill>
                <a:latin typeface="Segoe UI" panose="020B0502040204020203" pitchFamily="34" charset="0"/>
                <a:cs typeface="Segoe UI" panose="020B0502040204020203" pitchFamily="34" charset="0"/>
              </a:rPr>
              <a:t>Knowledge</a:t>
            </a:r>
            <a:endParaRPr lang="en-GB" sz="2300" kern="1200" dirty="0">
              <a:solidFill>
                <a:schemeClr val="tx1"/>
              </a:solidFill>
            </a:endParaRPr>
          </a:p>
        </p:txBody>
      </p:sp>
      <p:sp>
        <p:nvSpPr>
          <p:cNvPr id="7" name="Title 2"/>
          <p:cNvSpPr txBox="1">
            <a:spLocks/>
          </p:cNvSpPr>
          <p:nvPr/>
        </p:nvSpPr>
        <p:spPr>
          <a:xfrm>
            <a:off x="628650" y="441326"/>
            <a:ext cx="7886700" cy="854074"/>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endParaRPr lang="en-US" sz="3600" b="1" dirty="0">
              <a:latin typeface="+mn-lt"/>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9</a:t>
            </a:fld>
            <a:endParaRPr lang="en-US"/>
          </a:p>
        </p:txBody>
      </p:sp>
      <p:sp>
        <p:nvSpPr>
          <p:cNvPr id="4" name="Content Placeholder 3">
            <a:extLst>
              <a:ext uri="{FF2B5EF4-FFF2-40B4-BE49-F238E27FC236}">
                <a16:creationId xmlns:a16="http://schemas.microsoft.com/office/drawing/2014/main" id="{C8B8F973-2036-D645-6630-546B3DD796A4}"/>
              </a:ext>
            </a:extLst>
          </p:cNvPr>
          <p:cNvSpPr>
            <a:spLocks noGrp="1"/>
          </p:cNvSpPr>
          <p:nvPr>
            <p:ph sz="half" idx="1"/>
          </p:nvPr>
        </p:nvSpPr>
        <p:spPr>
          <a:xfrm>
            <a:off x="628650" y="1864539"/>
            <a:ext cx="7886700" cy="4351338"/>
          </a:xfrm>
        </p:spPr>
        <p:txBody>
          <a:bodyPr>
            <a:normAutofit/>
          </a:bodyPr>
          <a:lstStyle/>
          <a:p>
            <a:pPr marL="342900" indent="-342900" algn="just"/>
            <a:r>
              <a:rPr lang="en-US" sz="2400" dirty="0"/>
              <a:t>This process, called </a:t>
            </a:r>
            <a:r>
              <a:rPr lang="en-US" sz="2400" b="1" dirty="0"/>
              <a:t>protein turnover</a:t>
            </a:r>
            <a:r>
              <a:rPr lang="en-US" sz="2400" dirty="0"/>
              <a:t>, leads to the hydrolysis and </a:t>
            </a:r>
            <a:r>
              <a:rPr lang="en-US" sz="2400" dirty="0" err="1"/>
              <a:t>resynthesis</a:t>
            </a:r>
            <a:r>
              <a:rPr lang="en-US" sz="2400" dirty="0"/>
              <a:t> of 300–400 g of body protein each day</a:t>
            </a:r>
          </a:p>
          <a:p>
            <a:pPr marL="342900" indent="-342900" algn="just"/>
            <a:r>
              <a:rPr lang="en-US" sz="2400" dirty="0"/>
              <a:t>Most proteins in the body are constantly being synthesized and then degraded (turned over), permitting the removal of abnormal or unneeded proteins.</a:t>
            </a:r>
          </a:p>
          <a:p>
            <a:pPr marL="342900" indent="-342900" algn="just"/>
            <a:r>
              <a:rPr lang="en-US" sz="2400" dirty="0"/>
              <a:t>Regulation of synthesis determines the concentration of protein in the cell.</a:t>
            </a:r>
          </a:p>
          <a:p>
            <a:endParaRPr lang="en-US" sz="2400" dirty="0"/>
          </a:p>
        </p:txBody>
      </p:sp>
      <p:sp>
        <p:nvSpPr>
          <p:cNvPr id="2" name="TextBox 1">
            <a:extLst>
              <a:ext uri="{FF2B5EF4-FFF2-40B4-BE49-F238E27FC236}">
                <a16:creationId xmlns:a16="http://schemas.microsoft.com/office/drawing/2014/main" id="{6B26EF2E-F0C6-4DF5-B558-F39C26CF70E2}"/>
              </a:ext>
            </a:extLst>
          </p:cNvPr>
          <p:cNvSpPr txBox="1"/>
          <p:nvPr/>
        </p:nvSpPr>
        <p:spPr>
          <a:xfrm>
            <a:off x="914400" y="660490"/>
            <a:ext cx="6477000" cy="984885"/>
          </a:xfrm>
          <a:prstGeom prst="rect">
            <a:avLst/>
          </a:prstGeom>
          <a:noFill/>
        </p:spPr>
        <p:txBody>
          <a:bodyPr wrap="square" rtlCol="0">
            <a:spAutoFit/>
          </a:bodyPr>
          <a:lstStyle/>
          <a:p>
            <a:r>
              <a:rPr lang="en-US" sz="4000" b="1" u="sng" dirty="0"/>
              <a:t>Protein Turnover</a:t>
            </a:r>
          </a:p>
          <a:p>
            <a:endParaRPr lang="en-US" dirty="0"/>
          </a:p>
        </p:txBody>
      </p:sp>
    </p:spTree>
    <p:extLst>
      <p:ext uri="{BB962C8B-B14F-4D97-AF65-F5344CB8AC3E}">
        <p14:creationId xmlns:p14="http://schemas.microsoft.com/office/powerpoint/2010/main" val="17465160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GIS - (2025) Template" id="{648899B7-B6B2-4513-87B4-71CEA5E2221E}" vid="{75E70D07-80E2-404D-BEB2-5A3D1E348A2B}"/>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LGIS - (2025) Template" id="{648899B7-B6B2-4513-87B4-71CEA5E2221E}" vid="{D6D3D166-50DC-44CB-9648-FE64210A09C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LGIS - (2025) Template</Template>
  <TotalTime>306</TotalTime>
  <Words>1662</Words>
  <Application>Microsoft Office PowerPoint</Application>
  <PresentationFormat>On-screen Show (4:3)</PresentationFormat>
  <Paragraphs>209</Paragraphs>
  <Slides>31</Slides>
  <Notes>1</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31</vt:i4>
      </vt:variant>
    </vt:vector>
  </HeadingPairs>
  <TitlesOfParts>
    <vt:vector size="41" baseType="lpstr">
      <vt:lpstr>Arial</vt:lpstr>
      <vt:lpstr>Arial Black</vt:lpstr>
      <vt:lpstr>Baskerville Old Face</vt:lpstr>
      <vt:lpstr>Calibri</vt:lpstr>
      <vt:lpstr>Calibri Light</vt:lpstr>
      <vt:lpstr>Segoe UI</vt:lpstr>
      <vt:lpstr>Times New Roman</vt:lpstr>
      <vt:lpstr>Wingdings</vt:lpstr>
      <vt:lpstr>Office Theme</vt:lpstr>
      <vt:lpstr>1_Office Theme</vt:lpstr>
      <vt:lpstr>PowerPoint Presentation</vt:lpstr>
      <vt:lpstr>Renal Module 2nd  Year MBBS(LGIS) Protein Metabolism</vt:lpstr>
      <vt:lpstr>Motto, Vision, Dream</vt:lpstr>
      <vt:lpstr>PowerPoint Presentation</vt:lpstr>
      <vt:lpstr>PowerPoint Presentation</vt:lpstr>
      <vt:lpstr>Introduction to Protein Metabolism: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https://www.sciencedirect.com/topics/medicine-and-dentistry/protein-metabolism    </vt:lpstr>
      <vt:lpstr>PowerPoint Presentation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Uzma Zafar</dc:creator>
  <cp:lastModifiedBy>sana latif</cp:lastModifiedBy>
  <cp:revision>23</cp:revision>
  <dcterms:created xsi:type="dcterms:W3CDTF">2025-02-14T10:25:27Z</dcterms:created>
  <dcterms:modified xsi:type="dcterms:W3CDTF">2025-02-22T05:12:12Z</dcterms:modified>
</cp:coreProperties>
</file>