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8" r:id="rId2"/>
    <p:sldId id="257" r:id="rId3"/>
    <p:sldId id="259" r:id="rId4"/>
    <p:sldId id="260" r:id="rId5"/>
    <p:sldId id="279" r:id="rId6"/>
    <p:sldId id="280" r:id="rId7"/>
    <p:sldId id="261" r:id="rId8"/>
    <p:sldId id="262" r:id="rId9"/>
    <p:sldId id="287" r:id="rId10"/>
    <p:sldId id="288" r:id="rId11"/>
    <p:sldId id="289" r:id="rId12"/>
    <p:sldId id="263" r:id="rId13"/>
    <p:sldId id="266" r:id="rId14"/>
    <p:sldId id="284" r:id="rId15"/>
    <p:sldId id="285" r:id="rId16"/>
    <p:sldId id="299" r:id="rId17"/>
    <p:sldId id="290" r:id="rId18"/>
    <p:sldId id="294" r:id="rId19"/>
    <p:sldId id="269" r:id="rId20"/>
    <p:sldId id="272" r:id="rId21"/>
    <p:sldId id="273" r:id="rId22"/>
    <p:sldId id="271" r:id="rId23"/>
    <p:sldId id="275" r:id="rId24"/>
    <p:sldId id="277" r:id="rId25"/>
    <p:sldId id="276" r:id="rId26"/>
    <p:sldId id="286" r:id="rId27"/>
    <p:sldId id="278" r:id="rId28"/>
    <p:sldId id="291" r:id="rId29"/>
    <p:sldId id="264" r:id="rId30"/>
    <p:sldId id="281" r:id="rId31"/>
    <p:sldId id="297" r:id="rId32"/>
    <p:sldId id="298" r:id="rId33"/>
    <p:sldId id="295"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0C1E66-1E16-4AD4-9C28-F601720FA735}" type="datetimeFigureOut">
              <a:rPr lang="en-US" smtClean="0"/>
              <a:t>9/18/2024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BF8AA5-616C-4F06-962B-747CB40AF996}" type="slidenum">
              <a:rPr lang="en-US" smtClean="0"/>
              <a:t>‹#›</a:t>
            </a:fld>
            <a:endParaRPr lang="en-US"/>
          </a:p>
        </p:txBody>
      </p:sp>
    </p:spTree>
    <p:extLst>
      <p:ext uri="{BB962C8B-B14F-4D97-AF65-F5344CB8AC3E}">
        <p14:creationId xmlns:p14="http://schemas.microsoft.com/office/powerpoint/2010/main" val="2931738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BF8AA5-616C-4F06-962B-747CB40AF996}" type="slidenum">
              <a:rPr lang="en-US" smtClean="0"/>
              <a:t>5</a:t>
            </a:fld>
            <a:endParaRPr lang="en-US"/>
          </a:p>
        </p:txBody>
      </p:sp>
    </p:spTree>
    <p:extLst>
      <p:ext uri="{BB962C8B-B14F-4D97-AF65-F5344CB8AC3E}">
        <p14:creationId xmlns:p14="http://schemas.microsoft.com/office/powerpoint/2010/main" val="3934902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BF8AA5-616C-4F06-962B-747CB40AF996}" type="slidenum">
              <a:rPr lang="en-US" smtClean="0"/>
              <a:t>12</a:t>
            </a:fld>
            <a:endParaRPr lang="en-US"/>
          </a:p>
        </p:txBody>
      </p:sp>
    </p:spTree>
    <p:extLst>
      <p:ext uri="{BB962C8B-B14F-4D97-AF65-F5344CB8AC3E}">
        <p14:creationId xmlns:p14="http://schemas.microsoft.com/office/powerpoint/2010/main" val="42914132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BF8AA5-616C-4F06-962B-747CB40AF996}" type="slidenum">
              <a:rPr lang="en-US" smtClean="0"/>
              <a:t>18</a:t>
            </a:fld>
            <a:endParaRPr lang="en-US"/>
          </a:p>
        </p:txBody>
      </p:sp>
    </p:spTree>
    <p:extLst>
      <p:ext uri="{BB962C8B-B14F-4D97-AF65-F5344CB8AC3E}">
        <p14:creationId xmlns:p14="http://schemas.microsoft.com/office/powerpoint/2010/main" val="1605770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512CF-AFE3-70FF-111E-743F37ABA6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F30ADE0-78C8-F745-B8A4-B2CFA607C6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263577-8855-70D5-D79C-97FC2C0D0F53}"/>
              </a:ext>
            </a:extLst>
          </p:cNvPr>
          <p:cNvSpPr>
            <a:spLocks noGrp="1"/>
          </p:cNvSpPr>
          <p:nvPr>
            <p:ph type="dt" sz="half" idx="10"/>
          </p:nvPr>
        </p:nvSpPr>
        <p:spPr/>
        <p:txBody>
          <a:bodyPr/>
          <a:lstStyle/>
          <a:p>
            <a:fld id="{FCB2DC89-9032-4380-9C44-1631ADBEA819}" type="datetimeFigureOut">
              <a:rPr lang="en-US" smtClean="0"/>
              <a:t>9/18/2024</a:t>
            </a:fld>
            <a:endParaRPr lang="en-US"/>
          </a:p>
        </p:txBody>
      </p:sp>
      <p:sp>
        <p:nvSpPr>
          <p:cNvPr id="5" name="Footer Placeholder 4">
            <a:extLst>
              <a:ext uri="{FF2B5EF4-FFF2-40B4-BE49-F238E27FC236}">
                <a16:creationId xmlns:a16="http://schemas.microsoft.com/office/drawing/2014/main" id="{411CA937-181F-ACCB-9A95-34EBD0A835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C8F275-FE7D-243B-8007-8569A89FFE4A}"/>
              </a:ext>
            </a:extLst>
          </p:cNvPr>
          <p:cNvSpPr>
            <a:spLocks noGrp="1"/>
          </p:cNvSpPr>
          <p:nvPr>
            <p:ph type="sldNum" sz="quarter" idx="12"/>
          </p:nvPr>
        </p:nvSpPr>
        <p:spPr/>
        <p:txBody>
          <a:bodyPr/>
          <a:lstStyle/>
          <a:p>
            <a:fld id="{ED06A6B6-4017-45E3-B58D-C5084C28457F}" type="slidenum">
              <a:rPr lang="en-US" smtClean="0"/>
              <a:t>‹#›</a:t>
            </a:fld>
            <a:endParaRPr lang="en-US"/>
          </a:p>
        </p:txBody>
      </p:sp>
    </p:spTree>
    <p:extLst>
      <p:ext uri="{BB962C8B-B14F-4D97-AF65-F5344CB8AC3E}">
        <p14:creationId xmlns:p14="http://schemas.microsoft.com/office/powerpoint/2010/main" val="1526660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A2659-A771-A88F-3141-A42D1FCB6F1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52C2ECB-5324-DB92-6D05-AF1EA4D53B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78F6B4-5AC9-6DD1-A749-C81EE7F69FDC}"/>
              </a:ext>
            </a:extLst>
          </p:cNvPr>
          <p:cNvSpPr>
            <a:spLocks noGrp="1"/>
          </p:cNvSpPr>
          <p:nvPr>
            <p:ph type="dt" sz="half" idx="10"/>
          </p:nvPr>
        </p:nvSpPr>
        <p:spPr/>
        <p:txBody>
          <a:bodyPr/>
          <a:lstStyle/>
          <a:p>
            <a:fld id="{FCB2DC89-9032-4380-9C44-1631ADBEA819}" type="datetimeFigureOut">
              <a:rPr lang="en-US" smtClean="0"/>
              <a:t>9/18/2024</a:t>
            </a:fld>
            <a:endParaRPr lang="en-US"/>
          </a:p>
        </p:txBody>
      </p:sp>
      <p:sp>
        <p:nvSpPr>
          <p:cNvPr id="5" name="Footer Placeholder 4">
            <a:extLst>
              <a:ext uri="{FF2B5EF4-FFF2-40B4-BE49-F238E27FC236}">
                <a16:creationId xmlns:a16="http://schemas.microsoft.com/office/drawing/2014/main" id="{C1BCFB6E-10D0-8DA2-D4B4-BC54E317DE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136AF8-1989-5E5F-2EFE-8E031269DFF2}"/>
              </a:ext>
            </a:extLst>
          </p:cNvPr>
          <p:cNvSpPr>
            <a:spLocks noGrp="1"/>
          </p:cNvSpPr>
          <p:nvPr>
            <p:ph type="sldNum" sz="quarter" idx="12"/>
          </p:nvPr>
        </p:nvSpPr>
        <p:spPr/>
        <p:txBody>
          <a:bodyPr/>
          <a:lstStyle/>
          <a:p>
            <a:fld id="{ED06A6B6-4017-45E3-B58D-C5084C28457F}" type="slidenum">
              <a:rPr lang="en-US" smtClean="0"/>
              <a:t>‹#›</a:t>
            </a:fld>
            <a:endParaRPr lang="en-US"/>
          </a:p>
        </p:txBody>
      </p:sp>
    </p:spTree>
    <p:extLst>
      <p:ext uri="{BB962C8B-B14F-4D97-AF65-F5344CB8AC3E}">
        <p14:creationId xmlns:p14="http://schemas.microsoft.com/office/powerpoint/2010/main" val="1452977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B9A0D8-B855-CCB5-4D20-19ED8FD67EC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42EAFF-41FF-7B1D-A609-3EB24DD5594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AFE19E-5632-67EC-5610-CCDFB9341817}"/>
              </a:ext>
            </a:extLst>
          </p:cNvPr>
          <p:cNvSpPr>
            <a:spLocks noGrp="1"/>
          </p:cNvSpPr>
          <p:nvPr>
            <p:ph type="dt" sz="half" idx="10"/>
          </p:nvPr>
        </p:nvSpPr>
        <p:spPr/>
        <p:txBody>
          <a:bodyPr/>
          <a:lstStyle/>
          <a:p>
            <a:fld id="{FCB2DC89-9032-4380-9C44-1631ADBEA819}" type="datetimeFigureOut">
              <a:rPr lang="en-US" smtClean="0"/>
              <a:t>9/18/2024</a:t>
            </a:fld>
            <a:endParaRPr lang="en-US"/>
          </a:p>
        </p:txBody>
      </p:sp>
      <p:sp>
        <p:nvSpPr>
          <p:cNvPr id="5" name="Footer Placeholder 4">
            <a:extLst>
              <a:ext uri="{FF2B5EF4-FFF2-40B4-BE49-F238E27FC236}">
                <a16:creationId xmlns:a16="http://schemas.microsoft.com/office/drawing/2014/main" id="{E79A35CE-B1EB-F38B-E584-CB093E9010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F13CDD-A6B0-9FF0-06F0-5C4CF63647BE}"/>
              </a:ext>
            </a:extLst>
          </p:cNvPr>
          <p:cNvSpPr>
            <a:spLocks noGrp="1"/>
          </p:cNvSpPr>
          <p:nvPr>
            <p:ph type="sldNum" sz="quarter" idx="12"/>
          </p:nvPr>
        </p:nvSpPr>
        <p:spPr/>
        <p:txBody>
          <a:bodyPr/>
          <a:lstStyle/>
          <a:p>
            <a:fld id="{ED06A6B6-4017-45E3-B58D-C5084C28457F}" type="slidenum">
              <a:rPr lang="en-US" smtClean="0"/>
              <a:t>‹#›</a:t>
            </a:fld>
            <a:endParaRPr lang="en-US"/>
          </a:p>
        </p:txBody>
      </p:sp>
    </p:spTree>
    <p:extLst>
      <p:ext uri="{BB962C8B-B14F-4D97-AF65-F5344CB8AC3E}">
        <p14:creationId xmlns:p14="http://schemas.microsoft.com/office/powerpoint/2010/main" val="3178450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09770-7116-99FF-F31F-269DC408D7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5FB689-53C6-A5CA-F79A-AAB1066E92C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9BFB81-46EE-E79D-77C7-03BCEB97EE11}"/>
              </a:ext>
            </a:extLst>
          </p:cNvPr>
          <p:cNvSpPr>
            <a:spLocks noGrp="1"/>
          </p:cNvSpPr>
          <p:nvPr>
            <p:ph type="dt" sz="half" idx="10"/>
          </p:nvPr>
        </p:nvSpPr>
        <p:spPr/>
        <p:txBody>
          <a:bodyPr/>
          <a:lstStyle/>
          <a:p>
            <a:fld id="{FCB2DC89-9032-4380-9C44-1631ADBEA819}" type="datetimeFigureOut">
              <a:rPr lang="en-US" smtClean="0"/>
              <a:t>9/18/2024</a:t>
            </a:fld>
            <a:endParaRPr lang="en-US"/>
          </a:p>
        </p:txBody>
      </p:sp>
      <p:sp>
        <p:nvSpPr>
          <p:cNvPr id="5" name="Footer Placeholder 4">
            <a:extLst>
              <a:ext uri="{FF2B5EF4-FFF2-40B4-BE49-F238E27FC236}">
                <a16:creationId xmlns:a16="http://schemas.microsoft.com/office/drawing/2014/main" id="{798724D2-740A-B156-1776-A994EFA08C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9448B9-06E4-3C90-6D41-D8CBC6EEFC44}"/>
              </a:ext>
            </a:extLst>
          </p:cNvPr>
          <p:cNvSpPr>
            <a:spLocks noGrp="1"/>
          </p:cNvSpPr>
          <p:nvPr>
            <p:ph type="sldNum" sz="quarter" idx="12"/>
          </p:nvPr>
        </p:nvSpPr>
        <p:spPr/>
        <p:txBody>
          <a:bodyPr/>
          <a:lstStyle/>
          <a:p>
            <a:fld id="{ED06A6B6-4017-45E3-B58D-C5084C28457F}" type="slidenum">
              <a:rPr lang="en-US" smtClean="0"/>
              <a:t>‹#›</a:t>
            </a:fld>
            <a:endParaRPr lang="en-US"/>
          </a:p>
        </p:txBody>
      </p:sp>
    </p:spTree>
    <p:extLst>
      <p:ext uri="{BB962C8B-B14F-4D97-AF65-F5344CB8AC3E}">
        <p14:creationId xmlns:p14="http://schemas.microsoft.com/office/powerpoint/2010/main" val="3598946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07231-35F4-0C54-C77C-145F86589DA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6B30F04-A3A2-1A22-D96B-F8930CE46C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DD053EC-A24C-B2F3-1F11-E7DE830FAB46}"/>
              </a:ext>
            </a:extLst>
          </p:cNvPr>
          <p:cNvSpPr>
            <a:spLocks noGrp="1"/>
          </p:cNvSpPr>
          <p:nvPr>
            <p:ph type="dt" sz="half" idx="10"/>
          </p:nvPr>
        </p:nvSpPr>
        <p:spPr/>
        <p:txBody>
          <a:bodyPr/>
          <a:lstStyle/>
          <a:p>
            <a:fld id="{FCB2DC89-9032-4380-9C44-1631ADBEA819}" type="datetimeFigureOut">
              <a:rPr lang="en-US" smtClean="0"/>
              <a:t>9/18/2024</a:t>
            </a:fld>
            <a:endParaRPr lang="en-US"/>
          </a:p>
        </p:txBody>
      </p:sp>
      <p:sp>
        <p:nvSpPr>
          <p:cNvPr id="5" name="Footer Placeholder 4">
            <a:extLst>
              <a:ext uri="{FF2B5EF4-FFF2-40B4-BE49-F238E27FC236}">
                <a16:creationId xmlns:a16="http://schemas.microsoft.com/office/drawing/2014/main" id="{3893CE57-87DB-0F9F-60F3-F466AE5EE1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B3C067-E063-48D4-167F-AED6183C563D}"/>
              </a:ext>
            </a:extLst>
          </p:cNvPr>
          <p:cNvSpPr>
            <a:spLocks noGrp="1"/>
          </p:cNvSpPr>
          <p:nvPr>
            <p:ph type="sldNum" sz="quarter" idx="12"/>
          </p:nvPr>
        </p:nvSpPr>
        <p:spPr/>
        <p:txBody>
          <a:bodyPr/>
          <a:lstStyle/>
          <a:p>
            <a:fld id="{ED06A6B6-4017-45E3-B58D-C5084C28457F}" type="slidenum">
              <a:rPr lang="en-US" smtClean="0"/>
              <a:t>‹#›</a:t>
            </a:fld>
            <a:endParaRPr lang="en-US"/>
          </a:p>
        </p:txBody>
      </p:sp>
    </p:spTree>
    <p:extLst>
      <p:ext uri="{BB962C8B-B14F-4D97-AF65-F5344CB8AC3E}">
        <p14:creationId xmlns:p14="http://schemas.microsoft.com/office/powerpoint/2010/main" val="2785798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3694F-4CC2-D646-7F9F-2B8EF8634F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CB21BA-1104-2D1F-7B6C-2AFBF934F0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6417ACB-8096-AD6D-672E-E2B67AF233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BA96E88-5BA7-8253-0FED-A38152CB81BD}"/>
              </a:ext>
            </a:extLst>
          </p:cNvPr>
          <p:cNvSpPr>
            <a:spLocks noGrp="1"/>
          </p:cNvSpPr>
          <p:nvPr>
            <p:ph type="dt" sz="half" idx="10"/>
          </p:nvPr>
        </p:nvSpPr>
        <p:spPr/>
        <p:txBody>
          <a:bodyPr/>
          <a:lstStyle/>
          <a:p>
            <a:fld id="{FCB2DC89-9032-4380-9C44-1631ADBEA819}" type="datetimeFigureOut">
              <a:rPr lang="en-US" smtClean="0"/>
              <a:t>9/18/2024</a:t>
            </a:fld>
            <a:endParaRPr lang="en-US"/>
          </a:p>
        </p:txBody>
      </p:sp>
      <p:sp>
        <p:nvSpPr>
          <p:cNvPr id="6" name="Footer Placeholder 5">
            <a:extLst>
              <a:ext uri="{FF2B5EF4-FFF2-40B4-BE49-F238E27FC236}">
                <a16:creationId xmlns:a16="http://schemas.microsoft.com/office/drawing/2014/main" id="{48156B01-D4D3-7791-5E84-C63B56501E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F74980-61D7-66B4-3B6D-E98ED1AD8FB8}"/>
              </a:ext>
            </a:extLst>
          </p:cNvPr>
          <p:cNvSpPr>
            <a:spLocks noGrp="1"/>
          </p:cNvSpPr>
          <p:nvPr>
            <p:ph type="sldNum" sz="quarter" idx="12"/>
          </p:nvPr>
        </p:nvSpPr>
        <p:spPr/>
        <p:txBody>
          <a:bodyPr/>
          <a:lstStyle/>
          <a:p>
            <a:fld id="{ED06A6B6-4017-45E3-B58D-C5084C28457F}" type="slidenum">
              <a:rPr lang="en-US" smtClean="0"/>
              <a:t>‹#›</a:t>
            </a:fld>
            <a:endParaRPr lang="en-US"/>
          </a:p>
        </p:txBody>
      </p:sp>
    </p:spTree>
    <p:extLst>
      <p:ext uri="{BB962C8B-B14F-4D97-AF65-F5344CB8AC3E}">
        <p14:creationId xmlns:p14="http://schemas.microsoft.com/office/powerpoint/2010/main" val="4171491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DF50E-B466-A011-9A4A-0E30B2A322F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24BB5B6-AAD6-6349-1A7F-BD15E4CE80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A7CF449-81DA-0877-7234-C86D1C7F09F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94ADDAE-2ADE-DC80-0428-E487FAA07A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E5485C-40B7-0F1E-41B5-07744BEF3EF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498848-BECC-77DF-685D-42206D2385DE}"/>
              </a:ext>
            </a:extLst>
          </p:cNvPr>
          <p:cNvSpPr>
            <a:spLocks noGrp="1"/>
          </p:cNvSpPr>
          <p:nvPr>
            <p:ph type="dt" sz="half" idx="10"/>
          </p:nvPr>
        </p:nvSpPr>
        <p:spPr/>
        <p:txBody>
          <a:bodyPr/>
          <a:lstStyle/>
          <a:p>
            <a:fld id="{FCB2DC89-9032-4380-9C44-1631ADBEA819}" type="datetimeFigureOut">
              <a:rPr lang="en-US" smtClean="0"/>
              <a:t>9/18/2024</a:t>
            </a:fld>
            <a:endParaRPr lang="en-US"/>
          </a:p>
        </p:txBody>
      </p:sp>
      <p:sp>
        <p:nvSpPr>
          <p:cNvPr id="8" name="Footer Placeholder 7">
            <a:extLst>
              <a:ext uri="{FF2B5EF4-FFF2-40B4-BE49-F238E27FC236}">
                <a16:creationId xmlns:a16="http://schemas.microsoft.com/office/drawing/2014/main" id="{9BCF3F2D-35F2-7ADC-4A20-31F17B3AF7B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4AB46A1-26BE-6A19-EFCC-815790D0E358}"/>
              </a:ext>
            </a:extLst>
          </p:cNvPr>
          <p:cNvSpPr>
            <a:spLocks noGrp="1"/>
          </p:cNvSpPr>
          <p:nvPr>
            <p:ph type="sldNum" sz="quarter" idx="12"/>
          </p:nvPr>
        </p:nvSpPr>
        <p:spPr/>
        <p:txBody>
          <a:bodyPr/>
          <a:lstStyle/>
          <a:p>
            <a:fld id="{ED06A6B6-4017-45E3-B58D-C5084C28457F}" type="slidenum">
              <a:rPr lang="en-US" smtClean="0"/>
              <a:t>‹#›</a:t>
            </a:fld>
            <a:endParaRPr lang="en-US"/>
          </a:p>
        </p:txBody>
      </p:sp>
    </p:spTree>
    <p:extLst>
      <p:ext uri="{BB962C8B-B14F-4D97-AF65-F5344CB8AC3E}">
        <p14:creationId xmlns:p14="http://schemas.microsoft.com/office/powerpoint/2010/main" val="3722212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C2C97-B020-0204-073D-E0E4E5F98E8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EB046FF-EBDA-E2FB-DB3F-612E5AE0D9B1}"/>
              </a:ext>
            </a:extLst>
          </p:cNvPr>
          <p:cNvSpPr>
            <a:spLocks noGrp="1"/>
          </p:cNvSpPr>
          <p:nvPr>
            <p:ph type="dt" sz="half" idx="10"/>
          </p:nvPr>
        </p:nvSpPr>
        <p:spPr/>
        <p:txBody>
          <a:bodyPr/>
          <a:lstStyle/>
          <a:p>
            <a:fld id="{FCB2DC89-9032-4380-9C44-1631ADBEA819}" type="datetimeFigureOut">
              <a:rPr lang="en-US" smtClean="0"/>
              <a:t>9/18/2024</a:t>
            </a:fld>
            <a:endParaRPr lang="en-US"/>
          </a:p>
        </p:txBody>
      </p:sp>
      <p:sp>
        <p:nvSpPr>
          <p:cNvPr id="4" name="Footer Placeholder 3">
            <a:extLst>
              <a:ext uri="{FF2B5EF4-FFF2-40B4-BE49-F238E27FC236}">
                <a16:creationId xmlns:a16="http://schemas.microsoft.com/office/drawing/2014/main" id="{EBC67371-8822-E0EA-B1C4-507AA2ED68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209D724-BC58-C35D-B82B-08FF8D8CD598}"/>
              </a:ext>
            </a:extLst>
          </p:cNvPr>
          <p:cNvSpPr>
            <a:spLocks noGrp="1"/>
          </p:cNvSpPr>
          <p:nvPr>
            <p:ph type="sldNum" sz="quarter" idx="12"/>
          </p:nvPr>
        </p:nvSpPr>
        <p:spPr/>
        <p:txBody>
          <a:bodyPr/>
          <a:lstStyle/>
          <a:p>
            <a:fld id="{ED06A6B6-4017-45E3-B58D-C5084C28457F}" type="slidenum">
              <a:rPr lang="en-US" smtClean="0"/>
              <a:t>‹#›</a:t>
            </a:fld>
            <a:endParaRPr lang="en-US"/>
          </a:p>
        </p:txBody>
      </p:sp>
    </p:spTree>
    <p:extLst>
      <p:ext uri="{BB962C8B-B14F-4D97-AF65-F5344CB8AC3E}">
        <p14:creationId xmlns:p14="http://schemas.microsoft.com/office/powerpoint/2010/main" val="3764121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B1AAD5-A007-5141-290B-80E59B1BF5A0}"/>
              </a:ext>
            </a:extLst>
          </p:cNvPr>
          <p:cNvSpPr>
            <a:spLocks noGrp="1"/>
          </p:cNvSpPr>
          <p:nvPr>
            <p:ph type="dt" sz="half" idx="10"/>
          </p:nvPr>
        </p:nvSpPr>
        <p:spPr/>
        <p:txBody>
          <a:bodyPr/>
          <a:lstStyle/>
          <a:p>
            <a:fld id="{FCB2DC89-9032-4380-9C44-1631ADBEA819}" type="datetimeFigureOut">
              <a:rPr lang="en-US" smtClean="0"/>
              <a:t>9/18/2024</a:t>
            </a:fld>
            <a:endParaRPr lang="en-US"/>
          </a:p>
        </p:txBody>
      </p:sp>
      <p:sp>
        <p:nvSpPr>
          <p:cNvPr id="3" name="Footer Placeholder 2">
            <a:extLst>
              <a:ext uri="{FF2B5EF4-FFF2-40B4-BE49-F238E27FC236}">
                <a16:creationId xmlns:a16="http://schemas.microsoft.com/office/drawing/2014/main" id="{39A75E19-9C8B-1606-129E-813D281194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E89EEE2-571C-34FD-4F49-1C12D975C0E4}"/>
              </a:ext>
            </a:extLst>
          </p:cNvPr>
          <p:cNvSpPr>
            <a:spLocks noGrp="1"/>
          </p:cNvSpPr>
          <p:nvPr>
            <p:ph type="sldNum" sz="quarter" idx="12"/>
          </p:nvPr>
        </p:nvSpPr>
        <p:spPr/>
        <p:txBody>
          <a:bodyPr/>
          <a:lstStyle/>
          <a:p>
            <a:fld id="{ED06A6B6-4017-45E3-B58D-C5084C28457F}" type="slidenum">
              <a:rPr lang="en-US" smtClean="0"/>
              <a:t>‹#›</a:t>
            </a:fld>
            <a:endParaRPr lang="en-US"/>
          </a:p>
        </p:txBody>
      </p:sp>
    </p:spTree>
    <p:extLst>
      <p:ext uri="{BB962C8B-B14F-4D97-AF65-F5344CB8AC3E}">
        <p14:creationId xmlns:p14="http://schemas.microsoft.com/office/powerpoint/2010/main" val="1451631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162FB-74E3-5583-4882-947F7AB191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F818F0B-5823-00CB-5BF2-33242CD0D7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2EB8431-5C87-4DDA-2051-EB218C0752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AED445-46EC-C577-E000-6DF5C40EAA3F}"/>
              </a:ext>
            </a:extLst>
          </p:cNvPr>
          <p:cNvSpPr>
            <a:spLocks noGrp="1"/>
          </p:cNvSpPr>
          <p:nvPr>
            <p:ph type="dt" sz="half" idx="10"/>
          </p:nvPr>
        </p:nvSpPr>
        <p:spPr/>
        <p:txBody>
          <a:bodyPr/>
          <a:lstStyle/>
          <a:p>
            <a:fld id="{FCB2DC89-9032-4380-9C44-1631ADBEA819}" type="datetimeFigureOut">
              <a:rPr lang="en-US" smtClean="0"/>
              <a:t>9/18/2024</a:t>
            </a:fld>
            <a:endParaRPr lang="en-US"/>
          </a:p>
        </p:txBody>
      </p:sp>
      <p:sp>
        <p:nvSpPr>
          <p:cNvPr id="6" name="Footer Placeholder 5">
            <a:extLst>
              <a:ext uri="{FF2B5EF4-FFF2-40B4-BE49-F238E27FC236}">
                <a16:creationId xmlns:a16="http://schemas.microsoft.com/office/drawing/2014/main" id="{FB3EDE37-33F6-1AC2-AE30-C628003C8E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E51A4E-0915-D42D-39CF-65B244A29D55}"/>
              </a:ext>
            </a:extLst>
          </p:cNvPr>
          <p:cNvSpPr>
            <a:spLocks noGrp="1"/>
          </p:cNvSpPr>
          <p:nvPr>
            <p:ph type="sldNum" sz="quarter" idx="12"/>
          </p:nvPr>
        </p:nvSpPr>
        <p:spPr/>
        <p:txBody>
          <a:bodyPr/>
          <a:lstStyle/>
          <a:p>
            <a:fld id="{ED06A6B6-4017-45E3-B58D-C5084C28457F}" type="slidenum">
              <a:rPr lang="en-US" smtClean="0"/>
              <a:t>‹#›</a:t>
            </a:fld>
            <a:endParaRPr lang="en-US"/>
          </a:p>
        </p:txBody>
      </p:sp>
    </p:spTree>
    <p:extLst>
      <p:ext uri="{BB962C8B-B14F-4D97-AF65-F5344CB8AC3E}">
        <p14:creationId xmlns:p14="http://schemas.microsoft.com/office/powerpoint/2010/main" val="1145895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0C475-0132-BA49-75EA-FFB51EEFAD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7442B1-8AF3-7BBF-A5CE-C8B3B19BBD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8B2D450-D5CB-E9AD-7D60-507FCF8E74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4C0CAF-1A0A-75A0-6EF7-285176764CB2}"/>
              </a:ext>
            </a:extLst>
          </p:cNvPr>
          <p:cNvSpPr>
            <a:spLocks noGrp="1"/>
          </p:cNvSpPr>
          <p:nvPr>
            <p:ph type="dt" sz="half" idx="10"/>
          </p:nvPr>
        </p:nvSpPr>
        <p:spPr/>
        <p:txBody>
          <a:bodyPr/>
          <a:lstStyle/>
          <a:p>
            <a:fld id="{FCB2DC89-9032-4380-9C44-1631ADBEA819}" type="datetimeFigureOut">
              <a:rPr lang="en-US" smtClean="0"/>
              <a:t>9/18/2024</a:t>
            </a:fld>
            <a:endParaRPr lang="en-US"/>
          </a:p>
        </p:txBody>
      </p:sp>
      <p:sp>
        <p:nvSpPr>
          <p:cNvPr id="6" name="Footer Placeholder 5">
            <a:extLst>
              <a:ext uri="{FF2B5EF4-FFF2-40B4-BE49-F238E27FC236}">
                <a16:creationId xmlns:a16="http://schemas.microsoft.com/office/drawing/2014/main" id="{521C0D91-D3F5-40F2-1ADE-8E97AE876E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25A1ED-9BAA-EA08-9261-AB653B3F942D}"/>
              </a:ext>
            </a:extLst>
          </p:cNvPr>
          <p:cNvSpPr>
            <a:spLocks noGrp="1"/>
          </p:cNvSpPr>
          <p:nvPr>
            <p:ph type="sldNum" sz="quarter" idx="12"/>
          </p:nvPr>
        </p:nvSpPr>
        <p:spPr/>
        <p:txBody>
          <a:bodyPr/>
          <a:lstStyle/>
          <a:p>
            <a:fld id="{ED06A6B6-4017-45E3-B58D-C5084C28457F}" type="slidenum">
              <a:rPr lang="en-US" smtClean="0"/>
              <a:t>‹#›</a:t>
            </a:fld>
            <a:endParaRPr lang="en-US"/>
          </a:p>
        </p:txBody>
      </p:sp>
    </p:spTree>
    <p:extLst>
      <p:ext uri="{BB962C8B-B14F-4D97-AF65-F5344CB8AC3E}">
        <p14:creationId xmlns:p14="http://schemas.microsoft.com/office/powerpoint/2010/main" val="824825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D445F3-99CB-1DD9-FE7E-CA311A5967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E38DEA-CF5F-06E0-345B-29E6D6C0AB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C7B4AD-0808-9C89-25C9-6FFCAAAE58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2DC89-9032-4380-9C44-1631ADBEA819}" type="datetimeFigureOut">
              <a:rPr lang="en-US" smtClean="0"/>
              <a:t>9/18/2024</a:t>
            </a:fld>
            <a:endParaRPr lang="en-US"/>
          </a:p>
        </p:txBody>
      </p:sp>
      <p:sp>
        <p:nvSpPr>
          <p:cNvPr id="5" name="Footer Placeholder 4">
            <a:extLst>
              <a:ext uri="{FF2B5EF4-FFF2-40B4-BE49-F238E27FC236}">
                <a16:creationId xmlns:a16="http://schemas.microsoft.com/office/drawing/2014/main" id="{5CA15140-9875-F999-B9DC-AF1B88ADE1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1EE0817-1B64-17E7-6FDA-B882A2DF28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06A6B6-4017-45E3-B58D-C5084C28457F}" type="slidenum">
              <a:rPr lang="en-US" smtClean="0"/>
              <a:t>‹#›</a:t>
            </a:fld>
            <a:endParaRPr lang="en-US"/>
          </a:p>
        </p:txBody>
      </p:sp>
    </p:spTree>
    <p:extLst>
      <p:ext uri="{BB962C8B-B14F-4D97-AF65-F5344CB8AC3E}">
        <p14:creationId xmlns:p14="http://schemas.microsoft.com/office/powerpoint/2010/main" val="734394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n.wikipedia.org/wiki/Adverse_even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en.wikipedia.org/wiki/Causal_relationship" TargetMode="External"/><Relationship Id="rId4" Type="http://schemas.openxmlformats.org/officeDocument/2006/relationships/hyperlink" Target="https://en.wikipedia.org/wiki/Health_benefit_(medicine)"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en.wikipedia.org/wiki/Risk" TargetMode="External"/><Relationship Id="rId2" Type="http://schemas.openxmlformats.org/officeDocument/2006/relationships/hyperlink" Target="https://en.wikipedia.org/wiki/Harm" TargetMode="External"/><Relationship Id="rId1" Type="http://schemas.openxmlformats.org/officeDocument/2006/relationships/slideLayout" Target="../slideLayouts/slideLayout2.xml"/><Relationship Id="rId4" Type="http://schemas.openxmlformats.org/officeDocument/2006/relationships/hyperlink" Target="https://en.wikipedia.org/wiki/Risk_factor"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en.wikipedia.org/wiki/Triag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en.wikipedia.org/wiki/Efficacy" TargetMode="External"/><Relationship Id="rId2" Type="http://schemas.openxmlformats.org/officeDocument/2006/relationships/hyperlink" Target="https://en.wikipedia.org/wiki/Clinical_tria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en.wikipedia.org/wiki/MedDRA"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en.wikipedia.org/wiki/Risk_management"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en.wikipedia.org/wiki/Clinical_trials"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en.wikipedia.org/wiki/Levamisole" TargetMode="External"/><Relationship Id="rId13" Type="http://schemas.openxmlformats.org/officeDocument/2006/relationships/hyperlink" Target="https://en.wikipedia.org/wiki/Ranitidine" TargetMode="External"/><Relationship Id="rId3" Type="http://schemas.openxmlformats.org/officeDocument/2006/relationships/hyperlink" Target="https://en.wikipedia.org/wiki/Agranulocytosis" TargetMode="External"/><Relationship Id="rId7" Type="http://schemas.openxmlformats.org/officeDocument/2006/relationships/hyperlink" Target="https://en.wikipedia.org/wiki/Cardiac_arrhythmias" TargetMode="External"/><Relationship Id="rId12" Type="http://schemas.openxmlformats.org/officeDocument/2006/relationships/hyperlink" Target="https://en.wikipedia.org/wiki/Nikethamide" TargetMode="External"/><Relationship Id="rId2" Type="http://schemas.openxmlformats.org/officeDocument/2006/relationships/hyperlink" Target="https://en.wikipedia.org/wiki/Aminopyrine" TargetMode="External"/><Relationship Id="rId1" Type="http://schemas.openxmlformats.org/officeDocument/2006/relationships/slideLayout" Target="../slideLayouts/slideLayout2.xml"/><Relationship Id="rId6" Type="http://schemas.openxmlformats.org/officeDocument/2006/relationships/hyperlink" Target="https://en.wikipedia.org/wiki/Cisapride" TargetMode="External"/><Relationship Id="rId11" Type="http://schemas.openxmlformats.org/officeDocument/2006/relationships/hyperlink" Target="https://en.wikipedia.org/wiki/Overdose" TargetMode="External"/><Relationship Id="rId5" Type="http://schemas.openxmlformats.org/officeDocument/2006/relationships/hyperlink" Target="https://en.wikipedia.org/wiki/Arrhythmia" TargetMode="External"/><Relationship Id="rId10" Type="http://schemas.openxmlformats.org/officeDocument/2006/relationships/hyperlink" Target="https://en.wikipedia.org/wiki/Substance_dependence" TargetMode="External"/><Relationship Id="rId4" Type="http://schemas.openxmlformats.org/officeDocument/2006/relationships/hyperlink" Target="https://en.wikipedia.org/wiki/Astemizole" TargetMode="External"/><Relationship Id="rId9" Type="http://schemas.openxmlformats.org/officeDocument/2006/relationships/hyperlink" Target="https://en.wikipedia.org/wiki/Methaqualone" TargetMode="External"/><Relationship Id="rId14" Type="http://schemas.openxmlformats.org/officeDocument/2006/relationships/hyperlink" Target="https://en.wikipedia.org/wiki/N-Nitrosodimethylamine"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en.wikipedia.org/wiki/Adverse_drug_reactio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en.wikipedia.org/wiki/Adverse_drug_reactio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FA651-76F5-49BC-B40F-1489B04901F4}"/>
              </a:ext>
            </a:extLst>
          </p:cNvPr>
          <p:cNvSpPr>
            <a:spLocks noGrp="1"/>
          </p:cNvSpPr>
          <p:nvPr>
            <p:ph type="ctrTitle"/>
          </p:nvPr>
        </p:nvSpPr>
        <p:spPr>
          <a:xfrm>
            <a:off x="989814" y="1555423"/>
            <a:ext cx="10048972" cy="1461154"/>
          </a:xfrm>
        </p:spPr>
        <p:txBody>
          <a:bodyPr>
            <a:normAutofit/>
          </a:bodyPr>
          <a:lstStyle/>
          <a:p>
            <a:r>
              <a:rPr lang="en-US" sz="4800" b="1" dirty="0">
                <a:solidFill>
                  <a:srgbClr val="C00000"/>
                </a:solidFill>
                <a:latin typeface="Times New Roman" panose="02020603050405020304" pitchFamily="18" charset="0"/>
                <a:cs typeface="Times New Roman" panose="02020603050405020304" pitchFamily="18" charset="0"/>
              </a:rPr>
              <a:t>Pharmacovigilance &amp; Role of CTU in Drug Development</a:t>
            </a:r>
            <a:endParaRPr lang="en-US" sz="4800" dirty="0">
              <a:solidFill>
                <a:srgbClr val="C00000"/>
              </a:solidFill>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30E85925-4BBB-438B-B196-EA3222DC8A51}"/>
              </a:ext>
            </a:extLst>
          </p:cNvPr>
          <p:cNvSpPr>
            <a:spLocks noGrp="1"/>
          </p:cNvSpPr>
          <p:nvPr>
            <p:ph type="subTitle" idx="1"/>
          </p:nvPr>
        </p:nvSpPr>
        <p:spPr>
          <a:xfrm>
            <a:off x="1150070" y="3289954"/>
            <a:ext cx="9766167" cy="3054285"/>
          </a:xfrm>
        </p:spPr>
        <p:txBody>
          <a:bodyPr>
            <a:normAutofit/>
          </a:bodyPr>
          <a:lstStyle/>
          <a:p>
            <a:r>
              <a:rPr lang="en-US" sz="3200" b="1" dirty="0">
                <a:solidFill>
                  <a:srgbClr val="0000FF"/>
                </a:solidFill>
                <a:latin typeface="Times New Roman" pitchFamily="18" charset="0"/>
              </a:rPr>
              <a:t>Dr. Mohammad </a:t>
            </a:r>
            <a:r>
              <a:rPr lang="en-US" sz="3200" b="1" dirty="0" err="1">
                <a:solidFill>
                  <a:srgbClr val="0000FF"/>
                </a:solidFill>
                <a:latin typeface="Times New Roman" pitchFamily="18" charset="0"/>
              </a:rPr>
              <a:t>Akram</a:t>
            </a:r>
            <a:r>
              <a:rPr lang="en-US" sz="3200" b="1" dirty="0">
                <a:solidFill>
                  <a:srgbClr val="0000FF"/>
                </a:solidFill>
                <a:latin typeface="Times New Roman" pitchFamily="18" charset="0"/>
              </a:rPr>
              <a:t> Randhawa</a:t>
            </a:r>
          </a:p>
          <a:p>
            <a:pPr>
              <a:lnSpc>
                <a:spcPct val="70000"/>
              </a:lnSpc>
            </a:pPr>
            <a:r>
              <a:rPr lang="en-US" b="1" dirty="0">
                <a:latin typeface="Times New Roman" pitchFamily="18" charset="0"/>
              </a:rPr>
              <a:t>MBBS (KE), MPhil (Pb), PhD (QU) </a:t>
            </a:r>
          </a:p>
          <a:p>
            <a:pPr>
              <a:lnSpc>
                <a:spcPct val="70000"/>
              </a:lnSpc>
            </a:pPr>
            <a:r>
              <a:rPr lang="en-US" b="1" dirty="0">
                <a:latin typeface="Times New Roman" pitchFamily="18" charset="0"/>
              </a:rPr>
              <a:t>Fellowship Clinical Pharmacology (UK)</a:t>
            </a:r>
          </a:p>
          <a:p>
            <a:r>
              <a:rPr lang="en-US" sz="3200" b="1" dirty="0">
                <a:solidFill>
                  <a:srgbClr val="0000FF"/>
                </a:solidFill>
                <a:latin typeface="Times New Roman" pitchFamily="18" charset="0"/>
              </a:rPr>
              <a:t>Professor Emeritus, Pharmacology &amp;</a:t>
            </a:r>
          </a:p>
          <a:p>
            <a:r>
              <a:rPr lang="en-US" sz="3200" b="1" dirty="0">
                <a:solidFill>
                  <a:srgbClr val="0000FF"/>
                </a:solidFill>
                <a:latin typeface="Times New Roman" pitchFamily="18" charset="0"/>
              </a:rPr>
              <a:t> HOD, Biomedical Ethics, RMU</a:t>
            </a:r>
          </a:p>
          <a:p>
            <a:endParaRPr lang="en-US" sz="3600" dirty="0"/>
          </a:p>
        </p:txBody>
      </p:sp>
      <p:sp>
        <p:nvSpPr>
          <p:cNvPr id="4" name="Rectangle 2">
            <a:extLst>
              <a:ext uri="{FF2B5EF4-FFF2-40B4-BE49-F238E27FC236}">
                <a16:creationId xmlns:a16="http://schemas.microsoft.com/office/drawing/2014/main" id="{F9A2A62E-CF9E-42F3-B9AF-F0D5B4259BE1}"/>
              </a:ext>
            </a:extLst>
          </p:cNvPr>
          <p:cNvSpPr txBox="1">
            <a:spLocks noChangeArrowheads="1"/>
          </p:cNvSpPr>
          <p:nvPr/>
        </p:nvSpPr>
        <p:spPr>
          <a:xfrm>
            <a:off x="1979630" y="386497"/>
            <a:ext cx="7854884" cy="95210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ar-SA" dirty="0">
                <a:solidFill>
                  <a:srgbClr val="339933"/>
                </a:solidFill>
              </a:rPr>
              <a:t>بسم الله الرحمن الرحيم</a:t>
            </a:r>
            <a:endParaRPr lang="en-US" dirty="0">
              <a:solidFill>
                <a:srgbClr val="339933"/>
              </a:solidFill>
            </a:endParaRPr>
          </a:p>
        </p:txBody>
      </p:sp>
    </p:spTree>
    <p:extLst>
      <p:ext uri="{BB962C8B-B14F-4D97-AF65-F5344CB8AC3E}">
        <p14:creationId xmlns:p14="http://schemas.microsoft.com/office/powerpoint/2010/main" val="3464853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a:extLst>
              <a:ext uri="{FF2B5EF4-FFF2-40B4-BE49-F238E27FC236}">
                <a16:creationId xmlns:a16="http://schemas.microsoft.com/office/drawing/2014/main" id="{F4980827-2831-E93C-D1E4-A0A0F70DB059}"/>
              </a:ext>
            </a:extLst>
          </p:cNvPr>
          <p:cNvSpPr>
            <a:spLocks noGrp="1"/>
          </p:cNvSpPr>
          <p:nvPr>
            <p:ph sz="quarter" idx="1"/>
          </p:nvPr>
        </p:nvSpPr>
        <p:spPr>
          <a:xfrm>
            <a:off x="297951" y="729466"/>
            <a:ext cx="11548152" cy="5804898"/>
          </a:xfrm>
        </p:spPr>
        <p:txBody>
          <a:bodyPr>
            <a:normAutofit/>
          </a:bodyPr>
          <a:lstStyle/>
          <a:p>
            <a:r>
              <a:rPr lang="en-US" altLang="en-US" sz="3200" b="1" u="sng" dirty="0">
                <a:solidFill>
                  <a:srgbClr val="0000FF"/>
                </a:solidFill>
                <a:latin typeface="Times New Roman" panose="02020603050405020304" pitchFamily="18" charset="0"/>
                <a:cs typeface="Times New Roman" panose="02020603050405020304" pitchFamily="18" charset="0"/>
              </a:rPr>
              <a:t>Type-B, </a:t>
            </a:r>
            <a:r>
              <a:rPr lang="en-US" altLang="en-US" sz="3200" b="1" u="sng" dirty="0" err="1">
                <a:solidFill>
                  <a:srgbClr val="0000FF"/>
                </a:solidFill>
                <a:latin typeface="Times New Roman" panose="02020603050405020304" pitchFamily="18" charset="0"/>
                <a:cs typeface="Times New Roman" panose="02020603050405020304" pitchFamily="18" charset="0"/>
              </a:rPr>
              <a:t>Bizzare</a:t>
            </a:r>
            <a:r>
              <a:rPr lang="en-US" altLang="en-US" sz="3200" b="1" u="sng" dirty="0">
                <a:solidFill>
                  <a:srgbClr val="0000FF"/>
                </a:solidFill>
                <a:latin typeface="Times New Roman" panose="02020603050405020304" pitchFamily="18" charset="0"/>
                <a:cs typeface="Times New Roman" panose="02020603050405020304" pitchFamily="18" charset="0"/>
              </a:rPr>
              <a:t>.</a:t>
            </a:r>
          </a:p>
          <a:p>
            <a:pPr eaLnBrk="1" hangingPunct="1">
              <a:lnSpc>
                <a:spcPct val="80000"/>
              </a:lnSpc>
            </a:pPr>
            <a:r>
              <a:rPr lang="en-US" altLang="en-US" sz="3200" b="1" dirty="0">
                <a:latin typeface="Times New Roman" panose="02020603050405020304" pitchFamily="18" charset="0"/>
                <a:cs typeface="Times New Roman" panose="02020603050405020304" pitchFamily="18" charset="0"/>
              </a:rPr>
              <a:t>No direct relationship</a:t>
            </a:r>
            <a:r>
              <a:rPr lang="en-US" altLang="en-US" sz="3200" dirty="0">
                <a:latin typeface="Times New Roman" panose="02020603050405020304" pitchFamily="18" charset="0"/>
                <a:cs typeface="Times New Roman" panose="02020603050405020304" pitchFamily="18" charset="0"/>
              </a:rPr>
              <a:t> to </a:t>
            </a:r>
            <a:r>
              <a:rPr lang="en-US" altLang="en-US" sz="3200" b="1" dirty="0">
                <a:latin typeface="Times New Roman" panose="02020603050405020304" pitchFamily="18" charset="0"/>
                <a:cs typeface="Times New Roman" panose="02020603050405020304" pitchFamily="18" charset="0"/>
              </a:rPr>
              <a:t>pharmacological actions </a:t>
            </a:r>
            <a:r>
              <a:rPr lang="en-US" altLang="en-US" sz="3200" dirty="0">
                <a:latin typeface="Times New Roman" panose="02020603050405020304" pitchFamily="18" charset="0"/>
                <a:cs typeface="Times New Roman" panose="02020603050405020304" pitchFamily="18" charset="0"/>
              </a:rPr>
              <a:t>of drugs. </a:t>
            </a:r>
          </a:p>
          <a:p>
            <a:pPr>
              <a:lnSpc>
                <a:spcPct val="80000"/>
              </a:lnSpc>
            </a:pPr>
            <a:r>
              <a:rPr lang="en-US" altLang="en-US" sz="3200" dirty="0">
                <a:latin typeface="Times New Roman" panose="02020603050405020304" pitchFamily="18" charset="0"/>
                <a:cs typeface="Times New Roman" panose="02020603050405020304" pitchFamily="18" charset="0"/>
              </a:rPr>
              <a:t>Develop on the basis of:</a:t>
            </a:r>
          </a:p>
          <a:p>
            <a:pPr>
              <a:lnSpc>
                <a:spcPct val="80000"/>
              </a:lnSpc>
            </a:pPr>
            <a:r>
              <a:rPr lang="en-US" altLang="en-US" sz="3200" b="1" dirty="0" err="1">
                <a:latin typeface="Times New Roman" panose="02020603050405020304" pitchFamily="18" charset="0"/>
                <a:cs typeface="Times New Roman" panose="02020603050405020304" pitchFamily="18" charset="0"/>
              </a:rPr>
              <a:t>i</a:t>
            </a:r>
            <a:r>
              <a:rPr lang="en-US" altLang="en-US" sz="3200" b="1" dirty="0">
                <a:latin typeface="Times New Roman" panose="02020603050405020304" pitchFamily="18" charset="0"/>
                <a:cs typeface="Times New Roman" panose="02020603050405020304" pitchFamily="18" charset="0"/>
              </a:rPr>
              <a:t>. Immunological Reaction </a:t>
            </a:r>
            <a:r>
              <a:rPr lang="en-US" altLang="en-US" sz="3200" dirty="0">
                <a:latin typeface="Times New Roman" panose="02020603050405020304" pitchFamily="18" charset="0"/>
                <a:cs typeface="Times New Roman" panose="02020603050405020304" pitchFamily="18" charset="0"/>
              </a:rPr>
              <a:t>of drug (</a:t>
            </a:r>
            <a:r>
              <a:rPr lang="en-US" altLang="en-US" sz="3200" b="1" dirty="0">
                <a:latin typeface="Times New Roman" panose="02020603050405020304" pitchFamily="18" charset="0"/>
                <a:cs typeface="Times New Roman" panose="02020603050405020304" pitchFamily="18" charset="0"/>
              </a:rPr>
              <a:t>Hypersensitivity</a:t>
            </a:r>
            <a:r>
              <a:rPr lang="en-US" altLang="en-US" sz="3200" dirty="0">
                <a:latin typeface="Times New Roman" panose="02020603050405020304" pitchFamily="18" charset="0"/>
                <a:cs typeface="Times New Roman" panose="02020603050405020304" pitchFamily="18" charset="0"/>
              </a:rPr>
              <a:t>, or </a:t>
            </a:r>
            <a:r>
              <a:rPr lang="en-US" altLang="en-US" sz="3200" b="1" dirty="0">
                <a:latin typeface="Times New Roman" panose="02020603050405020304" pitchFamily="18" charset="0"/>
                <a:cs typeface="Times New Roman" panose="02020603050405020304" pitchFamily="18" charset="0"/>
              </a:rPr>
              <a:t>Allergy</a:t>
            </a:r>
            <a:r>
              <a:rPr lang="en-US" altLang="en-US" sz="3200" dirty="0">
                <a:latin typeface="Times New Roman" panose="02020603050405020304" pitchFamily="18" charset="0"/>
                <a:cs typeface="Times New Roman" panose="02020603050405020304" pitchFamily="18" charset="0"/>
              </a:rPr>
              <a:t>) </a:t>
            </a:r>
          </a:p>
          <a:p>
            <a:pPr>
              <a:lnSpc>
                <a:spcPct val="80000"/>
              </a:lnSpc>
            </a:pPr>
            <a:r>
              <a:rPr lang="en-US" altLang="en-US" sz="3200" b="1" dirty="0">
                <a:latin typeface="Times New Roman" panose="02020603050405020304" pitchFamily="18" charset="0"/>
                <a:cs typeface="Times New Roman" panose="02020603050405020304" pitchFamily="18" charset="0"/>
              </a:rPr>
              <a:t>ii. Idiosyncratic reactions </a:t>
            </a:r>
            <a:r>
              <a:rPr lang="en-US" altLang="en-US" sz="3200" dirty="0">
                <a:latin typeface="Times New Roman" panose="02020603050405020304" pitchFamily="18" charset="0"/>
                <a:cs typeface="Times New Roman" panose="02020603050405020304" pitchFamily="18" charset="0"/>
              </a:rPr>
              <a:t>(usually </a:t>
            </a:r>
            <a:r>
              <a:rPr lang="en-US" altLang="en-US" sz="3200" b="1" dirty="0">
                <a:latin typeface="Times New Roman" panose="02020603050405020304" pitchFamily="18" charset="0"/>
                <a:cs typeface="Times New Roman" panose="02020603050405020304" pitchFamily="18" charset="0"/>
              </a:rPr>
              <a:t>genetic predisposition</a:t>
            </a:r>
            <a:r>
              <a:rPr lang="en-US" altLang="en-US" sz="3200" dirty="0">
                <a:latin typeface="Times New Roman" panose="02020603050405020304" pitchFamily="18" charset="0"/>
                <a:cs typeface="Times New Roman" panose="02020603050405020304" pitchFamily="18" charset="0"/>
              </a:rPr>
              <a:t>)</a:t>
            </a:r>
          </a:p>
          <a:p>
            <a:pPr eaLnBrk="1" hangingPunct="1">
              <a:lnSpc>
                <a:spcPct val="80000"/>
              </a:lnSpc>
            </a:pPr>
            <a:r>
              <a:rPr lang="en-US" altLang="en-US" sz="3200" dirty="0">
                <a:latin typeface="Times New Roman" panose="02020603050405020304" pitchFamily="18" charset="0"/>
                <a:cs typeface="Times New Roman" panose="02020603050405020304" pitchFamily="18" charset="0"/>
              </a:rPr>
              <a:t>Have more serious clinical outcomes, need immediate withdrawal of drug. Are un-predictable &amp; not related to dose.</a:t>
            </a:r>
          </a:p>
          <a:p>
            <a:r>
              <a:rPr lang="en-US" altLang="en-US" sz="3200" b="1" u="sng" dirty="0">
                <a:solidFill>
                  <a:srgbClr val="0000FF"/>
                </a:solidFill>
                <a:latin typeface="Times New Roman" panose="02020603050405020304" pitchFamily="18" charset="0"/>
                <a:cs typeface="Times New Roman" panose="02020603050405020304" pitchFamily="18" charset="0"/>
              </a:rPr>
              <a:t>Type-C, Continuous (Chronic use).</a:t>
            </a:r>
          </a:p>
          <a:p>
            <a:r>
              <a:rPr lang="en-US" altLang="en-US" sz="3200" dirty="0">
                <a:latin typeface="Times New Roman" panose="02020603050405020304" pitchFamily="18" charset="0"/>
                <a:cs typeface="Times New Roman" panose="02020603050405020304" pitchFamily="18" charset="0"/>
              </a:rPr>
              <a:t>Associated with </a:t>
            </a:r>
            <a:r>
              <a:rPr lang="en-US" altLang="en-US" sz="3200" b="1" dirty="0">
                <a:latin typeface="Times New Roman" panose="02020603050405020304" pitchFamily="18" charset="0"/>
                <a:cs typeface="Times New Roman" panose="02020603050405020304" pitchFamily="18" charset="0"/>
              </a:rPr>
              <a:t>long term use </a:t>
            </a:r>
            <a:r>
              <a:rPr lang="en-US" altLang="en-US" sz="3200" dirty="0">
                <a:latin typeface="Times New Roman" panose="02020603050405020304" pitchFamily="18" charset="0"/>
                <a:cs typeface="Times New Roman" panose="02020603050405020304" pitchFamily="18" charset="0"/>
              </a:rPr>
              <a:t>of drug (</a:t>
            </a:r>
            <a:r>
              <a:rPr lang="en-US" altLang="en-US" sz="3200" b="1" dirty="0">
                <a:latin typeface="Times New Roman" panose="02020603050405020304" pitchFamily="18" charset="0"/>
                <a:cs typeface="Times New Roman" panose="02020603050405020304" pitchFamily="18" charset="0"/>
              </a:rPr>
              <a:t>cumulative </a:t>
            </a:r>
            <a:r>
              <a:rPr lang="en-US" altLang="en-US" sz="3200" dirty="0">
                <a:latin typeface="Times New Roman" panose="02020603050405020304" pitchFamily="18" charset="0"/>
                <a:cs typeface="Times New Roman" panose="02020603050405020304" pitchFamily="18" charset="0"/>
              </a:rPr>
              <a:t>exposure)</a:t>
            </a:r>
          </a:p>
          <a:p>
            <a:r>
              <a:rPr lang="en-US" altLang="en-US" sz="3200" dirty="0">
                <a:latin typeface="Times New Roman" panose="02020603050405020304" pitchFamily="18" charset="0"/>
                <a:cs typeface="Times New Roman" panose="02020603050405020304" pitchFamily="18" charset="0"/>
              </a:rPr>
              <a:t>e.g. </a:t>
            </a:r>
            <a:r>
              <a:rPr lang="en-US" altLang="en-US" sz="3200" b="1" dirty="0">
                <a:latin typeface="Times New Roman" panose="02020603050405020304" pitchFamily="18" charset="0"/>
                <a:cs typeface="Times New Roman" panose="02020603050405020304" pitchFamily="18" charset="0"/>
              </a:rPr>
              <a:t>Analgesics </a:t>
            </a:r>
            <a:r>
              <a:rPr lang="en-US" altLang="en-US" sz="3200" dirty="0">
                <a:latin typeface="Times New Roman" panose="02020603050405020304" pitchFamily="18" charset="0"/>
                <a:cs typeface="Times New Roman" panose="02020603050405020304" pitchFamily="18" charset="0"/>
              </a:rPr>
              <a:t>(</a:t>
            </a:r>
            <a:r>
              <a:rPr lang="en-US" altLang="en-US" sz="3200" b="1" dirty="0">
                <a:latin typeface="Times New Roman" panose="02020603050405020304" pitchFamily="18" charset="0"/>
                <a:cs typeface="Times New Roman" panose="02020603050405020304" pitchFamily="18" charset="0"/>
              </a:rPr>
              <a:t>Non-steroidal anti-inflammatory drugs (SAIDs), </a:t>
            </a:r>
            <a:r>
              <a:rPr lang="en-US" altLang="en-US" sz="3200" dirty="0">
                <a:latin typeface="Times New Roman" panose="02020603050405020304" pitchFamily="18" charset="0"/>
                <a:cs typeface="Times New Roman" panose="02020603050405020304" pitchFamily="18" charset="0"/>
              </a:rPr>
              <a:t>cause </a:t>
            </a:r>
            <a:r>
              <a:rPr lang="en-US" altLang="en-US" sz="3200" b="1" dirty="0">
                <a:latin typeface="Times New Roman" panose="02020603050405020304" pitchFamily="18" charset="0"/>
                <a:cs typeface="Times New Roman" panose="02020603050405020304" pitchFamily="18" charset="0"/>
              </a:rPr>
              <a:t>Interstitial Nephritis </a:t>
            </a:r>
            <a:r>
              <a:rPr lang="en-US" altLang="en-US" sz="3200" dirty="0">
                <a:latin typeface="Times New Roman" panose="02020603050405020304" pitchFamily="18" charset="0"/>
                <a:cs typeface="Times New Roman" panose="02020603050405020304" pitchFamily="18" charset="0"/>
              </a:rPr>
              <a:t>with chronic use.</a:t>
            </a:r>
          </a:p>
          <a:p>
            <a:pPr eaLnBrk="1" hangingPunct="1">
              <a:lnSpc>
                <a:spcPct val="80000"/>
              </a:lnSpc>
            </a:pPr>
            <a:endParaRPr lang="en-US" altLang="en-US" sz="3200" dirty="0">
              <a:latin typeface="Times New Roman" panose="02020603050405020304" pitchFamily="18" charset="0"/>
              <a:cs typeface="Times New Roman" panose="02020603050405020304" pitchFamily="18" charset="0"/>
            </a:endParaRPr>
          </a:p>
          <a:p>
            <a:pPr lvl="1" eaLnBrk="1" hangingPunct="1">
              <a:lnSpc>
                <a:spcPct val="80000"/>
              </a:lnSpc>
              <a:buFont typeface="Wingdings 2" panose="05020102010507070707" pitchFamily="18" charset="2"/>
              <a:buNone/>
            </a:pPr>
            <a:endParaRPr lang="en-US" altLang="en-US" sz="3200" dirty="0">
              <a:solidFill>
                <a:srgbClr val="FF0000"/>
              </a:solidFill>
              <a:latin typeface="Times New Roman" panose="02020603050405020304" pitchFamily="18" charset="0"/>
              <a:cs typeface="Times New Roman" panose="02020603050405020304" pitchFamily="18" charset="0"/>
            </a:endParaRPr>
          </a:p>
          <a:p>
            <a:pPr eaLnBrk="1" hangingPunct="1">
              <a:lnSpc>
                <a:spcPct val="80000"/>
              </a:lnSpc>
            </a:pPr>
            <a:endParaRPr lang="en-US" altLang="en-US" sz="3200" b="1" dirty="0">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endParaRPr lang="en-IN" altLang="en-US" sz="3200" b="1" dirty="0">
              <a:latin typeface="Times New Roman" panose="02020603050405020304" pitchFamily="18" charset="0"/>
              <a:cs typeface="Times New Roman" panose="02020603050405020304" pitchFamily="18" charset="0"/>
            </a:endParaRPr>
          </a:p>
        </p:txBody>
      </p:sp>
      <p:sp>
        <p:nvSpPr>
          <p:cNvPr id="2" name="Title 1">
            <a:extLst>
              <a:ext uri="{FF2B5EF4-FFF2-40B4-BE49-F238E27FC236}">
                <a16:creationId xmlns:a16="http://schemas.microsoft.com/office/drawing/2014/main" id="{1589C941-A4DB-3FCF-E3FF-20469F24A590}"/>
              </a:ext>
            </a:extLst>
          </p:cNvPr>
          <p:cNvSpPr>
            <a:spLocks noGrp="1"/>
          </p:cNvSpPr>
          <p:nvPr>
            <p:ph type="title"/>
          </p:nvPr>
        </p:nvSpPr>
        <p:spPr>
          <a:xfrm>
            <a:off x="575353" y="128823"/>
            <a:ext cx="11034445" cy="600642"/>
          </a:xfrm>
        </p:spPr>
        <p:txBody>
          <a:bodyPr>
            <a:normAutofit fontScale="90000"/>
          </a:bodyPr>
          <a:lstStyle/>
          <a:p>
            <a:pPr algn="ctr"/>
            <a:r>
              <a:rPr lang="en-US"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Terms commonly used in PV (Cont.)</a:t>
            </a:r>
            <a:endParaRPr lang="en-US" dirty="0">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67A8381D-AFC0-9C59-E2C7-A6E1C56447D1}"/>
              </a:ext>
            </a:extLst>
          </p:cNvPr>
          <p:cNvSpPr>
            <a:spLocks noGrp="1"/>
          </p:cNvSpPr>
          <p:nvPr>
            <p:ph sz="quarter" idx="1"/>
          </p:nvPr>
        </p:nvSpPr>
        <p:spPr>
          <a:xfrm>
            <a:off x="380144" y="698643"/>
            <a:ext cx="11322121" cy="5917914"/>
          </a:xfrm>
        </p:spPr>
        <p:txBody>
          <a:bodyPr>
            <a:noAutofit/>
          </a:bodyPr>
          <a:lstStyle/>
          <a:p>
            <a:r>
              <a:rPr lang="en-US" altLang="en-US" sz="3200" b="1" u="sng" dirty="0">
                <a:solidFill>
                  <a:srgbClr val="0000FF"/>
                </a:solidFill>
                <a:latin typeface="Times New Roman" panose="02020603050405020304" pitchFamily="18" charset="0"/>
                <a:cs typeface="Times New Roman" panose="02020603050405020304" pitchFamily="18" charset="0"/>
              </a:rPr>
              <a:t>Type-D, Delayed.</a:t>
            </a:r>
          </a:p>
          <a:p>
            <a:r>
              <a:rPr lang="en-US" altLang="en-US" sz="3200" dirty="0">
                <a:latin typeface="Times New Roman" panose="02020603050405020304" pitchFamily="18" charset="0"/>
                <a:cs typeface="Times New Roman" panose="02020603050405020304" pitchFamily="18" charset="0"/>
              </a:rPr>
              <a:t>Manifest with significant delay after drug use.</a:t>
            </a:r>
          </a:p>
          <a:p>
            <a:r>
              <a:rPr lang="en-US" altLang="en-US" sz="3200" b="1" dirty="0">
                <a:latin typeface="Times New Roman" panose="02020603050405020304" pitchFamily="18" charset="0"/>
                <a:cs typeface="Times New Roman" panose="02020603050405020304" pitchFamily="18" charset="0"/>
              </a:rPr>
              <a:t>Teratogenesis: </a:t>
            </a:r>
            <a:r>
              <a:rPr lang="en-US" altLang="en-US" sz="3200" dirty="0">
                <a:latin typeface="Times New Roman" panose="02020603050405020304" pitchFamily="18" charset="0"/>
                <a:cs typeface="Times New Roman" panose="02020603050405020304" pitchFamily="18" charset="0"/>
              </a:rPr>
              <a:t>Thalidomide. Phocomelia (flipper-like limbs)</a:t>
            </a:r>
          </a:p>
          <a:p>
            <a:r>
              <a:rPr lang="en-US" altLang="en-US" sz="3200" b="1" dirty="0">
                <a:latin typeface="Times New Roman" panose="02020603050405020304" pitchFamily="18" charset="0"/>
                <a:cs typeface="Times New Roman" panose="02020603050405020304" pitchFamily="18" charset="0"/>
              </a:rPr>
              <a:t>Mutagenesis: </a:t>
            </a:r>
            <a:r>
              <a:rPr lang="en-US" altLang="en-US" sz="3200" dirty="0">
                <a:latin typeface="Times New Roman" panose="02020603050405020304" pitchFamily="18" charset="0"/>
                <a:cs typeface="Times New Roman" panose="02020603050405020304" pitchFamily="18" charset="0"/>
              </a:rPr>
              <a:t>Carcinogenesis, some anticancer drugs themselves can cause cancer due to mutagenesis.</a:t>
            </a:r>
          </a:p>
          <a:p>
            <a:r>
              <a:rPr lang="en-US" altLang="en-US" sz="3200" b="1" u="sng" dirty="0">
                <a:solidFill>
                  <a:srgbClr val="0000FF"/>
                </a:solidFill>
                <a:latin typeface="Times New Roman" panose="02020603050405020304" pitchFamily="18" charset="0"/>
                <a:cs typeface="Times New Roman" panose="02020603050405020304" pitchFamily="18" charset="0"/>
              </a:rPr>
              <a:t>Type-E, End of Use, Drug withdrawal Syndrome</a:t>
            </a:r>
          </a:p>
          <a:p>
            <a:r>
              <a:rPr lang="en-US" altLang="en-US" sz="3200" dirty="0">
                <a:latin typeface="Times New Roman" panose="02020603050405020304" pitchFamily="18" charset="0"/>
                <a:cs typeface="Times New Roman" panose="02020603050405020304" pitchFamily="18" charset="0"/>
              </a:rPr>
              <a:t> A sort of rebound phenomena.</a:t>
            </a:r>
          </a:p>
          <a:p>
            <a:r>
              <a:rPr lang="en-US" altLang="en-US" sz="3200" dirty="0">
                <a:latin typeface="Times New Roman" panose="02020603050405020304" pitchFamily="18" charset="0"/>
                <a:cs typeface="Times New Roman" panose="02020603050405020304" pitchFamily="18" charset="0"/>
              </a:rPr>
              <a:t>e.g. </a:t>
            </a:r>
            <a:r>
              <a:rPr lang="en-US" altLang="en-US" sz="3200" b="1" dirty="0">
                <a:latin typeface="Times New Roman" panose="02020603050405020304" pitchFamily="18" charset="0"/>
                <a:cs typeface="Times New Roman" panose="02020603050405020304" pitchFamily="18" charset="0"/>
              </a:rPr>
              <a:t>Sudden withdrawal </a:t>
            </a:r>
            <a:r>
              <a:rPr lang="en-US" altLang="en-US" sz="3200" dirty="0">
                <a:latin typeface="Times New Roman" panose="02020603050405020304" pitchFamily="18" charset="0"/>
                <a:cs typeface="Times New Roman" panose="02020603050405020304" pitchFamily="18" charset="0"/>
              </a:rPr>
              <a:t>of long term use of </a:t>
            </a:r>
            <a:r>
              <a:rPr lang="en-US" altLang="en-US" sz="3200" b="1" u="sng" dirty="0">
                <a:latin typeface="Times New Roman" panose="02020603050405020304" pitchFamily="18" charset="0"/>
                <a:cs typeface="Times New Roman" panose="02020603050405020304" pitchFamily="18" charset="0"/>
                <a:sym typeface="Symbol" panose="05050102010706020507" pitchFamily="18" charset="2"/>
              </a:rPr>
              <a:t>-blockers</a:t>
            </a:r>
            <a:r>
              <a:rPr lang="en-US" altLang="en-US" sz="3200" dirty="0">
                <a:latin typeface="Times New Roman" panose="02020603050405020304" pitchFamily="18" charset="0"/>
                <a:cs typeface="Times New Roman" panose="02020603050405020304" pitchFamily="18" charset="0"/>
                <a:sym typeface="Symbol" panose="05050102010706020507" pitchFamily="18" charset="2"/>
              </a:rPr>
              <a:t> can induce rebound tachycardia  &amp; hypertension.</a:t>
            </a:r>
          </a:p>
          <a:p>
            <a:r>
              <a:rPr lang="en-US" altLang="en-US" sz="3200" b="1" dirty="0">
                <a:latin typeface="Times New Roman" panose="02020603050405020304" pitchFamily="18" charset="0"/>
                <a:cs typeface="Times New Roman" panose="02020603050405020304" pitchFamily="18" charset="0"/>
                <a:sym typeface="Symbol" panose="05050102010706020507" pitchFamily="18" charset="2"/>
              </a:rPr>
              <a:t>Opioid withdrawal, </a:t>
            </a:r>
            <a:r>
              <a:rPr lang="en-US" altLang="en-US" sz="3200" dirty="0">
                <a:latin typeface="Times New Roman" panose="02020603050405020304" pitchFamily="18" charset="0"/>
                <a:cs typeface="Times New Roman" panose="02020603050405020304" pitchFamily="18" charset="0"/>
                <a:sym typeface="Symbol" panose="05050102010706020507" pitchFamily="18" charset="2"/>
              </a:rPr>
              <a:t>can lead to drug abuse.</a:t>
            </a:r>
          </a:p>
          <a:p>
            <a:r>
              <a:rPr lang="en-IN" altLang="en-US" sz="3200" dirty="0">
                <a:latin typeface="Times New Roman" panose="02020603050405020304" pitchFamily="18" charset="0"/>
                <a:cs typeface="Times New Roman" panose="02020603050405020304" pitchFamily="18" charset="0"/>
              </a:rPr>
              <a:t>Predictable &amp; managed with gradual dose reduction (Tapering) .</a:t>
            </a:r>
          </a:p>
          <a:p>
            <a:endParaRPr lang="en-IN" altLang="en-US" sz="3200" dirty="0">
              <a:latin typeface="Times New Roman" panose="02020603050405020304" pitchFamily="18" charset="0"/>
              <a:cs typeface="Times New Roman" panose="02020603050405020304" pitchFamily="18" charset="0"/>
            </a:endParaRPr>
          </a:p>
          <a:p>
            <a:pPr marL="0" indent="0">
              <a:buNone/>
            </a:pPr>
            <a:endParaRPr lang="en-US" altLang="en-US" sz="3200" dirty="0">
              <a:latin typeface="Times New Roman" panose="02020603050405020304" pitchFamily="18" charset="0"/>
              <a:cs typeface="Times New Roman" panose="02020603050405020304" pitchFamily="18" charset="0"/>
            </a:endParaRPr>
          </a:p>
          <a:p>
            <a:endParaRPr lang="en-US" altLang="en-US" sz="3200" dirty="0">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endParaRPr lang="en-US" altLang="en-US" sz="3200" dirty="0">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None/>
            </a:pPr>
            <a:r>
              <a:rPr lang="en-US" altLang="en-US" sz="3200" dirty="0">
                <a:latin typeface="Times New Roman" panose="02020603050405020304" pitchFamily="18" charset="0"/>
                <a:cs typeface="Times New Roman" panose="02020603050405020304" pitchFamily="18" charset="0"/>
              </a:rPr>
              <a:t> </a:t>
            </a:r>
            <a:endParaRPr lang="en-IN" altLang="en-US" sz="3200" dirty="0">
              <a:latin typeface="Times New Roman" panose="02020603050405020304" pitchFamily="18" charset="0"/>
              <a:cs typeface="Times New Roman" panose="02020603050405020304" pitchFamily="18" charset="0"/>
            </a:endParaRPr>
          </a:p>
        </p:txBody>
      </p:sp>
      <p:sp>
        <p:nvSpPr>
          <p:cNvPr id="5" name="Title 1">
            <a:extLst>
              <a:ext uri="{FF2B5EF4-FFF2-40B4-BE49-F238E27FC236}">
                <a16:creationId xmlns:a16="http://schemas.microsoft.com/office/drawing/2014/main" id="{856F7152-45AA-BB51-CF16-BA286E166F5E}"/>
              </a:ext>
            </a:extLst>
          </p:cNvPr>
          <p:cNvSpPr>
            <a:spLocks noGrp="1"/>
          </p:cNvSpPr>
          <p:nvPr>
            <p:ph type="title"/>
          </p:nvPr>
        </p:nvSpPr>
        <p:spPr>
          <a:xfrm>
            <a:off x="575353" y="128822"/>
            <a:ext cx="11034445" cy="569821"/>
          </a:xfrm>
        </p:spPr>
        <p:txBody>
          <a:bodyPr>
            <a:normAutofit fontScale="90000"/>
          </a:bodyPr>
          <a:lstStyle/>
          <a:p>
            <a:pPr algn="ctr"/>
            <a:r>
              <a:rPr lang="en-US"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Terms commonly used in PV (Cont.)</a:t>
            </a:r>
            <a:endParaRPr lang="en-US" dirty="0">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A781C-7A58-5282-622A-FB7126247BE6}"/>
              </a:ext>
            </a:extLst>
          </p:cNvPr>
          <p:cNvSpPr>
            <a:spLocks noGrp="1"/>
          </p:cNvSpPr>
          <p:nvPr>
            <p:ph type="title"/>
          </p:nvPr>
        </p:nvSpPr>
        <p:spPr>
          <a:xfrm>
            <a:off x="799244" y="102743"/>
            <a:ext cx="10593512" cy="678093"/>
          </a:xfrm>
        </p:spPr>
        <p:txBody>
          <a:bodyPr>
            <a:normAutofit fontScale="90000"/>
          </a:bodyPr>
          <a:lstStyle/>
          <a:p>
            <a:pPr algn="ctr"/>
            <a:r>
              <a:rPr lang="en-US"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Terms commonly used in PV (Cont.)</a:t>
            </a:r>
            <a:endParaRPr lang="en-US" dirty="0"/>
          </a:p>
        </p:txBody>
      </p:sp>
      <p:sp>
        <p:nvSpPr>
          <p:cNvPr id="3" name="Content Placeholder 2">
            <a:extLst>
              <a:ext uri="{FF2B5EF4-FFF2-40B4-BE49-F238E27FC236}">
                <a16:creationId xmlns:a16="http://schemas.microsoft.com/office/drawing/2014/main" id="{3C18D548-AEEF-A3FB-A517-FED9E556E23E}"/>
              </a:ext>
            </a:extLst>
          </p:cNvPr>
          <p:cNvSpPr>
            <a:spLocks noGrp="1"/>
          </p:cNvSpPr>
          <p:nvPr>
            <p:ph idx="1"/>
          </p:nvPr>
        </p:nvSpPr>
        <p:spPr>
          <a:xfrm>
            <a:off x="544530" y="780836"/>
            <a:ext cx="11260477" cy="5537771"/>
          </a:xfrm>
        </p:spPr>
        <p:txBody>
          <a:bodyPr>
            <a:noAutofit/>
          </a:bodyPr>
          <a:lstStyle/>
          <a:p>
            <a:pPr marL="0" marR="0" lvl="0" indent="0">
              <a:lnSpc>
                <a:spcPct val="100000"/>
              </a:lnSpc>
              <a:spcBef>
                <a:spcPts val="0"/>
              </a:spcBef>
              <a:buSzPts val="1000"/>
              <a:buNone/>
              <a:tabLst>
                <a:tab pos="457200" algn="l"/>
              </a:tabLst>
            </a:pPr>
            <a:r>
              <a:rPr lang="en-US" sz="3400" i="1" u="sng" dirty="0">
                <a:solidFill>
                  <a:srgbClr val="0563C1"/>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tooltip="Adverse event">
                  <a:extLst>
                    <a:ext uri="{A12FA001-AC4F-418D-AE19-62706E023703}">
                      <ahyp:hlinkClr xmlns:ahyp="http://schemas.microsoft.com/office/drawing/2018/hyperlinkcolor" val="tx"/>
                    </a:ext>
                  </a:extLst>
                </a:hlinkClick>
              </a:rPr>
              <a:t>(</a:t>
            </a:r>
            <a:r>
              <a:rPr lang="en-US" sz="34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tooltip="Adverse event">
                  <a:extLst>
                    <a:ext uri="{A12FA001-AC4F-418D-AE19-62706E023703}">
                      <ahyp:hlinkClr xmlns:ahyp="http://schemas.microsoft.com/office/drawing/2018/hyperlinkcolor" val="tx"/>
                    </a:ext>
                  </a:extLst>
                </a:hlinkClick>
              </a:rPr>
              <a:t>b). Adverse event</a:t>
            </a:r>
            <a:r>
              <a:rPr lang="en-US" sz="34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(AE) </a:t>
            </a:r>
            <a:r>
              <a:rPr lang="en-US" sz="34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is a side effect occurring with a drug. </a:t>
            </a:r>
          </a:p>
          <a:p>
            <a:pPr>
              <a:lnSpc>
                <a:spcPct val="100000"/>
              </a:lnSpc>
              <a:spcBef>
                <a:spcPts val="0"/>
              </a:spcBef>
              <a:buSzPts val="1000"/>
              <a:tabLst>
                <a:tab pos="457200" algn="l"/>
              </a:tabLst>
            </a:pPr>
            <a:r>
              <a:rPr lang="en-US" sz="34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By definition, the causal relationship between AE and drug is unknown (i.e. not easy to trace a reason).</a:t>
            </a:r>
            <a:endParaRPr lang="en-US" sz="34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00000"/>
              </a:lnSpc>
              <a:spcBef>
                <a:spcPts val="0"/>
              </a:spcBef>
              <a:buSzPts val="1000"/>
              <a:buNone/>
              <a:tabLst>
                <a:tab pos="457200" algn="l"/>
              </a:tabLst>
            </a:pPr>
            <a:r>
              <a:rPr lang="en-US" sz="34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tooltip="Health benefit (medicine)">
                  <a:extLst>
                    <a:ext uri="{A12FA001-AC4F-418D-AE19-62706E023703}">
                      <ahyp:hlinkClr xmlns:ahyp="http://schemas.microsoft.com/office/drawing/2018/hyperlinkcolor" val="tx"/>
                    </a:ext>
                  </a:extLst>
                </a:hlinkClick>
              </a:rPr>
              <a:t>(c)</a:t>
            </a:r>
            <a:r>
              <a:rPr lang="en-US" sz="34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Drug Related Problems (DRPs</a:t>
            </a:r>
            <a:r>
              <a:rPr lang="en-US" sz="34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4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is  a common term to include ADRs, AEs, &amp; linked or not linked to medical error. </a:t>
            </a:r>
          </a:p>
          <a:p>
            <a:pPr marL="0" marR="0" lvl="0" indent="0">
              <a:lnSpc>
                <a:spcPct val="100000"/>
              </a:lnSpc>
              <a:spcBef>
                <a:spcPts val="0"/>
              </a:spcBef>
              <a:buSzPts val="1000"/>
              <a:buNone/>
              <a:tabLst>
                <a:tab pos="457200" algn="l"/>
              </a:tabLst>
            </a:pPr>
            <a:r>
              <a:rPr lang="en-US" sz="34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5" tooltip="Causal relationship">
                  <a:extLst>
                    <a:ext uri="{A12FA001-AC4F-418D-AE19-62706E023703}">
                      <ahyp:hlinkClr xmlns:ahyp="http://schemas.microsoft.com/office/drawing/2018/hyperlinkcolor" val="tx"/>
                    </a:ext>
                  </a:extLst>
                </a:hlinkClick>
              </a:rPr>
              <a:t>(d). Causal relationship</a:t>
            </a:r>
            <a:r>
              <a:rPr lang="en-US" sz="34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4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is said to exist when a drug is thought to have caused or contributed to occurrence of ADR. </a:t>
            </a:r>
          </a:p>
          <a:p>
            <a:pPr marL="0" marR="0" lvl="0" indent="0">
              <a:lnSpc>
                <a:spcPct val="100000"/>
              </a:lnSpc>
              <a:spcBef>
                <a:spcPts val="0"/>
              </a:spcBef>
              <a:buSzPts val="1000"/>
              <a:buNone/>
              <a:tabLst>
                <a:tab pos="457200" algn="l"/>
              </a:tabLst>
            </a:pPr>
            <a:r>
              <a:rPr lang="en-US" sz="34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(e</a:t>
            </a:r>
            <a:r>
              <a:rPr lang="en-US" sz="34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 Temporal relationship </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is said to exist when an adverse event occurs while patient is taking a drug, &amp; not linked to the cause AE.  </a:t>
            </a:r>
          </a:p>
          <a:p>
            <a:pPr marL="0" marR="0" lvl="0" indent="0">
              <a:lnSpc>
                <a:spcPct val="100000"/>
              </a:lnSpc>
              <a:spcBef>
                <a:spcPts val="0"/>
              </a:spcBef>
              <a:buSzPts val="1000"/>
              <a:buNone/>
              <a:tabLst>
                <a:tab pos="457200" algn="l"/>
              </a:tabLst>
            </a:pPr>
            <a:endParaRPr lang="en-US" sz="3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pPr>
            <a:endParaRPr lang="en-US" sz="3400" dirty="0"/>
          </a:p>
        </p:txBody>
      </p:sp>
    </p:spTree>
    <p:extLst>
      <p:ext uri="{BB962C8B-B14F-4D97-AF65-F5344CB8AC3E}">
        <p14:creationId xmlns:p14="http://schemas.microsoft.com/office/powerpoint/2010/main" val="3216575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5D0F7-641D-ECD7-F7D5-9A93BBD3226E}"/>
              </a:ext>
            </a:extLst>
          </p:cNvPr>
          <p:cNvSpPr>
            <a:spLocks noGrp="1"/>
          </p:cNvSpPr>
          <p:nvPr>
            <p:ph type="title"/>
          </p:nvPr>
        </p:nvSpPr>
        <p:spPr>
          <a:xfrm>
            <a:off x="838200" y="133565"/>
            <a:ext cx="10515600" cy="719194"/>
          </a:xfrm>
        </p:spPr>
        <p:txBody>
          <a:bodyPr>
            <a:normAutofit/>
          </a:bodyPr>
          <a:lstStyle/>
          <a:p>
            <a:pPr algn="ctr"/>
            <a:r>
              <a:rPr lang="en-US"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Terms commonly used in PV (Cont.)</a:t>
            </a:r>
            <a:endParaRPr lang="en-US" dirty="0"/>
          </a:p>
        </p:txBody>
      </p:sp>
      <p:sp>
        <p:nvSpPr>
          <p:cNvPr id="3" name="Content Placeholder 2">
            <a:extLst>
              <a:ext uri="{FF2B5EF4-FFF2-40B4-BE49-F238E27FC236}">
                <a16:creationId xmlns:a16="http://schemas.microsoft.com/office/drawing/2014/main" id="{041192A6-D65F-A532-4D78-0F6A945E01FB}"/>
              </a:ext>
            </a:extLst>
          </p:cNvPr>
          <p:cNvSpPr>
            <a:spLocks noGrp="1"/>
          </p:cNvSpPr>
          <p:nvPr>
            <p:ph idx="1"/>
          </p:nvPr>
        </p:nvSpPr>
        <p:spPr>
          <a:xfrm>
            <a:off x="349320" y="852758"/>
            <a:ext cx="11541303" cy="5661057"/>
          </a:xfrm>
        </p:spPr>
        <p:txBody>
          <a:bodyPr>
            <a:noAutofit/>
          </a:bodyPr>
          <a:lstStyle/>
          <a:p>
            <a:pPr marL="0" indent="0">
              <a:buNone/>
            </a:pPr>
            <a:r>
              <a:rPr lang="en-US" sz="3200" b="1" u="sng" dirty="0">
                <a:solidFill>
                  <a:srgbClr val="0563C1"/>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Harm">
                  <a:extLst>
                    <a:ext uri="{A12FA001-AC4F-418D-AE19-62706E023703}">
                      <ahyp:hlinkClr xmlns:ahyp="http://schemas.microsoft.com/office/drawing/2018/hyperlinkcolor" val="tx"/>
                    </a:ext>
                  </a:extLst>
                </a:hlinkClick>
              </a:rPr>
              <a:t>(f). </a:t>
            </a:r>
            <a:r>
              <a:rPr lang="en-US" sz="32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Harm">
                  <a:extLst>
                    <a:ext uri="{A12FA001-AC4F-418D-AE19-62706E023703}">
                      <ahyp:hlinkClr xmlns:ahyp="http://schemas.microsoft.com/office/drawing/2018/hyperlinkcolor" val="tx"/>
                    </a:ext>
                  </a:extLst>
                </a:hlinkClick>
              </a:rPr>
              <a:t>Harm</a:t>
            </a:r>
            <a:r>
              <a:rPr lang="en-US" sz="32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Nature &amp; extent of actual damage that has been caused.</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r>
              <a:rPr lang="en-US" sz="32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(m) Individual Case Safety Report: </a:t>
            </a:r>
          </a:p>
          <a:p>
            <a:pPr marL="0" indent="0">
              <a:buNone/>
            </a:pP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Adverse event report for an individual patient.</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Bef>
                <a:spcPts val="0"/>
              </a:spcBef>
              <a:spcAft>
                <a:spcPts val="120"/>
              </a:spcAft>
              <a:buSzPts val="1000"/>
              <a:buNone/>
              <a:tabLst>
                <a:tab pos="457200" algn="l"/>
              </a:tabLst>
            </a:pPr>
            <a:r>
              <a:rPr lang="en-US" sz="30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tooltip="Risk">
                  <a:extLst>
                    <a:ext uri="{A12FA001-AC4F-418D-AE19-62706E023703}">
                      <ahyp:hlinkClr xmlns:ahyp="http://schemas.microsoft.com/office/drawing/2018/hyperlinkcolor" val="tx"/>
                    </a:ext>
                  </a:extLst>
                </a:hlinkClick>
              </a:rPr>
              <a:t>(g). Risk</a:t>
            </a:r>
            <a:r>
              <a:rPr lang="en-US" sz="30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0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indent="0">
              <a:lnSpc>
                <a:spcPct val="107000"/>
              </a:lnSpc>
              <a:spcBef>
                <a:spcPts val="0"/>
              </a:spcBef>
              <a:spcAft>
                <a:spcPts val="120"/>
              </a:spcAft>
              <a:buSzPts val="1000"/>
              <a:buNone/>
              <a:tabLst>
                <a:tab pos="457200" algn="l"/>
              </a:tabLst>
            </a:pPr>
            <a:r>
              <a:rPr lang="en-US" sz="30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P</a:t>
            </a:r>
            <a:r>
              <a:rPr lang="en-US" sz="30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robability of harm being caused, usually expressed as a percent or ratio of treated population.</a:t>
            </a:r>
            <a:endParaRPr lang="en-US" sz="3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120"/>
              </a:spcAft>
              <a:buSzPts val="1000"/>
              <a:buNone/>
              <a:tabLst>
                <a:tab pos="457200" algn="l"/>
              </a:tabLst>
            </a:pPr>
            <a:r>
              <a:rPr lang="en-US" sz="30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tooltip="Risk factor">
                  <a:extLst>
                    <a:ext uri="{A12FA001-AC4F-418D-AE19-62706E023703}">
                      <ahyp:hlinkClr xmlns:ahyp="http://schemas.microsoft.com/office/drawing/2018/hyperlinkcolor" val="tx"/>
                    </a:ext>
                  </a:extLst>
                </a:hlinkClick>
              </a:rPr>
              <a:t>(h). Risk factor</a:t>
            </a:r>
            <a:r>
              <a:rPr lang="en-US" sz="30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0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lvl="0" indent="0">
              <a:lnSpc>
                <a:spcPct val="107000"/>
              </a:lnSpc>
              <a:spcBef>
                <a:spcPts val="0"/>
              </a:spcBef>
              <a:spcAft>
                <a:spcPts val="120"/>
              </a:spcAft>
              <a:buSzPts val="1000"/>
              <a:buNone/>
              <a:tabLst>
                <a:tab pos="457200" algn="l"/>
              </a:tabLst>
            </a:pPr>
            <a:r>
              <a:rPr lang="en-US" sz="30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Attribute of a patient that may predispose, or increase risk, that may or may not be drug-related</a:t>
            </a:r>
            <a:r>
              <a:rPr lang="en-US" sz="3000" b="1"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nSpc>
                <a:spcPct val="107000"/>
              </a:lnSpc>
              <a:spcBef>
                <a:spcPts val="0"/>
              </a:spcBef>
              <a:spcAft>
                <a:spcPts val="120"/>
              </a:spcAft>
              <a:buSzPts val="1000"/>
              <a:buNone/>
              <a:tabLst>
                <a:tab pos="457200" algn="l"/>
              </a:tabLst>
            </a:pPr>
            <a:r>
              <a:rPr lang="en-US" sz="3000" b="1"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e.g. obesity </a:t>
            </a:r>
            <a:r>
              <a:rPr lang="en-US" sz="30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is considered a risk factor for a number of diseases and</a:t>
            </a:r>
            <a:r>
              <a:rPr lang="en-US" sz="30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adverse drug reactions. </a:t>
            </a:r>
          </a:p>
        </p:txBody>
      </p:sp>
    </p:spTree>
    <p:extLst>
      <p:ext uri="{BB962C8B-B14F-4D97-AF65-F5344CB8AC3E}">
        <p14:creationId xmlns:p14="http://schemas.microsoft.com/office/powerpoint/2010/main" val="621732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80E7D-4D81-E23A-4B36-9AECE88928F0}"/>
              </a:ext>
            </a:extLst>
          </p:cNvPr>
          <p:cNvSpPr>
            <a:spLocks noGrp="1"/>
          </p:cNvSpPr>
          <p:nvPr>
            <p:ph type="title"/>
          </p:nvPr>
        </p:nvSpPr>
        <p:spPr>
          <a:xfrm>
            <a:off x="838200" y="241838"/>
            <a:ext cx="10515600" cy="590372"/>
          </a:xfrm>
        </p:spPr>
        <p:txBody>
          <a:bodyPr>
            <a:noAutofit/>
          </a:bodyPr>
          <a:lstStyle/>
          <a:p>
            <a:pPr algn="ctr"/>
            <a:r>
              <a:rPr lang="en-US"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Terms commonly used in PV (Cont.)</a:t>
            </a:r>
            <a:endParaRPr lang="en-US" dirty="0"/>
          </a:p>
        </p:txBody>
      </p:sp>
      <p:sp>
        <p:nvSpPr>
          <p:cNvPr id="3" name="Content Placeholder 2">
            <a:extLst>
              <a:ext uri="{FF2B5EF4-FFF2-40B4-BE49-F238E27FC236}">
                <a16:creationId xmlns:a16="http://schemas.microsoft.com/office/drawing/2014/main" id="{999FEF8E-BF22-8AF1-F65F-1605A9DD87CA}"/>
              </a:ext>
            </a:extLst>
          </p:cNvPr>
          <p:cNvSpPr>
            <a:spLocks noGrp="1"/>
          </p:cNvSpPr>
          <p:nvPr>
            <p:ph idx="1"/>
          </p:nvPr>
        </p:nvSpPr>
        <p:spPr>
          <a:xfrm>
            <a:off x="421240" y="965771"/>
            <a:ext cx="11342670" cy="5445304"/>
          </a:xfrm>
        </p:spPr>
        <p:txBody>
          <a:bodyPr>
            <a:noAutofit/>
          </a:bodyPr>
          <a:lstStyle/>
          <a:p>
            <a:pPr marL="0" marR="0" lvl="0" indent="0">
              <a:lnSpc>
                <a:spcPct val="107000"/>
              </a:lnSpc>
              <a:spcBef>
                <a:spcPts val="0"/>
              </a:spcBef>
              <a:spcAft>
                <a:spcPts val="120"/>
              </a:spcAft>
              <a:buSzPts val="1000"/>
              <a:buNone/>
              <a:tabLst>
                <a:tab pos="457200" algn="l"/>
              </a:tabLst>
            </a:pPr>
            <a:r>
              <a:rPr lang="en-US" sz="3200" b="1" u="sng"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(j). </a:t>
            </a:r>
            <a:r>
              <a:rPr lang="en-US" sz="32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Signal: </a:t>
            </a: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New safety finding within safety data that requires further investigation. There are three categories of signals:</a:t>
            </a:r>
          </a:p>
          <a:p>
            <a:pPr marL="0" marR="0" lvl="0" indent="0">
              <a:lnSpc>
                <a:spcPct val="107000"/>
              </a:lnSpc>
              <a:spcBef>
                <a:spcPts val="0"/>
              </a:spcBef>
              <a:spcAft>
                <a:spcPts val="120"/>
              </a:spcAft>
              <a:buSzPts val="1000"/>
              <a:buNone/>
              <a:tabLst>
                <a:tab pos="457200" algn="l"/>
              </a:tabLst>
            </a:pPr>
            <a:r>
              <a:rPr lang="en-US" sz="32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i</a:t>
            </a:r>
            <a:r>
              <a:rPr lang="en-US" sz="32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Confirmed signals</a:t>
            </a:r>
            <a:r>
              <a:rPr lang="en-US" sz="3200" b="1" i="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200" i="1"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There is causal relation between drug &amp; AE</a:t>
            </a:r>
            <a:r>
              <a:rPr lang="en-US" sz="32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nSpc>
                <a:spcPct val="107000"/>
              </a:lnSpc>
              <a:spcBef>
                <a:spcPts val="0"/>
              </a:spcBef>
              <a:spcAft>
                <a:spcPts val="120"/>
              </a:spcAft>
              <a:buSzPts val="1000"/>
              <a:buNone/>
              <a:tabLst>
                <a:tab pos="457200" algn="l"/>
              </a:tabLst>
            </a:pPr>
            <a:r>
              <a:rPr lang="en-US" sz="32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ii. R</a:t>
            </a:r>
            <a:r>
              <a:rPr lang="en-US" sz="32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efuted (or false) signals. </a:t>
            </a: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No causal relation among drug &amp; AE. </a:t>
            </a:r>
            <a:endParaRPr lang="en-US" sz="32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nSpc>
                <a:spcPct val="107000"/>
              </a:lnSpc>
              <a:spcBef>
                <a:spcPts val="0"/>
              </a:spcBef>
              <a:spcAft>
                <a:spcPts val="120"/>
              </a:spcAft>
              <a:buSzPts val="1000"/>
              <a:buNone/>
              <a:tabLst>
                <a:tab pos="457200" algn="l"/>
              </a:tabLst>
            </a:pPr>
            <a:r>
              <a:rPr lang="en-US" sz="32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iii. Unconfirmed signals. </a:t>
            </a: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Require further investigation (more data) such as post-marketing trial to study the issue.</a:t>
            </a:r>
          </a:p>
          <a:p>
            <a:pPr marL="0" indent="0">
              <a:lnSpc>
                <a:spcPct val="107000"/>
              </a:lnSpc>
              <a:spcBef>
                <a:spcPts val="0"/>
              </a:spcBef>
              <a:spcAft>
                <a:spcPts val="120"/>
              </a:spcAft>
              <a:buSzPts val="1000"/>
              <a:buNone/>
              <a:tabLst>
                <a:tab pos="457200" algn="l"/>
              </a:tabLst>
            </a:pPr>
            <a:r>
              <a:rPr lang="en-US" sz="32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rPr>
              <a:t>(k).</a:t>
            </a:r>
            <a:r>
              <a:rPr lang="en-US" sz="32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Triage">
                  <a:extLst>
                    <a:ext uri="{A12FA001-AC4F-418D-AE19-62706E023703}">
                      <ahyp:hlinkClr xmlns:ahyp="http://schemas.microsoft.com/office/drawing/2018/hyperlinkcolor" val="tx"/>
                    </a:ext>
                  </a:extLst>
                </a:hlinkClick>
              </a:rPr>
              <a:t> Triage</a:t>
            </a:r>
            <a:r>
              <a:rPr lang="en-US" sz="32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Process of estimation of seriousness of adverse event. AE </a:t>
            </a:r>
            <a:r>
              <a:rPr lang="en-US" sz="32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can be </a:t>
            </a: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reported into one of three categories: </a:t>
            </a:r>
          </a:p>
          <a:p>
            <a:pPr marL="0" indent="0">
              <a:lnSpc>
                <a:spcPct val="107000"/>
              </a:lnSpc>
              <a:spcBef>
                <a:spcPts val="0"/>
              </a:spcBef>
              <a:spcAft>
                <a:spcPts val="120"/>
              </a:spcAft>
              <a:buSzPts val="1000"/>
              <a:buNone/>
              <a:tabLst>
                <a:tab pos="457200" algn="l"/>
              </a:tabLst>
            </a:pP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3200" b="1"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serious-case</a:t>
            </a:r>
            <a:r>
              <a:rPr lang="en-US" sz="32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3200" b="1"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non-serious case </a:t>
            </a: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3200" b="1"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no-case</a:t>
            </a: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(minimum criteria for an AE case are not fulfilled).</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120"/>
              </a:spcAft>
              <a:buSzPts val="1000"/>
              <a:buNone/>
              <a:tabLst>
                <a:tab pos="457200" algn="l"/>
              </a:tabLst>
            </a:pPr>
            <a:r>
              <a:rPr lang="en-US" sz="32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6764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481DA-1F16-062F-92E5-A41FDA8A9B5C}"/>
              </a:ext>
            </a:extLst>
          </p:cNvPr>
          <p:cNvSpPr>
            <a:spLocks noGrp="1"/>
          </p:cNvSpPr>
          <p:nvPr>
            <p:ph type="title"/>
          </p:nvPr>
        </p:nvSpPr>
        <p:spPr>
          <a:xfrm>
            <a:off x="801384" y="246579"/>
            <a:ext cx="10480496" cy="657547"/>
          </a:xfrm>
        </p:spPr>
        <p:txBody>
          <a:bodyPr>
            <a:noAutofit/>
          </a:bodyPr>
          <a:lstStyle/>
          <a:p>
            <a:pPr algn="ctr"/>
            <a:r>
              <a:rPr lang="en-US"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Terms commonly used in PV (Cont.)</a:t>
            </a:r>
            <a:endParaRPr lang="en-US"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397E0F9-E694-5A20-EFD5-3AAAEFDA6A8A}"/>
              </a:ext>
            </a:extLst>
          </p:cNvPr>
          <p:cNvSpPr>
            <a:spLocks noGrp="1"/>
          </p:cNvSpPr>
          <p:nvPr>
            <p:ph idx="1"/>
          </p:nvPr>
        </p:nvSpPr>
        <p:spPr>
          <a:xfrm>
            <a:off x="472611" y="883579"/>
            <a:ext cx="11178283" cy="5527496"/>
          </a:xfrm>
        </p:spPr>
        <p:txBody>
          <a:bodyPr>
            <a:normAutofit/>
          </a:bodyPr>
          <a:lstStyle/>
          <a:p>
            <a:pPr marL="0" marR="0">
              <a:lnSpc>
                <a:spcPct val="107000"/>
              </a:lnSpc>
              <a:spcBef>
                <a:spcPts val="600"/>
              </a:spcBef>
              <a:spcAft>
                <a:spcPts val="1200"/>
              </a:spcAft>
            </a:pPr>
            <a:r>
              <a:rPr lang="en-US" sz="36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Adverse event is considered serious </a:t>
            </a:r>
            <a:r>
              <a:rPr lang="en-US" sz="36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if it meets one or more of the following criteria:</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120"/>
              </a:spcAft>
              <a:tabLst>
                <a:tab pos="457200" algn="l"/>
              </a:tabLst>
            </a:pPr>
            <a:r>
              <a:rPr lang="en-US" sz="36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R</a:t>
            </a:r>
            <a:r>
              <a:rPr lang="en-US" sz="36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esults in death, or is life-threatening.</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120"/>
              </a:spcAft>
              <a:tabLst>
                <a:tab pos="457200" algn="l"/>
              </a:tabLst>
            </a:pPr>
            <a:r>
              <a:rPr lang="en-US" sz="36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R</a:t>
            </a:r>
            <a:r>
              <a:rPr lang="en-US" sz="36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equires inpatient hospitalization or prolongation of existing hospitalization.</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120"/>
              </a:spcAft>
              <a:tabLst>
                <a:tab pos="457200" algn="l"/>
              </a:tabLst>
            </a:pPr>
            <a:r>
              <a:rPr lang="en-US" sz="36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R</a:t>
            </a:r>
            <a:r>
              <a:rPr lang="en-US" sz="36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esults in persistent or significant disability or incapacity.</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120"/>
              </a:spcAft>
              <a:tabLst>
                <a:tab pos="457200" algn="l"/>
              </a:tabLst>
            </a:pPr>
            <a:r>
              <a:rPr lang="en-US" sz="36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R</a:t>
            </a:r>
            <a:r>
              <a:rPr lang="en-US" sz="36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esults in a congenital anomaly (birth defect).</a:t>
            </a:r>
          </a:p>
          <a:p>
            <a:pPr marL="0" indent="0">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47149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31A40-0CDD-475C-42E4-D90213980800}"/>
              </a:ext>
            </a:extLst>
          </p:cNvPr>
          <p:cNvSpPr>
            <a:spLocks noGrp="1"/>
          </p:cNvSpPr>
          <p:nvPr>
            <p:ph type="title"/>
          </p:nvPr>
        </p:nvSpPr>
        <p:spPr>
          <a:xfrm>
            <a:off x="1099334" y="221290"/>
            <a:ext cx="10254465" cy="631468"/>
          </a:xfrm>
        </p:spPr>
        <p:txBody>
          <a:bodyPr>
            <a:normAutofit fontScale="90000"/>
          </a:bodyPr>
          <a:lstStyle/>
          <a:p>
            <a:pPr algn="ctr"/>
            <a:r>
              <a:rPr lang="en-US"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Terms commonly used in PV (Cont.)</a:t>
            </a:r>
            <a:endParaRPr lang="en-US" dirty="0"/>
          </a:p>
        </p:txBody>
      </p:sp>
      <p:sp>
        <p:nvSpPr>
          <p:cNvPr id="3" name="Content Placeholder 2">
            <a:extLst>
              <a:ext uri="{FF2B5EF4-FFF2-40B4-BE49-F238E27FC236}">
                <a16:creationId xmlns:a16="http://schemas.microsoft.com/office/drawing/2014/main" id="{64C53BB4-7F29-9BFE-9205-939DBF51ABCE}"/>
              </a:ext>
            </a:extLst>
          </p:cNvPr>
          <p:cNvSpPr>
            <a:spLocks noGrp="1"/>
          </p:cNvSpPr>
          <p:nvPr>
            <p:ph idx="1"/>
          </p:nvPr>
        </p:nvSpPr>
        <p:spPr>
          <a:xfrm>
            <a:off x="417602" y="852758"/>
            <a:ext cx="11356796" cy="5701765"/>
          </a:xfrm>
        </p:spPr>
        <p:txBody>
          <a:bodyPr>
            <a:normAutofit lnSpcReduction="10000"/>
          </a:bodyPr>
          <a:lstStyle/>
          <a:p>
            <a:pPr marL="0" marR="0" lvl="0" indent="0">
              <a:lnSpc>
                <a:spcPct val="107000"/>
              </a:lnSpc>
              <a:spcBef>
                <a:spcPts val="0"/>
              </a:spcBef>
              <a:spcAft>
                <a:spcPts val="120"/>
              </a:spcAft>
              <a:buSzPts val="1000"/>
              <a:buNone/>
              <a:tabLst>
                <a:tab pos="457200" algn="l"/>
              </a:tabLst>
            </a:pPr>
            <a:r>
              <a:rPr lang="en-US" sz="3400" b="1" dirty="0">
                <a:solidFill>
                  <a:srgbClr val="0000FF"/>
                </a:solidFill>
                <a:effectLst/>
                <a:latin typeface="SimSun" panose="02010600030101010101" pitchFamily="2" charset="-122"/>
                <a:ea typeface="SimSun" panose="02010600030101010101" pitchFamily="2" charset="-122"/>
                <a:cs typeface="Times New Roman" panose="02020603050405020304" pitchFamily="18" charset="0"/>
                <a:hlinkClick r:id="rId2" tooltip="Clinical trial">
                  <a:extLst>
                    <a:ext uri="{A12FA001-AC4F-418D-AE19-62706E023703}">
                      <ahyp:hlinkClr xmlns:ahyp="http://schemas.microsoft.com/office/drawing/2018/hyperlinkcolor" val="tx"/>
                    </a:ext>
                  </a:extLst>
                </a:hlinkClick>
              </a:rPr>
              <a:t>(</a:t>
            </a:r>
            <a:r>
              <a:rPr lang="en-US" sz="3400" b="1" dirty="0">
                <a:solidFill>
                  <a:srgbClr val="0000FF"/>
                </a:solidFill>
                <a:effectLst/>
                <a:latin typeface="Brush Script MT" panose="03060802040406070304" pitchFamily="66" charset="0"/>
                <a:ea typeface="SimSun" panose="02010600030101010101" pitchFamily="2" charset="-122"/>
                <a:cs typeface="Times New Roman" panose="02020603050405020304" pitchFamily="18" charset="0"/>
                <a:hlinkClick r:id="rId2" tooltip="Clinical trial">
                  <a:extLst>
                    <a:ext uri="{A12FA001-AC4F-418D-AE19-62706E023703}">
                      <ahyp:hlinkClr xmlns:ahyp="http://schemas.microsoft.com/office/drawing/2018/hyperlinkcolor" val="tx"/>
                    </a:ext>
                  </a:extLst>
                </a:hlinkClick>
              </a:rPr>
              <a:t>l</a:t>
            </a:r>
            <a:r>
              <a:rPr lang="en-US" sz="3400" b="1" dirty="0">
                <a:solidFill>
                  <a:srgbClr val="0000FF"/>
                </a:solidFill>
                <a:effectLst/>
                <a:latin typeface="SimSun" panose="02010600030101010101" pitchFamily="2" charset="-122"/>
                <a:ea typeface="SimSun" panose="02010600030101010101" pitchFamily="2" charset="-122"/>
                <a:cs typeface="Times New Roman" panose="02020603050405020304" pitchFamily="18" charset="0"/>
                <a:hlinkClick r:id="rId2" tooltip="Clinical trial">
                  <a:extLst>
                    <a:ext uri="{A12FA001-AC4F-418D-AE19-62706E023703}">
                      <ahyp:hlinkClr xmlns:ahyp="http://schemas.microsoft.com/office/drawing/2018/hyperlinkcolor" val="tx"/>
                    </a:ext>
                  </a:extLst>
                </a:hlinkClick>
              </a:rPr>
              <a:t>).</a:t>
            </a:r>
            <a:r>
              <a:rPr lang="en-US" sz="34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Clinical trial">
                  <a:extLst>
                    <a:ext uri="{A12FA001-AC4F-418D-AE19-62706E023703}">
                      <ahyp:hlinkClr xmlns:ahyp="http://schemas.microsoft.com/office/drawing/2018/hyperlinkcolor" val="tx"/>
                    </a:ext>
                  </a:extLst>
                </a:hlinkClick>
              </a:rPr>
              <a:t> Clinical trial</a:t>
            </a:r>
            <a:r>
              <a:rPr lang="en-US" sz="34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a:lnSpc>
                <a:spcPct val="107000"/>
              </a:lnSpc>
              <a:spcBef>
                <a:spcPts val="0"/>
              </a:spcBef>
              <a:spcAft>
                <a:spcPts val="120"/>
              </a:spcAft>
              <a:buSzPts val="1000"/>
              <a:buFont typeface="Wingdings" panose="05000000000000000000" pitchFamily="2" charset="2"/>
              <a:buChar char="v"/>
              <a:tabLst>
                <a:tab pos="457200" algn="l"/>
              </a:tabLst>
            </a:pPr>
            <a:r>
              <a:rPr lang="en-US" sz="34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Refers to an organized </a:t>
            </a:r>
            <a:r>
              <a:rPr lang="en-US" sz="3400" dirty="0">
                <a:effectLst/>
                <a:latin typeface="Times New Roman" panose="02020603050405020304" pitchFamily="18" charset="0"/>
                <a:ea typeface="Times New Roman" panose="02020603050405020304" pitchFamily="18" charset="0"/>
                <a:cs typeface="Times New Roman" panose="02020603050405020304" pitchFamily="18" charset="0"/>
              </a:rPr>
              <a:t>program to determine</a:t>
            </a:r>
            <a:r>
              <a:rPr lang="en-US" sz="3400" u="sng"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4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safety &amp;/or </a:t>
            </a:r>
            <a:r>
              <a:rPr lang="en-US" sz="34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tooltip="Efficacy">
                  <a:extLst>
                    <a:ext uri="{A12FA001-AC4F-418D-AE19-62706E023703}">
                      <ahyp:hlinkClr xmlns:ahyp="http://schemas.microsoft.com/office/drawing/2018/hyperlinkcolor" val="tx"/>
                    </a:ext>
                  </a:extLst>
                </a:hlinkClick>
              </a:rPr>
              <a:t>efficacy</a:t>
            </a:r>
            <a:r>
              <a:rPr lang="en-US" sz="34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4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of a drug (or drugs) in patients.</a:t>
            </a:r>
          </a:p>
          <a:p>
            <a:pPr>
              <a:lnSpc>
                <a:spcPct val="107000"/>
              </a:lnSpc>
              <a:spcBef>
                <a:spcPts val="0"/>
              </a:spcBef>
              <a:spcAft>
                <a:spcPts val="120"/>
              </a:spcAft>
              <a:buSzPts val="1000"/>
              <a:buFont typeface="Wingdings" panose="05000000000000000000" pitchFamily="2" charset="2"/>
              <a:buChar char="v"/>
              <a:tabLst>
                <a:tab pos="457200" algn="l"/>
              </a:tabLst>
            </a:pPr>
            <a:r>
              <a:rPr lang="en-US" sz="34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D</a:t>
            </a:r>
            <a:r>
              <a:rPr lang="en-US" sz="34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esign of a clinical trial depends on the drug and the phase of its development.</a:t>
            </a:r>
            <a:endParaRPr lang="en-US" sz="34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Bef>
                <a:spcPts val="0"/>
              </a:spcBef>
              <a:spcAft>
                <a:spcPts val="120"/>
              </a:spcAft>
              <a:buSzPts val="1000"/>
              <a:buFont typeface="Wingdings" panose="05000000000000000000" pitchFamily="2" charset="2"/>
              <a:buChar char="v"/>
              <a:tabLst>
                <a:tab pos="457200" algn="l"/>
              </a:tabLst>
            </a:pPr>
            <a:r>
              <a:rPr lang="en-US" sz="34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Control group </a:t>
            </a:r>
            <a:r>
              <a:rPr lang="en-US" sz="34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is a group (or cohort) of individual patients that is used for comparison within a clinical trial.</a:t>
            </a:r>
          </a:p>
          <a:p>
            <a:pPr>
              <a:lnSpc>
                <a:spcPct val="107000"/>
              </a:lnSpc>
              <a:spcBef>
                <a:spcPts val="0"/>
              </a:spcBef>
              <a:spcAft>
                <a:spcPts val="120"/>
              </a:spcAft>
              <a:buSzPts val="1000"/>
              <a:buFont typeface="Wingdings" panose="05000000000000000000" pitchFamily="2" charset="2"/>
              <a:buChar char="v"/>
              <a:tabLst>
                <a:tab pos="457200" algn="l"/>
              </a:tabLst>
            </a:pPr>
            <a:r>
              <a:rPr lang="en-US" sz="3400" b="1"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C</a:t>
            </a:r>
            <a:r>
              <a:rPr lang="en-US" sz="3400" b="1"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ontrol group may be taking </a:t>
            </a:r>
            <a:r>
              <a:rPr lang="en-US" sz="34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34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placebo</a:t>
            </a:r>
            <a:r>
              <a:rPr lang="en-US" sz="34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400" b="1"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an inactive drug</a:t>
            </a:r>
            <a:r>
              <a:rPr lang="en-US" sz="34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or an </a:t>
            </a:r>
            <a:r>
              <a:rPr lang="en-US" sz="34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active drug </a:t>
            </a:r>
            <a:r>
              <a:rPr lang="en-US" sz="34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400" b="1"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Standard treatment</a:t>
            </a:r>
            <a:r>
              <a:rPr lang="en-US" sz="34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for comparison. </a:t>
            </a:r>
          </a:p>
          <a:p>
            <a:pPr>
              <a:lnSpc>
                <a:spcPct val="107000"/>
              </a:lnSpc>
              <a:spcBef>
                <a:spcPts val="0"/>
              </a:spcBef>
              <a:spcAft>
                <a:spcPts val="120"/>
              </a:spcAft>
              <a:buSzPts val="1000"/>
              <a:buFont typeface="Wingdings" panose="05000000000000000000" pitchFamily="2" charset="2"/>
              <a:buChar char="v"/>
              <a:tabLst>
                <a:tab pos="457200" algn="l"/>
              </a:tabLst>
            </a:pPr>
            <a:r>
              <a:rPr lang="en-US" sz="340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Clinical trials are discussed in a bit detail in the end.</a:t>
            </a:r>
            <a:endParaRPr lang="en-US" sz="34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3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9408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00896-2348-2859-9E22-D2BEBE7908FD}"/>
              </a:ext>
            </a:extLst>
          </p:cNvPr>
          <p:cNvSpPr>
            <a:spLocks noGrp="1"/>
          </p:cNvSpPr>
          <p:nvPr>
            <p:ph type="title"/>
          </p:nvPr>
        </p:nvSpPr>
        <p:spPr>
          <a:xfrm>
            <a:off x="811658" y="164387"/>
            <a:ext cx="10542142" cy="585630"/>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Detection of Adverse Drug Reactions </a:t>
            </a:r>
          </a:p>
        </p:txBody>
      </p:sp>
      <p:sp>
        <p:nvSpPr>
          <p:cNvPr id="3" name="Content Placeholder 2">
            <a:extLst>
              <a:ext uri="{FF2B5EF4-FFF2-40B4-BE49-F238E27FC236}">
                <a16:creationId xmlns:a16="http://schemas.microsoft.com/office/drawing/2014/main" id="{39563708-6921-9471-5E52-7107FB2D5F6D}"/>
              </a:ext>
            </a:extLst>
          </p:cNvPr>
          <p:cNvSpPr>
            <a:spLocks noGrp="1"/>
          </p:cNvSpPr>
          <p:nvPr>
            <p:ph idx="1"/>
          </p:nvPr>
        </p:nvSpPr>
        <p:spPr>
          <a:xfrm>
            <a:off x="248526" y="801387"/>
            <a:ext cx="11694947" cy="5851130"/>
          </a:xfrm>
        </p:spPr>
        <p:txBody>
          <a:bodyPr>
            <a:normAutofit fontScale="92500"/>
          </a:bodyPr>
          <a:lstStyle/>
          <a:p>
            <a:pPr algn="l"/>
            <a:r>
              <a:rPr lang="en-US" sz="3200" b="0" i="0" dirty="0">
                <a:solidFill>
                  <a:srgbClr val="231F20"/>
                </a:solidFill>
                <a:effectLst/>
                <a:latin typeface="Times New Roman" panose="02020603050405020304" pitchFamily="18" charset="0"/>
                <a:cs typeface="Times New Roman" panose="02020603050405020304" pitchFamily="18" charset="0"/>
              </a:rPr>
              <a:t>A common mode for </a:t>
            </a:r>
            <a:r>
              <a:rPr lang="en-US" sz="3200" b="1" i="0" dirty="0">
                <a:solidFill>
                  <a:srgbClr val="231F20"/>
                </a:solidFill>
                <a:effectLst/>
                <a:latin typeface="Times New Roman" panose="02020603050405020304" pitchFamily="18" charset="0"/>
                <a:cs typeface="Times New Roman" panose="02020603050405020304" pitchFamily="18" charset="0"/>
              </a:rPr>
              <a:t>detection of Adverse Drug Reactions (ADRs), </a:t>
            </a:r>
            <a:r>
              <a:rPr lang="en-US" sz="3200" b="0" i="0" dirty="0">
                <a:solidFill>
                  <a:srgbClr val="231F20"/>
                </a:solidFill>
                <a:effectLst/>
                <a:latin typeface="Times New Roman" panose="02020603050405020304" pitchFamily="18" charset="0"/>
                <a:cs typeface="Times New Roman" panose="02020603050405020304" pitchFamily="18" charset="0"/>
              </a:rPr>
              <a:t>or </a:t>
            </a:r>
            <a:r>
              <a:rPr lang="en-US" sz="3200" b="1" i="0" dirty="0">
                <a:solidFill>
                  <a:srgbClr val="231F20"/>
                </a:solidFill>
                <a:effectLst/>
                <a:latin typeface="Times New Roman" panose="02020603050405020304" pitchFamily="18" charset="0"/>
                <a:cs typeface="Times New Roman" panose="02020603050405020304" pitchFamily="18" charset="0"/>
              </a:rPr>
              <a:t>Drug Related Problems (DRPs) </a:t>
            </a:r>
            <a:r>
              <a:rPr lang="en-US" sz="3200" i="0" dirty="0">
                <a:effectLst/>
                <a:latin typeface="Times New Roman" panose="02020603050405020304" pitchFamily="18" charset="0"/>
                <a:cs typeface="Times New Roman" panose="02020603050405020304" pitchFamily="18" charset="0"/>
              </a:rPr>
              <a:t>is</a:t>
            </a:r>
            <a:r>
              <a:rPr lang="en-US" sz="3200" b="1" i="0" dirty="0">
                <a:solidFill>
                  <a:srgbClr val="0000FF"/>
                </a:solidFill>
                <a:effectLst/>
                <a:latin typeface="Times New Roman" panose="02020603050405020304" pitchFamily="18" charset="0"/>
                <a:cs typeface="Times New Roman" panose="02020603050405020304" pitchFamily="18" charset="0"/>
              </a:rPr>
              <a:t> “Method of Triggers”.</a:t>
            </a:r>
          </a:p>
          <a:p>
            <a:pPr algn="l"/>
            <a:r>
              <a:rPr lang="en-US" sz="3200" b="1" i="0" dirty="0">
                <a:solidFill>
                  <a:srgbClr val="231F20"/>
                </a:solidFill>
                <a:effectLst/>
                <a:latin typeface="Times New Roman" panose="02020603050405020304" pitchFamily="18" charset="0"/>
                <a:cs typeface="Times New Roman" panose="02020603050405020304" pitchFamily="18" charset="0"/>
              </a:rPr>
              <a:t>Method of Triggers </a:t>
            </a:r>
            <a:r>
              <a:rPr lang="en-US" sz="3200" b="1" i="0" dirty="0">
                <a:effectLst/>
                <a:latin typeface="Times New Roman" panose="02020603050405020304" pitchFamily="18" charset="0"/>
                <a:cs typeface="Times New Roman" panose="02020603050405020304" pitchFamily="18" charset="0"/>
              </a:rPr>
              <a:t>involves </a:t>
            </a:r>
            <a:r>
              <a:rPr lang="en-US" sz="3200" b="1" i="0" dirty="0">
                <a:solidFill>
                  <a:srgbClr val="0000FF"/>
                </a:solidFill>
                <a:effectLst/>
                <a:latin typeface="Times New Roman" panose="02020603050405020304" pitchFamily="18" charset="0"/>
                <a:cs typeface="Times New Roman" panose="02020603050405020304" pitchFamily="18" charset="0"/>
              </a:rPr>
              <a:t>“tools” </a:t>
            </a:r>
            <a:r>
              <a:rPr lang="en-US" sz="3200" b="1" i="0" dirty="0">
                <a:solidFill>
                  <a:srgbClr val="231F20"/>
                </a:solidFill>
                <a:effectLst/>
                <a:latin typeface="Times New Roman" panose="02020603050405020304" pitchFamily="18" charset="0"/>
                <a:cs typeface="Times New Roman" panose="02020603050405020304" pitchFamily="18" charset="0"/>
              </a:rPr>
              <a:t>used in management of patients</a:t>
            </a:r>
            <a:r>
              <a:rPr lang="en-US" sz="3200" b="0" i="0" dirty="0">
                <a:solidFill>
                  <a:srgbClr val="231F20"/>
                </a:solidFill>
                <a:effectLst/>
                <a:latin typeface="Times New Roman" panose="02020603050405020304" pitchFamily="18" charset="0"/>
                <a:cs typeface="Times New Roman" panose="02020603050405020304" pitchFamily="18" charset="0"/>
              </a:rPr>
              <a:t>, which point to DRPs </a:t>
            </a:r>
            <a:r>
              <a:rPr lang="en-US" sz="3200" b="1" i="0" dirty="0">
                <a:solidFill>
                  <a:srgbClr val="0000FF"/>
                </a:solidFill>
                <a:effectLst/>
                <a:latin typeface="Times New Roman" panose="02020603050405020304" pitchFamily="18" charset="0"/>
                <a:cs typeface="Times New Roman" panose="02020603050405020304" pitchFamily="18" charset="0"/>
              </a:rPr>
              <a:t>include:</a:t>
            </a:r>
          </a:p>
          <a:p>
            <a:r>
              <a:rPr lang="en-US" sz="3200" b="1" dirty="0" err="1">
                <a:solidFill>
                  <a:srgbClr val="0000FF"/>
                </a:solidFill>
                <a:latin typeface="Times New Roman" panose="02020603050405020304" pitchFamily="18" charset="0"/>
                <a:cs typeface="Times New Roman" panose="02020603050405020304" pitchFamily="18" charset="0"/>
              </a:rPr>
              <a:t>i</a:t>
            </a:r>
            <a:r>
              <a:rPr lang="en-US" sz="3200" b="1" dirty="0">
                <a:solidFill>
                  <a:srgbClr val="0000FF"/>
                </a:solidFill>
                <a:latin typeface="Times New Roman" panose="02020603050405020304" pitchFamily="18" charset="0"/>
                <a:cs typeface="Times New Roman" panose="02020603050405020304" pitchFamily="18" charset="0"/>
              </a:rPr>
              <a:t>. D</a:t>
            </a:r>
            <a:r>
              <a:rPr lang="en-US" sz="3200" b="1" i="0" dirty="0">
                <a:solidFill>
                  <a:srgbClr val="0000FF"/>
                </a:solidFill>
                <a:effectLst/>
                <a:latin typeface="Times New Roman" panose="02020603050405020304" pitchFamily="18" charset="0"/>
                <a:cs typeface="Times New Roman" panose="02020603050405020304" pitchFamily="18" charset="0"/>
              </a:rPr>
              <a:t>rugs used for management </a:t>
            </a:r>
            <a:r>
              <a:rPr lang="en-US" sz="3200" b="0" i="0" dirty="0">
                <a:solidFill>
                  <a:srgbClr val="231F20"/>
                </a:solidFill>
                <a:effectLst/>
                <a:latin typeface="Times New Roman" panose="02020603050405020304" pitchFamily="18" charset="0"/>
                <a:cs typeface="Times New Roman" panose="02020603050405020304" pitchFamily="18" charset="0"/>
              </a:rPr>
              <a:t>of </a:t>
            </a:r>
            <a:r>
              <a:rPr lang="en-US" sz="3200" b="1" i="0" dirty="0">
                <a:solidFill>
                  <a:srgbClr val="231F20"/>
                </a:solidFill>
                <a:effectLst/>
                <a:latin typeface="Times New Roman" panose="02020603050405020304" pitchFamily="18" charset="0"/>
                <a:cs typeface="Times New Roman" panose="02020603050405020304" pitchFamily="18" charset="0"/>
              </a:rPr>
              <a:t>side effects of drugs</a:t>
            </a:r>
            <a:r>
              <a:rPr lang="en-US" sz="3200" b="0" i="0" dirty="0">
                <a:solidFill>
                  <a:srgbClr val="231F20"/>
                </a:solidFill>
                <a:effectLst/>
                <a:latin typeface="Times New Roman" panose="02020603050405020304" pitchFamily="18" charset="0"/>
                <a:cs typeface="Times New Roman" panose="02020603050405020304" pitchFamily="18" charset="0"/>
              </a:rPr>
              <a:t>, or </a:t>
            </a:r>
            <a:r>
              <a:rPr lang="en-US" sz="3200" b="1" i="0" dirty="0">
                <a:solidFill>
                  <a:srgbClr val="231F20"/>
                </a:solidFill>
                <a:effectLst/>
                <a:latin typeface="Times New Roman" panose="02020603050405020304" pitchFamily="18" charset="0"/>
                <a:cs typeface="Times New Roman" panose="02020603050405020304" pitchFamily="18" charset="0"/>
              </a:rPr>
              <a:t>overdose toxicity </a:t>
            </a:r>
            <a:r>
              <a:rPr lang="en-US" sz="3200" b="0" i="0" dirty="0">
                <a:solidFill>
                  <a:srgbClr val="231F20"/>
                </a:solidFill>
                <a:effectLst/>
                <a:latin typeface="Times New Roman" panose="02020603050405020304" pitchFamily="18" charset="0"/>
                <a:cs typeface="Times New Roman" panose="02020603050405020304" pitchFamily="18" charset="0"/>
              </a:rPr>
              <a:t>of drugs, or </a:t>
            </a:r>
            <a:r>
              <a:rPr lang="en-US" sz="3200" b="1" dirty="0">
                <a:solidFill>
                  <a:srgbClr val="231F20"/>
                </a:solidFill>
                <a:latin typeface="Times New Roman" panose="02020603050405020304" pitchFamily="18" charset="0"/>
                <a:cs typeface="Times New Roman" panose="02020603050405020304" pitchFamily="18" charset="0"/>
              </a:rPr>
              <a:t>drug abuse </a:t>
            </a:r>
            <a:r>
              <a:rPr lang="en-US" sz="3200" dirty="0">
                <a:solidFill>
                  <a:srgbClr val="231F20"/>
                </a:solidFill>
                <a:latin typeface="Times New Roman" panose="02020603050405020304" pitchFamily="18" charset="0"/>
                <a:cs typeface="Times New Roman" panose="02020603050405020304" pitchFamily="18" charset="0"/>
              </a:rPr>
              <a:t>(e.g. naloxone for opioids poisoning).</a:t>
            </a:r>
          </a:p>
          <a:p>
            <a:r>
              <a:rPr lang="en-US" sz="3200" dirty="0">
                <a:solidFill>
                  <a:srgbClr val="231F20"/>
                </a:solidFill>
                <a:latin typeface="Times New Roman" panose="02020603050405020304" pitchFamily="18" charset="0"/>
                <a:cs typeface="Times New Roman" panose="02020603050405020304" pitchFamily="18" charset="0"/>
              </a:rPr>
              <a:t>Knowledge of </a:t>
            </a:r>
            <a:r>
              <a:rPr lang="en-US" sz="3200" b="1" dirty="0">
                <a:solidFill>
                  <a:srgbClr val="0000FF"/>
                </a:solidFill>
                <a:latin typeface="Times New Roman" panose="02020603050405020304" pitchFamily="18" charset="0"/>
                <a:cs typeface="Times New Roman" panose="02020603050405020304" pitchFamily="18" charset="0"/>
              </a:rPr>
              <a:t>drugs, </a:t>
            </a:r>
            <a:r>
              <a:rPr lang="en-US" sz="3200" b="1" i="0" dirty="0">
                <a:solidFill>
                  <a:srgbClr val="0000FF"/>
                </a:solidFill>
                <a:effectLst/>
                <a:latin typeface="Times New Roman" panose="02020603050405020304" pitchFamily="18" charset="0"/>
                <a:cs typeface="Times New Roman" panose="02020603050405020304" pitchFamily="18" charset="0"/>
              </a:rPr>
              <a:t>that commonly cause ADRs,</a:t>
            </a:r>
            <a:r>
              <a:rPr lang="en-US" sz="3200" b="0" i="0" dirty="0">
                <a:solidFill>
                  <a:srgbClr val="231F20"/>
                </a:solidFill>
                <a:effectLst/>
                <a:latin typeface="Times New Roman" panose="02020603050405020304" pitchFamily="18" charset="0"/>
                <a:cs typeface="Times New Roman" panose="02020603050405020304" pitchFamily="18" charset="0"/>
              </a:rPr>
              <a:t> e.g. drugs that have </a:t>
            </a:r>
            <a:r>
              <a:rPr lang="en-US" sz="3200" b="1" i="0" dirty="0">
                <a:solidFill>
                  <a:srgbClr val="231F20"/>
                </a:solidFill>
                <a:effectLst/>
                <a:latin typeface="Times New Roman" panose="02020603050405020304" pitchFamily="18" charset="0"/>
                <a:cs typeface="Times New Roman" panose="02020603050405020304" pitchFamily="18" charset="0"/>
              </a:rPr>
              <a:t>low therapeutic index, </a:t>
            </a:r>
            <a:r>
              <a:rPr lang="en-US" sz="3200" i="0" dirty="0">
                <a:solidFill>
                  <a:srgbClr val="231F20"/>
                </a:solidFill>
                <a:effectLst/>
                <a:latin typeface="Times New Roman" panose="02020603050405020304" pitchFamily="18" charset="0"/>
                <a:cs typeface="Times New Roman" panose="02020603050405020304" pitchFamily="18" charset="0"/>
              </a:rPr>
              <a:t>i.e. warfarin, digoxin, theophylline, etc.</a:t>
            </a:r>
          </a:p>
          <a:p>
            <a:r>
              <a:rPr lang="en-US" sz="3200" dirty="0">
                <a:solidFill>
                  <a:srgbClr val="231F20"/>
                </a:solidFill>
                <a:latin typeface="Times New Roman" panose="02020603050405020304" pitchFamily="18" charset="0"/>
                <a:cs typeface="Times New Roman" panose="02020603050405020304" pitchFamily="18" charset="0"/>
              </a:rPr>
              <a:t>DRPs can be detected from </a:t>
            </a:r>
            <a:r>
              <a:rPr lang="en-US" sz="3200" b="1" i="0" dirty="0">
                <a:solidFill>
                  <a:srgbClr val="0000FF"/>
                </a:solidFill>
                <a:effectLst/>
                <a:latin typeface="Times New Roman" panose="02020603050405020304" pitchFamily="18" charset="0"/>
                <a:cs typeface="Times New Roman" panose="02020603050405020304" pitchFamily="18" charset="0"/>
              </a:rPr>
              <a:t>relevant laboratory tests</a:t>
            </a:r>
            <a:r>
              <a:rPr lang="en-US" sz="3200" b="0" i="0" dirty="0">
                <a:solidFill>
                  <a:srgbClr val="231F20"/>
                </a:solidFill>
                <a:effectLst/>
                <a:latin typeface="Times New Roman" panose="02020603050405020304" pitchFamily="18" charset="0"/>
                <a:cs typeface="Times New Roman" panose="02020603050405020304" pitchFamily="18" charset="0"/>
              </a:rPr>
              <a:t> advised by  doctor, e.g. INR &amp; PTT for warfarin &amp; heparin. </a:t>
            </a:r>
          </a:p>
          <a:p>
            <a:r>
              <a:rPr lang="en-US" sz="3200" b="0" i="0" dirty="0">
                <a:solidFill>
                  <a:srgbClr val="231F20"/>
                </a:solidFill>
                <a:effectLst/>
                <a:latin typeface="Times New Roman" panose="02020603050405020304" pitchFamily="18" charset="0"/>
                <a:cs typeface="Times New Roman" panose="02020603050405020304" pitchFamily="18" charset="0"/>
              </a:rPr>
              <a:t>ADRs can be pointed out </a:t>
            </a:r>
            <a:r>
              <a:rPr lang="en-US" sz="3200" b="1" i="0" dirty="0">
                <a:solidFill>
                  <a:srgbClr val="0000FF"/>
                </a:solidFill>
                <a:effectLst/>
                <a:latin typeface="Times New Roman" panose="02020603050405020304" pitchFamily="18" charset="0"/>
                <a:cs typeface="Times New Roman" panose="02020603050405020304" pitchFamily="18" charset="0"/>
              </a:rPr>
              <a:t>from signs and symptoms </a:t>
            </a:r>
            <a:r>
              <a:rPr lang="en-US" sz="3200" b="0" i="0" dirty="0">
                <a:solidFill>
                  <a:srgbClr val="231F20"/>
                </a:solidFill>
                <a:effectLst/>
                <a:latin typeface="Times New Roman" panose="02020603050405020304" pitchFamily="18" charset="0"/>
                <a:cs typeface="Times New Roman" panose="02020603050405020304" pitchFamily="18" charset="0"/>
              </a:rPr>
              <a:t>such as </a:t>
            </a:r>
            <a:r>
              <a:rPr lang="en-US" sz="3200" b="1" i="0" dirty="0">
                <a:solidFill>
                  <a:srgbClr val="231F20"/>
                </a:solidFill>
                <a:effectLst/>
                <a:latin typeface="Times New Roman" panose="02020603050405020304" pitchFamily="18" charset="0"/>
                <a:cs typeface="Times New Roman" panose="02020603050405020304" pitchFamily="18" charset="0"/>
              </a:rPr>
              <a:t>over‑sedation, tachycardia, falls</a:t>
            </a:r>
            <a:r>
              <a:rPr lang="en-US" sz="3200" b="0" i="0" dirty="0">
                <a:solidFill>
                  <a:srgbClr val="231F20"/>
                </a:solidFill>
                <a:effectLst/>
                <a:latin typeface="Times New Roman" panose="02020603050405020304" pitchFamily="18" charset="0"/>
                <a:cs typeface="Times New Roman" panose="02020603050405020304" pitchFamily="18" charset="0"/>
              </a:rPr>
              <a:t>, &amp; </a:t>
            </a:r>
            <a:r>
              <a:rPr lang="en-US" sz="3200" b="1" i="0" dirty="0">
                <a:solidFill>
                  <a:srgbClr val="231F20"/>
                </a:solidFill>
                <a:effectLst/>
                <a:latin typeface="Times New Roman" panose="02020603050405020304" pitchFamily="18" charset="0"/>
                <a:cs typeface="Times New Roman" panose="02020603050405020304" pitchFamily="18" charset="0"/>
              </a:rPr>
              <a:t>rash</a:t>
            </a:r>
            <a:r>
              <a:rPr lang="en-US" sz="3200" b="0" i="0" dirty="0">
                <a:solidFill>
                  <a:srgbClr val="231F20"/>
                </a:solidFill>
                <a:effectLst/>
                <a:latin typeface="Times New Roman" panose="02020603050405020304" pitchFamily="18" charset="0"/>
                <a:cs typeface="Times New Roman" panose="02020603050405020304" pitchFamily="18" charset="0"/>
              </a:rPr>
              <a:t>, etc.</a:t>
            </a:r>
            <a:r>
              <a:rPr lang="en-US" sz="32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6011154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C9330-2BC3-F305-98D8-F3070C8161FE}"/>
              </a:ext>
            </a:extLst>
          </p:cNvPr>
          <p:cNvSpPr>
            <a:spLocks noGrp="1"/>
          </p:cNvSpPr>
          <p:nvPr>
            <p:ph type="title"/>
          </p:nvPr>
        </p:nvSpPr>
        <p:spPr>
          <a:xfrm>
            <a:off x="212943" y="139098"/>
            <a:ext cx="11736888" cy="574886"/>
          </a:xfrm>
        </p:spPr>
        <p:txBody>
          <a:bodyPr>
            <a:noAutofit/>
          </a:bodyPr>
          <a:lstStyle/>
          <a:p>
            <a:pPr algn="ctr"/>
            <a:r>
              <a:rPr lang="en-US" sz="3600" b="1" dirty="0">
                <a:solidFill>
                  <a:srgbClr val="C00000"/>
                </a:solidFill>
                <a:latin typeface="Times New Roman" panose="02020603050405020304" pitchFamily="18" charset="0"/>
                <a:cs typeface="Times New Roman" panose="02020603050405020304" pitchFamily="18" charset="0"/>
              </a:rPr>
              <a:t> Examples of Triggers Used for Detection of ADRs</a:t>
            </a:r>
            <a:endParaRPr lang="en-US" sz="3600" dirty="0"/>
          </a:p>
        </p:txBody>
      </p:sp>
      <p:pic>
        <p:nvPicPr>
          <p:cNvPr id="12" name="Picture 11">
            <a:extLst>
              <a:ext uri="{FF2B5EF4-FFF2-40B4-BE49-F238E27FC236}">
                <a16:creationId xmlns:a16="http://schemas.microsoft.com/office/drawing/2014/main" id="{F6735818-FE1A-4187-D3C2-C65122B955EB}"/>
              </a:ext>
            </a:extLst>
          </p:cNvPr>
          <p:cNvPicPr>
            <a:picLocks noChangeAspect="1"/>
          </p:cNvPicPr>
          <p:nvPr/>
        </p:nvPicPr>
        <p:blipFill>
          <a:blip r:embed="rId3"/>
          <a:stretch>
            <a:fillRect/>
          </a:stretch>
        </p:blipFill>
        <p:spPr>
          <a:xfrm>
            <a:off x="121085" y="624597"/>
            <a:ext cx="11949830" cy="6094305"/>
          </a:xfrm>
          <a:prstGeom prst="rect">
            <a:avLst/>
          </a:prstGeom>
        </p:spPr>
      </p:pic>
    </p:spTree>
    <p:extLst>
      <p:ext uri="{BB962C8B-B14F-4D97-AF65-F5344CB8AC3E}">
        <p14:creationId xmlns:p14="http://schemas.microsoft.com/office/powerpoint/2010/main" val="36403373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55AE3-A01C-9691-155F-5617AD138132}"/>
              </a:ext>
            </a:extLst>
          </p:cNvPr>
          <p:cNvSpPr>
            <a:spLocks noGrp="1"/>
          </p:cNvSpPr>
          <p:nvPr>
            <p:ph type="title"/>
          </p:nvPr>
        </p:nvSpPr>
        <p:spPr>
          <a:xfrm>
            <a:off x="838200" y="108274"/>
            <a:ext cx="10515600" cy="580096"/>
          </a:xfrm>
        </p:spPr>
        <p:txBody>
          <a:bodyPr>
            <a:normAutofit fontScale="90000"/>
          </a:bodyPr>
          <a:lstStyle/>
          <a:p>
            <a:pPr algn="ctr"/>
            <a:r>
              <a:rPr lang="en-US"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Adverse event reporting</a:t>
            </a:r>
            <a:endParaRPr lang="en-US"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468272F-AEE4-A068-4A16-101E33B11323}"/>
              </a:ext>
            </a:extLst>
          </p:cNvPr>
          <p:cNvSpPr>
            <a:spLocks noGrp="1"/>
          </p:cNvSpPr>
          <p:nvPr>
            <p:ph idx="1"/>
          </p:nvPr>
        </p:nvSpPr>
        <p:spPr>
          <a:xfrm>
            <a:off x="380144" y="698643"/>
            <a:ext cx="11291299" cy="5794624"/>
          </a:xfrm>
        </p:spPr>
        <p:txBody>
          <a:bodyPr>
            <a:noAutofit/>
          </a:bodyPr>
          <a:lstStyle/>
          <a:p>
            <a:pPr marL="0">
              <a:lnSpc>
                <a:spcPct val="100000"/>
              </a:lnSpc>
              <a:spcBef>
                <a:spcPts val="0"/>
              </a:spcBef>
            </a:pPr>
            <a:r>
              <a:rPr lang="en-US" sz="34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Aspects/Modes of  AE reports may include:</a:t>
            </a:r>
          </a:p>
          <a:p>
            <a:pPr marL="0" marR="0" indent="0">
              <a:lnSpc>
                <a:spcPct val="100000"/>
              </a:lnSpc>
              <a:spcBef>
                <a:spcPts val="0"/>
              </a:spcBef>
              <a:buNone/>
            </a:pPr>
            <a:r>
              <a:rPr lang="en-US" sz="34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(a). Individual Case Safety Report.</a:t>
            </a:r>
            <a:endParaRPr lang="en-US" sz="34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0000"/>
              </a:lnSpc>
              <a:spcBef>
                <a:spcPts val="0"/>
              </a:spcBef>
            </a:pPr>
            <a:r>
              <a:rPr lang="en-US" sz="34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Is a fundamental principle of adverse event reporting and consists of "four elements“: (1) An identifiable patient, (2) an identifiable reporter, (3) a suspect drug, (4) an adverse event.</a:t>
            </a:r>
          </a:p>
          <a:p>
            <a:pPr marL="0" marR="0" indent="0">
              <a:lnSpc>
                <a:spcPct val="100000"/>
              </a:lnSpc>
              <a:spcBef>
                <a:spcPts val="0"/>
              </a:spcBef>
              <a:buNone/>
            </a:pPr>
            <a:r>
              <a:rPr lang="en-US" sz="34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(b). Expedited reporting</a:t>
            </a:r>
            <a:endParaRPr lang="en-US" sz="34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0000"/>
              </a:lnSpc>
              <a:spcBef>
                <a:spcPts val="0"/>
              </a:spcBef>
            </a:pPr>
            <a:r>
              <a:rPr lang="en-US" sz="34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This refers to individual case safety reports that involve </a:t>
            </a:r>
            <a:r>
              <a:rPr lang="en-US" sz="3400" b="1"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a serious and unlisted event </a:t>
            </a:r>
            <a:r>
              <a:rPr lang="en-US" sz="34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(an event not described in the drug's labeling) and related to use of a drug.</a:t>
            </a:r>
            <a:endParaRPr lang="en-US" sz="34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en-US" sz="3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7112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5F801-7AA7-68BD-D4B7-B21F124E9099}"/>
              </a:ext>
            </a:extLst>
          </p:cNvPr>
          <p:cNvSpPr>
            <a:spLocks noGrp="1"/>
          </p:cNvSpPr>
          <p:nvPr>
            <p:ph type="title"/>
          </p:nvPr>
        </p:nvSpPr>
        <p:spPr>
          <a:xfrm>
            <a:off x="838200" y="169919"/>
            <a:ext cx="10515600" cy="785581"/>
          </a:xfrm>
        </p:spPr>
        <p:txBody>
          <a:bodyPr/>
          <a:lstStyle/>
          <a:p>
            <a:pPr algn="ctr"/>
            <a:r>
              <a:rPr lang="en-US" sz="4400" b="1" dirty="0">
                <a:solidFill>
                  <a:srgbClr val="C00000"/>
                </a:solidFill>
                <a:latin typeface="Times New Roman" panose="02020603050405020304" pitchFamily="18" charset="0"/>
                <a:cs typeface="Times New Roman" panose="02020603050405020304" pitchFamily="18" charset="0"/>
              </a:rPr>
              <a:t>Pharmacovigilance</a:t>
            </a:r>
            <a:endParaRPr lang="en-US" dirty="0"/>
          </a:p>
        </p:txBody>
      </p:sp>
      <p:sp>
        <p:nvSpPr>
          <p:cNvPr id="3" name="Content Placeholder 2">
            <a:extLst>
              <a:ext uri="{FF2B5EF4-FFF2-40B4-BE49-F238E27FC236}">
                <a16:creationId xmlns:a16="http://schemas.microsoft.com/office/drawing/2014/main" id="{2ABF227C-FE92-0E85-9888-C8589315B043}"/>
              </a:ext>
            </a:extLst>
          </p:cNvPr>
          <p:cNvSpPr>
            <a:spLocks noGrp="1"/>
          </p:cNvSpPr>
          <p:nvPr>
            <p:ph idx="1"/>
          </p:nvPr>
        </p:nvSpPr>
        <p:spPr>
          <a:xfrm>
            <a:off x="256854" y="955500"/>
            <a:ext cx="11691991" cy="5578864"/>
          </a:xfrm>
        </p:spPr>
        <p:txBody>
          <a:bodyPr>
            <a:normAutofit lnSpcReduction="10000"/>
          </a:bodyPr>
          <a:lstStyle/>
          <a:p>
            <a:r>
              <a:rPr lang="en-US" sz="3400" dirty="0">
                <a:latin typeface="Times New Roman" panose="02020603050405020304" pitchFamily="18" charset="0"/>
                <a:cs typeface="Times New Roman" panose="02020603050405020304" pitchFamily="18" charset="0"/>
              </a:rPr>
              <a:t>Word </a:t>
            </a:r>
            <a:r>
              <a:rPr lang="en-US" sz="3400" b="1" dirty="0">
                <a:solidFill>
                  <a:srgbClr val="0000FF"/>
                </a:solidFill>
                <a:latin typeface="Times New Roman" panose="02020603050405020304" pitchFamily="18" charset="0"/>
                <a:cs typeface="Times New Roman" panose="02020603050405020304" pitchFamily="18" charset="0"/>
              </a:rPr>
              <a:t>"pharmacovigilance" (PV) is derived from:</a:t>
            </a:r>
          </a:p>
          <a:p>
            <a:r>
              <a:rPr lang="en-US" sz="3400" dirty="0">
                <a:latin typeface="Times New Roman" panose="02020603050405020304" pitchFamily="18" charset="0"/>
                <a:cs typeface="Times New Roman" panose="02020603050405020304" pitchFamily="18" charset="0"/>
              </a:rPr>
              <a:t> </a:t>
            </a:r>
            <a:r>
              <a:rPr lang="en-US" sz="3400" b="1" dirty="0">
                <a:latin typeface="Times New Roman" panose="02020603050405020304" pitchFamily="18" charset="0"/>
                <a:cs typeface="Times New Roman" panose="02020603050405020304" pitchFamily="18" charset="0"/>
              </a:rPr>
              <a:t>“Pharmakon" </a:t>
            </a:r>
            <a:r>
              <a:rPr lang="en-US" sz="3400" dirty="0">
                <a:latin typeface="Times New Roman" panose="02020603050405020304" pitchFamily="18" charset="0"/>
                <a:cs typeface="Times New Roman" panose="02020603050405020304" pitchFamily="18" charset="0"/>
              </a:rPr>
              <a:t>(Greek), means "drug" or “medicinal substance”  &amp; </a:t>
            </a:r>
            <a:r>
              <a:rPr lang="en-US" sz="3400" b="1" dirty="0">
                <a:latin typeface="Times New Roman" panose="02020603050405020304" pitchFamily="18" charset="0"/>
                <a:cs typeface="Times New Roman" panose="02020603050405020304" pitchFamily="18" charset="0"/>
              </a:rPr>
              <a:t>"</a:t>
            </a:r>
            <a:r>
              <a:rPr lang="en-US" sz="3400" b="1" dirty="0" err="1">
                <a:latin typeface="Times New Roman" panose="02020603050405020304" pitchFamily="18" charset="0"/>
                <a:cs typeface="Times New Roman" panose="02020603050405020304" pitchFamily="18" charset="0"/>
              </a:rPr>
              <a:t>vigilare</a:t>
            </a:r>
            <a:r>
              <a:rPr lang="en-US" sz="3400" b="1" dirty="0">
                <a:latin typeface="Times New Roman" panose="02020603050405020304" pitchFamily="18" charset="0"/>
                <a:cs typeface="Times New Roman" panose="02020603050405020304" pitchFamily="18" charset="0"/>
              </a:rPr>
              <a:t>" </a:t>
            </a:r>
            <a:r>
              <a:rPr lang="en-US" sz="3400" dirty="0">
                <a:latin typeface="Times New Roman" panose="02020603050405020304" pitchFamily="18" charset="0"/>
                <a:cs typeface="Times New Roman" panose="02020603050405020304" pitchFamily="18" charset="0"/>
              </a:rPr>
              <a:t>(Latin), means "to keep watch” </a:t>
            </a:r>
          </a:p>
          <a:p>
            <a:r>
              <a:rPr lang="en-US" sz="3400" b="1" dirty="0">
                <a:solidFill>
                  <a:srgbClr val="0000FF"/>
                </a:solidFill>
                <a:latin typeface="Times New Roman" panose="02020603050405020304" pitchFamily="18" charset="0"/>
                <a:cs typeface="Times New Roman" panose="02020603050405020304" pitchFamily="18" charset="0"/>
              </a:rPr>
              <a:t>Definition:</a:t>
            </a:r>
          </a:p>
          <a:p>
            <a:r>
              <a:rPr lang="en-US" sz="3400" b="1" dirty="0">
                <a:latin typeface="Times New Roman" panose="02020603050405020304" pitchFamily="18" charset="0"/>
                <a:cs typeface="Times New Roman" panose="02020603050405020304" pitchFamily="18" charset="0"/>
              </a:rPr>
              <a:t>World Health Organization (WHO) </a:t>
            </a:r>
            <a:r>
              <a:rPr lang="en-US" sz="3400" dirty="0">
                <a:latin typeface="Times New Roman" panose="02020603050405020304" pitchFamily="18" charset="0"/>
                <a:cs typeface="Times New Roman" panose="02020603050405020304" pitchFamily="18" charset="0"/>
              </a:rPr>
              <a:t>has </a:t>
            </a:r>
            <a:r>
              <a:rPr lang="en-US" sz="3400" b="1" dirty="0">
                <a:latin typeface="Times New Roman" panose="02020603050405020304" pitchFamily="18" charset="0"/>
                <a:cs typeface="Times New Roman" panose="02020603050405020304" pitchFamily="18" charset="0"/>
              </a:rPr>
              <a:t>defined PV as</a:t>
            </a:r>
            <a:r>
              <a:rPr lang="en-US" sz="3400" dirty="0">
                <a:latin typeface="Times New Roman" panose="02020603050405020304" pitchFamily="18" charset="0"/>
                <a:cs typeface="Times New Roman" panose="02020603050405020304" pitchFamily="18" charset="0"/>
              </a:rPr>
              <a:t>:</a:t>
            </a:r>
          </a:p>
          <a:p>
            <a:r>
              <a:rPr lang="en-US" sz="3400" dirty="0">
                <a:latin typeface="Times New Roman" panose="02020603050405020304" pitchFamily="18" charset="0"/>
                <a:cs typeface="Times New Roman" panose="02020603050405020304" pitchFamily="18" charset="0"/>
              </a:rPr>
              <a:t>“Science and activities relating to the detection, assessment, understanding and prevention of </a:t>
            </a:r>
            <a:r>
              <a:rPr lang="en-US" sz="3400" b="1" dirty="0">
                <a:latin typeface="Times New Roman" panose="02020603050405020304" pitchFamily="18" charset="0"/>
                <a:cs typeface="Times New Roman" panose="02020603050405020304" pitchFamily="18" charset="0"/>
              </a:rPr>
              <a:t>adverse effects (ADEs) </a:t>
            </a:r>
            <a:r>
              <a:rPr lang="en-US" sz="3400" dirty="0">
                <a:latin typeface="Times New Roman" panose="02020603050405020304" pitchFamily="18" charset="0"/>
                <a:cs typeface="Times New Roman" panose="02020603050405020304" pitchFamily="18" charset="0"/>
              </a:rPr>
              <a:t>or any other possible </a:t>
            </a:r>
            <a:r>
              <a:rPr lang="en-US" sz="3400" b="1" dirty="0">
                <a:latin typeface="Times New Roman" panose="02020603050405020304" pitchFamily="18" charset="0"/>
                <a:cs typeface="Times New Roman" panose="02020603050405020304" pitchFamily="18" charset="0"/>
              </a:rPr>
              <a:t>drug-related problems (DRPs).” </a:t>
            </a:r>
          </a:p>
          <a:p>
            <a:r>
              <a:rPr lang="en-US" sz="3400" dirty="0">
                <a:latin typeface="Times New Roman" panose="02020603050405020304" pitchFamily="18" charset="0"/>
                <a:cs typeface="Times New Roman" panose="02020603050405020304" pitchFamily="18" charset="0"/>
              </a:rPr>
              <a:t>Thus, </a:t>
            </a:r>
            <a:r>
              <a:rPr lang="en-US" sz="3400" b="1" dirty="0">
                <a:latin typeface="Times New Roman" panose="02020603050405020304" pitchFamily="18" charset="0"/>
                <a:cs typeface="Times New Roman" panose="02020603050405020304" pitchFamily="18" charset="0"/>
              </a:rPr>
              <a:t>Pharmacovigilance (PV) is a discipline </a:t>
            </a:r>
            <a:r>
              <a:rPr lang="en-US" sz="3400" dirty="0">
                <a:latin typeface="Times New Roman" panose="02020603050405020304" pitchFamily="18" charset="0"/>
                <a:cs typeface="Times New Roman" panose="02020603050405020304" pitchFamily="18" charset="0"/>
              </a:rPr>
              <a:t>involved in identifying, assessing, and monitoring of adverse drug reactions,  to </a:t>
            </a:r>
            <a:r>
              <a:rPr lang="en-US" sz="3400" b="1" dirty="0">
                <a:latin typeface="Times New Roman" panose="02020603050405020304" pitchFamily="18" charset="0"/>
                <a:cs typeface="Times New Roman" panose="02020603050405020304" pitchFamily="18" charset="0"/>
              </a:rPr>
              <a:t>ensure safety of patients</a:t>
            </a:r>
            <a:r>
              <a:rPr lang="en-US" sz="3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4447748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BAF10-99EB-AEAC-8F70-A09D034C93C7}"/>
              </a:ext>
            </a:extLst>
          </p:cNvPr>
          <p:cNvSpPr>
            <a:spLocks noGrp="1"/>
          </p:cNvSpPr>
          <p:nvPr>
            <p:ph type="title"/>
          </p:nvPr>
        </p:nvSpPr>
        <p:spPr>
          <a:xfrm>
            <a:off x="838200" y="118549"/>
            <a:ext cx="10515600" cy="734210"/>
          </a:xfrm>
        </p:spPr>
        <p:txBody>
          <a:bodyPr/>
          <a:lstStyle/>
          <a:p>
            <a:pPr algn="ctr"/>
            <a:r>
              <a:rPr lang="en-US"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Adverse event reporting (Cont.)</a:t>
            </a:r>
            <a:endParaRPr lang="en-US" dirty="0"/>
          </a:p>
        </p:txBody>
      </p:sp>
      <p:sp>
        <p:nvSpPr>
          <p:cNvPr id="3" name="Content Placeholder 2">
            <a:extLst>
              <a:ext uri="{FF2B5EF4-FFF2-40B4-BE49-F238E27FC236}">
                <a16:creationId xmlns:a16="http://schemas.microsoft.com/office/drawing/2014/main" id="{83CF92DB-299A-7B47-F07E-7579855EBD09}"/>
              </a:ext>
            </a:extLst>
          </p:cNvPr>
          <p:cNvSpPr>
            <a:spLocks noGrp="1"/>
          </p:cNvSpPr>
          <p:nvPr>
            <p:ph idx="1"/>
          </p:nvPr>
        </p:nvSpPr>
        <p:spPr>
          <a:xfrm>
            <a:off x="482885" y="760288"/>
            <a:ext cx="11311847" cy="5784350"/>
          </a:xfrm>
        </p:spPr>
        <p:txBody>
          <a:bodyPr>
            <a:noAutofit/>
          </a:bodyPr>
          <a:lstStyle/>
          <a:p>
            <a:pPr marL="0" marR="0" indent="0">
              <a:lnSpc>
                <a:spcPct val="100000"/>
              </a:lnSpc>
              <a:spcBef>
                <a:spcPts val="0"/>
              </a:spcBef>
              <a:buNone/>
            </a:pPr>
            <a:r>
              <a:rPr lang="en-US" sz="34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(c). Spontaneous reporting</a:t>
            </a:r>
            <a:endParaRPr lang="en-US" sz="3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0000"/>
              </a:lnSpc>
              <a:spcBef>
                <a:spcPts val="0"/>
              </a:spcBef>
            </a:pPr>
            <a:r>
              <a:rPr lang="en-US" sz="34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Termed spontaneous as they take place during physician’s usual clinical practice.</a:t>
            </a:r>
          </a:p>
          <a:p>
            <a:pPr marL="0" marR="0">
              <a:lnSpc>
                <a:spcPct val="100000"/>
              </a:lnSpc>
              <a:spcBef>
                <a:spcPts val="0"/>
              </a:spcBef>
            </a:pPr>
            <a:r>
              <a:rPr lang="en-US" sz="34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Doctor suspects </a:t>
            </a:r>
            <a:r>
              <a:rPr lang="en-US" sz="34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that drug may be implicated in causing of adverse event observed in his/her patient.</a:t>
            </a:r>
            <a:endParaRPr lang="en-US" sz="3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0000"/>
              </a:lnSpc>
              <a:spcBef>
                <a:spcPts val="0"/>
              </a:spcBef>
            </a:pPr>
            <a:r>
              <a:rPr lang="en-US" sz="34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Spontaneous reporting system (SRS) relies on vigilant physicians who detect an adverse drug reaction and report it.</a:t>
            </a:r>
          </a:p>
          <a:p>
            <a:pPr marL="0" marR="0">
              <a:lnSpc>
                <a:spcPct val="100000"/>
              </a:lnSpc>
              <a:spcBef>
                <a:spcPts val="0"/>
              </a:spcBef>
            </a:pPr>
            <a:r>
              <a:rPr lang="en-US" sz="34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It is an important source of regulatory actions, such as taking a drug off the market. </a:t>
            </a:r>
          </a:p>
          <a:p>
            <a:pPr marL="0" marR="0">
              <a:lnSpc>
                <a:spcPct val="100000"/>
              </a:lnSpc>
              <a:spcBef>
                <a:spcPts val="0"/>
              </a:spcBef>
            </a:pPr>
            <a:r>
              <a:rPr lang="en-US" sz="34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Spontaneous reports are, by definition, submitted voluntarily, usually electronically using a defined message standard.</a:t>
            </a:r>
            <a:endParaRPr lang="en-US" sz="3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spcBef>
                <a:spcPts val="0"/>
              </a:spcBef>
            </a:pPr>
            <a:endParaRPr lang="en-US" sz="3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28076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70BCD-8556-78C7-2D7C-A72E49208CBF}"/>
              </a:ext>
            </a:extLst>
          </p:cNvPr>
          <p:cNvSpPr>
            <a:spLocks noGrp="1"/>
          </p:cNvSpPr>
          <p:nvPr>
            <p:ph type="title"/>
          </p:nvPr>
        </p:nvSpPr>
        <p:spPr>
          <a:xfrm>
            <a:off x="838200" y="139098"/>
            <a:ext cx="10515600" cy="723936"/>
          </a:xfrm>
        </p:spPr>
        <p:txBody>
          <a:bodyPr/>
          <a:lstStyle/>
          <a:p>
            <a:pPr algn="ctr"/>
            <a:r>
              <a:rPr lang="en-US"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Adverse event reporting (Cont.)</a:t>
            </a:r>
            <a:endParaRPr lang="en-US" dirty="0"/>
          </a:p>
        </p:txBody>
      </p:sp>
      <p:sp>
        <p:nvSpPr>
          <p:cNvPr id="3" name="Content Placeholder 2">
            <a:extLst>
              <a:ext uri="{FF2B5EF4-FFF2-40B4-BE49-F238E27FC236}">
                <a16:creationId xmlns:a16="http://schemas.microsoft.com/office/drawing/2014/main" id="{F03D86FE-B74D-1DBF-85B0-D63257790239}"/>
              </a:ext>
            </a:extLst>
          </p:cNvPr>
          <p:cNvSpPr>
            <a:spLocks noGrp="1"/>
          </p:cNvSpPr>
          <p:nvPr>
            <p:ph idx="1"/>
          </p:nvPr>
        </p:nvSpPr>
        <p:spPr>
          <a:xfrm>
            <a:off x="455487" y="863034"/>
            <a:ext cx="11281025" cy="5609690"/>
          </a:xfrm>
        </p:spPr>
        <p:txBody>
          <a:bodyPr>
            <a:normAutofit lnSpcReduction="10000"/>
          </a:bodyPr>
          <a:lstStyle/>
          <a:p>
            <a:pPr marL="0" marR="0" indent="0">
              <a:lnSpc>
                <a:spcPct val="110000"/>
              </a:lnSpc>
              <a:spcBef>
                <a:spcPts val="0"/>
              </a:spcBef>
              <a:buNone/>
            </a:pPr>
            <a:r>
              <a:rPr lang="en-US" sz="32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(d). Aggregate reporting</a:t>
            </a:r>
            <a:endParaRPr lang="en-US" sz="32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0000"/>
              </a:lnSpc>
              <a:spcBef>
                <a:spcPts val="0"/>
              </a:spcBef>
            </a:pP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Also known as periodic reporting, plays a key role in safety assessment of drugs.</a:t>
            </a:r>
          </a:p>
          <a:p>
            <a:pPr>
              <a:lnSpc>
                <a:spcPct val="110000"/>
              </a:lnSpc>
              <a:spcBef>
                <a:spcPts val="0"/>
              </a:spcBef>
            </a:pP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Involves compilation of safety data of a drug over a prolonged period of time (months or years), as opposed to single-case reporting which  involves only individual AE reports. </a:t>
            </a:r>
          </a:p>
          <a:p>
            <a:pPr>
              <a:lnSpc>
                <a:spcPct val="110000"/>
              </a:lnSpc>
              <a:spcBef>
                <a:spcPts val="0"/>
              </a:spcBef>
            </a:pP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Most important aggregate report is referred to as Periodic Benefit Risk Evaluation report (PBRER). </a:t>
            </a:r>
          </a:p>
          <a:p>
            <a:pPr>
              <a:lnSpc>
                <a:spcPct val="110000"/>
              </a:lnSpc>
              <a:spcBef>
                <a:spcPts val="0"/>
              </a:spcBef>
            </a:pP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PBRER's focuses on benefit-risk profile of drug, and includes a review of relevant safety data compiled for a drug product since its development.</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0000"/>
              </a:lnSpc>
              <a:spcBef>
                <a:spcPts val="0"/>
              </a:spcBef>
            </a:pP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21312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12962-1B56-8073-777F-17D95E94D87A}"/>
              </a:ext>
            </a:extLst>
          </p:cNvPr>
          <p:cNvSpPr>
            <a:spLocks noGrp="1"/>
          </p:cNvSpPr>
          <p:nvPr>
            <p:ph type="title"/>
          </p:nvPr>
        </p:nvSpPr>
        <p:spPr>
          <a:xfrm>
            <a:off x="838200" y="169919"/>
            <a:ext cx="10515600" cy="672565"/>
          </a:xfrm>
        </p:spPr>
        <p:txBody>
          <a:bodyPr>
            <a:noAutofit/>
          </a:bodyPr>
          <a:lstStyle/>
          <a:p>
            <a:pPr algn="ctr"/>
            <a:r>
              <a:rPr lang="en-US"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Adverse event reporting (Cont.)</a:t>
            </a:r>
            <a:endParaRPr lang="en-US" dirty="0"/>
          </a:p>
        </p:txBody>
      </p:sp>
      <p:sp>
        <p:nvSpPr>
          <p:cNvPr id="3" name="Content Placeholder 2">
            <a:extLst>
              <a:ext uri="{FF2B5EF4-FFF2-40B4-BE49-F238E27FC236}">
                <a16:creationId xmlns:a16="http://schemas.microsoft.com/office/drawing/2014/main" id="{44714AED-ACB0-BC4F-E103-AEE68CE348EB}"/>
              </a:ext>
            </a:extLst>
          </p:cNvPr>
          <p:cNvSpPr>
            <a:spLocks noGrp="1"/>
          </p:cNvSpPr>
          <p:nvPr>
            <p:ph idx="1"/>
          </p:nvPr>
        </p:nvSpPr>
        <p:spPr>
          <a:xfrm>
            <a:off x="472611" y="842484"/>
            <a:ext cx="11291299" cy="5578864"/>
          </a:xfrm>
        </p:spPr>
        <p:txBody>
          <a:bodyPr>
            <a:noAutofit/>
          </a:bodyPr>
          <a:lstStyle/>
          <a:p>
            <a:pPr marL="0" marR="0" indent="0">
              <a:lnSpc>
                <a:spcPct val="100000"/>
              </a:lnSpc>
              <a:spcBef>
                <a:spcPts val="0"/>
              </a:spcBef>
              <a:buNone/>
            </a:pPr>
            <a:r>
              <a:rPr lang="en-US" sz="34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(e). Clinical trial reporting</a:t>
            </a:r>
            <a:endParaRPr lang="en-US" sz="34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0000"/>
              </a:lnSpc>
              <a:spcBef>
                <a:spcPts val="0"/>
              </a:spcBef>
            </a:pPr>
            <a:r>
              <a:rPr lang="en-US" sz="34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Also known as AE (adverse event) or SAE (serious AE) reporting from clinical trials.</a:t>
            </a:r>
          </a:p>
          <a:p>
            <a:pPr marL="0" marR="0">
              <a:lnSpc>
                <a:spcPct val="100000"/>
              </a:lnSpc>
              <a:spcBef>
                <a:spcPts val="0"/>
              </a:spcBef>
            </a:pPr>
            <a:r>
              <a:rPr lang="en-US" sz="34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Is a key component that drug regulatory authorities consider in decision-making, to grant or deny market approval for drug.</a:t>
            </a:r>
          </a:p>
          <a:p>
            <a:pPr marL="0" marR="0">
              <a:lnSpc>
                <a:spcPct val="100000"/>
              </a:lnSpc>
              <a:spcBef>
                <a:spcPts val="0"/>
              </a:spcBef>
            </a:pPr>
            <a:r>
              <a:rPr lang="en-US" sz="34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AE reporting occurs when study patients (subjects, participants) experience any kind of "untoward" event during the conducting of clinical trials.</a:t>
            </a:r>
          </a:p>
          <a:p>
            <a:pPr marL="0" marR="0">
              <a:lnSpc>
                <a:spcPct val="100000"/>
              </a:lnSpc>
              <a:spcBef>
                <a:spcPts val="0"/>
              </a:spcBef>
            </a:pPr>
            <a:r>
              <a:rPr lang="en-US" sz="34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Non-serious adverse events are typically captured separately at a level lower than pharmacovigilance.</a:t>
            </a:r>
          </a:p>
        </p:txBody>
      </p:sp>
    </p:spTree>
    <p:extLst>
      <p:ext uri="{BB962C8B-B14F-4D97-AF65-F5344CB8AC3E}">
        <p14:creationId xmlns:p14="http://schemas.microsoft.com/office/powerpoint/2010/main" val="14545441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4C237-698B-D9D2-C7A1-6B3FE8F0B6E4}"/>
              </a:ext>
            </a:extLst>
          </p:cNvPr>
          <p:cNvSpPr>
            <a:spLocks noGrp="1"/>
          </p:cNvSpPr>
          <p:nvPr>
            <p:ph type="title"/>
          </p:nvPr>
        </p:nvSpPr>
        <p:spPr>
          <a:xfrm>
            <a:off x="1047964" y="277403"/>
            <a:ext cx="10305836" cy="606176"/>
          </a:xfrm>
        </p:spPr>
        <p:txBody>
          <a:bodyPr>
            <a:noAutofit/>
          </a:bodyPr>
          <a:lstStyle/>
          <a:p>
            <a:pPr algn="ctr"/>
            <a:r>
              <a:rPr lang="en-US"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Coding of Adverse Events</a:t>
            </a:r>
            <a:endParaRPr lang="en-US"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F4F3F06-27F7-311E-FA86-F0D71FC61C42}"/>
              </a:ext>
            </a:extLst>
          </p:cNvPr>
          <p:cNvSpPr>
            <a:spLocks noGrp="1"/>
          </p:cNvSpPr>
          <p:nvPr>
            <p:ph idx="1"/>
          </p:nvPr>
        </p:nvSpPr>
        <p:spPr>
          <a:xfrm>
            <a:off x="388705" y="883579"/>
            <a:ext cx="11414589" cy="5548043"/>
          </a:xfrm>
        </p:spPr>
        <p:txBody>
          <a:bodyPr>
            <a:noAutofit/>
          </a:bodyPr>
          <a:lstStyle/>
          <a:p>
            <a:pPr marL="0" marR="0">
              <a:lnSpc>
                <a:spcPct val="100000"/>
              </a:lnSpc>
              <a:spcBef>
                <a:spcPts val="0"/>
              </a:spcBef>
            </a:pPr>
            <a:r>
              <a:rPr lang="en-US" sz="30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Adverse event coding is process by which information from an AE reporter  is coded using </a:t>
            </a:r>
            <a:r>
              <a:rPr lang="en-US" sz="3000" b="1"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standardized terminology </a:t>
            </a:r>
            <a:r>
              <a:rPr lang="en-US" sz="30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from a </a:t>
            </a:r>
            <a:r>
              <a:rPr lang="en-US" sz="3000" b="1"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medical coding dictionary</a:t>
            </a:r>
            <a:r>
              <a:rPr lang="en-US" sz="30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such as </a:t>
            </a:r>
            <a:r>
              <a:rPr lang="en-US" sz="30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MedDRA">
                  <a:extLst>
                    <a:ext uri="{A12FA001-AC4F-418D-AE19-62706E023703}">
                      <ahyp:hlinkClr xmlns:ahyp="http://schemas.microsoft.com/office/drawing/2018/hyperlinkcolor" val="tx"/>
                    </a:ext>
                  </a:extLst>
                </a:hlinkClick>
              </a:rPr>
              <a:t>MedDRA</a:t>
            </a:r>
            <a:r>
              <a:rPr lang="en-US" sz="30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 </a:t>
            </a:r>
          </a:p>
          <a:p>
            <a:pPr marL="0" marR="0">
              <a:lnSpc>
                <a:spcPct val="100000"/>
              </a:lnSpc>
              <a:spcBef>
                <a:spcPts val="0"/>
              </a:spcBef>
            </a:pPr>
            <a:r>
              <a:rPr lang="en-US" sz="30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Purpose is to convert adverse event information into </a:t>
            </a:r>
            <a:r>
              <a:rPr lang="en-US" sz="3000" b="1"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terminology that can be readily identified</a:t>
            </a:r>
            <a:r>
              <a:rPr lang="en-US" sz="30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and analyzed. </a:t>
            </a:r>
          </a:p>
          <a:p>
            <a:pPr marL="0" marR="0">
              <a:lnSpc>
                <a:spcPct val="100000"/>
              </a:lnSpc>
              <a:spcBef>
                <a:spcPts val="0"/>
              </a:spcBef>
            </a:pPr>
            <a:r>
              <a:rPr lang="en-US" sz="30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For instance, </a:t>
            </a:r>
            <a:r>
              <a:rPr lang="en-US" sz="30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Patient 1 </a:t>
            </a:r>
            <a:r>
              <a:rPr lang="en-US" sz="3000" b="1"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may report headache </a:t>
            </a:r>
            <a:r>
              <a:rPr lang="en-US" sz="30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that </a:t>
            </a:r>
            <a:r>
              <a:rPr lang="en-US" sz="30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“His  head was being hit by a hammer”</a:t>
            </a:r>
            <a:r>
              <a:rPr lang="en-US" sz="30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while taking drug X.</a:t>
            </a:r>
          </a:p>
          <a:p>
            <a:pPr marL="0" marR="0">
              <a:lnSpc>
                <a:spcPct val="100000"/>
              </a:lnSpc>
              <a:spcBef>
                <a:spcPts val="0"/>
              </a:spcBef>
            </a:pPr>
            <a:r>
              <a:rPr lang="en-US" sz="30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Patient 2</a:t>
            </a:r>
            <a:r>
              <a:rPr lang="en-US" sz="30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may report that he experienced  </a:t>
            </a:r>
            <a:r>
              <a:rPr lang="en-US" sz="30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“Throbbing headache that occurred daily at about two in the afternoon”</a:t>
            </a:r>
            <a:r>
              <a:rPr lang="en-US" sz="30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while taking Drug Y. </a:t>
            </a:r>
          </a:p>
          <a:p>
            <a:pPr marL="0" marR="0">
              <a:lnSpc>
                <a:spcPct val="100000"/>
              </a:lnSpc>
              <a:spcBef>
                <a:spcPts val="0"/>
              </a:spcBef>
            </a:pPr>
            <a:r>
              <a:rPr lang="en-US" sz="30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Their </a:t>
            </a:r>
            <a:r>
              <a:rPr lang="en-US" sz="3000" b="1"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reports do not match</a:t>
            </a:r>
            <a:r>
              <a:rPr lang="en-US" sz="30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although </a:t>
            </a:r>
            <a:r>
              <a:rPr lang="en-US" sz="3000" b="1"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both are reporting headache</a:t>
            </a:r>
            <a:r>
              <a:rPr lang="en-US" sz="30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0" marR="0">
              <a:lnSpc>
                <a:spcPct val="100000"/>
              </a:lnSpc>
              <a:spcBef>
                <a:spcPts val="0"/>
              </a:spcBef>
            </a:pPr>
            <a:r>
              <a:rPr lang="en-US" sz="30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MedDRA">
                  <a:extLst>
                    <a:ext uri="{A12FA001-AC4F-418D-AE19-62706E023703}">
                      <ahyp:hlinkClr xmlns:ahyp="http://schemas.microsoft.com/office/drawing/2018/hyperlinkcolor" val="tx"/>
                    </a:ext>
                  </a:extLst>
                </a:hlinkClick>
              </a:rPr>
              <a:t>MedDRA</a:t>
            </a:r>
            <a:r>
              <a:rPr lang="en-US" sz="30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would code  them into  a uniform term. </a:t>
            </a:r>
            <a:endParaRPr lang="en-US" sz="3000" b="1"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73132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046C8-0D2F-1D28-1984-2C24589A8E4E}"/>
              </a:ext>
            </a:extLst>
          </p:cNvPr>
          <p:cNvSpPr>
            <a:spLocks noGrp="1"/>
          </p:cNvSpPr>
          <p:nvPr>
            <p:ph type="title"/>
          </p:nvPr>
        </p:nvSpPr>
        <p:spPr>
          <a:xfrm>
            <a:off x="1840230" y="128824"/>
            <a:ext cx="8412480" cy="590368"/>
          </a:xfrm>
        </p:spPr>
        <p:txBody>
          <a:bodyPr>
            <a:normAutofit fontScale="90000"/>
          </a:bodyPr>
          <a:lstStyle/>
          <a:p>
            <a:pPr algn="ctr"/>
            <a:r>
              <a:rPr lang="en-US"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Signal detection</a:t>
            </a:r>
            <a:r>
              <a:rPr lang="en-US" dirty="0">
                <a:solidFill>
                  <a:srgbClr val="C00000"/>
                </a:solidFill>
                <a:latin typeface="Times New Roman" panose="02020603050405020304" pitchFamily="18" charset="0"/>
                <a:cs typeface="Times New Roman" panose="02020603050405020304" pitchFamily="18" charset="0"/>
              </a:rPr>
              <a:t>                                                                                                                        </a:t>
            </a:r>
          </a:p>
        </p:txBody>
      </p:sp>
      <p:sp>
        <p:nvSpPr>
          <p:cNvPr id="3" name="Content Placeholder 2">
            <a:extLst>
              <a:ext uri="{FF2B5EF4-FFF2-40B4-BE49-F238E27FC236}">
                <a16:creationId xmlns:a16="http://schemas.microsoft.com/office/drawing/2014/main" id="{A670C32C-0C14-9FAD-49B5-93A8859F10EC}"/>
              </a:ext>
            </a:extLst>
          </p:cNvPr>
          <p:cNvSpPr>
            <a:spLocks noGrp="1"/>
          </p:cNvSpPr>
          <p:nvPr>
            <p:ph idx="1"/>
          </p:nvPr>
        </p:nvSpPr>
        <p:spPr>
          <a:xfrm>
            <a:off x="400692" y="719192"/>
            <a:ext cx="11250202" cy="5712430"/>
          </a:xfrm>
        </p:spPr>
        <p:txBody>
          <a:bodyPr>
            <a:normAutofit lnSpcReduction="10000"/>
          </a:bodyPr>
          <a:lstStyle/>
          <a:p>
            <a:pPr marL="0" marR="0">
              <a:lnSpc>
                <a:spcPct val="107000"/>
              </a:lnSpc>
              <a:spcBef>
                <a:spcPts val="600"/>
              </a:spcBef>
              <a:spcAft>
                <a:spcPts val="1200"/>
              </a:spcAft>
            </a:pPr>
            <a:r>
              <a:rPr lang="en-US" sz="32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WHO defines a safety signal </a:t>
            </a: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as: "Reported information on a possible causal relationship between an adverse event and a drug, the relationship being unknown or incompletely documented previously". </a:t>
            </a:r>
          </a:p>
          <a:p>
            <a:pPr marL="0" marR="0">
              <a:lnSpc>
                <a:spcPct val="107000"/>
              </a:lnSpc>
              <a:spcBef>
                <a:spcPts val="600"/>
              </a:spcBef>
              <a:spcAft>
                <a:spcPts val="1200"/>
              </a:spcAft>
            </a:pP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Usually more than a single report is required to generate a signal, depending upon the event and quality of the information available.</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600"/>
              </a:spcBef>
              <a:spcAft>
                <a:spcPts val="1200"/>
              </a:spcAft>
            </a:pPr>
            <a:r>
              <a:rPr lang="en-US" sz="32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Aim</a:t>
            </a:r>
            <a:r>
              <a:rPr lang="en-US" sz="32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of signal detection </a:t>
            </a: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is to </a:t>
            </a:r>
            <a:r>
              <a:rPr lang="en-US" sz="3200" b="1"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identify adverse drug reactions </a:t>
            </a: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that were previously considered unexpected and are </a:t>
            </a:r>
            <a:r>
              <a:rPr lang="en-US" sz="3200" b="1"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able to provide guidance in minimizing risks </a:t>
            </a: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of using the drug in a given patient population.</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90612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12AD4-E88E-2BBE-CCF2-E7EFB0AE1298}"/>
              </a:ext>
            </a:extLst>
          </p:cNvPr>
          <p:cNvSpPr>
            <a:spLocks noGrp="1"/>
          </p:cNvSpPr>
          <p:nvPr>
            <p:ph type="title"/>
          </p:nvPr>
        </p:nvSpPr>
        <p:spPr>
          <a:xfrm>
            <a:off x="770562" y="164388"/>
            <a:ext cx="10583238" cy="647270"/>
          </a:xfrm>
        </p:spPr>
        <p:txBody>
          <a:bodyPr>
            <a:noAutofit/>
          </a:bodyPr>
          <a:lstStyle/>
          <a:p>
            <a:pPr algn="ctr"/>
            <a:r>
              <a:rPr lang="en-US"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Risk management</a:t>
            </a:r>
            <a:endParaRPr lang="en-US"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9405A54-1134-66B5-8B87-98AFE039C680}"/>
              </a:ext>
            </a:extLst>
          </p:cNvPr>
          <p:cNvSpPr>
            <a:spLocks noGrp="1"/>
          </p:cNvSpPr>
          <p:nvPr>
            <p:ph idx="1"/>
          </p:nvPr>
        </p:nvSpPr>
        <p:spPr>
          <a:xfrm>
            <a:off x="342901" y="834390"/>
            <a:ext cx="11482654" cy="5638329"/>
          </a:xfrm>
        </p:spPr>
        <p:txBody>
          <a:bodyPr>
            <a:normAutofit lnSpcReduction="10000"/>
          </a:bodyPr>
          <a:lstStyle/>
          <a:p>
            <a:pPr marL="0" marR="0">
              <a:lnSpc>
                <a:spcPct val="100000"/>
              </a:lnSpc>
              <a:spcBef>
                <a:spcPts val="0"/>
              </a:spcBef>
            </a:pPr>
            <a:r>
              <a:rPr lang="en-US" sz="32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Risk management">
                  <a:extLst>
                    <a:ext uri="{A12FA001-AC4F-418D-AE19-62706E023703}">
                      <ahyp:hlinkClr xmlns:ahyp="http://schemas.microsoft.com/office/drawing/2018/hyperlinkcolor" val="tx"/>
                    </a:ext>
                  </a:extLst>
                </a:hlinkClick>
              </a:rPr>
              <a:t>Risk management</a:t>
            </a:r>
            <a:r>
              <a:rPr lang="en-US" sz="32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is discipline of PV, responsible for </a:t>
            </a:r>
            <a:r>
              <a:rPr lang="en-US" sz="3200" b="1"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signal detection </a:t>
            </a: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and </a:t>
            </a:r>
            <a:r>
              <a:rPr lang="en-US" sz="3200" b="1"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monitoring of risk-benefit profile </a:t>
            </a: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of drugs. </a:t>
            </a:r>
            <a:r>
              <a:rPr lang="en-US" sz="32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Involves many facets:</a:t>
            </a:r>
          </a:p>
          <a:p>
            <a:pPr marL="0" marR="0" indent="0">
              <a:lnSpc>
                <a:spcPct val="100000"/>
              </a:lnSpc>
              <a:spcBef>
                <a:spcPts val="0"/>
              </a:spcBef>
              <a:buNone/>
            </a:pPr>
            <a:r>
              <a:rPr lang="en-US" sz="32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32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Causality assessment.</a:t>
            </a:r>
            <a:endParaRPr lang="en-US" sz="3200"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spcBef>
                <a:spcPts val="0"/>
              </a:spcBef>
            </a:pPr>
            <a:r>
              <a:rPr lang="en-US" sz="3200" b="1"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Causative link of a given adverse event to a specific drug</a:t>
            </a: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nSpc>
                <a:spcPct val="100000"/>
              </a:lnSpc>
              <a:spcBef>
                <a:spcPts val="0"/>
              </a:spcBef>
            </a:pP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Causality determination (or assessment) is often difficult, particularly when patient is on more than one medication.</a:t>
            </a:r>
          </a:p>
          <a:p>
            <a:pPr>
              <a:lnSpc>
                <a:spcPct val="100000"/>
              </a:lnSpc>
              <a:spcBef>
                <a:spcPts val="0"/>
              </a:spcBef>
            </a:pPr>
            <a:r>
              <a:rPr lang="en-US" sz="32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AE </a:t>
            </a: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may be </a:t>
            </a:r>
            <a:r>
              <a:rPr lang="en-US" sz="3200" b="1"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due to combination of drugs</a:t>
            </a: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not individual drug. </a:t>
            </a:r>
          </a:p>
          <a:p>
            <a:pPr marL="0" marR="0">
              <a:lnSpc>
                <a:spcPct val="100000"/>
              </a:lnSpc>
              <a:spcBef>
                <a:spcPts val="0"/>
              </a:spcBef>
            </a:pPr>
            <a:r>
              <a:rPr lang="en-US" sz="32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E</a:t>
            </a: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xistence of a causal relationship of an event to a drug can be </a:t>
            </a:r>
            <a:r>
              <a:rPr lang="en-US" sz="3200" b="1"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confirmed by conductance of an observational study</a:t>
            </a: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0" marR="0">
              <a:lnSpc>
                <a:spcPct val="100000"/>
              </a:lnSpc>
              <a:spcBef>
                <a:spcPts val="0"/>
              </a:spcBef>
            </a:pPr>
            <a:r>
              <a:rPr lang="en-US" sz="32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In such studies,</a:t>
            </a: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incidence of AE in a patient population taking drug is compared with a control group. </a:t>
            </a: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10920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241B8-1E91-03DD-325D-0DF21347D75B}"/>
              </a:ext>
            </a:extLst>
          </p:cNvPr>
          <p:cNvSpPr>
            <a:spLocks noGrp="1"/>
          </p:cNvSpPr>
          <p:nvPr>
            <p:ph type="title"/>
          </p:nvPr>
        </p:nvSpPr>
        <p:spPr>
          <a:xfrm>
            <a:off x="838200" y="120657"/>
            <a:ext cx="10515600" cy="650037"/>
          </a:xfrm>
        </p:spPr>
        <p:txBody>
          <a:bodyPr>
            <a:noAutofit/>
          </a:bodyPr>
          <a:lstStyle/>
          <a:p>
            <a:pPr algn="ctr"/>
            <a:r>
              <a:rPr lang="en-US"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Risk management (Cont.)</a:t>
            </a:r>
            <a:endParaRPr lang="en-US"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DB574EF-6D21-B62A-9867-B3440A118FE0}"/>
              </a:ext>
            </a:extLst>
          </p:cNvPr>
          <p:cNvSpPr>
            <a:spLocks noGrp="1"/>
          </p:cNvSpPr>
          <p:nvPr>
            <p:ph idx="1"/>
          </p:nvPr>
        </p:nvSpPr>
        <p:spPr>
          <a:xfrm>
            <a:off x="400692" y="770694"/>
            <a:ext cx="11311847" cy="5743122"/>
          </a:xfrm>
        </p:spPr>
        <p:txBody>
          <a:bodyPr>
            <a:normAutofit/>
          </a:bodyPr>
          <a:lstStyle/>
          <a:p>
            <a:pPr marL="0" marR="0" indent="0">
              <a:lnSpc>
                <a:spcPct val="100000"/>
              </a:lnSpc>
              <a:spcBef>
                <a:spcPts val="0"/>
              </a:spcBef>
              <a:buNone/>
            </a:pPr>
            <a:r>
              <a:rPr lang="en-US" sz="34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(b). Risk management plan.</a:t>
            </a:r>
          </a:p>
          <a:p>
            <a:pPr>
              <a:lnSpc>
                <a:spcPct val="100000"/>
              </a:lnSpc>
              <a:spcBef>
                <a:spcPts val="0"/>
              </a:spcBef>
            </a:pPr>
            <a:r>
              <a:rPr lang="en-US" sz="34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A documented plan that describes the risks (adverse drug reactions and potential adverse reactions) associated with the use of a drug and how they are being handled.</a:t>
            </a:r>
          </a:p>
          <a:p>
            <a:pPr>
              <a:lnSpc>
                <a:spcPct val="100000"/>
              </a:lnSpc>
              <a:spcBef>
                <a:spcPts val="0"/>
              </a:spcBef>
            </a:pPr>
            <a:r>
              <a:rPr lang="en-US" sz="34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Such as warning on drug label or on packet inserts of possible side effects which if observed should cause the patient to inform/see his physician and/or pharmacist and/or the manufacturer of the drug.</a:t>
            </a:r>
          </a:p>
          <a:p>
            <a:pPr>
              <a:lnSpc>
                <a:spcPct val="100000"/>
              </a:lnSpc>
              <a:spcBef>
                <a:spcPts val="0"/>
              </a:spcBef>
            </a:pPr>
            <a:r>
              <a:rPr lang="en-US" sz="34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Aim of a</a:t>
            </a:r>
            <a:r>
              <a:rPr lang="en-US" sz="34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risk management plan is to assure a positive risk-benefit profile once the drug has been marketed. </a:t>
            </a:r>
          </a:p>
        </p:txBody>
      </p:sp>
    </p:spTree>
    <p:extLst>
      <p:ext uri="{BB962C8B-B14F-4D97-AF65-F5344CB8AC3E}">
        <p14:creationId xmlns:p14="http://schemas.microsoft.com/office/powerpoint/2010/main" val="4044739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5D978-B3B1-8F6F-C2D1-922AFB57AC57}"/>
              </a:ext>
            </a:extLst>
          </p:cNvPr>
          <p:cNvSpPr>
            <a:spLocks noGrp="1"/>
          </p:cNvSpPr>
          <p:nvPr>
            <p:ph type="title"/>
          </p:nvPr>
        </p:nvSpPr>
        <p:spPr>
          <a:xfrm>
            <a:off x="410964" y="102745"/>
            <a:ext cx="11394041" cy="657547"/>
          </a:xfrm>
        </p:spPr>
        <p:txBody>
          <a:bodyPr>
            <a:normAutofit fontScale="90000"/>
          </a:bodyPr>
          <a:lstStyle/>
          <a:p>
            <a:pPr algn="ctr"/>
            <a:r>
              <a:rPr lang="en-US" sz="4400" b="1" dirty="0">
                <a:solidFill>
                  <a:srgbClr val="C00000"/>
                </a:solidFill>
                <a:latin typeface="Times New Roman" panose="02020603050405020304" pitchFamily="18" charset="0"/>
                <a:cs typeface="Times New Roman" panose="02020603050405020304" pitchFamily="18" charset="0"/>
              </a:rPr>
              <a:t>Role of Clinical Trial Units in Drug Development</a:t>
            </a:r>
            <a:endParaRPr lang="en-US" dirty="0"/>
          </a:p>
        </p:txBody>
      </p:sp>
      <p:sp>
        <p:nvSpPr>
          <p:cNvPr id="3" name="Content Placeholder 2">
            <a:extLst>
              <a:ext uri="{FF2B5EF4-FFF2-40B4-BE49-F238E27FC236}">
                <a16:creationId xmlns:a16="http://schemas.microsoft.com/office/drawing/2014/main" id="{EB82A27F-BE65-E414-5E9D-1EEEBD03CC67}"/>
              </a:ext>
            </a:extLst>
          </p:cNvPr>
          <p:cNvSpPr>
            <a:spLocks noGrp="1"/>
          </p:cNvSpPr>
          <p:nvPr>
            <p:ph idx="1"/>
          </p:nvPr>
        </p:nvSpPr>
        <p:spPr>
          <a:xfrm>
            <a:off x="410965" y="791110"/>
            <a:ext cx="11394041" cy="5599415"/>
          </a:xfrm>
        </p:spPr>
        <p:txBody>
          <a:bodyPr>
            <a:normAutofit fontScale="92500" lnSpcReduction="10000"/>
          </a:bodyPr>
          <a:lstStyle/>
          <a:p>
            <a:pPr>
              <a:lnSpc>
                <a:spcPct val="107000"/>
              </a:lnSpc>
              <a:spcBef>
                <a:spcPts val="0"/>
              </a:spcBef>
              <a:spcAft>
                <a:spcPts val="300"/>
              </a:spcAft>
            </a:pPr>
            <a:r>
              <a:rPr lang="en-US" sz="32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Important role of </a:t>
            </a:r>
            <a:r>
              <a:rPr lang="en-US" sz="3200" b="1" u="sng"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Clinical Trial Units </a:t>
            </a:r>
            <a:r>
              <a:rPr lang="en-US" sz="32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is to estimate </a:t>
            </a:r>
            <a:r>
              <a:rPr lang="en-US" sz="32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Risk/Benefit </a:t>
            </a:r>
            <a:r>
              <a:rPr lang="en-US" sz="3200" b="1" u="sng"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P</a:t>
            </a:r>
            <a:r>
              <a:rPr lang="en-US" sz="32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rofile of </a:t>
            </a:r>
            <a:r>
              <a:rPr lang="en-US" sz="3200" b="1" u="sng"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D</a:t>
            </a:r>
            <a:r>
              <a:rPr lang="en-US" sz="32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rugs</a:t>
            </a:r>
            <a:r>
              <a:rPr lang="en-US" sz="32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nSpc>
                <a:spcPct val="107000"/>
              </a:lnSpc>
              <a:spcBef>
                <a:spcPts val="0"/>
              </a:spcBef>
              <a:spcAft>
                <a:spcPts val="300"/>
              </a:spcAft>
            </a:pP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Pharmaceutical companies are required by law to perform </a:t>
            </a:r>
            <a:r>
              <a:rPr lang="en-US" sz="32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Clinical trials">
                  <a:extLst>
                    <a:ext uri="{A12FA001-AC4F-418D-AE19-62706E023703}">
                      <ahyp:hlinkClr xmlns:ahyp="http://schemas.microsoft.com/office/drawing/2018/hyperlinkcolor" val="tx"/>
                    </a:ext>
                  </a:extLst>
                </a:hlinkClick>
              </a:rPr>
              <a:t>clinical trials</a:t>
            </a: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testing new drugs on people, before they are made available for general patient use</a:t>
            </a:r>
          </a:p>
          <a:p>
            <a:pPr>
              <a:lnSpc>
                <a:spcPct val="107000"/>
              </a:lnSpc>
              <a:spcBef>
                <a:spcPts val="0"/>
              </a:spcBef>
              <a:spcAft>
                <a:spcPts val="300"/>
              </a:spcAft>
            </a:pP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This occurs after a drug has been pre-screened for toxicity, sometimes using animals for testing. </a:t>
            </a:r>
          </a:p>
          <a:p>
            <a:pPr>
              <a:lnSpc>
                <a:spcPct val="107000"/>
              </a:lnSpc>
              <a:spcBef>
                <a:spcPts val="0"/>
              </a:spcBef>
              <a:spcAft>
                <a:spcPts val="300"/>
              </a:spcAft>
            </a:pPr>
            <a:r>
              <a:rPr lang="en-US" sz="32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Such trials are conducted in a set of (Sample of) </a:t>
            </a: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patients for whom the drug is designed – at most a few thousands.</a:t>
            </a:r>
          </a:p>
          <a:p>
            <a:pPr>
              <a:lnSpc>
                <a:spcPct val="107000"/>
              </a:lnSpc>
              <a:spcBef>
                <a:spcPts val="0"/>
              </a:spcBef>
              <a:spcAft>
                <a:spcPts val="300"/>
              </a:spcAft>
            </a:pPr>
            <a:r>
              <a:rPr lang="en-US" sz="32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Results are </a:t>
            </a: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compared with  a control group, which may be a placebo and/or another drug, often a so-called "gold standard" that is "best" drug marketed for the disease.</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854974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7C64A-91F1-1DA0-6162-5D498BFAFA5E}"/>
              </a:ext>
            </a:extLst>
          </p:cNvPr>
          <p:cNvSpPr>
            <a:spLocks noGrp="1"/>
          </p:cNvSpPr>
          <p:nvPr>
            <p:ph type="title"/>
          </p:nvPr>
        </p:nvSpPr>
        <p:spPr>
          <a:xfrm>
            <a:off x="807378" y="272660"/>
            <a:ext cx="10515600" cy="713658"/>
          </a:xfrm>
        </p:spPr>
        <p:txBody>
          <a:bodyPr>
            <a:normAutofit/>
          </a:bodyPr>
          <a:lstStyle/>
          <a:p>
            <a:pPr algn="ctr"/>
            <a:r>
              <a:rPr lang="en-US" sz="4400" b="1" dirty="0">
                <a:solidFill>
                  <a:srgbClr val="C00000"/>
                </a:solidFill>
                <a:latin typeface="Times New Roman" panose="02020603050405020304" pitchFamily="18" charset="0"/>
                <a:cs typeface="Times New Roman" panose="02020603050405020304" pitchFamily="18" charset="0"/>
              </a:rPr>
              <a:t>Role of CTU in Drug Development (Cont.)</a:t>
            </a:r>
            <a:endParaRPr lang="en-US" dirty="0"/>
          </a:p>
        </p:txBody>
      </p:sp>
      <p:sp>
        <p:nvSpPr>
          <p:cNvPr id="3" name="Content Placeholder 2">
            <a:extLst>
              <a:ext uri="{FF2B5EF4-FFF2-40B4-BE49-F238E27FC236}">
                <a16:creationId xmlns:a16="http://schemas.microsoft.com/office/drawing/2014/main" id="{384AFB3E-12A4-5BDE-BE3C-131BC942CF05}"/>
              </a:ext>
            </a:extLst>
          </p:cNvPr>
          <p:cNvSpPr>
            <a:spLocks noGrp="1"/>
          </p:cNvSpPr>
          <p:nvPr>
            <p:ph idx="1"/>
          </p:nvPr>
        </p:nvSpPr>
        <p:spPr>
          <a:xfrm>
            <a:off x="503433" y="1089060"/>
            <a:ext cx="11188557" cy="5280917"/>
          </a:xfrm>
        </p:spPr>
        <p:txBody>
          <a:bodyPr>
            <a:normAutofit/>
          </a:bodyPr>
          <a:lstStyle/>
          <a:p>
            <a:r>
              <a:rPr lang="en-US" sz="36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P</a:t>
            </a:r>
            <a:r>
              <a:rPr lang="en-US" sz="36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urpose of clinical trials is to determine: </a:t>
            </a:r>
          </a:p>
          <a:p>
            <a:pPr marL="0" indent="0">
              <a:buNone/>
            </a:pPr>
            <a:r>
              <a:rPr lang="en-US" sz="36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(1) Drug works and how well it works,.</a:t>
            </a:r>
          </a:p>
          <a:p>
            <a:pPr marL="0" indent="0">
              <a:buNone/>
            </a:pPr>
            <a:r>
              <a:rPr lang="en-US" sz="36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(2) Has any harmful effects.</a:t>
            </a:r>
          </a:p>
          <a:p>
            <a:pPr marL="0" indent="0">
              <a:buNone/>
            </a:pPr>
            <a:r>
              <a:rPr lang="en-US" sz="36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(3) Does more good than harm, and how much more?</a:t>
            </a:r>
          </a:p>
          <a:p>
            <a:pPr marL="0" indent="0">
              <a:buNone/>
            </a:pPr>
            <a:r>
              <a:rPr lang="en-US" sz="36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(4) If has a potential for harm, how probable and how serious is the harm?</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08945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70448-FC4A-2086-3D50-E4DA108FFFDD}"/>
              </a:ext>
            </a:extLst>
          </p:cNvPr>
          <p:cNvSpPr>
            <a:spLocks noGrp="1"/>
          </p:cNvSpPr>
          <p:nvPr>
            <p:ph type="title"/>
          </p:nvPr>
        </p:nvSpPr>
        <p:spPr>
          <a:xfrm>
            <a:off x="832207" y="211017"/>
            <a:ext cx="10521593" cy="600641"/>
          </a:xfrm>
        </p:spPr>
        <p:txBody>
          <a:bodyPr>
            <a:noAutofit/>
          </a:bodyPr>
          <a:lstStyle/>
          <a:p>
            <a:pPr algn="ctr"/>
            <a:r>
              <a:rPr lang="en-US" sz="4400" b="1" dirty="0">
                <a:solidFill>
                  <a:srgbClr val="C00000"/>
                </a:solidFill>
                <a:latin typeface="Times New Roman" panose="02020603050405020304" pitchFamily="18" charset="0"/>
                <a:cs typeface="Times New Roman" panose="02020603050405020304" pitchFamily="18" charset="0"/>
              </a:rPr>
              <a:t>Role of CTU in Drug Development (Cont.)</a:t>
            </a:r>
            <a:endParaRPr lang="en-US" dirty="0"/>
          </a:p>
        </p:txBody>
      </p:sp>
      <p:sp>
        <p:nvSpPr>
          <p:cNvPr id="3" name="Content Placeholder 2">
            <a:extLst>
              <a:ext uri="{FF2B5EF4-FFF2-40B4-BE49-F238E27FC236}">
                <a16:creationId xmlns:a16="http://schemas.microsoft.com/office/drawing/2014/main" id="{5053E9B2-1B5B-E0B8-EB23-DF2349A3FF9F}"/>
              </a:ext>
            </a:extLst>
          </p:cNvPr>
          <p:cNvSpPr>
            <a:spLocks noGrp="1"/>
          </p:cNvSpPr>
          <p:nvPr>
            <p:ph idx="1"/>
          </p:nvPr>
        </p:nvSpPr>
        <p:spPr>
          <a:xfrm>
            <a:off x="424451" y="852756"/>
            <a:ext cx="11343097" cy="5640120"/>
          </a:xfrm>
        </p:spPr>
        <p:txBody>
          <a:bodyPr>
            <a:noAutofit/>
          </a:bodyPr>
          <a:lstStyle/>
          <a:p>
            <a:pPr marL="0" marR="0" lvl="0" indent="0">
              <a:lnSpc>
                <a:spcPct val="107000"/>
              </a:lnSpc>
              <a:spcBef>
                <a:spcPts val="0"/>
              </a:spcBef>
              <a:spcAft>
                <a:spcPts val="120"/>
              </a:spcAft>
              <a:buSzPts val="1000"/>
              <a:buNone/>
              <a:tabLst>
                <a:tab pos="457200" algn="l"/>
              </a:tabLst>
            </a:pPr>
            <a:r>
              <a:rPr lang="en-US" sz="3000" b="1" u="sng"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Types of Clinical Trials:</a:t>
            </a:r>
            <a:r>
              <a:rPr lang="en-US" sz="30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lvl="0"/>
            <a:r>
              <a:rPr lang="en-US" sz="3000" b="1" dirty="0">
                <a:solidFill>
                  <a:srgbClr val="0000FF"/>
                </a:solidFill>
                <a:latin typeface="Times New Roman" panose="02020603050405020304" pitchFamily="18" charset="0"/>
                <a:cs typeface="Times New Roman" panose="02020603050405020304" pitchFamily="18" charset="0"/>
              </a:rPr>
              <a:t>Single-blind design: </a:t>
            </a:r>
            <a:r>
              <a:rPr lang="en-US" sz="3000" dirty="0">
                <a:latin typeface="Times New Roman" panose="02020603050405020304" pitchFamily="18" charset="0"/>
                <a:cs typeface="Times New Roman" panose="02020603050405020304" pitchFamily="18" charset="0"/>
              </a:rPr>
              <a:t>Observer gives placebo, positive control, or test drug to subjects without their knowledge what they are receiving and measures the response This minimizes the subject bias. </a:t>
            </a:r>
          </a:p>
          <a:p>
            <a:pPr lvl="0"/>
            <a:r>
              <a:rPr lang="en-US" sz="3000" b="1" dirty="0">
                <a:solidFill>
                  <a:srgbClr val="0000FF"/>
                </a:solidFill>
                <a:latin typeface="Times New Roman" panose="02020603050405020304" pitchFamily="18" charset="0"/>
                <a:ea typeface="Tahoma" panose="020B0604030504040204" pitchFamily="34" charset="0"/>
                <a:cs typeface="Times New Roman" panose="02020603050405020304" pitchFamily="18" charset="0"/>
              </a:rPr>
              <a:t>Double-blind design: </a:t>
            </a:r>
            <a:r>
              <a:rPr lang="en-US" sz="3000" dirty="0">
                <a:solidFill>
                  <a:prstClr val="black"/>
                </a:solidFill>
                <a:latin typeface="Times New Roman" panose="02020603050405020304" pitchFamily="18" charset="0"/>
                <a:ea typeface="Tahoma" panose="020B0604030504040204" pitchFamily="34" charset="0"/>
                <a:cs typeface="Times New Roman" panose="02020603050405020304" pitchFamily="18" charset="0"/>
              </a:rPr>
              <a:t>In this case a third party holds the code for each medication packet containing either placebo, positive control, or test drug and the code is opened at the completion of trial. This avoids both the subject and the observer bias.</a:t>
            </a:r>
          </a:p>
          <a:p>
            <a:r>
              <a:rPr lang="en-US" sz="3000" b="1" dirty="0">
                <a:solidFill>
                  <a:srgbClr val="0000FF"/>
                </a:solidFill>
                <a:latin typeface="Times New Roman" panose="02020603050405020304" pitchFamily="18" charset="0"/>
                <a:cs typeface="Times New Roman" panose="02020603050405020304" pitchFamily="18" charset="0"/>
              </a:rPr>
              <a:t>Non-blind or “open” study: </a:t>
            </a:r>
            <a:r>
              <a:rPr lang="en-US" sz="3000" dirty="0">
                <a:latin typeface="Times New Roman" panose="02020603050405020304" pitchFamily="18" charset="0"/>
                <a:cs typeface="Times New Roman" panose="02020603050405020304" pitchFamily="18" charset="0"/>
              </a:rPr>
              <a:t>In this case both the investigators and the subjects know what is being given.  </a:t>
            </a:r>
          </a:p>
          <a:p>
            <a:pPr marL="0" indent="0">
              <a:buNone/>
            </a:pP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3093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8B598-70BE-F493-0A05-30AEF0070A02}"/>
              </a:ext>
            </a:extLst>
          </p:cNvPr>
          <p:cNvSpPr>
            <a:spLocks noGrp="1"/>
          </p:cNvSpPr>
          <p:nvPr>
            <p:ph type="title"/>
          </p:nvPr>
        </p:nvSpPr>
        <p:spPr>
          <a:xfrm>
            <a:off x="380145" y="123292"/>
            <a:ext cx="11363217" cy="647270"/>
          </a:xfrm>
        </p:spPr>
        <p:txBody>
          <a:bodyPr>
            <a:normAutofit fontScale="90000"/>
          </a:bodyPr>
          <a:lstStyle/>
          <a:p>
            <a:pPr algn="ctr"/>
            <a:r>
              <a:rPr lang="en-US" sz="4400" b="1" dirty="0">
                <a:solidFill>
                  <a:srgbClr val="C00000"/>
                </a:solidFill>
                <a:latin typeface="Times New Roman" panose="02020603050405020304" pitchFamily="18" charset="0"/>
                <a:cs typeface="Times New Roman" panose="02020603050405020304" pitchFamily="18" charset="0"/>
              </a:rPr>
              <a:t>Pharmacovigilance (Cont.)</a:t>
            </a:r>
            <a:endParaRPr lang="en-US" dirty="0"/>
          </a:p>
        </p:txBody>
      </p:sp>
      <p:sp>
        <p:nvSpPr>
          <p:cNvPr id="3" name="Content Placeholder 2">
            <a:extLst>
              <a:ext uri="{FF2B5EF4-FFF2-40B4-BE49-F238E27FC236}">
                <a16:creationId xmlns:a16="http://schemas.microsoft.com/office/drawing/2014/main" id="{6C8C7007-FC6E-2247-70A0-E1A8CECDE426}"/>
              </a:ext>
            </a:extLst>
          </p:cNvPr>
          <p:cNvSpPr>
            <a:spLocks noGrp="1"/>
          </p:cNvSpPr>
          <p:nvPr>
            <p:ph idx="1"/>
          </p:nvPr>
        </p:nvSpPr>
        <p:spPr>
          <a:xfrm>
            <a:off x="349322" y="791110"/>
            <a:ext cx="11496782" cy="5815174"/>
          </a:xfrm>
        </p:spPr>
        <p:txBody>
          <a:bodyPr>
            <a:normAutofit lnSpcReduction="10000"/>
          </a:bodyPr>
          <a:lstStyle/>
          <a:p>
            <a:r>
              <a:rPr lang="en-US" sz="3200" b="1" dirty="0">
                <a:solidFill>
                  <a:srgbClr val="C00000"/>
                </a:solidFill>
                <a:latin typeface="Times New Roman" panose="02020603050405020304" pitchFamily="18" charset="0"/>
                <a:cs typeface="Times New Roman" panose="02020603050405020304" pitchFamily="18" charset="0"/>
              </a:rPr>
              <a:t>Few Drug Related Disasters, that lead to evolution of PV</a:t>
            </a:r>
          </a:p>
          <a:p>
            <a:r>
              <a:rPr lang="en-US" sz="3200" b="1" dirty="0">
                <a:solidFill>
                  <a:srgbClr val="0000FF"/>
                </a:solidFill>
                <a:latin typeface="Times New Roman" panose="02020603050405020304" pitchFamily="18" charset="0"/>
                <a:cs typeface="Times New Roman" panose="02020603050405020304" pitchFamily="18" charset="0"/>
              </a:rPr>
              <a:t>Chloramphenicol</a:t>
            </a:r>
            <a:r>
              <a:rPr lang="en-US" sz="3200" dirty="0">
                <a:latin typeface="Times New Roman" panose="02020603050405020304" pitchFamily="18" charset="0"/>
                <a:cs typeface="Times New Roman" panose="02020603050405020304" pitchFamily="18" charset="0"/>
              </a:rPr>
              <a:t>, an antibiotic, first discovered in 1947.</a:t>
            </a:r>
          </a:p>
          <a:p>
            <a:r>
              <a:rPr lang="en-US" sz="3200" dirty="0">
                <a:latin typeface="Times New Roman" panose="02020603050405020304" pitchFamily="18" charset="0"/>
                <a:cs typeface="Times New Roman" panose="02020603050405020304" pitchFamily="18" charset="0"/>
              </a:rPr>
              <a:t>A bacteriostatic agent, inhibits protein synthesis. Had been frequently used for treatment of Typhoid fever.</a:t>
            </a:r>
          </a:p>
          <a:p>
            <a:r>
              <a:rPr lang="en-US" sz="3200" dirty="0">
                <a:latin typeface="Times New Roman" panose="02020603050405020304" pitchFamily="18" charset="0"/>
                <a:cs typeface="Times New Roman" panose="02020603050405020304" pitchFamily="18" charset="0"/>
              </a:rPr>
              <a:t>Later, reported to cause aplastic anemia, blood dyscrasias, &amp; grey baby syndrome. Its synthesis was stopped in 1991.</a:t>
            </a:r>
          </a:p>
          <a:p>
            <a:r>
              <a:rPr lang="en-US" sz="3200" b="1" dirty="0">
                <a:solidFill>
                  <a:srgbClr val="0000FF"/>
                </a:solidFill>
                <a:latin typeface="Times New Roman" panose="02020603050405020304" pitchFamily="18" charset="0"/>
                <a:cs typeface="Times New Roman" panose="02020603050405020304" pitchFamily="18" charset="0"/>
              </a:rPr>
              <a:t>Thalidomide </a:t>
            </a:r>
            <a:r>
              <a:rPr lang="en-US" sz="3200" dirty="0">
                <a:latin typeface="Times New Roman" panose="02020603050405020304" pitchFamily="18" charset="0"/>
                <a:cs typeface="Times New Roman" panose="02020603050405020304" pitchFamily="18" charset="0"/>
              </a:rPr>
              <a:t>was first marketed in 1957 in West Germany, &amp; was available over the counter.</a:t>
            </a:r>
          </a:p>
          <a:p>
            <a:r>
              <a:rPr lang="en-US" sz="3200" dirty="0">
                <a:latin typeface="Times New Roman" panose="02020603050405020304" pitchFamily="18" charset="0"/>
                <a:cs typeface="Times New Roman" panose="02020603050405020304" pitchFamily="18" charset="0"/>
              </a:rPr>
              <a:t>Primarily used for anxiety, insomnia (Sedative, hypnotic), and morning sickness (antiemetic) &amp; said to be safe in pregnancy.</a:t>
            </a:r>
          </a:p>
          <a:p>
            <a:r>
              <a:rPr lang="en-US" sz="3200" dirty="0">
                <a:latin typeface="Times New Roman" panose="02020603050405020304" pitchFamily="18" charset="0"/>
                <a:cs typeface="Times New Roman" panose="02020603050405020304" pitchFamily="18" charset="0"/>
              </a:rPr>
              <a:t>Later, shown to produce birth defects (e.g. Phocomelia), resulting in its removal from market in 1961.</a:t>
            </a:r>
          </a:p>
        </p:txBody>
      </p:sp>
    </p:spTree>
    <p:extLst>
      <p:ext uri="{BB962C8B-B14F-4D97-AF65-F5344CB8AC3E}">
        <p14:creationId xmlns:p14="http://schemas.microsoft.com/office/powerpoint/2010/main" val="31117158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5C781-EAAD-2546-3542-D348F6AE5EEB}"/>
              </a:ext>
            </a:extLst>
          </p:cNvPr>
          <p:cNvSpPr>
            <a:spLocks noGrp="1"/>
          </p:cNvSpPr>
          <p:nvPr>
            <p:ph type="title"/>
          </p:nvPr>
        </p:nvSpPr>
        <p:spPr>
          <a:xfrm>
            <a:off x="431515" y="267128"/>
            <a:ext cx="11137186" cy="606178"/>
          </a:xfrm>
        </p:spPr>
        <p:txBody>
          <a:bodyPr>
            <a:noAutofit/>
          </a:bodyPr>
          <a:lstStyle/>
          <a:p>
            <a:pPr algn="ctr"/>
            <a:r>
              <a:rPr lang="en-US" sz="4000" b="1" dirty="0">
                <a:solidFill>
                  <a:srgbClr val="C00000"/>
                </a:solidFill>
                <a:latin typeface="Times New Roman" panose="02020603050405020304" pitchFamily="18" charset="0"/>
                <a:cs typeface="Times New Roman" panose="02020603050405020304" pitchFamily="18" charset="0"/>
              </a:rPr>
              <a:t>Role of CTU in Drug Development (Cont.)</a:t>
            </a:r>
            <a:endParaRPr lang="en-US" sz="4000" dirty="0"/>
          </a:p>
        </p:txBody>
      </p:sp>
      <p:sp>
        <p:nvSpPr>
          <p:cNvPr id="3" name="Content Placeholder 2">
            <a:extLst>
              <a:ext uri="{FF2B5EF4-FFF2-40B4-BE49-F238E27FC236}">
                <a16:creationId xmlns:a16="http://schemas.microsoft.com/office/drawing/2014/main" id="{370904DA-CFAC-9FC3-5D61-BCB2444AAB3E}"/>
              </a:ext>
            </a:extLst>
          </p:cNvPr>
          <p:cNvSpPr>
            <a:spLocks noGrp="1"/>
          </p:cNvSpPr>
          <p:nvPr>
            <p:ph idx="1"/>
          </p:nvPr>
        </p:nvSpPr>
        <p:spPr>
          <a:xfrm>
            <a:off x="431515" y="945222"/>
            <a:ext cx="11223232" cy="5365305"/>
          </a:xfrm>
        </p:spPr>
        <p:txBody>
          <a:bodyPr>
            <a:normAutofit lnSpcReduction="10000"/>
          </a:bodyPr>
          <a:lstStyle/>
          <a:p>
            <a:r>
              <a:rPr lang="en-US" sz="3600" b="1" dirty="0">
                <a:solidFill>
                  <a:srgbClr val="0000FF"/>
                </a:solidFill>
                <a:latin typeface="Times New Roman" panose="02020603050405020304" pitchFamily="18" charset="0"/>
                <a:cs typeface="Times New Roman" panose="02020603050405020304" pitchFamily="18" charset="0"/>
              </a:rPr>
              <a:t>Crossover design</a:t>
            </a:r>
            <a:r>
              <a:rPr lang="en-US" sz="3600" dirty="0">
                <a:latin typeface="Times New Roman" panose="02020603050405020304" pitchFamily="18" charset="0"/>
                <a:cs typeface="Times New Roman" panose="02020603050405020304" pitchFamily="18" charset="0"/>
              </a:rPr>
              <a:t>, in which each subject receives either placebo (Control), standard treatment (Positive control) &amp; test drug at alternating periods. </a:t>
            </a:r>
          </a:p>
          <a:p>
            <a:r>
              <a:rPr lang="en-US" sz="3600" b="1" dirty="0">
                <a:solidFill>
                  <a:srgbClr val="0000FF"/>
                </a:solidFill>
                <a:latin typeface="Times New Roman" panose="02020603050405020304" pitchFamily="18" charset="0"/>
                <a:cs typeface="Times New Roman" panose="02020603050405020304" pitchFamily="18" charset="0"/>
              </a:rPr>
              <a:t>Randomized control trial (RCT): </a:t>
            </a:r>
            <a:r>
              <a:rPr lang="en-US" sz="3600" dirty="0">
                <a:latin typeface="Times New Roman" panose="02020603050405020304" pitchFamily="18" charset="0"/>
                <a:cs typeface="Times New Roman" panose="02020603050405020304" pitchFamily="18" charset="0"/>
              </a:rPr>
              <a:t>People participating in the trial are randomly allocated to group receiving test drug, standard treatment (Positive control),or placebo (Inactive control). </a:t>
            </a:r>
          </a:p>
          <a:p>
            <a:r>
              <a:rPr lang="en-US" sz="3600" b="1" dirty="0">
                <a:latin typeface="Times New Roman" panose="02020603050405020304" pitchFamily="18" charset="0"/>
                <a:cs typeface="Times New Roman" panose="02020603050405020304" pitchFamily="18" charset="0"/>
              </a:rPr>
              <a:t>In RCT, each individual has equal chance </a:t>
            </a:r>
            <a:r>
              <a:rPr lang="en-US" sz="3600" dirty="0">
                <a:latin typeface="Times New Roman" panose="02020603050405020304" pitchFamily="18" charset="0"/>
                <a:cs typeface="Times New Roman" panose="02020603050405020304" pitchFamily="18" charset="0"/>
              </a:rPr>
              <a:t>to be in </a:t>
            </a:r>
            <a:r>
              <a:rPr lang="en-US" sz="3600" b="1" dirty="0">
                <a:latin typeface="Times New Roman" panose="02020603050405020304" pitchFamily="18" charset="0"/>
                <a:cs typeface="Times New Roman" panose="02020603050405020304" pitchFamily="18" charset="0"/>
              </a:rPr>
              <a:t>test </a:t>
            </a:r>
            <a:r>
              <a:rPr lang="en-US" sz="3600" dirty="0">
                <a:latin typeface="Times New Roman" panose="02020603050405020304" pitchFamily="18" charset="0"/>
                <a:cs typeface="Times New Roman" panose="02020603050405020304" pitchFamily="18" charset="0"/>
              </a:rPr>
              <a:t>or </a:t>
            </a:r>
            <a:r>
              <a:rPr lang="en-US" sz="3600" b="1" dirty="0">
                <a:latin typeface="Times New Roman" panose="02020603050405020304" pitchFamily="18" charset="0"/>
                <a:cs typeface="Times New Roman" panose="02020603050405020304" pitchFamily="18" charset="0"/>
              </a:rPr>
              <a:t>control</a:t>
            </a:r>
            <a:r>
              <a:rPr lang="en-US" sz="3600" dirty="0">
                <a:latin typeface="Times New Roman" panose="02020603050405020304" pitchFamily="18" charset="0"/>
                <a:cs typeface="Times New Roman" panose="02020603050405020304" pitchFamily="18" charset="0"/>
              </a:rPr>
              <a:t> group, thus minimizes </a:t>
            </a:r>
            <a:r>
              <a:rPr lang="en-US" sz="3600" b="1" dirty="0">
                <a:latin typeface="Times New Roman" panose="02020603050405020304" pitchFamily="18" charset="0"/>
                <a:cs typeface="Times New Roman" panose="02020603050405020304" pitchFamily="18" charset="0"/>
              </a:rPr>
              <a:t>selection bias</a:t>
            </a:r>
            <a:r>
              <a:rPr lang="en-US" sz="3600" dirty="0">
                <a:latin typeface="Times New Roman" panose="02020603050405020304" pitchFamily="18" charset="0"/>
                <a:cs typeface="Times New Roman" panose="02020603050405020304" pitchFamily="18" charset="0"/>
              </a:rPr>
              <a:t>.</a:t>
            </a:r>
          </a:p>
          <a:p>
            <a:r>
              <a:rPr lang="en-US" sz="3600" b="1" dirty="0">
                <a:solidFill>
                  <a:srgbClr val="0000FF"/>
                </a:solidFill>
                <a:latin typeface="Times New Roman" panose="02020603050405020304" pitchFamily="18" charset="0"/>
                <a:cs typeface="Times New Roman" panose="02020603050405020304" pitchFamily="18" charset="0"/>
              </a:rPr>
              <a:t>Double blind, &amp; placebo controlled RCT </a:t>
            </a:r>
            <a:r>
              <a:rPr lang="en-US" sz="3600" dirty="0">
                <a:latin typeface="Times New Roman" panose="02020603050405020304" pitchFamily="18" charset="0"/>
                <a:cs typeface="Times New Roman" panose="02020603050405020304" pitchFamily="18" charset="0"/>
              </a:rPr>
              <a:t>is often considered as the </a:t>
            </a:r>
            <a:r>
              <a:rPr lang="en-US" sz="3600" b="1" dirty="0">
                <a:latin typeface="Times New Roman" panose="02020603050405020304" pitchFamily="18" charset="0"/>
                <a:cs typeface="Times New Roman" panose="02020603050405020304" pitchFamily="18" charset="0"/>
              </a:rPr>
              <a:t>gold standard </a:t>
            </a:r>
            <a:r>
              <a:rPr lang="en-US" sz="3600" dirty="0">
                <a:latin typeface="Times New Roman" panose="02020603050405020304" pitchFamily="18" charset="0"/>
                <a:cs typeface="Times New Roman" panose="02020603050405020304" pitchFamily="18" charset="0"/>
              </a:rPr>
              <a:t>for clinical studies. </a:t>
            </a:r>
          </a:p>
        </p:txBody>
      </p:sp>
    </p:spTree>
    <p:extLst>
      <p:ext uri="{BB962C8B-B14F-4D97-AF65-F5344CB8AC3E}">
        <p14:creationId xmlns:p14="http://schemas.microsoft.com/office/powerpoint/2010/main" val="13016616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53365"/>
            <a:ext cx="10515600" cy="671195"/>
          </a:xfrm>
        </p:spPr>
        <p:txBody>
          <a:bodyPr>
            <a:normAutofit fontScale="90000"/>
          </a:bodyPr>
          <a:lstStyle/>
          <a:p>
            <a:pPr algn="ctr"/>
            <a:r>
              <a:rPr lang="en-US" sz="4400" b="1" dirty="0">
                <a:solidFill>
                  <a:srgbClr val="C00000"/>
                </a:solidFill>
                <a:latin typeface="Times New Roman" panose="02020603050405020304" pitchFamily="18" charset="0"/>
                <a:cs typeface="Times New Roman" panose="02020603050405020304" pitchFamily="18" charset="0"/>
              </a:rPr>
              <a:t>Role of CTU in Drug Development (Cont.)</a:t>
            </a:r>
            <a:endParaRPr lang="en-US" dirty="0"/>
          </a:p>
        </p:txBody>
      </p:sp>
      <p:sp>
        <p:nvSpPr>
          <p:cNvPr id="3" name="Content Placeholder 2"/>
          <p:cNvSpPr>
            <a:spLocks noGrp="1"/>
          </p:cNvSpPr>
          <p:nvPr>
            <p:ph idx="1"/>
          </p:nvPr>
        </p:nvSpPr>
        <p:spPr>
          <a:xfrm>
            <a:off x="349321" y="924559"/>
            <a:ext cx="11630345" cy="5680075"/>
          </a:xfrm>
        </p:spPr>
        <p:txBody>
          <a:bodyPr>
            <a:normAutofit lnSpcReduction="10000"/>
          </a:bodyPr>
          <a:lstStyle/>
          <a:p>
            <a:r>
              <a:rPr lang="en-US" sz="3000" b="1" dirty="0">
                <a:solidFill>
                  <a:srgbClr val="0000FF"/>
                </a:solidFill>
                <a:latin typeface="Times New Roman" panose="02020603050405020304" pitchFamily="18" charset="0"/>
                <a:cs typeface="Times New Roman" panose="02020603050405020304" pitchFamily="18" charset="0"/>
              </a:rPr>
              <a:t>Phases of Clinical Trials:</a:t>
            </a:r>
          </a:p>
          <a:p>
            <a:r>
              <a:rPr lang="en-US" sz="3000" b="1" dirty="0">
                <a:solidFill>
                  <a:srgbClr val="0000FF"/>
                </a:solidFill>
                <a:latin typeface="Times New Roman" panose="02020603050405020304" pitchFamily="18" charset="0"/>
                <a:cs typeface="Times New Roman" panose="02020603050405020304" pitchFamily="18" charset="0"/>
              </a:rPr>
              <a:t>Phase-1:</a:t>
            </a:r>
            <a:r>
              <a:rPr lang="en-US" sz="3000" dirty="0">
                <a:latin typeface="Times New Roman" panose="02020603050405020304" pitchFamily="18" charset="0"/>
                <a:cs typeface="Times New Roman" panose="02020603050405020304" pitchFamily="18" charset="0"/>
              </a:rPr>
              <a:t> </a:t>
            </a:r>
          </a:p>
          <a:p>
            <a:r>
              <a:rPr lang="en-US" sz="3000" dirty="0">
                <a:latin typeface="Times New Roman" panose="02020603050405020304" pitchFamily="18" charset="0"/>
                <a:cs typeface="Times New Roman" panose="02020603050405020304" pitchFamily="18" charset="0"/>
              </a:rPr>
              <a:t>Conducted on a </a:t>
            </a:r>
            <a:r>
              <a:rPr lang="en-US" sz="3000" b="1" dirty="0">
                <a:latin typeface="Times New Roman" panose="02020603050405020304" pitchFamily="18" charset="0"/>
                <a:cs typeface="Times New Roman" panose="02020603050405020304" pitchFamily="18" charset="0"/>
              </a:rPr>
              <a:t>small group </a:t>
            </a:r>
            <a:r>
              <a:rPr lang="en-US" sz="3000" dirty="0">
                <a:latin typeface="Times New Roman" panose="02020603050405020304" pitchFamily="18" charset="0"/>
                <a:cs typeface="Times New Roman" panose="02020603050405020304" pitchFamily="18" charset="0"/>
              </a:rPr>
              <a:t>(20–100), </a:t>
            </a:r>
            <a:r>
              <a:rPr lang="en-US" sz="3000" b="1" dirty="0">
                <a:latin typeface="Times New Roman" panose="02020603050405020304" pitchFamily="18" charset="0"/>
                <a:cs typeface="Times New Roman" panose="02020603050405020304" pitchFamily="18" charset="0"/>
              </a:rPr>
              <a:t>healthy volunteers</a:t>
            </a:r>
            <a:r>
              <a:rPr lang="en-US" sz="3000" dirty="0">
                <a:latin typeface="Times New Roman" panose="02020603050405020304" pitchFamily="18" charset="0"/>
                <a:cs typeface="Times New Roman" panose="02020603050405020304" pitchFamily="18" charset="0"/>
              </a:rPr>
              <a:t>. </a:t>
            </a:r>
          </a:p>
          <a:p>
            <a:r>
              <a:rPr lang="en-US" sz="3000" dirty="0">
                <a:latin typeface="Times New Roman" panose="02020603050405020304" pitchFamily="18" charset="0"/>
                <a:cs typeface="Times New Roman" panose="02020603050405020304" pitchFamily="18" charset="0"/>
              </a:rPr>
              <a:t>If </a:t>
            </a:r>
            <a:r>
              <a:rPr lang="en-US" sz="3000" b="1" dirty="0">
                <a:latin typeface="Times New Roman" panose="02020603050405020304" pitchFamily="18" charset="0"/>
                <a:cs typeface="Times New Roman" panose="02020603050405020304" pitchFamily="18" charset="0"/>
              </a:rPr>
              <a:t>drug more toxic</a:t>
            </a:r>
            <a:r>
              <a:rPr lang="en-US" sz="3000" dirty="0">
                <a:latin typeface="Times New Roman" panose="02020603050405020304" pitchFamily="18" charset="0"/>
                <a:cs typeface="Times New Roman" panose="02020603050405020304" pitchFamily="18" charset="0"/>
              </a:rPr>
              <a:t>, e.g. anti-cancer drug, than on </a:t>
            </a:r>
            <a:r>
              <a:rPr lang="en-US" sz="3000" b="1" dirty="0">
                <a:latin typeface="Times New Roman" panose="02020603050405020304" pitchFamily="18" charset="0"/>
                <a:cs typeface="Times New Roman" panose="02020603050405020304" pitchFamily="18" charset="0"/>
              </a:rPr>
              <a:t>volunteer patients.</a:t>
            </a:r>
          </a:p>
          <a:p>
            <a:r>
              <a:rPr lang="en-US" sz="3000" dirty="0">
                <a:latin typeface="Times New Roman" panose="02020603050405020304" pitchFamily="18" charset="0"/>
                <a:cs typeface="Times New Roman" panose="02020603050405020304" pitchFamily="18" charset="0"/>
              </a:rPr>
              <a:t>Usually </a:t>
            </a:r>
            <a:r>
              <a:rPr lang="en-US" sz="3000" b="1" dirty="0">
                <a:latin typeface="Times New Roman" panose="02020603050405020304" pitchFamily="18" charset="0"/>
                <a:cs typeface="Times New Roman" panose="02020603050405020304" pitchFamily="18" charset="0"/>
              </a:rPr>
              <a:t>open or single blind trials, </a:t>
            </a:r>
            <a:r>
              <a:rPr lang="en-US" sz="3000" dirty="0">
                <a:latin typeface="Times New Roman" panose="02020603050405020304" pitchFamily="18" charset="0"/>
                <a:cs typeface="Times New Roman" panose="02020603050405020304" pitchFamily="18" charset="0"/>
              </a:rPr>
              <a:t>in Clinical Pharmacology Unit. </a:t>
            </a:r>
          </a:p>
          <a:p>
            <a:r>
              <a:rPr lang="en-US" sz="3000" dirty="0">
                <a:latin typeface="Times New Roman" panose="02020603050405020304" pitchFamily="18" charset="0"/>
                <a:cs typeface="Times New Roman" panose="02020603050405020304" pitchFamily="18" charset="0"/>
              </a:rPr>
              <a:t>Objectives are to find a safe limit of dosage, suitable route of administration,  predictable adverse effects &amp; pharmacokinetic profiles. </a:t>
            </a:r>
          </a:p>
          <a:p>
            <a:r>
              <a:rPr lang="en-US" sz="3000" b="1" dirty="0">
                <a:solidFill>
                  <a:srgbClr val="0000FF"/>
                </a:solidFill>
                <a:latin typeface="Times New Roman" panose="02020603050405020304" pitchFamily="18" charset="0"/>
                <a:cs typeface="Times New Roman" panose="02020603050405020304" pitchFamily="18" charset="0"/>
              </a:rPr>
              <a:t>Phase-2:</a:t>
            </a:r>
            <a:r>
              <a:rPr lang="en-US" sz="3000" dirty="0">
                <a:latin typeface="Times New Roman" panose="02020603050405020304" pitchFamily="18" charset="0"/>
                <a:cs typeface="Times New Roman" panose="02020603050405020304" pitchFamily="18" charset="0"/>
              </a:rPr>
              <a:t> </a:t>
            </a:r>
          </a:p>
          <a:p>
            <a:r>
              <a:rPr lang="en-US" sz="3000" dirty="0">
                <a:latin typeface="Times New Roman" panose="02020603050405020304" pitchFamily="18" charset="0"/>
                <a:cs typeface="Times New Roman" panose="02020603050405020304" pitchFamily="18" charset="0"/>
              </a:rPr>
              <a:t>Studied in </a:t>
            </a:r>
            <a:r>
              <a:rPr lang="en-US" sz="3000" b="1" dirty="0">
                <a:latin typeface="Times New Roman" panose="02020603050405020304" pitchFamily="18" charset="0"/>
                <a:cs typeface="Times New Roman" panose="02020603050405020304" pitchFamily="18" charset="0"/>
              </a:rPr>
              <a:t>modest number of patients </a:t>
            </a:r>
            <a:r>
              <a:rPr lang="en-US" sz="3000" dirty="0">
                <a:latin typeface="Times New Roman" panose="02020603050405020304" pitchFamily="18" charset="0"/>
                <a:cs typeface="Times New Roman" panose="02020603050405020304" pitchFamily="18" charset="0"/>
              </a:rPr>
              <a:t>(100–200) </a:t>
            </a:r>
            <a:r>
              <a:rPr lang="en-US" sz="3000" b="1" dirty="0">
                <a:latin typeface="Times New Roman" panose="02020603050405020304" pitchFamily="18" charset="0"/>
                <a:cs typeface="Times New Roman" panose="02020603050405020304" pitchFamily="18" charset="0"/>
              </a:rPr>
              <a:t>with target disease.</a:t>
            </a:r>
          </a:p>
          <a:p>
            <a:r>
              <a:rPr lang="en-US" sz="3000" dirty="0">
                <a:latin typeface="Times New Roman" panose="02020603050405020304" pitchFamily="18" charset="0"/>
                <a:cs typeface="Times New Roman" panose="02020603050405020304" pitchFamily="18" charset="0"/>
              </a:rPr>
              <a:t>To determine efficacy, confirm dosage, &amp; explore drug toxicity. </a:t>
            </a:r>
          </a:p>
          <a:p>
            <a:r>
              <a:rPr lang="en-US" sz="3000" dirty="0">
                <a:latin typeface="Times New Roman" panose="02020603050405020304" pitchFamily="18" charset="0"/>
                <a:cs typeface="Times New Roman" panose="02020603050405020304" pitchFamily="18" charset="0"/>
              </a:rPr>
              <a:t>Usually </a:t>
            </a:r>
            <a:r>
              <a:rPr lang="en-US" sz="3000" b="1" dirty="0">
                <a:latin typeface="Times New Roman" panose="02020603050405020304" pitchFamily="18" charset="0"/>
                <a:cs typeface="Times New Roman" panose="02020603050405020304" pitchFamily="18" charset="0"/>
              </a:rPr>
              <a:t>single blind, cohort studies</a:t>
            </a:r>
            <a:r>
              <a:rPr lang="en-US" sz="3000" dirty="0">
                <a:latin typeface="Times New Roman" panose="02020603050405020304" pitchFamily="18" charset="0"/>
                <a:cs typeface="Times New Roman" panose="02020603050405020304" pitchFamily="18" charset="0"/>
              </a:rPr>
              <a:t>; conducted </a:t>
            </a:r>
            <a:r>
              <a:rPr lang="en-US" sz="3000" b="1" dirty="0">
                <a:latin typeface="Times New Roman" panose="02020603050405020304" pitchFamily="18" charset="0"/>
                <a:cs typeface="Times New Roman" panose="02020603050405020304" pitchFamily="18" charset="0"/>
              </a:rPr>
              <a:t>in teaching hospitals</a:t>
            </a:r>
            <a:r>
              <a:rPr lang="en-US" sz="3000" dirty="0">
                <a:latin typeface="Times New Roman" panose="02020603050405020304" pitchFamily="18" charset="0"/>
                <a:cs typeface="Times New Roman" panose="02020603050405020304" pitchFamily="18" charset="0"/>
              </a:rPr>
              <a:t>.</a:t>
            </a:r>
          </a:p>
          <a:p>
            <a:endParaRPr lang="en-US" sz="3000" dirty="0">
              <a:latin typeface="Times New Roman" panose="02020603050405020304" pitchFamily="18" charset="0"/>
              <a:cs typeface="Times New Roman" panose="02020603050405020304" pitchFamily="18" charset="0"/>
            </a:endParaRPr>
          </a:p>
          <a:p>
            <a:endParaRPr lang="en-US" sz="3000" dirty="0">
              <a:latin typeface="Times New Roman" panose="02020603050405020304" pitchFamily="18" charset="0"/>
              <a:cs typeface="Times New Roman" panose="02020603050405020304" pitchFamily="18" charset="0"/>
            </a:endParaRPr>
          </a:p>
          <a:p>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65148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0031"/>
            <a:ext cx="10515600" cy="594858"/>
          </a:xfrm>
        </p:spPr>
        <p:txBody>
          <a:bodyPr>
            <a:normAutofit fontScale="90000"/>
          </a:bodyPr>
          <a:lstStyle/>
          <a:p>
            <a:pPr algn="ctr"/>
            <a:r>
              <a:rPr lang="en-US" sz="4400" b="1" dirty="0">
                <a:solidFill>
                  <a:srgbClr val="C00000"/>
                </a:solidFill>
                <a:latin typeface="Times New Roman" panose="02020603050405020304" pitchFamily="18" charset="0"/>
                <a:cs typeface="Times New Roman" panose="02020603050405020304" pitchFamily="18" charset="0"/>
              </a:rPr>
              <a:t>Role of CTU in Drug Development (Cont.)</a:t>
            </a:r>
            <a:endParaRPr lang="en-US" dirty="0"/>
          </a:p>
        </p:txBody>
      </p:sp>
      <p:sp>
        <p:nvSpPr>
          <p:cNvPr id="3" name="Content Placeholder 2"/>
          <p:cNvSpPr>
            <a:spLocks noGrp="1"/>
          </p:cNvSpPr>
          <p:nvPr>
            <p:ph idx="1"/>
          </p:nvPr>
        </p:nvSpPr>
        <p:spPr>
          <a:xfrm>
            <a:off x="359596" y="714889"/>
            <a:ext cx="11293924" cy="5696185"/>
          </a:xfrm>
        </p:spPr>
        <p:txBody>
          <a:bodyPr>
            <a:noAutofit/>
          </a:bodyPr>
          <a:lstStyle/>
          <a:p>
            <a:pPr>
              <a:lnSpc>
                <a:spcPct val="100000"/>
              </a:lnSpc>
              <a:spcBef>
                <a:spcPts val="0"/>
              </a:spcBef>
            </a:pPr>
            <a:r>
              <a:rPr lang="en-US" sz="3000" b="1" dirty="0">
                <a:solidFill>
                  <a:srgbClr val="0000FF"/>
                </a:solidFill>
                <a:latin typeface="Times New Roman" panose="02020603050405020304" pitchFamily="18" charset="0"/>
                <a:cs typeface="Times New Roman" panose="02020603050405020304" pitchFamily="18" charset="0"/>
              </a:rPr>
              <a:t>Phase-3:</a:t>
            </a:r>
            <a:r>
              <a:rPr lang="en-US" sz="3000" b="1" dirty="0">
                <a:latin typeface="Times New Roman" panose="02020603050405020304" pitchFamily="18" charset="0"/>
                <a:cs typeface="Times New Roman" panose="02020603050405020304" pitchFamily="18" charset="0"/>
              </a:rPr>
              <a:t> </a:t>
            </a:r>
          </a:p>
          <a:p>
            <a:pPr>
              <a:lnSpc>
                <a:spcPct val="100000"/>
              </a:lnSpc>
              <a:spcBef>
                <a:spcPts val="0"/>
              </a:spcBef>
            </a:pPr>
            <a:r>
              <a:rPr lang="en-US" sz="3000" dirty="0">
                <a:latin typeface="Times New Roman" panose="02020603050405020304" pitchFamily="18" charset="0"/>
                <a:cs typeface="Times New Roman" panose="02020603050405020304" pitchFamily="18" charset="0"/>
              </a:rPr>
              <a:t>Drug is evaluated in </a:t>
            </a:r>
            <a:r>
              <a:rPr lang="en-US" sz="3000" b="1" dirty="0">
                <a:latin typeface="Times New Roman" panose="02020603050405020304" pitchFamily="18" charset="0"/>
                <a:cs typeface="Times New Roman" panose="02020603050405020304" pitchFamily="18" charset="0"/>
              </a:rPr>
              <a:t>larger numbers of patients </a:t>
            </a:r>
            <a:r>
              <a:rPr lang="en-US" sz="3000" dirty="0">
                <a:latin typeface="Times New Roman" panose="02020603050405020304" pitchFamily="18" charset="0"/>
                <a:cs typeface="Times New Roman" panose="02020603050405020304" pitchFamily="18" charset="0"/>
              </a:rPr>
              <a:t>(Thousands) with target disease, to further confirm safety and efficacy. </a:t>
            </a:r>
          </a:p>
          <a:p>
            <a:pPr>
              <a:lnSpc>
                <a:spcPct val="100000"/>
              </a:lnSpc>
              <a:spcBef>
                <a:spcPts val="0"/>
              </a:spcBef>
            </a:pPr>
            <a:r>
              <a:rPr lang="en-US" sz="3000" b="1" dirty="0">
                <a:latin typeface="Times New Roman" panose="02020603050405020304" pitchFamily="18" charset="0"/>
                <a:cs typeface="Times New Roman" panose="02020603050405020304" pitchFamily="18" charset="0"/>
              </a:rPr>
              <a:t>Double-blind and crossover trials </a:t>
            </a:r>
            <a:r>
              <a:rPr lang="en-US" sz="3000" dirty="0">
                <a:latin typeface="Times New Roman" panose="02020603050405020304" pitchFamily="18" charset="0"/>
                <a:cs typeface="Times New Roman" panose="02020603050405020304" pitchFamily="18" charset="0"/>
              </a:rPr>
              <a:t>are often used. </a:t>
            </a:r>
          </a:p>
          <a:p>
            <a:pPr>
              <a:lnSpc>
                <a:spcPct val="100000"/>
              </a:lnSpc>
              <a:spcBef>
                <a:spcPts val="0"/>
              </a:spcBef>
            </a:pPr>
            <a:r>
              <a:rPr lang="en-US" sz="3000" dirty="0">
                <a:latin typeface="Times New Roman" panose="02020603050405020304" pitchFamily="18" charset="0"/>
                <a:cs typeface="Times New Roman" panose="02020603050405020304" pitchFamily="18" charset="0"/>
              </a:rPr>
              <a:t>Performed in settings anticipated for ultimate use of drug; teaching and general hospitals &amp; drug formulated as intended for market use.</a:t>
            </a:r>
          </a:p>
          <a:p>
            <a:pPr>
              <a:lnSpc>
                <a:spcPct val="100000"/>
              </a:lnSpc>
              <a:spcBef>
                <a:spcPts val="0"/>
              </a:spcBef>
            </a:pPr>
            <a:r>
              <a:rPr lang="en-US" sz="3000" dirty="0">
                <a:latin typeface="Times New Roman" panose="02020603050405020304" pitchFamily="18" charset="0"/>
                <a:cs typeface="Times New Roman" panose="02020603050405020304" pitchFamily="18" charset="0"/>
              </a:rPr>
              <a:t>Usually children, elderly or pregnant patients are excluded.</a:t>
            </a:r>
          </a:p>
          <a:p>
            <a:pPr>
              <a:lnSpc>
                <a:spcPct val="100000"/>
              </a:lnSpc>
              <a:spcBef>
                <a:spcPts val="0"/>
              </a:spcBef>
            </a:pPr>
            <a:r>
              <a:rPr lang="en-US" sz="3000" dirty="0">
                <a:latin typeface="Times New Roman" panose="02020603050405020304" pitchFamily="18" charset="0"/>
                <a:cs typeface="Times New Roman" panose="02020603050405020304" pitchFamily="18" charset="0"/>
              </a:rPr>
              <a:t>New unexpected toxic effects may be noticed, like allergic reactions. </a:t>
            </a:r>
          </a:p>
          <a:p>
            <a:pPr>
              <a:lnSpc>
                <a:spcPct val="100000"/>
              </a:lnSpc>
              <a:spcBef>
                <a:spcPts val="0"/>
              </a:spcBef>
            </a:pPr>
            <a:r>
              <a:rPr lang="en-US" sz="3000" b="1" dirty="0">
                <a:solidFill>
                  <a:srgbClr val="0000FF"/>
                </a:solidFill>
                <a:latin typeface="Times New Roman" panose="02020603050405020304" pitchFamily="18" charset="0"/>
                <a:cs typeface="Times New Roman" panose="02020603050405020304" pitchFamily="18" charset="0"/>
              </a:rPr>
              <a:t>Phase-4 (Post-marketing surveillance):  </a:t>
            </a:r>
          </a:p>
          <a:p>
            <a:pPr>
              <a:lnSpc>
                <a:spcPct val="100000"/>
              </a:lnSpc>
              <a:spcBef>
                <a:spcPts val="0"/>
              </a:spcBef>
            </a:pPr>
            <a:r>
              <a:rPr lang="en-US" sz="3000" dirty="0">
                <a:latin typeface="Times New Roman" panose="02020603050405020304" pitchFamily="18" charset="0"/>
                <a:cs typeface="Times New Roman" panose="02020603050405020304" pitchFamily="18" charset="0"/>
              </a:rPr>
              <a:t>To monitor safety of new drug under actual conditions of use in large numbers of patients. </a:t>
            </a:r>
          </a:p>
          <a:p>
            <a:pPr>
              <a:lnSpc>
                <a:spcPct val="100000"/>
              </a:lnSpc>
              <a:spcBef>
                <a:spcPts val="0"/>
              </a:spcBef>
            </a:pPr>
            <a:r>
              <a:rPr lang="en-US" sz="3000" dirty="0">
                <a:latin typeface="Times New Roman" panose="02020603050405020304" pitchFamily="18" charset="0"/>
                <a:cs typeface="Times New Roman" panose="02020603050405020304" pitchFamily="18" charset="0"/>
              </a:rPr>
              <a:t>To report any toxic effects, rare adverse effects and  drug-interactions. </a:t>
            </a:r>
          </a:p>
          <a:p>
            <a:pPr>
              <a:lnSpc>
                <a:spcPct val="100000"/>
              </a:lnSpc>
              <a:spcBef>
                <a:spcPts val="0"/>
              </a:spcBef>
            </a:pP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25723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AE4EA8-4407-4B85-B357-11CA3A9D2822}"/>
              </a:ext>
            </a:extLst>
          </p:cNvPr>
          <p:cNvSpPr>
            <a:spLocks noGrp="1"/>
          </p:cNvSpPr>
          <p:nvPr>
            <p:ph idx="1"/>
          </p:nvPr>
        </p:nvSpPr>
        <p:spPr>
          <a:xfrm>
            <a:off x="2234154" y="1272618"/>
            <a:ext cx="7513162" cy="3817855"/>
          </a:xfrm>
        </p:spPr>
        <p:txBody>
          <a:bodyPr>
            <a:normAutofit/>
          </a:bodyPr>
          <a:lstStyle/>
          <a:p>
            <a:pPr marL="0" indent="0" algn="ctr">
              <a:buNone/>
            </a:pPr>
            <a:r>
              <a:rPr lang="en-US" sz="6000" b="1" dirty="0">
                <a:solidFill>
                  <a:srgbClr val="C00000"/>
                </a:solidFill>
                <a:latin typeface="Britannic Bold" panose="020B0903060703020204" pitchFamily="34" charset="0"/>
                <a:cs typeface="Times New Roman" panose="02020603050405020304" pitchFamily="18" charset="0"/>
              </a:rPr>
              <a:t>Thanks a lot</a:t>
            </a:r>
            <a:endParaRPr lang="en-US" sz="6000" dirty="0"/>
          </a:p>
          <a:p>
            <a:pPr marL="0" indent="0" algn="ctr">
              <a:buNone/>
            </a:pPr>
            <a:endParaRPr lang="en-US" sz="4000" b="1" dirty="0">
              <a:latin typeface="Britannic Bold" panose="020B0903060703020204" pitchFamily="34" charset="0"/>
              <a:cs typeface="Times New Roman" panose="02020603050405020304" pitchFamily="18" charset="0"/>
            </a:endParaRPr>
          </a:p>
          <a:p>
            <a:pPr marL="0" indent="0" algn="ctr">
              <a:buNone/>
            </a:pPr>
            <a:r>
              <a:rPr lang="en-US" sz="4000" b="1" dirty="0">
                <a:latin typeface="Britannic Bold" panose="020B0903060703020204" pitchFamily="34" charset="0"/>
                <a:cs typeface="Times New Roman" panose="02020603050405020304" pitchFamily="18" charset="0"/>
              </a:rPr>
              <a:t>for</a:t>
            </a:r>
          </a:p>
          <a:p>
            <a:pPr marL="0" indent="0" algn="ctr">
              <a:buNone/>
            </a:pPr>
            <a:endParaRPr lang="en-US" sz="4000" b="1" dirty="0">
              <a:solidFill>
                <a:srgbClr val="0000FF"/>
              </a:solidFill>
              <a:latin typeface="Britannic Bold" panose="020B0903060703020204" pitchFamily="34" charset="0"/>
              <a:cs typeface="Times New Roman" panose="02020603050405020304" pitchFamily="18" charset="0"/>
            </a:endParaRPr>
          </a:p>
          <a:p>
            <a:pPr marL="0" indent="0" algn="ctr">
              <a:buNone/>
            </a:pPr>
            <a:r>
              <a:rPr lang="en-US" sz="4000" b="1" dirty="0">
                <a:solidFill>
                  <a:srgbClr val="0000FF"/>
                </a:solidFill>
                <a:latin typeface="Britannic Bold" panose="020B0903060703020204" pitchFamily="34" charset="0"/>
                <a:cs typeface="Times New Roman" panose="02020603050405020304" pitchFamily="18" charset="0"/>
              </a:rPr>
              <a:t>Patient listening</a:t>
            </a:r>
            <a:endParaRPr lang="en-US" sz="4000" dirty="0"/>
          </a:p>
        </p:txBody>
      </p:sp>
    </p:spTree>
    <p:extLst>
      <p:ext uri="{BB962C8B-B14F-4D97-AF65-F5344CB8AC3E}">
        <p14:creationId xmlns:p14="http://schemas.microsoft.com/office/powerpoint/2010/main" val="3250878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A0510-329E-649F-013F-4443E4385E25}"/>
              </a:ext>
            </a:extLst>
          </p:cNvPr>
          <p:cNvSpPr>
            <a:spLocks noGrp="1"/>
          </p:cNvSpPr>
          <p:nvPr>
            <p:ph type="title"/>
          </p:nvPr>
        </p:nvSpPr>
        <p:spPr>
          <a:xfrm>
            <a:off x="647272" y="123288"/>
            <a:ext cx="10819542" cy="462340"/>
          </a:xfrm>
        </p:spPr>
        <p:txBody>
          <a:bodyPr>
            <a:noAutofit/>
          </a:bodyPr>
          <a:lstStyle/>
          <a:p>
            <a:pPr algn="ctr"/>
            <a:r>
              <a:rPr lang="en-US" sz="4000" b="1" dirty="0">
                <a:solidFill>
                  <a:srgbClr val="C00000"/>
                </a:solidFill>
                <a:latin typeface="Times New Roman" panose="02020603050405020304" pitchFamily="18" charset="0"/>
                <a:cs typeface="Times New Roman" panose="02020603050405020304" pitchFamily="18" charset="0"/>
              </a:rPr>
              <a:t>Other Examples of Drug Related Problems</a:t>
            </a:r>
            <a:endParaRPr lang="en-US" sz="4000" dirty="0"/>
          </a:p>
        </p:txBody>
      </p:sp>
      <p:graphicFrame>
        <p:nvGraphicFramePr>
          <p:cNvPr id="22" name="Table 22">
            <a:extLst>
              <a:ext uri="{FF2B5EF4-FFF2-40B4-BE49-F238E27FC236}">
                <a16:creationId xmlns:a16="http://schemas.microsoft.com/office/drawing/2014/main" id="{25CE4F84-8950-AF3F-ED88-ED29D602C326}"/>
              </a:ext>
            </a:extLst>
          </p:cNvPr>
          <p:cNvGraphicFramePr>
            <a:graphicFrameLocks noGrp="1"/>
          </p:cNvGraphicFramePr>
          <p:nvPr>
            <p:ph idx="1"/>
            <p:extLst>
              <p:ext uri="{D42A27DB-BD31-4B8C-83A1-F6EECF244321}">
                <p14:modId xmlns:p14="http://schemas.microsoft.com/office/powerpoint/2010/main" val="3254442705"/>
              </p:ext>
            </p:extLst>
          </p:nvPr>
        </p:nvGraphicFramePr>
        <p:xfrm>
          <a:off x="214045" y="565084"/>
          <a:ext cx="11763909" cy="6217920"/>
        </p:xfrm>
        <a:graphic>
          <a:graphicData uri="http://schemas.openxmlformats.org/drawingml/2006/table">
            <a:tbl>
              <a:tblPr firstRow="1" bandRow="1">
                <a:tableStyleId>{5C22544A-7EE6-4342-B048-85BDC9FD1C3A}</a:tableStyleId>
              </a:tblPr>
              <a:tblGrid>
                <a:gridCol w="2775735">
                  <a:extLst>
                    <a:ext uri="{9D8B030D-6E8A-4147-A177-3AD203B41FA5}">
                      <a16:colId xmlns:a16="http://schemas.microsoft.com/office/drawing/2014/main" val="846864124"/>
                    </a:ext>
                  </a:extLst>
                </a:gridCol>
                <a:gridCol w="2671281">
                  <a:extLst>
                    <a:ext uri="{9D8B030D-6E8A-4147-A177-3AD203B41FA5}">
                      <a16:colId xmlns:a16="http://schemas.microsoft.com/office/drawing/2014/main" val="2612799977"/>
                    </a:ext>
                  </a:extLst>
                </a:gridCol>
                <a:gridCol w="2044557">
                  <a:extLst>
                    <a:ext uri="{9D8B030D-6E8A-4147-A177-3AD203B41FA5}">
                      <a16:colId xmlns:a16="http://schemas.microsoft.com/office/drawing/2014/main" val="1440936144"/>
                    </a:ext>
                  </a:extLst>
                </a:gridCol>
                <a:gridCol w="4272336">
                  <a:extLst>
                    <a:ext uri="{9D8B030D-6E8A-4147-A177-3AD203B41FA5}">
                      <a16:colId xmlns:a16="http://schemas.microsoft.com/office/drawing/2014/main" val="3536505828"/>
                    </a:ext>
                  </a:extLst>
                </a:gridCol>
              </a:tblGrid>
              <a:tr h="526701">
                <a:tc>
                  <a:txBody>
                    <a:bodyPr/>
                    <a:lstStyle/>
                    <a:p>
                      <a:pPr algn="ctr"/>
                      <a:r>
                        <a:rPr lang="en-US" sz="3000" dirty="0">
                          <a:solidFill>
                            <a:schemeClr val="tx1"/>
                          </a:solidFill>
                          <a:effectLst/>
                        </a:rPr>
                        <a:t>Drug name</a:t>
                      </a:r>
                    </a:p>
                  </a:txBody>
                  <a:tcPr marR="133350" anchor="c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000" dirty="0">
                          <a:solidFill>
                            <a:schemeClr val="tx1"/>
                          </a:solidFill>
                          <a:effectLst/>
                        </a:rPr>
                        <a:t>Action/use</a:t>
                      </a:r>
                    </a:p>
                  </a:txBody>
                  <a:tcPr marR="133350" anchor="ct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000" dirty="0">
                          <a:solidFill>
                            <a:schemeClr val="tx1"/>
                          </a:solidFill>
                          <a:effectLst/>
                        </a:rPr>
                        <a:t>Withdrawn</a:t>
                      </a:r>
                    </a:p>
                  </a:txBody>
                  <a:tcPr marR="133350" anchor="ctr">
                    <a:solidFill>
                      <a:schemeClr val="accent6">
                        <a:lumMod val="20000"/>
                        <a:lumOff val="80000"/>
                      </a:schemeClr>
                    </a:solidFill>
                  </a:tcPr>
                </a:tc>
                <a:tc>
                  <a:txBody>
                    <a:bodyPr/>
                    <a:lstStyle/>
                    <a:p>
                      <a:pPr algn="ctr"/>
                      <a:r>
                        <a:rPr lang="en-US" sz="3000" dirty="0">
                          <a:solidFill>
                            <a:schemeClr val="tx1"/>
                          </a:solidFill>
                          <a:effectLst/>
                        </a:rPr>
                        <a:t>Reason for withdrawal</a:t>
                      </a:r>
                    </a:p>
                  </a:txBody>
                  <a:tcPr anchor="ctr">
                    <a:solidFill>
                      <a:schemeClr val="accent6">
                        <a:lumMod val="20000"/>
                        <a:lumOff val="80000"/>
                      </a:schemeClr>
                    </a:solidFill>
                  </a:tcPr>
                </a:tc>
                <a:extLst>
                  <a:ext uri="{0D108BD9-81ED-4DB2-BD59-A6C34878D82A}">
                    <a16:rowId xmlns:a16="http://schemas.microsoft.com/office/drawing/2014/main" val="2204091033"/>
                  </a:ext>
                </a:extLst>
              </a:tr>
              <a:tr h="965619">
                <a:tc>
                  <a:txBody>
                    <a:bodyPr/>
                    <a:lstStyle/>
                    <a:p>
                      <a:r>
                        <a:rPr lang="en-US" sz="3000" u="none" dirty="0">
                          <a:solidFill>
                            <a:schemeClr val="tx1"/>
                          </a:solidFill>
                          <a:effectLst/>
                          <a:hlinkClick r:id="rId2">
                            <a:extLst>
                              <a:ext uri="{A12FA001-AC4F-418D-AE19-62706E023703}">
                                <ahyp:hlinkClr xmlns:ahyp="http://schemas.microsoft.com/office/drawing/2018/hyperlinkcolor" val="tx"/>
                              </a:ext>
                            </a:extLst>
                          </a:hlinkClick>
                        </a:rPr>
                        <a:t>Aminopyrine</a:t>
                      </a:r>
                      <a:endParaRPr lang="en-US" sz="3000" u="none" dirty="0">
                        <a:solidFill>
                          <a:schemeClr val="tx1"/>
                        </a:solidFill>
                        <a:effectLst/>
                      </a:endParaRPr>
                    </a:p>
                  </a:txBody>
                  <a:tcPr anchor="ctr"/>
                </a:tc>
                <a:tc>
                  <a:txBody>
                    <a:bodyPr/>
                    <a:lstStyle/>
                    <a:p>
                      <a:pPr algn="l"/>
                      <a:r>
                        <a:rPr lang="en-US" sz="3000" dirty="0">
                          <a:solidFill>
                            <a:schemeClr val="tx1"/>
                          </a:solidFill>
                          <a:effectLst/>
                        </a:rPr>
                        <a:t>Analgesic, antipyretic</a:t>
                      </a:r>
                    </a:p>
                  </a:txBody>
                  <a:tcPr anchor="ctr"/>
                </a:tc>
                <a:tc>
                  <a:txBody>
                    <a:bodyPr/>
                    <a:lstStyle/>
                    <a:p>
                      <a:pPr algn="ctr"/>
                      <a:r>
                        <a:rPr lang="en-US" sz="3000" dirty="0">
                          <a:solidFill>
                            <a:schemeClr val="tx1"/>
                          </a:solidFill>
                          <a:effectLst/>
                        </a:rPr>
                        <a:t>1999</a:t>
                      </a:r>
                    </a:p>
                  </a:txBody>
                  <a:tcPr anchor="ctr"/>
                </a:tc>
                <a:tc>
                  <a:txBody>
                    <a:bodyPr/>
                    <a:lstStyle/>
                    <a:p>
                      <a:r>
                        <a:rPr lang="en-US" sz="3000" u="none" dirty="0">
                          <a:solidFill>
                            <a:schemeClr val="tx1"/>
                          </a:solidFill>
                          <a:effectLst/>
                        </a:rPr>
                        <a:t>Risk of </a:t>
                      </a:r>
                      <a:r>
                        <a:rPr lang="en-US" sz="3000" u="none" strike="noStrike" dirty="0">
                          <a:solidFill>
                            <a:schemeClr val="tx1"/>
                          </a:solidFill>
                          <a:effectLst/>
                          <a:hlinkClick r:id="rId3" tooltip="Agranulocytosis">
                            <a:extLst>
                              <a:ext uri="{A12FA001-AC4F-418D-AE19-62706E023703}">
                                <ahyp:hlinkClr xmlns:ahyp="http://schemas.microsoft.com/office/drawing/2018/hyperlinkcolor" val="tx"/>
                              </a:ext>
                            </a:extLst>
                          </a:hlinkClick>
                        </a:rPr>
                        <a:t>agranulocytosis</a:t>
                      </a:r>
                      <a:r>
                        <a:rPr lang="en-US" sz="3000" u="none" dirty="0">
                          <a:solidFill>
                            <a:schemeClr val="tx1"/>
                          </a:solidFill>
                          <a:effectLst/>
                        </a:rPr>
                        <a:t> </a:t>
                      </a:r>
                    </a:p>
                  </a:txBody>
                  <a:tcPr anchor="ctr"/>
                </a:tc>
                <a:extLst>
                  <a:ext uri="{0D108BD9-81ED-4DB2-BD59-A6C34878D82A}">
                    <a16:rowId xmlns:a16="http://schemas.microsoft.com/office/drawing/2014/main" val="1159329055"/>
                  </a:ext>
                </a:extLst>
              </a:tr>
              <a:tr h="526701">
                <a:tc>
                  <a:txBody>
                    <a:bodyPr/>
                    <a:lstStyle/>
                    <a:p>
                      <a:r>
                        <a:rPr lang="en-US" sz="3000" u="none">
                          <a:solidFill>
                            <a:schemeClr val="tx1"/>
                          </a:solidFill>
                          <a:effectLst/>
                          <a:hlinkClick r:id="rId4">
                            <a:extLst>
                              <a:ext uri="{A12FA001-AC4F-418D-AE19-62706E023703}">
                                <ahyp:hlinkClr xmlns:ahyp="http://schemas.microsoft.com/office/drawing/2018/hyperlinkcolor" val="tx"/>
                              </a:ext>
                            </a:extLst>
                          </a:hlinkClick>
                        </a:rPr>
                        <a:t>Astemizole</a:t>
                      </a:r>
                      <a:r>
                        <a:rPr lang="en-US" sz="3000" u="none">
                          <a:solidFill>
                            <a:schemeClr val="tx1"/>
                          </a:solidFill>
                          <a:effectLst/>
                        </a:rPr>
                        <a:t> </a:t>
                      </a:r>
                      <a:endParaRPr lang="en-US" sz="3000" u="none" dirty="0">
                        <a:solidFill>
                          <a:schemeClr val="tx1"/>
                        </a:solidFill>
                        <a:effectLst/>
                      </a:endParaRPr>
                    </a:p>
                  </a:txBody>
                  <a:tcPr anchor="ctr"/>
                </a:tc>
                <a:tc>
                  <a:txBody>
                    <a:bodyPr/>
                    <a:lstStyle/>
                    <a:p>
                      <a:pPr algn="l"/>
                      <a:r>
                        <a:rPr lang="en-US" sz="3000" dirty="0">
                          <a:solidFill>
                            <a:schemeClr val="tx1"/>
                          </a:solidFill>
                          <a:effectLst/>
                        </a:rPr>
                        <a:t>Antihistamine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000" dirty="0">
                          <a:solidFill>
                            <a:schemeClr val="tx1"/>
                          </a:solidFill>
                          <a:effectLst/>
                        </a:rPr>
                        <a:t>1999</a:t>
                      </a:r>
                    </a:p>
                  </a:txBody>
                  <a:tcPr anchor="ctr"/>
                </a:tc>
                <a:tc>
                  <a:txBody>
                    <a:bodyPr/>
                    <a:lstStyle/>
                    <a:p>
                      <a:r>
                        <a:rPr lang="en-US" sz="3000" u="none" dirty="0">
                          <a:solidFill>
                            <a:schemeClr val="tx1"/>
                          </a:solidFill>
                          <a:effectLst/>
                        </a:rPr>
                        <a:t>Fatal </a:t>
                      </a:r>
                      <a:r>
                        <a:rPr lang="en-US" sz="3000" u="sng" dirty="0">
                          <a:solidFill>
                            <a:schemeClr val="tx1"/>
                          </a:solidFill>
                          <a:effectLst/>
                        </a:rPr>
                        <a:t>cardiac </a:t>
                      </a:r>
                      <a:r>
                        <a:rPr lang="en-US" sz="3000" u="sng" strike="noStrike" dirty="0">
                          <a:solidFill>
                            <a:schemeClr val="tx1"/>
                          </a:solidFill>
                          <a:effectLst/>
                          <a:hlinkClick r:id="rId5" tooltip="Arrhythmia">
                            <a:extLst>
                              <a:ext uri="{A12FA001-AC4F-418D-AE19-62706E023703}">
                                <ahyp:hlinkClr xmlns:ahyp="http://schemas.microsoft.com/office/drawing/2018/hyperlinkcolor" val="tx"/>
                              </a:ext>
                            </a:extLst>
                          </a:hlinkClick>
                        </a:rPr>
                        <a:t>arrhythmia</a:t>
                      </a:r>
                      <a:endParaRPr lang="en-US" sz="3000" u="sng" dirty="0">
                        <a:solidFill>
                          <a:schemeClr val="tx1"/>
                        </a:solidFill>
                        <a:effectLst/>
                      </a:endParaRPr>
                    </a:p>
                  </a:txBody>
                  <a:tcPr anchor="ctr"/>
                </a:tc>
                <a:extLst>
                  <a:ext uri="{0D108BD9-81ED-4DB2-BD59-A6C34878D82A}">
                    <a16:rowId xmlns:a16="http://schemas.microsoft.com/office/drawing/2014/main" val="3916692429"/>
                  </a:ext>
                </a:extLst>
              </a:tr>
              <a:tr h="526701">
                <a:tc>
                  <a:txBody>
                    <a:bodyPr/>
                    <a:lstStyle/>
                    <a:p>
                      <a:r>
                        <a:rPr lang="en-US" sz="3000" u="none">
                          <a:solidFill>
                            <a:schemeClr val="tx1"/>
                          </a:solidFill>
                          <a:effectLst/>
                          <a:hlinkClick r:id="rId6">
                            <a:extLst>
                              <a:ext uri="{A12FA001-AC4F-418D-AE19-62706E023703}">
                                <ahyp:hlinkClr xmlns:ahyp="http://schemas.microsoft.com/office/drawing/2018/hyperlinkcolor" val="tx"/>
                              </a:ext>
                            </a:extLst>
                          </a:hlinkClick>
                        </a:rPr>
                        <a:t>Cisapride</a:t>
                      </a:r>
                      <a:r>
                        <a:rPr lang="en-US" sz="3000" u="none">
                          <a:solidFill>
                            <a:schemeClr val="tx1"/>
                          </a:solidFill>
                          <a:effectLst/>
                        </a:rPr>
                        <a:t> </a:t>
                      </a:r>
                      <a:endParaRPr lang="en-US" sz="3000" u="none" dirty="0">
                        <a:solidFill>
                          <a:schemeClr val="tx1"/>
                        </a:solidFill>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000" dirty="0">
                          <a:solidFill>
                            <a:schemeClr val="tx1"/>
                          </a:solidFill>
                          <a:effectLst/>
                        </a:rPr>
                        <a:t>Prokinetic</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000" dirty="0">
                          <a:solidFill>
                            <a:schemeClr val="tx1"/>
                          </a:solidFill>
                          <a:effectLst/>
                        </a:rPr>
                        <a:t>2000</a:t>
                      </a:r>
                    </a:p>
                  </a:txBody>
                  <a:tcPr anchor="ctr"/>
                </a:tc>
                <a:tc>
                  <a:txBody>
                    <a:bodyPr/>
                    <a:lstStyle/>
                    <a:p>
                      <a:r>
                        <a:rPr lang="en-US" sz="3000" u="none" dirty="0">
                          <a:solidFill>
                            <a:schemeClr val="tx1"/>
                          </a:solidFill>
                          <a:effectLst/>
                        </a:rPr>
                        <a:t>Fatal </a:t>
                      </a:r>
                      <a:r>
                        <a:rPr lang="en-US" sz="3000" u="sng" strike="noStrike" dirty="0">
                          <a:solidFill>
                            <a:schemeClr val="tx1"/>
                          </a:solidFill>
                          <a:effectLst/>
                          <a:hlinkClick r:id="rId7" tooltip="Cardiac arrhythmias">
                            <a:extLst>
                              <a:ext uri="{A12FA001-AC4F-418D-AE19-62706E023703}">
                                <ahyp:hlinkClr xmlns:ahyp="http://schemas.microsoft.com/office/drawing/2018/hyperlinkcolor" val="tx"/>
                              </a:ext>
                            </a:extLst>
                          </a:hlinkClick>
                        </a:rPr>
                        <a:t>cardiac</a:t>
                      </a:r>
                      <a:r>
                        <a:rPr lang="en-US" sz="3000" u="sng" strike="noStrike" dirty="0">
                          <a:solidFill>
                            <a:schemeClr val="tx1"/>
                          </a:solidFill>
                          <a:effectLst/>
                        </a:rPr>
                        <a:t> </a:t>
                      </a:r>
                      <a:r>
                        <a:rPr lang="en-US" sz="3000" b="0" i="0" u="sng" kern="1200" dirty="0">
                          <a:solidFill>
                            <a:schemeClr val="tx1"/>
                          </a:solidFill>
                          <a:effectLst/>
                          <a:latin typeface="+mn-lt"/>
                          <a:ea typeface="+mn-ea"/>
                          <a:cs typeface="+mn-cs"/>
                        </a:rPr>
                        <a:t>arrhythmia</a:t>
                      </a:r>
                      <a:endParaRPr lang="en-US" sz="3000" u="sng" dirty="0">
                        <a:solidFill>
                          <a:schemeClr val="tx1"/>
                        </a:solidFill>
                        <a:effectLst/>
                      </a:endParaRPr>
                    </a:p>
                  </a:txBody>
                  <a:tcPr anchor="ctr"/>
                </a:tc>
                <a:extLst>
                  <a:ext uri="{0D108BD9-81ED-4DB2-BD59-A6C34878D82A}">
                    <a16:rowId xmlns:a16="http://schemas.microsoft.com/office/drawing/2014/main" val="2907738529"/>
                  </a:ext>
                </a:extLst>
              </a:tr>
              <a:tr h="0">
                <a:tc>
                  <a:txBody>
                    <a:bodyPr/>
                    <a:lstStyle/>
                    <a:p>
                      <a:r>
                        <a:rPr lang="en-US" sz="3000" u="none" strike="noStrike" dirty="0">
                          <a:solidFill>
                            <a:schemeClr val="tx1"/>
                          </a:solidFill>
                          <a:effectLst/>
                          <a:hlinkClick r:id="rId8" tooltip="Levamisole">
                            <a:extLst>
                              <a:ext uri="{A12FA001-AC4F-418D-AE19-62706E023703}">
                                <ahyp:hlinkClr xmlns:ahyp="http://schemas.microsoft.com/office/drawing/2018/hyperlinkcolor" val="tx"/>
                              </a:ext>
                            </a:extLst>
                          </a:hlinkClick>
                        </a:rPr>
                        <a:t>Levamisole</a:t>
                      </a:r>
                      <a:endParaRPr lang="en-US" sz="3000" dirty="0">
                        <a:solidFill>
                          <a:schemeClr val="tx1"/>
                        </a:solidFill>
                        <a:effectLst/>
                      </a:endParaRPr>
                    </a:p>
                  </a:txBody>
                  <a:tcPr anchor="ctr"/>
                </a:tc>
                <a:tc>
                  <a:txBody>
                    <a:bodyPr/>
                    <a:lstStyle/>
                    <a:p>
                      <a:pPr algn="l"/>
                      <a:r>
                        <a:rPr lang="en-US" sz="3000" dirty="0" err="1">
                          <a:solidFill>
                            <a:schemeClr val="tx1"/>
                          </a:solidFill>
                          <a:effectLst/>
                        </a:rPr>
                        <a:t>Antihelminthic</a:t>
                      </a:r>
                      <a:endParaRPr lang="en-US" sz="3000" dirty="0">
                        <a:solidFill>
                          <a:schemeClr val="tx1"/>
                        </a:solidFill>
                        <a:effectLst/>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000" dirty="0">
                          <a:solidFill>
                            <a:schemeClr val="tx1"/>
                          </a:solidFill>
                          <a:effectLst/>
                        </a:rPr>
                        <a:t>1999</a:t>
                      </a:r>
                    </a:p>
                  </a:txBody>
                  <a:tcPr anchor="ctr"/>
                </a:tc>
                <a:tc>
                  <a:txBody>
                    <a:bodyPr/>
                    <a:lstStyle/>
                    <a:p>
                      <a:r>
                        <a:rPr lang="en-US" sz="3000" b="0" i="0" u="sng" kern="1200" dirty="0">
                          <a:solidFill>
                            <a:schemeClr val="dk1"/>
                          </a:solidFill>
                          <a:effectLst/>
                          <a:latin typeface="+mn-lt"/>
                          <a:ea typeface="+mn-ea"/>
                          <a:cs typeface="+mn-cs"/>
                        </a:rPr>
                        <a:t>Agranulocytosis</a:t>
                      </a:r>
                    </a:p>
                  </a:txBody>
                  <a:tcPr anchor="ctr"/>
                </a:tc>
                <a:extLst>
                  <a:ext uri="{0D108BD9-81ED-4DB2-BD59-A6C34878D82A}">
                    <a16:rowId xmlns:a16="http://schemas.microsoft.com/office/drawing/2014/main" val="2360238849"/>
                  </a:ext>
                </a:extLst>
              </a:tr>
              <a:tr h="965619">
                <a:tc>
                  <a:txBody>
                    <a:bodyPr/>
                    <a:lstStyle/>
                    <a:p>
                      <a:r>
                        <a:rPr lang="en-US" sz="3000" u="none" strike="noStrike">
                          <a:solidFill>
                            <a:schemeClr val="tx1"/>
                          </a:solidFill>
                          <a:effectLst/>
                          <a:hlinkClick r:id="rId9" tooltip="Methaqualone">
                            <a:extLst>
                              <a:ext uri="{A12FA001-AC4F-418D-AE19-62706E023703}">
                                <ahyp:hlinkClr xmlns:ahyp="http://schemas.microsoft.com/office/drawing/2018/hyperlinkcolor" val="tx"/>
                              </a:ext>
                            </a:extLst>
                          </a:hlinkClick>
                        </a:rPr>
                        <a:t>Methaqualone</a:t>
                      </a:r>
                      <a:endParaRPr lang="en-US" sz="3000">
                        <a:solidFill>
                          <a:schemeClr val="tx1"/>
                        </a:solidFill>
                        <a:effectLst/>
                      </a:endParaRPr>
                    </a:p>
                  </a:txBody>
                  <a:tcPr anchor="ctr"/>
                </a:tc>
                <a:tc>
                  <a:txBody>
                    <a:bodyPr/>
                    <a:lstStyle/>
                    <a:p>
                      <a:pPr algn="l"/>
                      <a:r>
                        <a:rPr lang="en-US" sz="3000" dirty="0">
                          <a:solidFill>
                            <a:schemeClr val="tx1"/>
                          </a:solidFill>
                          <a:effectLst/>
                        </a:rPr>
                        <a:t>Sedative hypnotic</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000" dirty="0">
                          <a:solidFill>
                            <a:schemeClr val="tx1"/>
                          </a:solidFill>
                          <a:effectLst/>
                        </a:rPr>
                        <a:t>1984</a:t>
                      </a:r>
                    </a:p>
                  </a:txBody>
                  <a:tcPr anchor="ctr"/>
                </a:tc>
                <a:tc>
                  <a:txBody>
                    <a:bodyPr/>
                    <a:lstStyle/>
                    <a:p>
                      <a:r>
                        <a:rPr lang="en-US" sz="3000" u="none" strike="noStrike" dirty="0">
                          <a:solidFill>
                            <a:schemeClr val="tx1"/>
                          </a:solidFill>
                          <a:effectLst/>
                          <a:hlinkClick r:id="rId10" tooltip="Substance dependence">
                            <a:extLst>
                              <a:ext uri="{A12FA001-AC4F-418D-AE19-62706E023703}">
                                <ahyp:hlinkClr xmlns:ahyp="http://schemas.microsoft.com/office/drawing/2018/hyperlinkcolor" val="tx"/>
                              </a:ext>
                            </a:extLst>
                          </a:hlinkClick>
                        </a:rPr>
                        <a:t>Addiction</a:t>
                      </a:r>
                      <a:r>
                        <a:rPr lang="en-US" sz="3000" dirty="0">
                          <a:solidFill>
                            <a:schemeClr val="tx1"/>
                          </a:solidFill>
                          <a:effectLst/>
                        </a:rPr>
                        <a:t> &amp; </a:t>
                      </a:r>
                      <a:r>
                        <a:rPr lang="en-US" sz="3000" u="none" strike="noStrike" dirty="0">
                          <a:solidFill>
                            <a:schemeClr val="tx1"/>
                          </a:solidFill>
                          <a:effectLst/>
                          <a:hlinkClick r:id="rId11" tooltip="Overdose">
                            <a:extLst>
                              <a:ext uri="{A12FA001-AC4F-418D-AE19-62706E023703}">
                                <ahyp:hlinkClr xmlns:ahyp="http://schemas.microsoft.com/office/drawing/2018/hyperlinkcolor" val="tx"/>
                              </a:ext>
                            </a:extLst>
                          </a:hlinkClick>
                        </a:rPr>
                        <a:t>overdose</a:t>
                      </a:r>
                      <a:r>
                        <a:rPr lang="en-US" sz="3000" u="none" strike="noStrike" dirty="0">
                          <a:solidFill>
                            <a:schemeClr val="tx1"/>
                          </a:solidFill>
                          <a:effectLst/>
                        </a:rPr>
                        <a:t> toxicity</a:t>
                      </a:r>
                      <a:endParaRPr lang="en-US" sz="3000" dirty="0">
                        <a:solidFill>
                          <a:schemeClr val="tx1"/>
                        </a:solidFill>
                        <a:effectLst/>
                      </a:endParaRPr>
                    </a:p>
                  </a:txBody>
                  <a:tcPr anchor="ctr"/>
                </a:tc>
                <a:extLst>
                  <a:ext uri="{0D108BD9-81ED-4DB2-BD59-A6C34878D82A}">
                    <a16:rowId xmlns:a16="http://schemas.microsoft.com/office/drawing/2014/main" val="2479566158"/>
                  </a:ext>
                </a:extLst>
              </a:tr>
              <a:tr h="890614">
                <a:tc>
                  <a:txBody>
                    <a:bodyPr/>
                    <a:lstStyle/>
                    <a:p>
                      <a:r>
                        <a:rPr lang="en-US" sz="3000" u="none" strike="noStrike" dirty="0">
                          <a:solidFill>
                            <a:schemeClr val="tx1"/>
                          </a:solidFill>
                          <a:effectLst/>
                          <a:hlinkClick r:id="rId12" tooltip="Nikethamide">
                            <a:extLst>
                              <a:ext uri="{A12FA001-AC4F-418D-AE19-62706E023703}">
                                <ahyp:hlinkClr xmlns:ahyp="http://schemas.microsoft.com/office/drawing/2018/hyperlinkcolor" val="tx"/>
                              </a:ext>
                            </a:extLst>
                          </a:hlinkClick>
                        </a:rPr>
                        <a:t>Nikethamide</a:t>
                      </a:r>
                      <a:endParaRPr lang="en-US" sz="3000" dirty="0">
                        <a:solidFill>
                          <a:schemeClr val="tx1"/>
                        </a:solidFill>
                        <a:effectLst/>
                      </a:endParaRPr>
                    </a:p>
                  </a:txBody>
                  <a:tcPr anchor="ctr"/>
                </a:tc>
                <a:tc>
                  <a:txBody>
                    <a:bodyPr/>
                    <a:lstStyle/>
                    <a:p>
                      <a:pPr algn="l"/>
                      <a:r>
                        <a:rPr lang="en-US" sz="3000" dirty="0">
                          <a:solidFill>
                            <a:schemeClr val="tx1"/>
                          </a:solidFill>
                          <a:effectLst/>
                        </a:rPr>
                        <a:t>Respiratory Stimulant </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000" dirty="0">
                          <a:solidFill>
                            <a:schemeClr val="tx1"/>
                          </a:solidFill>
                          <a:effectLst/>
                        </a:rPr>
                        <a:t>1988</a:t>
                      </a:r>
                    </a:p>
                  </a:txBody>
                  <a:tcPr anchor="ctr"/>
                </a:tc>
                <a:tc>
                  <a:txBody>
                    <a:bodyPr/>
                    <a:lstStyle/>
                    <a:p>
                      <a:r>
                        <a:rPr lang="en-US" sz="3000" u="sng" dirty="0">
                          <a:solidFill>
                            <a:schemeClr val="tx1"/>
                          </a:solidFill>
                          <a:effectLst/>
                        </a:rPr>
                        <a:t>CNS Stimulation</a:t>
                      </a:r>
                    </a:p>
                  </a:txBody>
                  <a:tcPr anchor="ctr"/>
                </a:tc>
                <a:extLst>
                  <a:ext uri="{0D108BD9-81ED-4DB2-BD59-A6C34878D82A}">
                    <a16:rowId xmlns:a16="http://schemas.microsoft.com/office/drawing/2014/main" val="683301383"/>
                  </a:ext>
                </a:extLst>
              </a:tr>
              <a:tr h="965619">
                <a:tc>
                  <a:txBody>
                    <a:bodyPr/>
                    <a:lstStyle/>
                    <a:p>
                      <a:r>
                        <a:rPr lang="en-US" sz="3000" u="none" strike="noStrike" dirty="0">
                          <a:solidFill>
                            <a:schemeClr val="tx1"/>
                          </a:solidFill>
                          <a:effectLst/>
                          <a:hlinkClick r:id="rId13" tooltip="Ranitidine">
                            <a:extLst>
                              <a:ext uri="{A12FA001-AC4F-418D-AE19-62706E023703}">
                                <ahyp:hlinkClr xmlns:ahyp="http://schemas.microsoft.com/office/drawing/2018/hyperlinkcolor" val="tx"/>
                              </a:ext>
                            </a:extLst>
                          </a:hlinkClick>
                        </a:rPr>
                        <a:t>Ranitidine</a:t>
                      </a:r>
                      <a:r>
                        <a:rPr lang="en-US" sz="3000" dirty="0">
                          <a:solidFill>
                            <a:schemeClr val="tx1"/>
                          </a:solidFill>
                          <a:effectLst/>
                        </a:rPr>
                        <a:t>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000" dirty="0">
                          <a:solidFill>
                            <a:schemeClr val="tx1"/>
                          </a:solidFill>
                          <a:effectLst/>
                        </a:rPr>
                        <a:t>Inhibits gastric acid secretion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000" dirty="0">
                          <a:solidFill>
                            <a:schemeClr val="tx1"/>
                          </a:solidFill>
                          <a:effectLst/>
                        </a:rPr>
                        <a:t>2020</a:t>
                      </a:r>
                    </a:p>
                  </a:txBody>
                  <a:tcPr anchor="ctr"/>
                </a:tc>
                <a:tc>
                  <a:txBody>
                    <a:bodyPr/>
                    <a:lstStyle/>
                    <a:p>
                      <a:r>
                        <a:rPr lang="en-US" sz="3000" dirty="0">
                          <a:solidFill>
                            <a:schemeClr val="tx1"/>
                          </a:solidFill>
                          <a:effectLst/>
                        </a:rPr>
                        <a:t>Broken to </a:t>
                      </a:r>
                      <a:r>
                        <a:rPr lang="en-US" sz="3000" u="sng" dirty="0">
                          <a:solidFill>
                            <a:schemeClr val="tx1"/>
                          </a:solidFill>
                          <a:effectLst/>
                        </a:rPr>
                        <a:t>carcinogen,</a:t>
                      </a:r>
                      <a:r>
                        <a:rPr lang="en-US" sz="3000" dirty="0">
                          <a:solidFill>
                            <a:schemeClr val="tx1"/>
                          </a:solidFill>
                          <a:effectLst/>
                        </a:rPr>
                        <a:t> </a:t>
                      </a:r>
                      <a:r>
                        <a:rPr lang="en-US" sz="3000" i="1" u="sng" strike="noStrike" dirty="0" err="1">
                          <a:solidFill>
                            <a:schemeClr val="tx1"/>
                          </a:solidFill>
                          <a:effectLst/>
                          <a:hlinkClick r:id="rId14" tooltip="N-Nitrosodimethylamine">
                            <a:extLst>
                              <a:ext uri="{A12FA001-AC4F-418D-AE19-62706E023703}">
                                <ahyp:hlinkClr xmlns:ahyp="http://schemas.microsoft.com/office/drawing/2018/hyperlinkcolor" val="tx"/>
                              </a:ext>
                            </a:extLst>
                          </a:hlinkClick>
                        </a:rPr>
                        <a:t>N</a:t>
                      </a:r>
                      <a:r>
                        <a:rPr lang="en-US" sz="3000" i="1" u="sng" strike="noStrike" dirty="0" err="1">
                          <a:solidFill>
                            <a:schemeClr val="tx1"/>
                          </a:solidFill>
                          <a:effectLst/>
                        </a:rPr>
                        <a:t>itrosodiethylamine</a:t>
                      </a:r>
                      <a:endParaRPr lang="en-US" sz="3000" u="sng" dirty="0">
                        <a:solidFill>
                          <a:schemeClr val="tx1"/>
                        </a:solidFill>
                        <a:effectLst/>
                      </a:endParaRPr>
                    </a:p>
                  </a:txBody>
                  <a:tcPr anchor="ctr"/>
                </a:tc>
                <a:extLst>
                  <a:ext uri="{0D108BD9-81ED-4DB2-BD59-A6C34878D82A}">
                    <a16:rowId xmlns:a16="http://schemas.microsoft.com/office/drawing/2014/main" val="1049319006"/>
                  </a:ext>
                </a:extLst>
              </a:tr>
            </a:tbl>
          </a:graphicData>
        </a:graphic>
      </p:graphicFrame>
    </p:spTree>
    <p:extLst>
      <p:ext uri="{BB962C8B-B14F-4D97-AF65-F5344CB8AC3E}">
        <p14:creationId xmlns:p14="http://schemas.microsoft.com/office/powerpoint/2010/main" val="1103430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B65BB-8628-7A5E-97CA-03ACDF089A05}"/>
              </a:ext>
            </a:extLst>
          </p:cNvPr>
          <p:cNvSpPr>
            <a:spLocks noGrp="1"/>
          </p:cNvSpPr>
          <p:nvPr>
            <p:ph type="title"/>
          </p:nvPr>
        </p:nvSpPr>
        <p:spPr>
          <a:xfrm>
            <a:off x="801384" y="149370"/>
            <a:ext cx="10552416" cy="754756"/>
          </a:xfrm>
        </p:spPr>
        <p:txBody>
          <a:bodyPr>
            <a:normAutofit/>
          </a:bodyPr>
          <a:lstStyle/>
          <a:p>
            <a:pPr algn="ctr"/>
            <a:r>
              <a:rPr lang="en-US" b="1" dirty="0">
                <a:solidFill>
                  <a:srgbClr val="C00000"/>
                </a:solidFill>
                <a:latin typeface="Times New Roman" panose="02020603050405020304" pitchFamily="18" charset="0"/>
                <a:cs typeface="Times New Roman" panose="02020603050405020304" pitchFamily="18" charset="0"/>
              </a:rPr>
              <a:t>Initial Milestones in Development of PV</a:t>
            </a:r>
          </a:p>
        </p:txBody>
      </p:sp>
      <p:sp>
        <p:nvSpPr>
          <p:cNvPr id="3" name="Content Placeholder 2">
            <a:extLst>
              <a:ext uri="{FF2B5EF4-FFF2-40B4-BE49-F238E27FC236}">
                <a16:creationId xmlns:a16="http://schemas.microsoft.com/office/drawing/2014/main" id="{78554842-90B0-D631-6700-F554BDE0C9CF}"/>
              </a:ext>
            </a:extLst>
          </p:cNvPr>
          <p:cNvSpPr>
            <a:spLocks noGrp="1"/>
          </p:cNvSpPr>
          <p:nvPr>
            <p:ph idx="1"/>
          </p:nvPr>
        </p:nvSpPr>
        <p:spPr>
          <a:xfrm>
            <a:off x="308225" y="1017143"/>
            <a:ext cx="11568702" cy="5352836"/>
          </a:xfrm>
        </p:spPr>
        <p:txBody>
          <a:bodyPr>
            <a:noAutofit/>
          </a:bodyPr>
          <a:lstStyle/>
          <a:p>
            <a:r>
              <a:rPr lang="en-US" sz="3400" b="1" dirty="0">
                <a:solidFill>
                  <a:srgbClr val="C00000"/>
                </a:solidFill>
                <a:latin typeface="Times New Roman" panose="02020603050405020304" pitchFamily="18" charset="0"/>
                <a:cs typeface="Times New Roman" panose="02020603050405020304" pitchFamily="18" charset="0"/>
              </a:rPr>
              <a:t>In 1952</a:t>
            </a:r>
            <a:r>
              <a:rPr lang="en-US" sz="3400" dirty="0">
                <a:solidFill>
                  <a:srgbClr val="C00000"/>
                </a:solidFill>
                <a:latin typeface="Times New Roman" panose="02020603050405020304" pitchFamily="18" charset="0"/>
                <a:cs typeface="Times New Roman" panose="02020603050405020304" pitchFamily="18" charset="0"/>
              </a:rPr>
              <a:t>, </a:t>
            </a:r>
            <a:r>
              <a:rPr lang="en-US" sz="3400" dirty="0">
                <a:latin typeface="Times New Roman" panose="02020603050405020304" pitchFamily="18" charset="0"/>
                <a:cs typeface="Times New Roman" panose="02020603050405020304" pitchFamily="18" charset="0"/>
              </a:rPr>
              <a:t>the US </a:t>
            </a:r>
            <a:r>
              <a:rPr lang="en-US" sz="3400" b="1" dirty="0">
                <a:latin typeface="Times New Roman" panose="02020603050405020304" pitchFamily="18" charset="0"/>
                <a:cs typeface="Times New Roman" panose="02020603050405020304" pitchFamily="18" charset="0"/>
              </a:rPr>
              <a:t>Food and Drug Administration (FDA) </a:t>
            </a:r>
            <a:r>
              <a:rPr lang="en-US" sz="3400" dirty="0">
                <a:latin typeface="Times New Roman" panose="02020603050405020304" pitchFamily="18" charset="0"/>
                <a:cs typeface="Times New Roman" panose="02020603050405020304" pitchFamily="18" charset="0"/>
              </a:rPr>
              <a:t>conducted  survey of hospitals, clinics, and medical schools with population of  &gt;100,000.</a:t>
            </a:r>
          </a:p>
          <a:p>
            <a:r>
              <a:rPr lang="en-US" sz="3400" dirty="0">
                <a:latin typeface="Times New Roman" panose="02020603050405020304" pitchFamily="18" charset="0"/>
                <a:cs typeface="Times New Roman" panose="02020603050405020304" pitchFamily="18" charset="0"/>
              </a:rPr>
              <a:t>Which </a:t>
            </a:r>
            <a:r>
              <a:rPr lang="en-US" sz="3400" b="1" dirty="0">
                <a:solidFill>
                  <a:srgbClr val="0000FF"/>
                </a:solidFill>
                <a:latin typeface="Times New Roman" panose="02020603050405020304" pitchFamily="18" charset="0"/>
                <a:cs typeface="Times New Roman" panose="02020603050405020304" pitchFamily="18" charset="0"/>
              </a:rPr>
              <a:t>collected reports </a:t>
            </a:r>
            <a:r>
              <a:rPr lang="en-US" sz="3400" b="1" dirty="0">
                <a:latin typeface="Times New Roman" panose="02020603050405020304" pitchFamily="18" charset="0"/>
                <a:cs typeface="Times New Roman" panose="02020603050405020304" pitchFamily="18" charset="0"/>
              </a:rPr>
              <a:t>of aplastic anemia &amp; blood dyscrasias </a:t>
            </a:r>
            <a:r>
              <a:rPr lang="en-US" sz="3400" dirty="0">
                <a:latin typeface="Times New Roman" panose="02020603050405020304" pitchFamily="18" charset="0"/>
                <a:cs typeface="Times New Roman" panose="02020603050405020304" pitchFamily="18" charset="0"/>
              </a:rPr>
              <a:t>associated with use of </a:t>
            </a:r>
            <a:r>
              <a:rPr lang="en-US" sz="3400" b="1" dirty="0">
                <a:solidFill>
                  <a:srgbClr val="C00000"/>
                </a:solidFill>
                <a:latin typeface="Times New Roman" panose="02020603050405020304" pitchFamily="18" charset="0"/>
                <a:cs typeface="Times New Roman" panose="02020603050405020304" pitchFamily="18" charset="0"/>
              </a:rPr>
              <a:t>chloramphenicol. </a:t>
            </a:r>
          </a:p>
          <a:p>
            <a:r>
              <a:rPr lang="en-US" sz="3400" b="1" dirty="0">
                <a:solidFill>
                  <a:srgbClr val="C00000"/>
                </a:solidFill>
                <a:latin typeface="Times New Roman" panose="02020603050405020304" pitchFamily="18" charset="0"/>
                <a:cs typeface="Times New Roman" panose="02020603050405020304" pitchFamily="18" charset="0"/>
              </a:rPr>
              <a:t>In1962,</a:t>
            </a:r>
            <a:r>
              <a:rPr lang="en-US" sz="3400" dirty="0">
                <a:solidFill>
                  <a:srgbClr val="C00000"/>
                </a:solidFill>
                <a:latin typeface="Times New Roman" panose="02020603050405020304" pitchFamily="18" charset="0"/>
                <a:cs typeface="Times New Roman" panose="02020603050405020304" pitchFamily="18" charset="0"/>
              </a:rPr>
              <a:t> </a:t>
            </a:r>
            <a:r>
              <a:rPr lang="en-US" sz="3400" b="1" dirty="0">
                <a:latin typeface="Times New Roman" panose="02020603050405020304" pitchFamily="18" charset="0"/>
                <a:cs typeface="Times New Roman" panose="02020603050405020304" pitchFamily="18" charset="0"/>
              </a:rPr>
              <a:t>Drug Efficacy Amendments </a:t>
            </a:r>
            <a:r>
              <a:rPr lang="en-US" sz="3400" dirty="0">
                <a:latin typeface="Times New Roman" panose="02020603050405020304" pitchFamily="18" charset="0"/>
                <a:cs typeface="Times New Roman" panose="02020603050405020304" pitchFamily="18" charset="0"/>
              </a:rPr>
              <a:t>(Known as </a:t>
            </a:r>
            <a:r>
              <a:rPr lang="en-US" sz="3400" b="1" dirty="0">
                <a:latin typeface="Times New Roman" panose="02020603050405020304" pitchFamily="18" charset="0"/>
                <a:cs typeface="Times New Roman" panose="02020603050405020304" pitchFamily="18" charset="0"/>
              </a:rPr>
              <a:t>Kefauver-Harris Amendments</a:t>
            </a:r>
            <a:r>
              <a:rPr lang="en-US" sz="3400" dirty="0">
                <a:latin typeface="Times New Roman" panose="02020603050405020304" pitchFamily="18" charset="0"/>
                <a:cs typeface="Times New Roman" panose="02020603050405020304" pitchFamily="18" charset="0"/>
              </a:rPr>
              <a:t>), in response to </a:t>
            </a:r>
            <a:r>
              <a:rPr lang="en-US" sz="3400" b="1" dirty="0">
                <a:solidFill>
                  <a:srgbClr val="C00000"/>
                </a:solidFill>
                <a:latin typeface="Times New Roman" panose="02020603050405020304" pitchFamily="18" charset="0"/>
                <a:cs typeface="Times New Roman" panose="02020603050405020304" pitchFamily="18" charset="0"/>
              </a:rPr>
              <a:t>thalidomide </a:t>
            </a:r>
            <a:r>
              <a:rPr lang="en-US" sz="3400" dirty="0">
                <a:latin typeface="Times New Roman" panose="02020603050405020304" pitchFamily="18" charset="0"/>
                <a:cs typeface="Times New Roman" panose="02020603050405020304" pitchFamily="18" charset="0"/>
              </a:rPr>
              <a:t>disaster in Europe, initiated a pilot activity of careful review of </a:t>
            </a:r>
            <a:r>
              <a:rPr lang="en-US" sz="3400" b="1" dirty="0">
                <a:solidFill>
                  <a:srgbClr val="0000FF"/>
                </a:solidFill>
                <a:latin typeface="Times New Roman" panose="02020603050405020304" pitchFamily="18" charset="0"/>
                <a:cs typeface="Times New Roman" panose="02020603050405020304" pitchFamily="18" charset="0"/>
              </a:rPr>
              <a:t>individual case reports </a:t>
            </a:r>
            <a:r>
              <a:rPr lang="en-US" sz="3400" dirty="0">
                <a:latin typeface="Times New Roman" panose="02020603050405020304" pitchFamily="18" charset="0"/>
                <a:cs typeface="Times New Roman" panose="02020603050405020304" pitchFamily="18" charset="0"/>
              </a:rPr>
              <a:t>concerning drug safety. </a:t>
            </a:r>
          </a:p>
          <a:p>
            <a:r>
              <a:rPr lang="en-US" sz="3400" dirty="0">
                <a:latin typeface="Times New Roman" panose="02020603050405020304" pitchFamily="18" charset="0"/>
                <a:cs typeface="Times New Roman" panose="02020603050405020304" pitchFamily="18" charset="0"/>
              </a:rPr>
              <a:t>Which evolved into present-day concept of </a:t>
            </a:r>
            <a:r>
              <a:rPr lang="en-US" sz="3400" b="1" dirty="0">
                <a:latin typeface="Times New Roman" panose="02020603050405020304" pitchFamily="18" charset="0"/>
                <a:cs typeface="Times New Roman" panose="02020603050405020304" pitchFamily="18" charset="0"/>
              </a:rPr>
              <a:t>Case Management. </a:t>
            </a:r>
          </a:p>
        </p:txBody>
      </p:sp>
    </p:spTree>
    <p:extLst>
      <p:ext uri="{BB962C8B-B14F-4D97-AF65-F5344CB8AC3E}">
        <p14:creationId xmlns:p14="http://schemas.microsoft.com/office/powerpoint/2010/main" val="3989207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6E092-D945-E5BA-343D-9F92D4663002}"/>
              </a:ext>
            </a:extLst>
          </p:cNvPr>
          <p:cNvSpPr>
            <a:spLocks noGrp="1"/>
          </p:cNvSpPr>
          <p:nvPr>
            <p:ph type="title"/>
          </p:nvPr>
        </p:nvSpPr>
        <p:spPr>
          <a:xfrm>
            <a:off x="838200" y="231564"/>
            <a:ext cx="10515600" cy="631468"/>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Milestones in development of PV (Cont.)</a:t>
            </a:r>
            <a:endParaRPr lang="en-US" dirty="0"/>
          </a:p>
        </p:txBody>
      </p:sp>
      <p:sp>
        <p:nvSpPr>
          <p:cNvPr id="3" name="Content Placeholder 2">
            <a:extLst>
              <a:ext uri="{FF2B5EF4-FFF2-40B4-BE49-F238E27FC236}">
                <a16:creationId xmlns:a16="http://schemas.microsoft.com/office/drawing/2014/main" id="{40EAEC43-D2D5-30E2-A577-C19CDF6A3735}"/>
              </a:ext>
            </a:extLst>
          </p:cNvPr>
          <p:cNvSpPr>
            <a:spLocks noGrp="1"/>
          </p:cNvSpPr>
          <p:nvPr>
            <p:ph idx="1"/>
          </p:nvPr>
        </p:nvSpPr>
        <p:spPr>
          <a:xfrm>
            <a:off x="452063" y="821934"/>
            <a:ext cx="11239927" cy="5681608"/>
          </a:xfrm>
        </p:spPr>
        <p:txBody>
          <a:bodyPr>
            <a:normAutofit/>
          </a:bodyPr>
          <a:lstStyle/>
          <a:p>
            <a:r>
              <a:rPr lang="en-US" sz="3200" b="1" dirty="0">
                <a:solidFill>
                  <a:srgbClr val="C00000"/>
                </a:solidFill>
                <a:latin typeface="Times New Roman" panose="02020603050405020304" pitchFamily="18" charset="0"/>
                <a:cs typeface="Times New Roman" panose="02020603050405020304" pitchFamily="18" charset="0"/>
              </a:rPr>
              <a:t>In 1966</a:t>
            </a: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Council for International Organization of Medical Sciences (</a:t>
            </a:r>
            <a:r>
              <a:rPr lang="en-US" sz="3400" b="1" dirty="0">
                <a:latin typeface="Times New Roman" panose="02020603050405020304" pitchFamily="18" charset="0"/>
                <a:cs typeface="Times New Roman" panose="02020603050405020304" pitchFamily="18" charset="0"/>
              </a:rPr>
              <a:t>CIOMS</a:t>
            </a:r>
            <a:r>
              <a:rPr lang="en-US" sz="3200" b="1" dirty="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started activities concerning </a:t>
            </a:r>
            <a:r>
              <a:rPr lang="en-US" sz="3200" b="1" dirty="0">
                <a:solidFill>
                  <a:srgbClr val="0000FF"/>
                </a:solidFill>
                <a:latin typeface="Times New Roman" panose="02020603050405020304" pitchFamily="18" charset="0"/>
                <a:cs typeface="Times New Roman" panose="02020603050405020304" pitchFamily="18" charset="0"/>
              </a:rPr>
              <a:t>safe use of </a:t>
            </a:r>
            <a:r>
              <a:rPr lang="en-US" sz="3200" b="1" dirty="0">
                <a:latin typeface="Times New Roman" panose="02020603050405020304" pitchFamily="18" charset="0"/>
                <a:cs typeface="Times New Roman" panose="02020603050405020304" pitchFamily="18" charset="0"/>
              </a:rPr>
              <a:t>medicines </a:t>
            </a:r>
            <a:r>
              <a:rPr lang="en-US" sz="3200" dirty="0">
                <a:latin typeface="Times New Roman" panose="02020603050405020304" pitchFamily="18" charset="0"/>
                <a:cs typeface="Times New Roman" panose="02020603050405020304" pitchFamily="18" charset="0"/>
              </a:rPr>
              <a:t>and</a:t>
            </a:r>
            <a:r>
              <a:rPr lang="en-US" sz="3200" b="1" dirty="0">
                <a:latin typeface="Times New Roman" panose="02020603050405020304" pitchFamily="18" charset="0"/>
                <a:cs typeface="Times New Roman" panose="02020603050405020304" pitchFamily="18" charset="0"/>
              </a:rPr>
              <a:t> vaccines</a:t>
            </a:r>
            <a:r>
              <a:rPr lang="en-US" sz="3200" dirty="0">
                <a:latin typeface="Times New Roman" panose="02020603050405020304" pitchFamily="18" charset="0"/>
                <a:cs typeface="Times New Roman" panose="02020603050405020304" pitchFamily="18" charset="0"/>
              </a:rPr>
              <a:t>, etc. </a:t>
            </a:r>
          </a:p>
          <a:p>
            <a:r>
              <a:rPr lang="en-US" sz="3200" b="1" dirty="0">
                <a:latin typeface="Times New Roman" panose="02020603050405020304" pitchFamily="18" charset="0"/>
                <a:cs typeface="Times New Roman" panose="02020603050405020304" pitchFamily="18" charset="0"/>
              </a:rPr>
              <a:t>CIOMS involved a global working group mechanism </a:t>
            </a:r>
            <a:r>
              <a:rPr lang="en-US" sz="3200" dirty="0">
                <a:latin typeface="Times New Roman" panose="02020603050405020304" pitchFamily="18" charset="0"/>
                <a:cs typeface="Times New Roman" panose="02020603050405020304" pitchFamily="18" charset="0"/>
              </a:rPr>
              <a:t>to tackle </a:t>
            </a:r>
            <a:r>
              <a:rPr lang="en-US" sz="3200" b="1" dirty="0">
                <a:solidFill>
                  <a:srgbClr val="0000FF"/>
                </a:solidFill>
                <a:latin typeface="Times New Roman" panose="02020603050405020304" pitchFamily="18" charset="0"/>
                <a:cs typeface="Times New Roman" panose="02020603050405020304" pitchFamily="18" charset="0"/>
              </a:rPr>
              <a:t>issues regarding drug safety: </a:t>
            </a:r>
            <a:r>
              <a:rPr lang="en-US" sz="3200" b="1" dirty="0">
                <a:latin typeface="Times New Roman" panose="02020603050405020304" pitchFamily="18" charset="0"/>
                <a:cs typeface="Times New Roman" panose="02020603050405020304" pitchFamily="18" charset="0"/>
              </a:rPr>
              <a:t>adverse drug reactions</a:t>
            </a: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periodic reporting</a:t>
            </a: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risk/benefit</a:t>
            </a: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safety reporting in clinical trials</a:t>
            </a:r>
            <a:r>
              <a:rPr lang="en-US" sz="3200" dirty="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signal detection</a:t>
            </a:r>
            <a:r>
              <a:rPr lang="en-US" sz="3200" dirty="0">
                <a:latin typeface="Times New Roman" panose="02020603050405020304" pitchFamily="18" charset="0"/>
                <a:cs typeface="Times New Roman" panose="02020603050405020304" pitchFamily="18" charset="0"/>
              </a:rPr>
              <a:t>, and </a:t>
            </a:r>
            <a:r>
              <a:rPr lang="en-US" sz="3200" b="1" dirty="0">
                <a:latin typeface="Times New Roman" panose="02020603050405020304" pitchFamily="18" charset="0"/>
                <a:cs typeface="Times New Roman" panose="02020603050405020304" pitchFamily="18" charset="0"/>
              </a:rPr>
              <a:t>risk minimization</a:t>
            </a:r>
            <a:r>
              <a:rPr lang="en-US" sz="3200" dirty="0">
                <a:latin typeface="Times New Roman" panose="02020603050405020304" pitchFamily="18" charset="0"/>
                <a:cs typeface="Times New Roman" panose="02020603050405020304" pitchFamily="18" charset="0"/>
              </a:rPr>
              <a:t>.</a:t>
            </a:r>
          </a:p>
          <a:p>
            <a:r>
              <a:rPr lang="en-US" sz="3200" b="1" dirty="0">
                <a:solidFill>
                  <a:srgbClr val="C00000"/>
                </a:solidFill>
                <a:latin typeface="Times New Roman" panose="02020603050405020304" pitchFamily="18" charset="0"/>
                <a:cs typeface="Times New Roman" panose="02020603050405020304" pitchFamily="18" charset="0"/>
              </a:rPr>
              <a:t>In 1990, </a:t>
            </a:r>
            <a:r>
              <a:rPr lang="en-US" sz="3200" b="1" dirty="0">
                <a:latin typeface="Times New Roman" panose="02020603050405020304" pitchFamily="18" charset="0"/>
                <a:cs typeface="Times New Roman" panose="02020603050405020304" pitchFamily="18" charset="0"/>
              </a:rPr>
              <a:t>International Council for Harmonization (ICH) </a:t>
            </a:r>
            <a:r>
              <a:rPr lang="en-US" sz="3200" dirty="0">
                <a:latin typeface="Times New Roman" panose="02020603050405020304" pitchFamily="18" charset="0"/>
                <a:cs typeface="Times New Roman" panose="02020603050405020304" pitchFamily="18" charset="0"/>
              </a:rPr>
              <a:t>provided a </a:t>
            </a:r>
            <a:r>
              <a:rPr lang="en-US" sz="3200" b="1" dirty="0">
                <a:latin typeface="Times New Roman" panose="02020603050405020304" pitchFamily="18" charset="0"/>
                <a:cs typeface="Times New Roman" panose="02020603050405020304" pitchFamily="18" charset="0"/>
              </a:rPr>
              <a:t>forum for regulatory agencies </a:t>
            </a:r>
            <a:r>
              <a:rPr lang="en-US" sz="3200" dirty="0">
                <a:latin typeface="Times New Roman" panose="02020603050405020304" pitchFamily="18" charset="0"/>
                <a:cs typeface="Times New Roman" panose="02020603050405020304" pitchFamily="18" charset="0"/>
              </a:rPr>
              <a:t>and </a:t>
            </a:r>
            <a:r>
              <a:rPr lang="en-US" sz="3200" b="1" dirty="0">
                <a:latin typeface="Times New Roman" panose="02020603050405020304" pitchFamily="18" charset="0"/>
                <a:cs typeface="Times New Roman" panose="02020603050405020304" pitchFamily="18" charset="0"/>
              </a:rPr>
              <a:t>pharmaceutical industries </a:t>
            </a:r>
            <a:r>
              <a:rPr lang="en-US" sz="3200" dirty="0">
                <a:latin typeface="Times New Roman" panose="02020603050405020304" pitchFamily="18" charset="0"/>
                <a:cs typeface="Times New Roman" panose="02020603050405020304" pitchFamily="18" charset="0"/>
              </a:rPr>
              <a:t>of Europe, Japan, &amp; USA to harmonize </a:t>
            </a:r>
            <a:r>
              <a:rPr lang="en-US" sz="3200" b="1" dirty="0">
                <a:solidFill>
                  <a:srgbClr val="0000FF"/>
                </a:solidFill>
                <a:latin typeface="Times New Roman" panose="02020603050405020304" pitchFamily="18" charset="0"/>
                <a:cs typeface="Times New Roman" panose="02020603050405020304" pitchFamily="18" charset="0"/>
              </a:rPr>
              <a:t>“drug safety” </a:t>
            </a:r>
            <a:r>
              <a:rPr lang="en-US" sz="3200" dirty="0">
                <a:latin typeface="Times New Roman" panose="02020603050405020304" pitchFamily="18" charset="0"/>
                <a:cs typeface="Times New Roman" panose="02020603050405020304" pitchFamily="18" charset="0"/>
              </a:rPr>
              <a:t>or  </a:t>
            </a:r>
            <a:r>
              <a:rPr lang="en-US" sz="3200" b="1" dirty="0">
                <a:solidFill>
                  <a:srgbClr val="0000FF"/>
                </a:solidFill>
                <a:latin typeface="Times New Roman" panose="02020603050405020304" pitchFamily="18" charset="0"/>
                <a:cs typeface="Times New Roman" panose="02020603050405020304" pitchFamily="18" charset="0"/>
              </a:rPr>
              <a:t>“pharmacovigilance,”.</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5004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27B2-7CB6-D4CC-E7D1-08BBEFF228E1}"/>
              </a:ext>
            </a:extLst>
          </p:cNvPr>
          <p:cNvSpPr>
            <a:spLocks noGrp="1"/>
          </p:cNvSpPr>
          <p:nvPr>
            <p:ph type="title"/>
          </p:nvPr>
        </p:nvSpPr>
        <p:spPr>
          <a:xfrm>
            <a:off x="832207" y="215757"/>
            <a:ext cx="10521593" cy="667820"/>
          </a:xfrm>
        </p:spPr>
        <p:txBody>
          <a:bodyPr>
            <a:noAutofit/>
          </a:bodyPr>
          <a:lstStyle/>
          <a:p>
            <a:pPr algn="ctr"/>
            <a:r>
              <a:rPr lang="en-US" sz="4800" b="1" dirty="0">
                <a:solidFill>
                  <a:srgbClr val="C00000"/>
                </a:solidFill>
                <a:latin typeface="Times New Roman" panose="02020603050405020304" pitchFamily="18" charset="0"/>
                <a:cs typeface="Times New Roman" panose="02020603050405020304" pitchFamily="18" charset="0"/>
              </a:rPr>
              <a:t>Aims of Pharmacovigilance </a:t>
            </a:r>
            <a:endParaRPr lang="en-US" sz="4800" dirty="0"/>
          </a:p>
        </p:txBody>
      </p:sp>
      <p:sp>
        <p:nvSpPr>
          <p:cNvPr id="3" name="Content Placeholder 2">
            <a:extLst>
              <a:ext uri="{FF2B5EF4-FFF2-40B4-BE49-F238E27FC236}">
                <a16:creationId xmlns:a16="http://schemas.microsoft.com/office/drawing/2014/main" id="{90D5DB47-EC90-733F-F669-3FFB0151E6EA}"/>
              </a:ext>
            </a:extLst>
          </p:cNvPr>
          <p:cNvSpPr>
            <a:spLocks noGrp="1"/>
          </p:cNvSpPr>
          <p:nvPr>
            <p:ph idx="1"/>
          </p:nvPr>
        </p:nvSpPr>
        <p:spPr>
          <a:xfrm>
            <a:off x="544530" y="976044"/>
            <a:ext cx="11178283" cy="5537773"/>
          </a:xfrm>
        </p:spPr>
        <p:txBody>
          <a:bodyPr>
            <a:noAutofit/>
          </a:bodyPr>
          <a:lstStyle/>
          <a:p>
            <a:pPr marL="0" marR="0">
              <a:lnSpc>
                <a:spcPct val="100000"/>
              </a:lnSpc>
              <a:spcBef>
                <a:spcPts val="0"/>
              </a:spcBef>
              <a:spcAft>
                <a:spcPts val="1000"/>
              </a:spcAft>
            </a:pPr>
            <a:r>
              <a:rPr lang="en-US" sz="3600" b="1" kern="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Improve patient care &amp; safety </a:t>
            </a:r>
            <a:r>
              <a:rPr lang="en-US" sz="3600" kern="0" dirty="0">
                <a:solidFill>
                  <a:srgbClr val="303030"/>
                </a:solidFill>
                <a:latin typeface="Times New Roman" panose="02020603050405020304" pitchFamily="18" charset="0"/>
                <a:ea typeface="Times New Roman" panose="02020603050405020304" pitchFamily="18" charset="0"/>
                <a:cs typeface="Times New Roman" panose="02020603050405020304" pitchFamily="18" charset="0"/>
              </a:rPr>
              <a:t>linked to use of </a:t>
            </a:r>
            <a:r>
              <a:rPr lang="en-US" sz="3600" b="1" kern="0" dirty="0">
                <a:solidFill>
                  <a:srgbClr val="303030"/>
                </a:solidFill>
                <a:latin typeface="Times New Roman" panose="02020603050405020304" pitchFamily="18" charset="0"/>
                <a:ea typeface="Times New Roman" panose="02020603050405020304" pitchFamily="18" charset="0"/>
                <a:cs typeface="Times New Roman" panose="02020603050405020304" pitchFamily="18" charset="0"/>
              </a:rPr>
              <a:t>medicines</a:t>
            </a:r>
            <a:r>
              <a:rPr lang="en-US" sz="3600" kern="0" dirty="0">
                <a:solidFill>
                  <a:srgbClr val="30303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kern="0" dirty="0">
                <a:solidFill>
                  <a:srgbClr val="303030"/>
                </a:solidFill>
                <a:latin typeface="Times New Roman" panose="02020603050405020304" pitchFamily="18" charset="0"/>
                <a:ea typeface="Times New Roman" panose="02020603050405020304" pitchFamily="18" charset="0"/>
                <a:cs typeface="Times New Roman" panose="02020603050405020304" pitchFamily="18" charset="0"/>
              </a:rPr>
              <a:t>related substances </a:t>
            </a:r>
            <a:r>
              <a:rPr lang="en-US" sz="3600" kern="0" dirty="0">
                <a:solidFill>
                  <a:srgbClr val="303030"/>
                </a:solidFill>
                <a:latin typeface="Times New Roman" panose="02020603050405020304" pitchFamily="18" charset="0"/>
                <a:ea typeface="Times New Roman" panose="02020603050405020304" pitchFamily="18" charset="0"/>
                <a:cs typeface="Times New Roman" panose="02020603050405020304" pitchFamily="18" charset="0"/>
              </a:rPr>
              <a:t>&amp; </a:t>
            </a:r>
            <a:r>
              <a:rPr lang="en-US" sz="3600" b="1" kern="0" dirty="0">
                <a:solidFill>
                  <a:srgbClr val="303030"/>
                </a:solidFill>
                <a:latin typeface="Times New Roman" panose="02020603050405020304" pitchFamily="18" charset="0"/>
                <a:ea typeface="Times New Roman" panose="02020603050405020304" pitchFamily="18" charset="0"/>
                <a:cs typeface="Times New Roman" panose="02020603050405020304" pitchFamily="18" charset="0"/>
              </a:rPr>
              <a:t>interventions.</a:t>
            </a:r>
          </a:p>
          <a:p>
            <a:pPr marL="0" marR="0">
              <a:lnSpc>
                <a:spcPct val="100000"/>
              </a:lnSpc>
              <a:spcBef>
                <a:spcPts val="0"/>
              </a:spcBef>
              <a:spcAft>
                <a:spcPts val="1000"/>
              </a:spcAft>
            </a:pPr>
            <a:r>
              <a:rPr lang="en-US" sz="3600" b="1" kern="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Evaluation </a:t>
            </a:r>
            <a:r>
              <a:rPr lang="en-US" sz="3600" b="1" kern="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of drugs’ efficacy </a:t>
            </a:r>
            <a:r>
              <a:rPr lang="en-US" sz="3600" kern="0" dirty="0">
                <a:solidFill>
                  <a:srgbClr val="303030"/>
                </a:solidFill>
                <a:latin typeface="Times New Roman" panose="02020603050405020304" pitchFamily="18" charset="0"/>
                <a:ea typeface="Times New Roman" panose="02020603050405020304" pitchFamily="18" charset="0"/>
                <a:cs typeface="Times New Roman" panose="02020603050405020304" pitchFamily="18" charset="0"/>
              </a:rPr>
              <a:t>&amp; </a:t>
            </a:r>
            <a:r>
              <a:rPr lang="en-US" sz="3600" b="1" kern="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monitoring of side effects</a:t>
            </a:r>
            <a:r>
              <a:rPr lang="en-US" sz="3600" kern="0" dirty="0">
                <a:solidFill>
                  <a:srgbClr val="303030"/>
                </a:solidFill>
                <a:effectLst/>
                <a:latin typeface="Times New Roman" panose="02020603050405020304" pitchFamily="18" charset="0"/>
                <a:ea typeface="Times New Roman" panose="02020603050405020304" pitchFamily="18" charset="0"/>
                <a:cs typeface="Times New Roman" panose="02020603050405020304" pitchFamily="18" charset="0"/>
              </a:rPr>
              <a:t>, &amp; keep watch on their adverse effects. </a:t>
            </a:r>
            <a:endParaRPr lang="en-US" sz="36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0000"/>
              </a:lnSpc>
              <a:spcBef>
                <a:spcPts val="0"/>
              </a:spcBef>
              <a:spcAft>
                <a:spcPts val="1000"/>
              </a:spcAft>
            </a:pPr>
            <a:r>
              <a:rPr lang="en-US" sz="3600" b="1" kern="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E</a:t>
            </a:r>
            <a:r>
              <a:rPr lang="en-US" sz="3600" b="1" kern="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nsuring safe, rational &amp; cost-effective </a:t>
            </a:r>
            <a:r>
              <a:rPr lang="en-US" sz="3600" kern="0" dirty="0">
                <a:effectLst/>
                <a:latin typeface="Times New Roman" panose="02020603050405020304" pitchFamily="18" charset="0"/>
                <a:ea typeface="Times New Roman" panose="02020603050405020304" pitchFamily="18" charset="0"/>
                <a:cs typeface="Times New Roman" panose="02020603050405020304" pitchFamily="18" charset="0"/>
              </a:rPr>
              <a:t>use of drugs. </a:t>
            </a:r>
            <a:endParaRPr lang="en-US" sz="36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0000"/>
              </a:lnSpc>
              <a:spcBef>
                <a:spcPts val="0"/>
              </a:spcBef>
              <a:spcAft>
                <a:spcPts val="1000"/>
              </a:spcAft>
            </a:pPr>
            <a:r>
              <a:rPr lang="en-US" sz="3600" b="1" kern="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Promote understanding, education and clinical training </a:t>
            </a:r>
            <a:r>
              <a:rPr lang="en-US" sz="3600" kern="0" dirty="0">
                <a:solidFill>
                  <a:srgbClr val="303030"/>
                </a:solidFill>
                <a:effectLst/>
                <a:latin typeface="Times New Roman" panose="02020603050405020304" pitchFamily="18" charset="0"/>
                <a:ea typeface="Times New Roman" panose="02020603050405020304" pitchFamily="18" charset="0"/>
                <a:cs typeface="Times New Roman" panose="02020603050405020304" pitchFamily="18" charset="0"/>
              </a:rPr>
              <a:t>in </a:t>
            </a:r>
            <a:r>
              <a:rPr lang="en-US" sz="3600" b="1" kern="0" dirty="0">
                <a:solidFill>
                  <a:srgbClr val="303030"/>
                </a:solidFill>
                <a:effectLst/>
                <a:latin typeface="Times New Roman" panose="02020603050405020304" pitchFamily="18" charset="0"/>
                <a:ea typeface="Times New Roman" panose="02020603050405020304" pitchFamily="18" charset="0"/>
                <a:cs typeface="Times New Roman" panose="02020603050405020304" pitchFamily="18" charset="0"/>
              </a:rPr>
              <a:t>pharmacovigilance</a:t>
            </a:r>
            <a:r>
              <a:rPr lang="en-US" sz="3600" kern="0" dirty="0">
                <a:solidFill>
                  <a:srgbClr val="303030"/>
                </a:solidFill>
                <a:effectLst/>
                <a:latin typeface="Times New Roman" panose="02020603050405020304" pitchFamily="18" charset="0"/>
                <a:ea typeface="Times New Roman" panose="02020603050405020304" pitchFamily="18" charset="0"/>
                <a:cs typeface="Times New Roman" panose="02020603050405020304" pitchFamily="18" charset="0"/>
              </a:rPr>
              <a:t> and its effective </a:t>
            </a:r>
            <a:r>
              <a:rPr lang="en-US" sz="3600" b="1" kern="0" dirty="0">
                <a:solidFill>
                  <a:srgbClr val="303030"/>
                </a:solidFill>
                <a:effectLst/>
                <a:latin typeface="Times New Roman" panose="02020603050405020304" pitchFamily="18" charset="0"/>
                <a:ea typeface="Times New Roman" panose="02020603050405020304" pitchFamily="18" charset="0"/>
                <a:cs typeface="Times New Roman" panose="02020603050405020304" pitchFamily="18" charset="0"/>
              </a:rPr>
              <a:t>communication to public</a:t>
            </a:r>
            <a:r>
              <a:rPr lang="en-US" sz="3600" kern="0" dirty="0">
                <a:solidFill>
                  <a:srgbClr val="30303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6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0000"/>
              </a:lnSpc>
              <a:spcAft>
                <a:spcPts val="1000"/>
              </a:spcAft>
              <a:buNone/>
            </a:pP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228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E1C31-C800-A6E2-173B-F76B83BAF4BB}"/>
              </a:ext>
            </a:extLst>
          </p:cNvPr>
          <p:cNvSpPr>
            <a:spLocks noGrp="1"/>
          </p:cNvSpPr>
          <p:nvPr>
            <p:ph type="title"/>
          </p:nvPr>
        </p:nvSpPr>
        <p:spPr>
          <a:xfrm>
            <a:off x="565079" y="128822"/>
            <a:ext cx="11044719" cy="795852"/>
          </a:xfrm>
        </p:spPr>
        <p:txBody>
          <a:bodyPr>
            <a:normAutofit/>
          </a:bodyPr>
          <a:lstStyle/>
          <a:p>
            <a:pPr algn="ctr"/>
            <a:r>
              <a:rPr lang="en-US"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Terms commonly used in PV or drug safety</a:t>
            </a:r>
            <a:endParaRPr lang="en-US"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719BE21-EDC4-A606-7921-33B688C69C80}"/>
              </a:ext>
            </a:extLst>
          </p:cNvPr>
          <p:cNvSpPr>
            <a:spLocks noGrp="1"/>
          </p:cNvSpPr>
          <p:nvPr>
            <p:ph idx="1"/>
          </p:nvPr>
        </p:nvSpPr>
        <p:spPr>
          <a:xfrm>
            <a:off x="452063" y="924674"/>
            <a:ext cx="11301573" cy="5537771"/>
          </a:xfrm>
        </p:spPr>
        <p:txBody>
          <a:bodyPr>
            <a:noAutofit/>
          </a:bodyPr>
          <a:lstStyle/>
          <a:p>
            <a:pPr marL="0" indent="0">
              <a:lnSpc>
                <a:spcPct val="107000"/>
              </a:lnSpc>
              <a:spcBef>
                <a:spcPts val="0"/>
              </a:spcBef>
              <a:spcAft>
                <a:spcPts val="120"/>
              </a:spcAft>
              <a:buSzPts val="1000"/>
              <a:buNone/>
              <a:tabLst>
                <a:tab pos="457200" algn="l"/>
              </a:tabLst>
            </a:pPr>
            <a:r>
              <a:rPr lang="en-US" sz="32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Adverse drug reaction">
                  <a:extLst>
                    <a:ext uri="{A12FA001-AC4F-418D-AE19-62706E023703}">
                      <ahyp:hlinkClr xmlns:ahyp="http://schemas.microsoft.com/office/drawing/2018/hyperlinkcolor" val="tx"/>
                    </a:ext>
                  </a:extLst>
                </a:hlinkClick>
              </a:rPr>
              <a:t> (a). Adverse drug reaction</a:t>
            </a:r>
            <a:r>
              <a:rPr lang="en-US" sz="32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s (ADR):</a:t>
            </a:r>
            <a:r>
              <a:rPr lang="en-US" sz="32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Effects arising when drug is given even in therapeutic dose, which may be</a:t>
            </a:r>
            <a:r>
              <a:rPr lang="en-US" sz="32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nSpc>
                <a:spcPct val="107000"/>
              </a:lnSpc>
              <a:spcBef>
                <a:spcPts val="0"/>
              </a:spcBef>
              <a:spcAft>
                <a:spcPts val="120"/>
              </a:spcAft>
              <a:buSzPts val="1000"/>
              <a:buNone/>
              <a:tabLst>
                <a:tab pos="457200" algn="l"/>
              </a:tabLst>
            </a:pPr>
            <a:r>
              <a:rPr lang="en-US" sz="3200" b="1"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i</a:t>
            </a:r>
            <a:r>
              <a:rPr lang="en-US" sz="32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Predictable</a:t>
            </a:r>
            <a:r>
              <a:rPr lang="en-US" sz="32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 i.e. an </a:t>
            </a:r>
            <a:r>
              <a:rPr lang="en-US" sz="3200" b="1"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extension of a pharmacological effect</a:t>
            </a:r>
            <a:r>
              <a:rPr lang="en-US" sz="32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 e.g. bradycardia or low BP with a cardio-selective beta-blocker (</a:t>
            </a:r>
            <a:r>
              <a:rPr lang="en-US" sz="3200" b="1"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Atenolol</a:t>
            </a:r>
            <a:r>
              <a:rPr lang="en-US" sz="32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 usually </a:t>
            </a:r>
            <a:r>
              <a:rPr lang="en-US" sz="32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dose-related.</a:t>
            </a:r>
          </a:p>
          <a:p>
            <a:pPr marL="0" marR="0" lvl="0" indent="0">
              <a:lnSpc>
                <a:spcPct val="107000"/>
              </a:lnSpc>
              <a:spcBef>
                <a:spcPts val="0"/>
              </a:spcBef>
              <a:spcAft>
                <a:spcPts val="120"/>
              </a:spcAft>
              <a:buSzPts val="1000"/>
              <a:buNone/>
              <a:tabLst>
                <a:tab pos="457200" algn="l"/>
              </a:tabLst>
            </a:pPr>
            <a:r>
              <a:rPr lang="en-US" sz="32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 ii. Non-Predictable</a:t>
            </a:r>
            <a:r>
              <a:rPr lang="en-US" sz="3200" b="1"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i.e. either </a:t>
            </a:r>
            <a:r>
              <a:rPr lang="en-US" sz="3200" b="1" dirty="0">
                <a:solidFill>
                  <a:srgbClr val="202122"/>
                </a:solidFill>
                <a:effectLst/>
                <a:latin typeface="Times New Roman" panose="02020603050405020304" pitchFamily="18" charset="0"/>
                <a:ea typeface="Times New Roman" panose="02020603050405020304" pitchFamily="18" charset="0"/>
                <a:cs typeface="Times New Roman" panose="02020603050405020304" pitchFamily="18" charset="0"/>
              </a:rPr>
              <a:t>immune mediated </a:t>
            </a:r>
            <a:r>
              <a:rPr lang="en-US" sz="3200" b="1"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reaction </a:t>
            </a:r>
            <a:r>
              <a:rPr lang="en-US" sz="32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Hypersensitivity or Allergy</a:t>
            </a:r>
            <a:r>
              <a:rPr lang="en-US" sz="32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 or </a:t>
            </a:r>
            <a:r>
              <a:rPr lang="en-US" sz="3200" b="1"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idiosyncratic reaction </a:t>
            </a:r>
            <a:r>
              <a:rPr lang="en-US" sz="32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due to the peculiarities of individual (e.g. genetic change or abnormality), &amp; are </a:t>
            </a:r>
            <a:r>
              <a:rPr lang="en-US" sz="32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not related to dose</a:t>
            </a:r>
            <a:r>
              <a:rPr lang="en-US" sz="32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19208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a:extLst>
              <a:ext uri="{FF2B5EF4-FFF2-40B4-BE49-F238E27FC236}">
                <a16:creationId xmlns:a16="http://schemas.microsoft.com/office/drawing/2014/main" id="{290C47DE-290D-54B3-B03C-A017C76DD811}"/>
              </a:ext>
            </a:extLst>
          </p:cNvPr>
          <p:cNvSpPr>
            <a:spLocks noGrp="1"/>
          </p:cNvSpPr>
          <p:nvPr>
            <p:ph sz="quarter" idx="1"/>
          </p:nvPr>
        </p:nvSpPr>
        <p:spPr>
          <a:xfrm>
            <a:off x="429802" y="821934"/>
            <a:ext cx="11332395" cy="5650786"/>
          </a:xfrm>
        </p:spPr>
        <p:txBody>
          <a:bodyPr>
            <a:normAutofit/>
          </a:bodyPr>
          <a:lstStyle/>
          <a:p>
            <a:pPr eaLnBrk="1" hangingPunct="1"/>
            <a:r>
              <a:rPr lang="en-US" sz="32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tooltip="Adverse drug reaction">
                  <a:extLst>
                    <a:ext uri="{A12FA001-AC4F-418D-AE19-62706E023703}">
                      <ahyp:hlinkClr xmlns:ahyp="http://schemas.microsoft.com/office/drawing/2018/hyperlinkcolor" val="tx"/>
                    </a:ext>
                  </a:extLst>
                </a:hlinkClick>
              </a:rPr>
              <a:t>Types of Adverse drug reaction</a:t>
            </a:r>
            <a:r>
              <a:rPr lang="en-US" sz="32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s (ADRs):</a:t>
            </a:r>
            <a:r>
              <a:rPr lang="en-US" sz="3200" b="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altLang="en-US" sz="3200" dirty="0">
              <a:solidFill>
                <a:srgbClr val="0000FF"/>
              </a:solidFill>
              <a:latin typeface="Times New Roman" panose="02020603050405020304" pitchFamily="18" charset="0"/>
              <a:cs typeface="Times New Roman" panose="02020603050405020304" pitchFamily="18" charset="0"/>
            </a:endParaRPr>
          </a:p>
          <a:p>
            <a:r>
              <a:rPr lang="en-US" altLang="en-US" sz="3200" b="1" u="sng" dirty="0">
                <a:solidFill>
                  <a:srgbClr val="0000FF"/>
                </a:solidFill>
                <a:latin typeface="Times New Roman" panose="02020603050405020304" pitchFamily="18" charset="0"/>
                <a:cs typeface="Times New Roman" panose="02020603050405020304" pitchFamily="18" charset="0"/>
              </a:rPr>
              <a:t>Type -A, Augmented</a:t>
            </a:r>
            <a:r>
              <a:rPr lang="en-US" altLang="en-US" sz="3200" b="1" dirty="0">
                <a:solidFill>
                  <a:srgbClr val="0000FF"/>
                </a:solidFill>
                <a:latin typeface="Times New Roman" panose="02020603050405020304" pitchFamily="18" charset="0"/>
                <a:cs typeface="Times New Roman" panose="02020603050405020304" pitchFamily="18" charset="0"/>
              </a:rPr>
              <a:t>. </a:t>
            </a:r>
          </a:p>
          <a:p>
            <a:r>
              <a:rPr lang="en-US" altLang="en-US" sz="3200" dirty="0">
                <a:latin typeface="Times New Roman" panose="02020603050405020304" pitchFamily="18" charset="0"/>
                <a:cs typeface="Times New Roman" panose="02020603050405020304" pitchFamily="18" charset="0"/>
              </a:rPr>
              <a:t>Based on </a:t>
            </a:r>
            <a:r>
              <a:rPr lang="en-IN" altLang="en-US" sz="3200" dirty="0">
                <a:latin typeface="Times New Roman" panose="02020603050405020304" pitchFamily="18" charset="0"/>
                <a:cs typeface="Times New Roman" panose="02020603050405020304" pitchFamily="18" charset="0"/>
              </a:rPr>
              <a:t>pharmacological properties of drug &amp; are commonly occurring (about 75% of all ADRs)</a:t>
            </a:r>
          </a:p>
          <a:p>
            <a:r>
              <a:rPr lang="en-US" sz="32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May be an </a:t>
            </a:r>
            <a:r>
              <a:rPr lang="en-US" sz="3200" b="1"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extension of a therapeutic action </a:t>
            </a:r>
            <a:r>
              <a:rPr lang="en-US" sz="32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 e.g. bradycardia or low BP with a cardio-selective beta-blocker (</a:t>
            </a:r>
            <a:r>
              <a:rPr lang="en-US" sz="3200" b="1"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Atenolol</a:t>
            </a:r>
            <a:r>
              <a:rPr lang="en-US" sz="32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a:t>
            </a:r>
            <a:r>
              <a:rPr lang="en-US" altLang="en-US" sz="3200" dirty="0">
                <a:latin typeface="Times New Roman" panose="02020603050405020304" pitchFamily="18" charset="0"/>
                <a:cs typeface="Times New Roman" panose="02020603050405020304" pitchFamily="18" charset="0"/>
              </a:rPr>
              <a:t> &amp; hypoglycemia with insulin </a:t>
            </a:r>
            <a:endParaRPr lang="en-IN" altLang="en-US" sz="3200" dirty="0">
              <a:latin typeface="Times New Roman" panose="02020603050405020304" pitchFamily="18" charset="0"/>
              <a:cs typeface="Times New Roman" panose="02020603050405020304" pitchFamily="18" charset="0"/>
            </a:endParaRPr>
          </a:p>
          <a:p>
            <a:r>
              <a:rPr lang="en-US" sz="32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or a side effect, e.g. Bronchoconstriction with a cardio-non-selective beta blocker (</a:t>
            </a:r>
            <a:r>
              <a:rPr lang="en-US" sz="3200" b="1"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Propranolol</a:t>
            </a:r>
            <a:r>
              <a:rPr lang="en-US" sz="3200" dirty="0">
                <a:solidFill>
                  <a:srgbClr val="202122"/>
                </a:solidFill>
                <a:latin typeface="Times New Roman" panose="02020603050405020304" pitchFamily="18" charset="0"/>
                <a:ea typeface="Times New Roman" panose="02020603050405020304" pitchFamily="18" charset="0"/>
                <a:cs typeface="Times New Roman" panose="02020603050405020304" pitchFamily="18" charset="0"/>
              </a:rPr>
              <a:t>).</a:t>
            </a:r>
            <a:r>
              <a:rPr lang="en-IN" altLang="en-US" sz="3200" dirty="0">
                <a:latin typeface="Times New Roman" panose="02020603050405020304" pitchFamily="18" charset="0"/>
                <a:cs typeface="Times New Roman" panose="02020603050405020304" pitchFamily="18" charset="0"/>
              </a:rPr>
              <a:t> </a:t>
            </a:r>
          </a:p>
          <a:p>
            <a:r>
              <a:rPr lang="en-IN" altLang="en-US" sz="3200" dirty="0">
                <a:latin typeface="Times New Roman" panose="02020603050405020304" pitchFamily="18" charset="0"/>
                <a:cs typeface="Times New Roman" panose="02020603050405020304" pitchFamily="18" charset="0"/>
              </a:rPr>
              <a:t>They are predictable, d</a:t>
            </a:r>
            <a:r>
              <a:rPr lang="en-US" altLang="en-US" sz="3200" dirty="0" err="1">
                <a:latin typeface="Times New Roman" panose="02020603050405020304" pitchFamily="18" charset="0"/>
                <a:cs typeface="Times New Roman" panose="02020603050405020304" pitchFamily="18" charset="0"/>
              </a:rPr>
              <a:t>ose</a:t>
            </a:r>
            <a:r>
              <a:rPr lang="en-US" altLang="en-US" sz="3200" dirty="0">
                <a:latin typeface="Times New Roman" panose="02020603050405020304" pitchFamily="18" charset="0"/>
                <a:cs typeface="Times New Roman" panose="02020603050405020304" pitchFamily="18" charset="0"/>
              </a:rPr>
              <a:t>-related, preventable &amp; mostly reversible.</a:t>
            </a:r>
          </a:p>
          <a:p>
            <a:pPr eaLnBrk="1" hangingPunct="1"/>
            <a:endParaRPr lang="en-IN" altLang="en-US" sz="3200" dirty="0">
              <a:latin typeface="Times New Roman" panose="02020603050405020304" pitchFamily="18" charset="0"/>
              <a:cs typeface="Times New Roman" panose="02020603050405020304" pitchFamily="18" charset="0"/>
            </a:endParaRPr>
          </a:p>
        </p:txBody>
      </p:sp>
      <p:sp>
        <p:nvSpPr>
          <p:cNvPr id="2" name="Title 1">
            <a:extLst>
              <a:ext uri="{FF2B5EF4-FFF2-40B4-BE49-F238E27FC236}">
                <a16:creationId xmlns:a16="http://schemas.microsoft.com/office/drawing/2014/main" id="{7E474CFE-9289-5CCB-D088-94E432EA76DD}"/>
              </a:ext>
            </a:extLst>
          </p:cNvPr>
          <p:cNvSpPr>
            <a:spLocks noGrp="1"/>
          </p:cNvSpPr>
          <p:nvPr>
            <p:ph type="title"/>
          </p:nvPr>
        </p:nvSpPr>
        <p:spPr>
          <a:xfrm>
            <a:off x="565079" y="128822"/>
            <a:ext cx="11044719" cy="795852"/>
          </a:xfrm>
        </p:spPr>
        <p:txBody>
          <a:bodyPr>
            <a:normAutofit/>
          </a:bodyPr>
          <a:lstStyle/>
          <a:p>
            <a:pPr algn="ctr"/>
            <a:r>
              <a:rPr lang="en-US"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Terms commonly used in PV (Cont.)</a:t>
            </a:r>
            <a:endParaRPr lang="en-US" dirty="0">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3960</TotalTime>
  <Words>3224</Words>
  <Application>Microsoft Office PowerPoint</Application>
  <PresentationFormat>Widescreen</PresentationFormat>
  <Paragraphs>252</Paragraphs>
  <Slides>33</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33</vt:i4>
      </vt:variant>
    </vt:vector>
  </HeadingPairs>
  <TitlesOfParts>
    <vt:vector size="43" baseType="lpstr">
      <vt:lpstr>SimSun</vt:lpstr>
      <vt:lpstr>Arial</vt:lpstr>
      <vt:lpstr>Britannic Bold</vt:lpstr>
      <vt:lpstr>Brush Script MT</vt:lpstr>
      <vt:lpstr>Calibri</vt:lpstr>
      <vt:lpstr>Calibri Light</vt:lpstr>
      <vt:lpstr>Times New Roman</vt:lpstr>
      <vt:lpstr>Wingdings</vt:lpstr>
      <vt:lpstr>Wingdings 2</vt:lpstr>
      <vt:lpstr>Office Theme</vt:lpstr>
      <vt:lpstr>Pharmacovigilance &amp; Role of CTU in Drug Development</vt:lpstr>
      <vt:lpstr>Pharmacovigilance</vt:lpstr>
      <vt:lpstr>Pharmacovigilance (Cont.)</vt:lpstr>
      <vt:lpstr>Other Examples of Drug Related Problems</vt:lpstr>
      <vt:lpstr>Initial Milestones in Development of PV</vt:lpstr>
      <vt:lpstr>Milestones in development of PV (Cont.)</vt:lpstr>
      <vt:lpstr>Aims of Pharmacovigilance </vt:lpstr>
      <vt:lpstr>Terms commonly used in PV or drug safety</vt:lpstr>
      <vt:lpstr>Terms commonly used in PV (Cont.)</vt:lpstr>
      <vt:lpstr>Terms commonly used in PV (Cont.)</vt:lpstr>
      <vt:lpstr>Terms commonly used in PV (Cont.)</vt:lpstr>
      <vt:lpstr>Terms commonly used in PV (Cont.)</vt:lpstr>
      <vt:lpstr>Terms commonly used in PV (Cont.)</vt:lpstr>
      <vt:lpstr>Terms commonly used in PV (Cont.)</vt:lpstr>
      <vt:lpstr>Terms commonly used in PV (Cont.)</vt:lpstr>
      <vt:lpstr>Terms commonly used in PV (Cont.)</vt:lpstr>
      <vt:lpstr>Detection of Adverse Drug Reactions </vt:lpstr>
      <vt:lpstr> Examples of Triggers Used for Detection of ADRs</vt:lpstr>
      <vt:lpstr>Adverse event reporting</vt:lpstr>
      <vt:lpstr>Adverse event reporting (Cont.)</vt:lpstr>
      <vt:lpstr>Adverse event reporting (Cont.)</vt:lpstr>
      <vt:lpstr>Adverse event reporting (Cont.)</vt:lpstr>
      <vt:lpstr>Coding of Adverse Events</vt:lpstr>
      <vt:lpstr>Signal detection                                                                                                                        </vt:lpstr>
      <vt:lpstr>Risk management</vt:lpstr>
      <vt:lpstr>Risk management (Cont.)</vt:lpstr>
      <vt:lpstr>Role of Clinical Trial Units in Drug Development</vt:lpstr>
      <vt:lpstr>Role of CTU in Drug Development (Cont.)</vt:lpstr>
      <vt:lpstr>Role of CTU in Drug Development (Cont.)</vt:lpstr>
      <vt:lpstr>Role of CTU in Drug Development (Cont.)</vt:lpstr>
      <vt:lpstr>Role of CTU in Drug Development (Cont.)</vt:lpstr>
      <vt:lpstr>Role of CTU in Drug Development (Cont.)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Pharmacovigilance &amp; Role of CTU in Drug Development</dc:title>
  <dc:creator>dell</dc:creator>
  <cp:lastModifiedBy>dell</cp:lastModifiedBy>
  <cp:revision>13</cp:revision>
  <dcterms:created xsi:type="dcterms:W3CDTF">2024-09-05T02:34:16Z</dcterms:created>
  <dcterms:modified xsi:type="dcterms:W3CDTF">2024-09-18T08:12:40Z</dcterms:modified>
</cp:coreProperties>
</file>