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317" r:id="rId5"/>
    <p:sldId id="260" r:id="rId6"/>
    <p:sldId id="31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16" r:id="rId29"/>
    <p:sldId id="319" r:id="rId30"/>
    <p:sldId id="282" r:id="rId3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8" y="912876"/>
                </a:lnTo>
                <a:lnTo>
                  <a:pt x="4898153" y="912876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D29C9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7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4" y="918972"/>
                </a:lnTo>
                <a:lnTo>
                  <a:pt x="3653990" y="9189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670"/>
            <a:ext cx="3370862" cy="107332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7728" y="2515100"/>
            <a:ext cx="3565461" cy="5065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8" y="912876"/>
                </a:lnTo>
                <a:lnTo>
                  <a:pt x="4898153" y="912876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D29C9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7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4" y="918972"/>
                </a:lnTo>
                <a:lnTo>
                  <a:pt x="3653990" y="9189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670"/>
            <a:ext cx="3370862" cy="10733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7472" y="1478026"/>
            <a:ext cx="7305675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1939493"/>
            <a:ext cx="7757795" cy="236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systematicreviewsjournal.biomedcentral.com/articles/10.1186/s13643-021-01879-z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book/10.1007/978-3-319-56869-0" TargetMode="External"/><Relationship Id="rId2" Type="http://schemas.openxmlformats.org/officeDocument/2006/relationships/hyperlink" Target="https://jfse-ojs-tamu.tdl.org/jfse/article/view/70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hyperlink" Target="https://pubmed.ncbi.nlm.nih.gov/19438443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digitallibrary.edu.pk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D29C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9144000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318"/>
              <a:ext cx="9144000" cy="80223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1524000"/>
            <a:ext cx="7774703" cy="5391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5800" y="3124200"/>
            <a:ext cx="7205981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7214">
              <a:lnSpc>
                <a:spcPts val="3000"/>
              </a:lnSpc>
              <a:spcBef>
                <a:spcPts val="100"/>
              </a:spcBef>
            </a:pPr>
            <a:r>
              <a:rPr lang="en-US" sz="2400" b="1" spc="70" dirty="0">
                <a:solidFill>
                  <a:srgbClr val="2F2F2F"/>
                </a:solidFill>
                <a:latin typeface="Arial"/>
                <a:cs typeface="Arial"/>
              </a:rPr>
              <a:t>Dr </a:t>
            </a:r>
            <a:r>
              <a:rPr lang="en-US" sz="2400" b="1" spc="70" dirty="0" err="1">
                <a:solidFill>
                  <a:srgbClr val="2F2F2F"/>
                </a:solidFill>
                <a:latin typeface="Arial"/>
                <a:cs typeface="Arial"/>
              </a:rPr>
              <a:t>Gulzaib</a:t>
            </a:r>
            <a:r>
              <a:rPr lang="en-US" sz="2400" b="1" spc="70" dirty="0">
                <a:solidFill>
                  <a:srgbClr val="2F2F2F"/>
                </a:solidFill>
                <a:latin typeface="Arial"/>
                <a:cs typeface="Arial"/>
              </a:rPr>
              <a:t> &amp; Dr </a:t>
            </a:r>
            <a:r>
              <a:rPr lang="en-US" sz="2400" b="1" spc="70" dirty="0" err="1">
                <a:solidFill>
                  <a:srgbClr val="2F2F2F"/>
                </a:solidFill>
                <a:latin typeface="Arial"/>
                <a:cs typeface="Arial"/>
              </a:rPr>
              <a:t>Naila</a:t>
            </a:r>
            <a:endParaRPr lang="en-US" sz="2400" b="1" spc="70" dirty="0">
              <a:solidFill>
                <a:srgbClr val="2F2F2F"/>
              </a:solidFill>
              <a:latin typeface="Arial"/>
              <a:cs typeface="Arial"/>
            </a:endParaRPr>
          </a:p>
          <a:p>
            <a:pPr marL="12700" marR="1847214">
              <a:lnSpc>
                <a:spcPts val="3000"/>
              </a:lnSpc>
              <a:spcBef>
                <a:spcPts val="100"/>
              </a:spcBef>
            </a:pPr>
            <a:r>
              <a:rPr sz="2400" b="1" spc="-25">
                <a:solidFill>
                  <a:srgbClr val="2F2F2F"/>
                </a:solidFill>
                <a:latin typeface="Arial"/>
                <a:cs typeface="Arial"/>
              </a:rPr>
              <a:t>Forensic</a:t>
            </a:r>
            <a:r>
              <a:rPr sz="2400" b="1" spc="-1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F2F2F"/>
                </a:solidFill>
                <a:latin typeface="Arial"/>
                <a:cs typeface="Arial"/>
              </a:rPr>
              <a:t>Medicine</a:t>
            </a:r>
            <a:r>
              <a:rPr sz="2400" b="1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F2F2F"/>
                </a:solidFill>
                <a:latin typeface="Arial"/>
                <a:cs typeface="Arial"/>
              </a:rPr>
              <a:t>&amp;</a:t>
            </a:r>
            <a:r>
              <a:rPr sz="2400" b="1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F2F2F"/>
                </a:solidFill>
                <a:latin typeface="Arial"/>
                <a:cs typeface="Arial"/>
              </a:rPr>
              <a:t>Toxicology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68" y="1368297"/>
            <a:ext cx="64947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350" spc="1065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3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z="2000" dirty="0">
                <a:latin typeface="Lucida Sans Unicode"/>
                <a:cs typeface="Lucida Sans Unicode"/>
              </a:rPr>
              <a:t>T</a:t>
            </a:r>
            <a:r>
              <a:rPr sz="2000" spc="5" dirty="0">
                <a:latin typeface="Lucida Sans Unicode"/>
                <a:cs typeface="Lucida Sans Unicode"/>
              </a:rPr>
              <a:t>w</a:t>
            </a:r>
            <a:r>
              <a:rPr sz="2000" dirty="0">
                <a:latin typeface="Lucida Sans Unicode"/>
                <a:cs typeface="Lucida Sans Unicode"/>
              </a:rPr>
              <a:t>o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methods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 DNA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analysis </a:t>
            </a:r>
            <a:r>
              <a:rPr sz="2000" spc="-5" dirty="0">
                <a:latin typeface="Lucida Sans Unicode"/>
                <a:cs typeface="Lucida Sans Unicode"/>
              </a:rPr>
              <a:t>ar</a:t>
            </a:r>
            <a:r>
              <a:rPr sz="2000" dirty="0">
                <a:latin typeface="Lucida Sans Unicode"/>
                <a:cs typeface="Lucida Sans Unicode"/>
              </a:rPr>
              <a:t>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</a:t>
            </a:r>
            <a:r>
              <a:rPr sz="2000" spc="5" dirty="0">
                <a:latin typeface="Lucida Sans Unicode"/>
                <a:cs typeface="Lucida Sans Unicode"/>
              </a:rPr>
              <a:t>o</a:t>
            </a:r>
            <a:r>
              <a:rPr sz="2000" dirty="0">
                <a:latin typeface="Lucida Sans Unicode"/>
                <a:cs typeface="Lucida Sans Unicode"/>
              </a:rPr>
              <a:t>mmon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use: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868" y="1805685"/>
            <a:ext cx="13081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AC0000"/>
                </a:solidFill>
                <a:latin typeface="Lucida Sans Unicode"/>
                <a:cs typeface="Lucida Sans Unicode"/>
              </a:rPr>
              <a:t>i.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2367" y="1673326"/>
            <a:ext cx="6034405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2000" dirty="0">
                <a:latin typeface="Lucida Sans Unicode"/>
                <a:cs typeface="Lucida Sans Unicode"/>
              </a:rPr>
              <a:t>RFLP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(restriction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fragment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length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polymorphism) </a:t>
            </a:r>
            <a:r>
              <a:rPr sz="2000" dirty="0">
                <a:latin typeface="Lucida Sans Unicode"/>
                <a:cs typeface="Lucida Sans Unicode"/>
              </a:rPr>
              <a:t>PCR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(polymerase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chain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reaction)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868" y="2161159"/>
            <a:ext cx="17907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AC0000"/>
                </a:solidFill>
                <a:latin typeface="Lucida Sans Unicode"/>
                <a:cs typeface="Lucida Sans Unicode"/>
              </a:rPr>
              <a:t>ii.</a:t>
            </a:r>
            <a:endParaRPr sz="135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988" y="562355"/>
            <a:ext cx="4767071" cy="560832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08050" y="2432050"/>
          <a:ext cx="7391399" cy="3526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Feature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RFLP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Amount</a:t>
                      </a:r>
                      <a:r>
                        <a:rPr sz="12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DNA</a:t>
                      </a:r>
                      <a:r>
                        <a:rPr sz="12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sample</a:t>
                      </a:r>
                      <a:r>
                        <a:rPr sz="12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required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Large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(300–500</a:t>
                      </a: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 ng)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Small</a:t>
                      </a: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(25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ng)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Sensitivity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Less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More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DNA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degradation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122555" marR="113030" indent="3365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Useless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when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degradation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present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useful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Decomposed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sample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useful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useful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2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required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More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Less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Labor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intensive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More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Less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Sensitivity</a:t>
                      </a:r>
                      <a:r>
                        <a:rPr sz="12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contamination</a:t>
                      </a:r>
                      <a:r>
                        <a:rPr sz="12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2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samples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Less</a:t>
                      </a: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sensitive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549910" marR="542925" indent="1371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More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sensitive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Result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test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Non-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discrete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Discrete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0" y="0"/>
            <a:ext cx="2286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988" y="562355"/>
            <a:ext cx="4767071" cy="5608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6766559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7357"/>
            <a:ext cx="7734934" cy="3948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42545" indent="-25654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750" spc="-175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7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600" b="1" spc="-20" dirty="0">
                <a:solidFill>
                  <a:srgbClr val="AC0000"/>
                </a:solidFill>
                <a:latin typeface="Arial"/>
                <a:cs typeface="Arial"/>
              </a:rPr>
              <a:t>Procedure:</a:t>
            </a:r>
            <a:r>
              <a:rPr sz="2600" b="1" spc="30" dirty="0">
                <a:solidFill>
                  <a:srgbClr val="AC000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The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most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common</a:t>
            </a:r>
            <a:r>
              <a:rPr sz="2600" spc="-5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method</a:t>
            </a:r>
            <a:r>
              <a:rPr sz="2600" spc="-5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of</a:t>
            </a:r>
            <a:r>
              <a:rPr sz="2600" spc="-35" dirty="0">
                <a:latin typeface="Lucida Sans Unicode"/>
                <a:cs typeface="Lucida Sans Unicode"/>
              </a:rPr>
              <a:t> </a:t>
            </a:r>
            <a:r>
              <a:rPr sz="2600" spc="-415" dirty="0">
                <a:latin typeface="Lucida Sans Unicode"/>
                <a:cs typeface="Lucida Sans Unicode"/>
              </a:rPr>
              <a:t>DNA</a:t>
            </a:r>
            <a:r>
              <a:rPr sz="2600" spc="650" dirty="0">
                <a:latin typeface="Lucida Sans Unicode"/>
                <a:cs typeface="Lucida Sans Unicode"/>
              </a:rPr>
              <a:t>  </a:t>
            </a:r>
            <a:r>
              <a:rPr sz="2600" dirty="0">
                <a:latin typeface="Lucida Sans Unicode"/>
                <a:cs typeface="Lucida Sans Unicode"/>
              </a:rPr>
              <a:t>typing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is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RFLP.</a:t>
            </a:r>
            <a:r>
              <a:rPr sz="2600" spc="-1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It</a:t>
            </a:r>
            <a:r>
              <a:rPr sz="2600" spc="-1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involves</a:t>
            </a:r>
            <a:r>
              <a:rPr sz="2600" spc="-3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the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following</a:t>
            </a:r>
            <a:r>
              <a:rPr sz="2600" spc="-3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steps.</a:t>
            </a:r>
            <a:endParaRPr sz="2600">
              <a:latin typeface="Lucida Sans Unicode"/>
              <a:cs typeface="Lucida Sans Unicode"/>
            </a:endParaRPr>
          </a:p>
          <a:p>
            <a:pPr marL="584200" indent="-571500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SzPct val="67307"/>
              <a:buAutoNum type="romanLcPeriod"/>
              <a:tabLst>
                <a:tab pos="584200" algn="l"/>
              </a:tabLst>
            </a:pPr>
            <a:r>
              <a:rPr sz="2600" dirty="0">
                <a:latin typeface="Lucida Sans Unicode"/>
                <a:cs typeface="Lucida Sans Unicode"/>
              </a:rPr>
              <a:t>Isolation/extraction</a:t>
            </a:r>
            <a:r>
              <a:rPr sz="2600" spc="-5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of</a:t>
            </a:r>
            <a:r>
              <a:rPr sz="2600" spc="-25" dirty="0">
                <a:latin typeface="Lucida Sans Unicode"/>
                <a:cs typeface="Lucida Sans Unicode"/>
              </a:rPr>
              <a:t> DNA</a:t>
            </a:r>
            <a:endParaRPr sz="2600">
              <a:latin typeface="Lucida Sans Unicode"/>
              <a:cs typeface="Lucida Sans Unicode"/>
            </a:endParaRPr>
          </a:p>
          <a:p>
            <a:pPr marL="584200" indent="-571500">
              <a:lnSpc>
                <a:spcPct val="100000"/>
              </a:lnSpc>
              <a:spcBef>
                <a:spcPts val="400"/>
              </a:spcBef>
              <a:buClr>
                <a:srgbClr val="AC0000"/>
              </a:buClr>
              <a:buSzPct val="67307"/>
              <a:buAutoNum type="romanLcPeriod"/>
              <a:tabLst>
                <a:tab pos="584200" algn="l"/>
              </a:tabLst>
            </a:pPr>
            <a:r>
              <a:rPr sz="2600" dirty="0">
                <a:latin typeface="Lucida Sans Unicode"/>
                <a:cs typeface="Lucida Sans Unicode"/>
              </a:rPr>
              <a:t>Cutting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and</a:t>
            </a:r>
            <a:r>
              <a:rPr sz="2600" spc="-10" dirty="0">
                <a:latin typeface="Lucida Sans Unicode"/>
                <a:cs typeface="Lucida Sans Unicode"/>
              </a:rPr>
              <a:t> sizing</a:t>
            </a:r>
            <a:endParaRPr sz="2600">
              <a:latin typeface="Lucida Sans Unicode"/>
              <a:cs typeface="Lucida Sans Unicode"/>
            </a:endParaRPr>
          </a:p>
          <a:p>
            <a:pPr marL="584200" indent="-571500">
              <a:lnSpc>
                <a:spcPct val="100000"/>
              </a:lnSpc>
              <a:spcBef>
                <a:spcPts val="405"/>
              </a:spcBef>
              <a:buClr>
                <a:srgbClr val="AC0000"/>
              </a:buClr>
              <a:buSzPct val="67307"/>
              <a:buAutoNum type="romanLcPeriod"/>
              <a:tabLst>
                <a:tab pos="584200" algn="l"/>
              </a:tabLst>
            </a:pPr>
            <a:r>
              <a:rPr sz="2600" dirty="0">
                <a:latin typeface="Lucida Sans Unicode"/>
                <a:cs typeface="Lucida Sans Unicode"/>
              </a:rPr>
              <a:t>Sorting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by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gel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electrophoresis</a:t>
            </a:r>
            <a:endParaRPr sz="2600">
              <a:latin typeface="Lucida Sans Unicode"/>
              <a:cs typeface="Lucida Sans Unicode"/>
            </a:endParaRPr>
          </a:p>
          <a:p>
            <a:pPr marL="584200" indent="-571500">
              <a:lnSpc>
                <a:spcPct val="100000"/>
              </a:lnSpc>
              <a:spcBef>
                <a:spcPts val="400"/>
              </a:spcBef>
              <a:buClr>
                <a:srgbClr val="AC0000"/>
              </a:buClr>
              <a:buSzPct val="67307"/>
              <a:buAutoNum type="romanLcPeriod"/>
              <a:tabLst>
                <a:tab pos="584200" algn="l"/>
              </a:tabLst>
            </a:pPr>
            <a:r>
              <a:rPr sz="2600" dirty="0">
                <a:latin typeface="Lucida Sans Unicode"/>
                <a:cs typeface="Lucida Sans Unicode"/>
              </a:rPr>
              <a:t>Transfer</a:t>
            </a:r>
            <a:r>
              <a:rPr sz="2600" spc="-5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of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DNA</a:t>
            </a:r>
            <a:r>
              <a:rPr sz="2600" spc="-1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to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nylon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(Southern</a:t>
            </a:r>
            <a:r>
              <a:rPr sz="2600" spc="-5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blotting)</a:t>
            </a:r>
            <a:endParaRPr sz="2600">
              <a:latin typeface="Lucida Sans Unicode"/>
              <a:cs typeface="Lucida Sans Unicode"/>
            </a:endParaRPr>
          </a:p>
          <a:p>
            <a:pPr marL="584200" indent="-571500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SzPct val="67307"/>
              <a:buAutoNum type="romanLcPeriod"/>
              <a:tabLst>
                <a:tab pos="584200" algn="l"/>
              </a:tabLst>
            </a:pPr>
            <a:r>
              <a:rPr sz="2600" spc="-10" dirty="0">
                <a:latin typeface="Lucida Sans Unicode"/>
                <a:cs typeface="Lucida Sans Unicode"/>
              </a:rPr>
              <a:t>Hybridization</a:t>
            </a:r>
            <a:endParaRPr sz="2600">
              <a:latin typeface="Lucida Sans Unicode"/>
              <a:cs typeface="Lucida Sans Unicode"/>
            </a:endParaRPr>
          </a:p>
          <a:p>
            <a:pPr marL="584200" indent="-571500">
              <a:lnSpc>
                <a:spcPct val="100000"/>
              </a:lnSpc>
              <a:spcBef>
                <a:spcPts val="409"/>
              </a:spcBef>
              <a:buClr>
                <a:srgbClr val="AC0000"/>
              </a:buClr>
              <a:buSzPct val="67307"/>
              <a:buAutoNum type="romanLcPeriod"/>
              <a:tabLst>
                <a:tab pos="584200" algn="l"/>
              </a:tabLst>
            </a:pPr>
            <a:r>
              <a:rPr sz="2600" spc="-10" dirty="0">
                <a:latin typeface="Lucida Sans Unicode"/>
                <a:cs typeface="Lucida Sans Unicode"/>
              </a:rPr>
              <a:t>Washing</a:t>
            </a:r>
            <a:endParaRPr sz="2600">
              <a:latin typeface="Lucida Sans Unicode"/>
              <a:cs typeface="Lucida Sans Unicode"/>
            </a:endParaRPr>
          </a:p>
          <a:p>
            <a:pPr marL="584200" indent="-571500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SzPct val="67307"/>
              <a:buAutoNum type="romanLcPeriod"/>
              <a:tabLst>
                <a:tab pos="584200" algn="l"/>
              </a:tabLst>
            </a:pPr>
            <a:r>
              <a:rPr sz="2600" dirty="0">
                <a:latin typeface="Lucida Sans Unicode"/>
                <a:cs typeface="Lucida Sans Unicode"/>
              </a:rPr>
              <a:t>DNA </a:t>
            </a:r>
            <a:r>
              <a:rPr sz="2600" spc="-10" dirty="0">
                <a:latin typeface="Lucida Sans Unicode"/>
                <a:cs typeface="Lucida Sans Unicode"/>
              </a:rPr>
              <a:t>fingerprint</a:t>
            </a:r>
            <a:endParaRPr sz="26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762000"/>
            <a:ext cx="6456808" cy="5608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685800"/>
            <a:ext cx="6447285" cy="5608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8116824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3027"/>
            <a:ext cx="7618095" cy="44970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  <a:tabLst>
                <a:tab pos="268605" algn="l"/>
              </a:tabLst>
            </a:pPr>
            <a:r>
              <a:rPr sz="1900" spc="15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9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z="2800" b="1" dirty="0">
                <a:solidFill>
                  <a:srgbClr val="AC0000"/>
                </a:solidFill>
                <a:latin typeface="Arial"/>
                <a:cs typeface="Arial"/>
              </a:rPr>
              <a:t>Limitations:</a:t>
            </a:r>
            <a:endParaRPr sz="28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SzPct val="67857"/>
              <a:buAutoNum type="romanLcPeriod"/>
              <a:tabLst>
                <a:tab pos="584200" algn="l"/>
              </a:tabLst>
            </a:pPr>
            <a:r>
              <a:rPr sz="2800" dirty="0">
                <a:latin typeface="Lucida Sans Unicode"/>
                <a:cs typeface="Lucida Sans Unicode"/>
              </a:rPr>
              <a:t>It</a:t>
            </a:r>
            <a:r>
              <a:rPr sz="2800" spc="-5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takes</a:t>
            </a:r>
            <a:r>
              <a:rPr sz="2800" spc="-3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few</a:t>
            </a:r>
            <a:r>
              <a:rPr sz="2800" spc="-4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weeks</a:t>
            </a:r>
            <a:r>
              <a:rPr sz="2800" spc="-3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to</a:t>
            </a:r>
            <a:r>
              <a:rPr sz="2800" spc="-4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perform.</a:t>
            </a:r>
            <a:endParaRPr sz="2800">
              <a:latin typeface="Lucida Sans Unicode"/>
              <a:cs typeface="Lucida Sans Unicode"/>
            </a:endParaRPr>
          </a:p>
          <a:p>
            <a:pPr marL="584200" marR="727710" indent="-572135">
              <a:lnSpc>
                <a:spcPct val="100000"/>
              </a:lnSpc>
              <a:spcBef>
                <a:spcPts val="409"/>
              </a:spcBef>
              <a:buClr>
                <a:srgbClr val="AC0000"/>
              </a:buClr>
              <a:buSzPct val="67857"/>
              <a:buAutoNum type="romanLcPeriod"/>
              <a:tabLst>
                <a:tab pos="584200" algn="l"/>
              </a:tabLst>
            </a:pPr>
            <a:r>
              <a:rPr sz="2800" dirty="0">
                <a:latin typeface="Lucida Sans Unicode"/>
                <a:cs typeface="Lucida Sans Unicode"/>
              </a:rPr>
              <a:t>„For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every</a:t>
            </a:r>
            <a:r>
              <a:rPr sz="2800" spc="-12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probing,</a:t>
            </a:r>
            <a:r>
              <a:rPr sz="2800" spc="-9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the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membrane</a:t>
            </a:r>
            <a:r>
              <a:rPr sz="2800" spc="-120" dirty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is </a:t>
            </a:r>
            <a:r>
              <a:rPr sz="2800" dirty="0">
                <a:latin typeface="Lucida Sans Unicode"/>
                <a:cs typeface="Lucida Sans Unicode"/>
              </a:rPr>
              <a:t>stripped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off</a:t>
            </a:r>
            <a:r>
              <a:rPr sz="2800" spc="-9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the</a:t>
            </a:r>
            <a:r>
              <a:rPr sz="2800" spc="-8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previous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probe</a:t>
            </a:r>
            <a:r>
              <a:rPr sz="2800" spc="-65" dirty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and </a:t>
            </a:r>
            <a:r>
              <a:rPr sz="2800" dirty="0">
                <a:latin typeface="Lucida Sans Unicode"/>
                <a:cs typeface="Lucida Sans Unicode"/>
              </a:rPr>
              <a:t>rehybridized</a:t>
            </a:r>
            <a:r>
              <a:rPr sz="2800" spc="-114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and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autoradiography </a:t>
            </a:r>
            <a:r>
              <a:rPr sz="2800" dirty="0">
                <a:latin typeface="Lucida Sans Unicode"/>
                <a:cs typeface="Lucida Sans Unicode"/>
              </a:rPr>
              <a:t>performed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again.</a:t>
            </a:r>
            <a:endParaRPr sz="2800">
              <a:latin typeface="Lucida Sans Unicode"/>
              <a:cs typeface="Lucida Sans Unicode"/>
            </a:endParaRPr>
          </a:p>
          <a:p>
            <a:pPr marL="584200" marR="5080" indent="-572135">
              <a:lnSpc>
                <a:spcPct val="100000"/>
              </a:lnSpc>
              <a:spcBef>
                <a:spcPts val="400"/>
              </a:spcBef>
              <a:buClr>
                <a:srgbClr val="AC0000"/>
              </a:buClr>
              <a:buSzPct val="67857"/>
              <a:buAutoNum type="romanLcPeriod"/>
              <a:tabLst>
                <a:tab pos="584200" algn="l"/>
              </a:tabLst>
            </a:pPr>
            <a:r>
              <a:rPr sz="2800" dirty="0">
                <a:latin typeface="Lucida Sans Unicode"/>
                <a:cs typeface="Lucida Sans Unicode"/>
              </a:rPr>
              <a:t>It</a:t>
            </a:r>
            <a:r>
              <a:rPr sz="2800" spc="-5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is</a:t>
            </a:r>
            <a:r>
              <a:rPr sz="2800" spc="-5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not</a:t>
            </a:r>
            <a:r>
              <a:rPr sz="2800" spc="-4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useful</a:t>
            </a:r>
            <a:r>
              <a:rPr sz="2800" spc="-6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where</a:t>
            </a:r>
            <a:r>
              <a:rPr sz="2800" spc="-4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DNA</a:t>
            </a:r>
            <a:r>
              <a:rPr sz="2800" spc="-4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is</a:t>
            </a:r>
            <a:r>
              <a:rPr sz="2800" spc="-5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degraded— </a:t>
            </a:r>
            <a:r>
              <a:rPr sz="2800" dirty="0">
                <a:latin typeface="Lucida Sans Unicode"/>
                <a:cs typeface="Lucida Sans Unicode"/>
              </a:rPr>
              <a:t>limited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value</a:t>
            </a:r>
            <a:r>
              <a:rPr sz="2800" spc="-8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in</a:t>
            </a:r>
            <a:r>
              <a:rPr sz="2800" spc="-9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testing</a:t>
            </a:r>
            <a:r>
              <a:rPr sz="2800" spc="-8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cadaveric</a:t>
            </a:r>
            <a:r>
              <a:rPr sz="2800" spc="-7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tissue </a:t>
            </a:r>
            <a:r>
              <a:rPr sz="2800" dirty="0">
                <a:latin typeface="Lucida Sans Unicode"/>
                <a:cs typeface="Lucida Sans Unicode"/>
              </a:rPr>
              <a:t>for</a:t>
            </a:r>
            <a:r>
              <a:rPr sz="2800" spc="-8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identification</a:t>
            </a:r>
            <a:r>
              <a:rPr sz="2800" spc="-3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of</a:t>
            </a:r>
            <a:r>
              <a:rPr sz="2800" spc="-8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human</a:t>
            </a:r>
            <a:r>
              <a:rPr sz="2800" spc="-9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remains, </a:t>
            </a:r>
            <a:r>
              <a:rPr sz="2800" dirty="0">
                <a:latin typeface="Lucida Sans Unicode"/>
                <a:cs typeface="Lucida Sans Unicode"/>
              </a:rPr>
              <a:t>unless</a:t>
            </a:r>
            <a:r>
              <a:rPr sz="2800" spc="-8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fresh.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685800"/>
            <a:ext cx="6447285" cy="5608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3124200"/>
            <a:ext cx="6659880" cy="3015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1371600"/>
            <a:ext cx="83585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PCR</a:t>
            </a:r>
            <a:r>
              <a:rPr spc="-2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technique</a:t>
            </a:r>
            <a:r>
              <a:rPr spc="-45" dirty="0"/>
              <a:t> </a:t>
            </a:r>
            <a:r>
              <a:rPr dirty="0"/>
              <a:t>used</a:t>
            </a:r>
            <a:r>
              <a:rPr spc="-2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amplifying</a:t>
            </a:r>
            <a:r>
              <a:rPr spc="-30" dirty="0"/>
              <a:t> </a:t>
            </a:r>
            <a:r>
              <a:rPr dirty="0"/>
              <a:t>sample</a:t>
            </a:r>
            <a:r>
              <a:rPr spc="-2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DNA</a:t>
            </a:r>
            <a:r>
              <a:rPr spc="-15" dirty="0"/>
              <a:t> </a:t>
            </a:r>
            <a:r>
              <a:rPr dirty="0"/>
              <a:t>fragments</a:t>
            </a:r>
            <a:r>
              <a:rPr spc="-25" dirty="0"/>
              <a:t> in </a:t>
            </a:r>
            <a:r>
              <a:rPr dirty="0"/>
              <a:t>vitro.</a:t>
            </a:r>
            <a:r>
              <a:rPr spc="-15" dirty="0"/>
              <a:t> </a:t>
            </a:r>
            <a:r>
              <a:rPr dirty="0"/>
              <a:t>This</a:t>
            </a:r>
            <a:r>
              <a:rPr spc="-30" dirty="0"/>
              <a:t> </a:t>
            </a:r>
            <a:r>
              <a:rPr dirty="0"/>
              <a:t>process</a:t>
            </a:r>
            <a:r>
              <a:rPr spc="-3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also</a:t>
            </a:r>
            <a:r>
              <a:rPr spc="-25" dirty="0"/>
              <a:t> </a:t>
            </a:r>
            <a:r>
              <a:rPr dirty="0"/>
              <a:t>called</a:t>
            </a:r>
            <a:r>
              <a:rPr spc="-30" dirty="0"/>
              <a:t> </a:t>
            </a:r>
            <a:r>
              <a:rPr dirty="0"/>
              <a:t>DNA</a:t>
            </a:r>
            <a:r>
              <a:rPr spc="-30" dirty="0"/>
              <a:t> </a:t>
            </a:r>
            <a:r>
              <a:rPr spc="-10" dirty="0"/>
              <a:t>amplification.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800" y="1981200"/>
            <a:ext cx="5991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15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9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z="2800" b="1" spc="-40" dirty="0">
                <a:solidFill>
                  <a:srgbClr val="AC0000"/>
                </a:solidFill>
                <a:latin typeface="Arial"/>
                <a:cs typeface="Arial"/>
              </a:rPr>
              <a:t>Procedure:</a:t>
            </a:r>
            <a:r>
              <a:rPr sz="2800" b="1" spc="95" dirty="0">
                <a:solidFill>
                  <a:srgbClr val="AC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It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10" dirty="0">
                <a:latin typeface="Lucida Sans Unicode"/>
                <a:cs typeface="Lucida Sans Unicode"/>
              </a:rPr>
              <a:t>v</a:t>
            </a:r>
            <a:r>
              <a:rPr sz="2000" dirty="0">
                <a:latin typeface="Lucida Sans Unicode"/>
                <a:cs typeface="Lucida Sans Unicode"/>
              </a:rPr>
              <a:t>ol</a:t>
            </a:r>
            <a:r>
              <a:rPr sz="2000" spc="-10" dirty="0">
                <a:latin typeface="Lucida Sans Unicode"/>
                <a:cs typeface="Lucida Sans Unicode"/>
              </a:rPr>
              <a:t>v</a:t>
            </a:r>
            <a:r>
              <a:rPr sz="2000" dirty="0">
                <a:latin typeface="Lucida Sans Unicode"/>
                <a:cs typeface="Lucida Sans Unicode"/>
              </a:rPr>
              <a:t>es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</a:t>
            </a:r>
            <a:r>
              <a:rPr sz="2000" spc="-5" dirty="0">
                <a:latin typeface="Lucida Sans Unicode"/>
                <a:cs typeface="Lucida Sans Unicode"/>
              </a:rPr>
              <a:t>h</a:t>
            </a:r>
            <a:r>
              <a:rPr sz="2000" dirty="0">
                <a:latin typeface="Lucida Sans Unicode"/>
                <a:cs typeface="Lucida Sans Unicode"/>
              </a:rPr>
              <a:t>e </a:t>
            </a:r>
            <a:r>
              <a:rPr sz="2000" spc="-5" dirty="0">
                <a:latin typeface="Lucida Sans Unicode"/>
                <a:cs typeface="Lucida Sans Unicode"/>
              </a:rPr>
              <a:t>fol</a:t>
            </a:r>
            <a:r>
              <a:rPr sz="2000" spc="-10" dirty="0">
                <a:latin typeface="Lucida Sans Unicode"/>
                <a:cs typeface="Lucida Sans Unicode"/>
              </a:rPr>
              <a:t>l</a:t>
            </a:r>
            <a:r>
              <a:rPr sz="2000" dirty="0">
                <a:latin typeface="Lucida Sans Unicode"/>
                <a:cs typeface="Lucida Sans Unicode"/>
              </a:rPr>
              <a:t>owi</a:t>
            </a:r>
            <a:r>
              <a:rPr sz="2000" spc="-10" dirty="0">
                <a:latin typeface="Lucida Sans Unicode"/>
                <a:cs typeface="Lucida Sans Unicode"/>
              </a:rPr>
              <a:t>n</a:t>
            </a:r>
            <a:r>
              <a:rPr sz="2000" dirty="0">
                <a:latin typeface="Lucida Sans Unicode"/>
                <a:cs typeface="Lucida Sans Unicode"/>
              </a:rPr>
              <a:t>g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steps.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2819400"/>
            <a:ext cx="1905000" cy="731611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527050" indent="-406400">
              <a:lnSpc>
                <a:spcPct val="100000"/>
              </a:lnSpc>
              <a:spcBef>
                <a:spcPts val="505"/>
              </a:spcBef>
            </a:pPr>
            <a:r>
              <a:rPr sz="2000" spc="-10" dirty="0">
                <a:latin typeface="Lucida Sans Unicode"/>
                <a:cs typeface="Lucida Sans Unicode"/>
              </a:rPr>
              <a:t>Denaturation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527685" algn="l"/>
              </a:tabLst>
            </a:pPr>
            <a:r>
              <a:rPr lang="en-US" sz="2000" spc="-10" dirty="0">
                <a:latin typeface="Lucida Sans Unicode"/>
                <a:cs typeface="Lucida Sans Unicode"/>
              </a:rPr>
              <a:t>  </a:t>
            </a:r>
            <a:r>
              <a:rPr sz="2000" spc="-10">
                <a:latin typeface="Lucida Sans Unicode"/>
                <a:cs typeface="Lucida Sans Unicode"/>
              </a:rPr>
              <a:t>Annealing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3505200"/>
            <a:ext cx="17468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000" spc="-10">
                <a:latin typeface="Lucida Sans Unicode"/>
                <a:cs typeface="Lucida Sans Unicode"/>
              </a:rPr>
              <a:t>Extension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685800"/>
            <a:ext cx="6269735" cy="5608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8946"/>
            <a:ext cx="7822565" cy="31565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268605" algn="l"/>
              </a:tabLst>
            </a:pPr>
            <a:r>
              <a:rPr sz="1600" spc="131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z="2400" b="1" dirty="0">
                <a:solidFill>
                  <a:srgbClr val="AC0000"/>
                </a:solidFill>
                <a:latin typeface="Arial"/>
                <a:cs typeface="Arial"/>
              </a:rPr>
              <a:t>Limitations: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405"/>
              </a:spcBef>
              <a:buClr>
                <a:srgbClr val="AC0000"/>
              </a:buClr>
              <a:buSzPct val="66666"/>
              <a:buAutoNum type="romanLcPeriod"/>
              <a:tabLst>
                <a:tab pos="527685" algn="l"/>
              </a:tabLst>
            </a:pPr>
            <a:r>
              <a:rPr sz="2400" dirty="0">
                <a:latin typeface="Lucida Sans Unicode"/>
                <a:cs typeface="Lucida Sans Unicode"/>
              </a:rPr>
              <a:t>It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too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sensitive;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tiny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amount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contaminant</a:t>
            </a:r>
            <a:endParaRPr sz="2400">
              <a:latin typeface="Lucida Sans Unicode"/>
              <a:cs typeface="Lucida Sans Unicode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Lucida Sans Unicode"/>
                <a:cs typeface="Lucida Sans Unicode"/>
              </a:rPr>
              <a:t>DNA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sample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may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alter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results.</a:t>
            </a:r>
            <a:endParaRPr sz="2400">
              <a:latin typeface="Lucida Sans Unicode"/>
              <a:cs typeface="Lucida Sans Unicode"/>
            </a:endParaRPr>
          </a:p>
          <a:p>
            <a:pPr marL="527685" marR="483234" indent="-515620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SzPct val="66666"/>
              <a:buAutoNum type="romanLcPeriod" startAt="2"/>
              <a:tabLst>
                <a:tab pos="527685" algn="l"/>
              </a:tabLst>
            </a:pPr>
            <a:r>
              <a:rPr sz="2400" dirty="0">
                <a:latin typeface="Lucida Sans Unicode"/>
                <a:cs typeface="Lucida Sans Unicode"/>
              </a:rPr>
              <a:t>It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can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only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be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used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identify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presence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or </a:t>
            </a:r>
            <a:r>
              <a:rPr sz="2400" dirty="0">
                <a:latin typeface="Lucida Sans Unicode"/>
                <a:cs typeface="Lucida Sans Unicode"/>
              </a:rPr>
              <a:t>absence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known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pathogen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gene.</a:t>
            </a:r>
            <a:endParaRPr sz="2400">
              <a:latin typeface="Lucida Sans Unicode"/>
              <a:cs typeface="Lucida Sans Unicode"/>
            </a:endParaRPr>
          </a:p>
          <a:p>
            <a:pPr marL="527685" marR="5080" indent="-515620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SzPct val="66666"/>
              <a:buAutoNum type="romanLcPeriod" startAt="2"/>
              <a:tabLst>
                <a:tab pos="527685" algn="l"/>
              </a:tabLst>
            </a:pPr>
            <a:r>
              <a:rPr sz="2400" dirty="0">
                <a:latin typeface="Lucida Sans Unicode"/>
                <a:cs typeface="Lucida Sans Unicode"/>
              </a:rPr>
              <a:t>Its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specificity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potentially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lower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than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culturing </a:t>
            </a:r>
            <a:r>
              <a:rPr sz="2400" dirty="0">
                <a:latin typeface="Lucida Sans Unicode"/>
                <a:cs typeface="Lucida Sans Unicode"/>
              </a:rPr>
              <a:t>and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staining,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which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leads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an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increased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risk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for </a:t>
            </a:r>
            <a:r>
              <a:rPr sz="2400" dirty="0">
                <a:latin typeface="Lucida Sans Unicode"/>
                <a:cs typeface="Lucida Sans Unicode"/>
              </a:rPr>
              <a:t>false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positives.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533400"/>
            <a:ext cx="6260221" cy="5608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371600"/>
            <a:ext cx="57912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6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500" spc="1215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z="2200" b="1" spc="-40" dirty="0">
                <a:solidFill>
                  <a:srgbClr val="AC0000"/>
                </a:solidFill>
                <a:latin typeface="Arial"/>
                <a:cs typeface="Arial"/>
              </a:rPr>
              <a:t>Samples</a:t>
            </a:r>
            <a:r>
              <a:rPr sz="2200" b="1" spc="65" dirty="0">
                <a:solidFill>
                  <a:srgbClr val="AC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AC0000"/>
                </a:solidFill>
                <a:latin typeface="Arial"/>
                <a:cs typeface="Arial"/>
              </a:rPr>
              <a:t>Collected</a:t>
            </a:r>
            <a:r>
              <a:rPr sz="2200" b="1" spc="60" dirty="0">
                <a:solidFill>
                  <a:srgbClr val="AC0000"/>
                </a:solidFill>
                <a:latin typeface="Arial"/>
                <a:cs typeface="Arial"/>
              </a:rPr>
              <a:t> </a:t>
            </a:r>
            <a:r>
              <a:rPr sz="2200" b="1" spc="50">
                <a:solidFill>
                  <a:srgbClr val="AC0000"/>
                </a:solidFill>
                <a:latin typeface="Arial"/>
                <a:cs typeface="Arial"/>
              </a:rPr>
              <a:t>from</a:t>
            </a:r>
            <a:r>
              <a:rPr sz="2200" b="1" spc="75">
                <a:solidFill>
                  <a:srgbClr val="AC0000"/>
                </a:solidFill>
                <a:latin typeface="Arial"/>
                <a:cs typeface="Arial"/>
              </a:rPr>
              <a:t> </a:t>
            </a:r>
            <a:r>
              <a:rPr sz="2200" b="1" spc="-35">
                <a:solidFill>
                  <a:srgbClr val="AC0000"/>
                </a:solidFill>
                <a:latin typeface="Arial"/>
                <a:cs typeface="Arial"/>
              </a:rPr>
              <a:t>Living</a:t>
            </a:r>
            <a:r>
              <a:rPr lang="en-US" sz="2300" b="1" spc="-35" dirty="0">
                <a:solidFill>
                  <a:srgbClr val="AC0000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156586"/>
            <a:ext cx="13081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25" dirty="0">
                <a:solidFill>
                  <a:srgbClr val="FFBBBB"/>
                </a:solidFill>
                <a:latin typeface="Arial"/>
                <a:cs typeface="Arial"/>
              </a:rPr>
              <a:t>i.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1828800"/>
            <a:ext cx="6477000" cy="4115166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584200" marR="5080">
              <a:lnSpc>
                <a:spcPct val="80900"/>
              </a:lnSpc>
              <a:spcBef>
                <a:spcPts val="560"/>
              </a:spcBef>
            </a:pPr>
            <a:r>
              <a:rPr sz="2200" b="1" u="sng" spc="-2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BBBB"/>
                  </a:solidFill>
                </a:uFill>
                <a:latin typeface="+mn-lt"/>
                <a:cs typeface="Arial"/>
              </a:rPr>
              <a:t>Blood:</a:t>
            </a:r>
            <a:r>
              <a:rPr sz="2200" b="1" u="sng" spc="-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BBBB"/>
                  </a:solidFill>
                </a:uFill>
                <a:latin typeface="+mn-lt"/>
                <a:cs typeface="Arial"/>
              </a:rPr>
              <a:t> </a:t>
            </a:r>
            <a:r>
              <a:rPr sz="2200" dirty="0">
                <a:latin typeface="+mn-lt"/>
                <a:cs typeface="Lucida Sans Unicode"/>
              </a:rPr>
              <a:t>(most</a:t>
            </a:r>
            <a:r>
              <a:rPr sz="2200" spc="-4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common</a:t>
            </a:r>
            <a:r>
              <a:rPr sz="2200" spc="-5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sample)5</a:t>
            </a:r>
            <a:r>
              <a:rPr sz="2200" spc="-6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ml</a:t>
            </a:r>
            <a:r>
              <a:rPr sz="2200" spc="-50" dirty="0">
                <a:latin typeface="+mn-lt"/>
                <a:cs typeface="Lucida Sans Unicode"/>
              </a:rPr>
              <a:t> </a:t>
            </a:r>
            <a:r>
              <a:rPr sz="2200" spc="-25" dirty="0">
                <a:latin typeface="+mn-lt"/>
                <a:cs typeface="Lucida Sans Unicode"/>
              </a:rPr>
              <a:t>of </a:t>
            </a:r>
            <a:r>
              <a:rPr sz="2200" dirty="0">
                <a:latin typeface="+mn-lt"/>
                <a:cs typeface="Lucida Sans Unicode"/>
              </a:rPr>
              <a:t>venous</a:t>
            </a:r>
            <a:r>
              <a:rPr sz="2200" spc="-5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blood</a:t>
            </a:r>
            <a:r>
              <a:rPr sz="2200" spc="-2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is</a:t>
            </a:r>
            <a:r>
              <a:rPr sz="2200" spc="-4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collected</a:t>
            </a:r>
            <a:r>
              <a:rPr sz="2200" spc="-2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in</a:t>
            </a:r>
            <a:r>
              <a:rPr sz="2200" spc="-5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a</a:t>
            </a:r>
            <a:r>
              <a:rPr sz="2200" spc="-3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EDTA</a:t>
            </a:r>
            <a:r>
              <a:rPr sz="2200" spc="-30" dirty="0">
                <a:latin typeface="+mn-lt"/>
                <a:cs typeface="Lucida Sans Unicode"/>
              </a:rPr>
              <a:t> </a:t>
            </a:r>
            <a:r>
              <a:rPr sz="2200" spc="-10" dirty="0">
                <a:latin typeface="+mn-lt"/>
                <a:cs typeface="Lucida Sans Unicode"/>
              </a:rPr>
              <a:t>tube)and </a:t>
            </a:r>
            <a:r>
              <a:rPr sz="2200" dirty="0">
                <a:latin typeface="+mn-lt"/>
                <a:cs typeface="Lucida Sans Unicode"/>
              </a:rPr>
              <a:t>mixed</a:t>
            </a:r>
            <a:r>
              <a:rPr sz="2200" spc="-4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thoroughly</a:t>
            </a:r>
            <a:r>
              <a:rPr sz="2200" spc="-4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without</a:t>
            </a:r>
            <a:r>
              <a:rPr sz="2200" spc="-45" dirty="0">
                <a:latin typeface="+mn-lt"/>
                <a:cs typeface="Lucida Sans Unicode"/>
              </a:rPr>
              <a:t> </a:t>
            </a:r>
            <a:r>
              <a:rPr sz="2200" spc="-10" dirty="0">
                <a:latin typeface="+mn-lt"/>
                <a:cs typeface="Lucida Sans Unicode"/>
              </a:rPr>
              <a:t>shaking.</a:t>
            </a:r>
            <a:endParaRPr sz="2200">
              <a:latin typeface="+mn-lt"/>
              <a:cs typeface="Lucida Sans Unicode"/>
            </a:endParaRPr>
          </a:p>
          <a:p>
            <a:pPr marL="687705" marR="187960" indent="-342900">
              <a:lnSpc>
                <a:spcPts val="1630"/>
              </a:lnSpc>
              <a:spcBef>
                <a:spcPts val="395"/>
              </a:spcBef>
              <a:buClr>
                <a:srgbClr val="FFBBBB"/>
              </a:buClr>
              <a:buSzPct val="67647"/>
              <a:buFont typeface="Wingdings"/>
              <a:buChar char=""/>
              <a:tabLst>
                <a:tab pos="687705" algn="l"/>
              </a:tabLst>
            </a:pPr>
            <a:r>
              <a:rPr sz="2200" dirty="0">
                <a:latin typeface="+mn-lt"/>
                <a:cs typeface="Lucida Sans Unicode"/>
              </a:rPr>
              <a:t>Heparin</a:t>
            </a:r>
            <a:r>
              <a:rPr sz="2200" spc="-2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is</a:t>
            </a:r>
            <a:r>
              <a:rPr sz="2200" spc="-2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not</a:t>
            </a:r>
            <a:r>
              <a:rPr sz="2200" spc="-3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used</a:t>
            </a:r>
            <a:r>
              <a:rPr sz="2200" spc="-2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as</a:t>
            </a:r>
            <a:r>
              <a:rPr sz="2200" spc="-1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an</a:t>
            </a:r>
            <a:r>
              <a:rPr sz="2200" spc="-15" dirty="0">
                <a:latin typeface="+mn-lt"/>
                <a:cs typeface="Lucida Sans Unicode"/>
              </a:rPr>
              <a:t> </a:t>
            </a:r>
            <a:r>
              <a:rPr sz="2200" spc="-10" dirty="0">
                <a:latin typeface="+mn-lt"/>
                <a:cs typeface="Lucida Sans Unicode"/>
              </a:rPr>
              <a:t>anticoagulant </a:t>
            </a:r>
            <a:r>
              <a:rPr sz="2200" dirty="0">
                <a:latin typeface="+mn-lt"/>
                <a:cs typeface="Lucida Sans Unicode"/>
              </a:rPr>
              <a:t>since</a:t>
            </a:r>
            <a:r>
              <a:rPr sz="2200" spc="-3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it</a:t>
            </a:r>
            <a:r>
              <a:rPr sz="2200" spc="-3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interferes</a:t>
            </a:r>
            <a:r>
              <a:rPr sz="2200" spc="-2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with</a:t>
            </a:r>
            <a:r>
              <a:rPr sz="2200" spc="-3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PCR.</a:t>
            </a:r>
            <a:r>
              <a:rPr sz="2200" spc="-3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Sample</a:t>
            </a:r>
            <a:r>
              <a:rPr sz="2200" spc="-3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can</a:t>
            </a:r>
            <a:r>
              <a:rPr sz="2200" spc="-35" dirty="0">
                <a:latin typeface="+mn-lt"/>
                <a:cs typeface="Lucida Sans Unicode"/>
              </a:rPr>
              <a:t> </a:t>
            </a:r>
            <a:r>
              <a:rPr sz="2200" spc="-25" dirty="0">
                <a:latin typeface="+mn-lt"/>
                <a:cs typeface="Lucida Sans Unicode"/>
              </a:rPr>
              <a:t>be </a:t>
            </a:r>
            <a:r>
              <a:rPr sz="2200" dirty="0">
                <a:latin typeface="+mn-lt"/>
                <a:cs typeface="Lucida Sans Unicode"/>
              </a:rPr>
              <a:t>preserved</a:t>
            </a:r>
            <a:r>
              <a:rPr sz="2200" spc="-4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at</a:t>
            </a:r>
            <a:r>
              <a:rPr sz="2200" spc="-60" dirty="0">
                <a:latin typeface="+mn-lt"/>
                <a:cs typeface="Lucida Sans Unicode"/>
              </a:rPr>
              <a:t> </a:t>
            </a:r>
            <a:r>
              <a:rPr sz="2200" b="1" dirty="0">
                <a:solidFill>
                  <a:srgbClr val="AC0000"/>
                </a:solidFill>
                <a:latin typeface="+mn-lt"/>
                <a:cs typeface="Arial"/>
              </a:rPr>
              <a:t>2–8°C</a:t>
            </a:r>
            <a:r>
              <a:rPr sz="2200" b="1" spc="-25" dirty="0">
                <a:solidFill>
                  <a:srgbClr val="AC0000"/>
                </a:solidFill>
                <a:latin typeface="+mn-lt"/>
                <a:cs typeface="Arial"/>
              </a:rPr>
              <a:t> </a:t>
            </a:r>
            <a:r>
              <a:rPr sz="2200" dirty="0">
                <a:latin typeface="+mn-lt"/>
                <a:cs typeface="Lucida Sans Unicode"/>
              </a:rPr>
              <a:t>(not</a:t>
            </a:r>
            <a:r>
              <a:rPr sz="2200" spc="-55" dirty="0">
                <a:latin typeface="+mn-lt"/>
                <a:cs typeface="Lucida Sans Unicode"/>
              </a:rPr>
              <a:t> </a:t>
            </a:r>
            <a:r>
              <a:rPr sz="2200" spc="-10" dirty="0">
                <a:latin typeface="+mn-lt"/>
                <a:cs typeface="Lucida Sans Unicode"/>
              </a:rPr>
              <a:t>frozen).</a:t>
            </a:r>
            <a:endParaRPr sz="2200">
              <a:latin typeface="+mn-lt"/>
              <a:cs typeface="Lucida Sans Unicode"/>
            </a:endParaRPr>
          </a:p>
          <a:p>
            <a:pPr marL="527685" marR="106680" indent="-515620">
              <a:lnSpc>
                <a:spcPct val="80500"/>
              </a:lnSpc>
              <a:spcBef>
                <a:spcPts val="380"/>
              </a:spcBef>
              <a:buSzPct val="67500"/>
              <a:buAutoNum type="romanLcPeriod" startAt="2"/>
              <a:tabLst>
                <a:tab pos="527685" algn="l"/>
              </a:tabLst>
            </a:pPr>
            <a:r>
              <a:rPr sz="2200" b="1" u="sng" spc="-6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BBBB"/>
                  </a:solidFill>
                </a:uFill>
                <a:latin typeface="+mn-lt"/>
                <a:cs typeface="Arial"/>
              </a:rPr>
              <a:t>Buccal</a:t>
            </a:r>
            <a:r>
              <a:rPr sz="2200" b="1" u="sng" spc="1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BBBB"/>
                  </a:solidFill>
                </a:uFill>
                <a:latin typeface="+mn-lt"/>
                <a:cs typeface="Arial"/>
              </a:rPr>
              <a:t> </a:t>
            </a:r>
            <a:r>
              <a:rPr sz="2200" b="1" u="sng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BBBB"/>
                  </a:solidFill>
                </a:uFill>
                <a:latin typeface="+mn-lt"/>
                <a:cs typeface="Arial"/>
              </a:rPr>
              <a:t>epithelial</a:t>
            </a:r>
            <a:r>
              <a:rPr sz="2200" b="1" u="sng" spc="1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BBBB"/>
                  </a:solidFill>
                </a:uFill>
                <a:latin typeface="+mn-lt"/>
                <a:cs typeface="Arial"/>
              </a:rPr>
              <a:t> </a:t>
            </a:r>
            <a:r>
              <a:rPr sz="2200" b="1" u="sng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BBBB"/>
                  </a:solidFill>
                </a:uFill>
                <a:latin typeface="+mn-lt"/>
                <a:cs typeface="Arial"/>
              </a:rPr>
              <a:t>cells:</a:t>
            </a:r>
            <a:r>
              <a:rPr sz="2200" b="1" u="sng" spc="1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BBBB"/>
                  </a:solidFill>
                </a:uFill>
                <a:latin typeface="+mn-lt"/>
                <a:cs typeface="Arial"/>
              </a:rPr>
              <a:t> </a:t>
            </a:r>
            <a:r>
              <a:rPr sz="2200" dirty="0">
                <a:latin typeface="+mn-lt"/>
                <a:cs typeface="Lucida Sans Unicode"/>
              </a:rPr>
              <a:t>(buccal</a:t>
            </a:r>
            <a:r>
              <a:rPr sz="2200" spc="-5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swabs)</a:t>
            </a:r>
            <a:r>
              <a:rPr sz="2200" spc="-25" dirty="0">
                <a:latin typeface="+mn-lt"/>
                <a:cs typeface="Lucida Sans Unicode"/>
              </a:rPr>
              <a:t> are </a:t>
            </a:r>
            <a:r>
              <a:rPr sz="2200" dirty="0">
                <a:latin typeface="+mn-lt"/>
                <a:cs typeface="Lucida Sans Unicode"/>
              </a:rPr>
              <a:t>considered</a:t>
            </a:r>
            <a:r>
              <a:rPr sz="2200" spc="-3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a</a:t>
            </a:r>
            <a:r>
              <a:rPr sz="2200" spc="-3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convenient</a:t>
            </a:r>
            <a:r>
              <a:rPr sz="2200" spc="-5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alternative</a:t>
            </a:r>
            <a:r>
              <a:rPr sz="2200" spc="-50" dirty="0">
                <a:latin typeface="+mn-lt"/>
                <a:cs typeface="Lucida Sans Unicode"/>
              </a:rPr>
              <a:t> </a:t>
            </a:r>
            <a:r>
              <a:rPr sz="2200" spc="-25" dirty="0">
                <a:latin typeface="+mn-lt"/>
                <a:cs typeface="Lucida Sans Unicode"/>
              </a:rPr>
              <a:t>for </a:t>
            </a:r>
            <a:r>
              <a:rPr sz="2200" dirty="0">
                <a:latin typeface="+mn-lt"/>
                <a:cs typeface="Lucida Sans Unicode"/>
              </a:rPr>
              <a:t>collecting</a:t>
            </a:r>
            <a:r>
              <a:rPr sz="2200" spc="-4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genetic</a:t>
            </a:r>
            <a:r>
              <a:rPr sz="2200" spc="-3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material,</a:t>
            </a:r>
            <a:r>
              <a:rPr sz="2200" spc="-3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as</a:t>
            </a:r>
            <a:r>
              <a:rPr sz="2200" spc="-3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they</a:t>
            </a:r>
            <a:r>
              <a:rPr sz="2200" spc="-20" dirty="0">
                <a:latin typeface="+mn-lt"/>
                <a:cs typeface="Lucida Sans Unicode"/>
              </a:rPr>
              <a:t> </a:t>
            </a:r>
            <a:r>
              <a:rPr sz="2200" spc="-25" dirty="0">
                <a:latin typeface="+mn-lt"/>
                <a:cs typeface="Lucida Sans Unicode"/>
              </a:rPr>
              <a:t>are </a:t>
            </a:r>
            <a:r>
              <a:rPr sz="2200" dirty="0">
                <a:latin typeface="+mn-lt"/>
                <a:cs typeface="Lucida Sans Unicode"/>
              </a:rPr>
              <a:t>relatively</a:t>
            </a:r>
            <a:r>
              <a:rPr sz="2200" spc="-5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easy</a:t>
            </a:r>
            <a:r>
              <a:rPr sz="2200" spc="-4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to</a:t>
            </a:r>
            <a:r>
              <a:rPr sz="2200" spc="-2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collect,</a:t>
            </a:r>
            <a:r>
              <a:rPr sz="2200" spc="-5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inexpensive</a:t>
            </a:r>
            <a:r>
              <a:rPr sz="2200" spc="-50" dirty="0">
                <a:latin typeface="+mn-lt"/>
                <a:cs typeface="Lucida Sans Unicode"/>
              </a:rPr>
              <a:t> </a:t>
            </a:r>
            <a:r>
              <a:rPr sz="2200" spc="-25" dirty="0">
                <a:latin typeface="+mn-lt"/>
                <a:cs typeface="Lucida Sans Unicode"/>
              </a:rPr>
              <a:t>and </a:t>
            </a:r>
            <a:r>
              <a:rPr sz="2200" spc="-10" dirty="0">
                <a:latin typeface="+mn-lt"/>
                <a:cs typeface="Lucida Sans Unicode"/>
              </a:rPr>
              <a:t>non-invasive.</a:t>
            </a:r>
            <a:endParaRPr sz="2200">
              <a:latin typeface="+mn-lt"/>
              <a:cs typeface="Lucida Sans Unicode"/>
            </a:endParaRPr>
          </a:p>
          <a:p>
            <a:pPr marL="687705" marR="107314" lvl="1" indent="-342900">
              <a:lnSpc>
                <a:spcPct val="80000"/>
              </a:lnSpc>
              <a:spcBef>
                <a:spcPts val="395"/>
              </a:spcBef>
              <a:buClr>
                <a:srgbClr val="FFBBBB"/>
              </a:buClr>
              <a:buSzPct val="67647"/>
              <a:buFont typeface="Wingdings"/>
              <a:buChar char=""/>
              <a:tabLst>
                <a:tab pos="687705" algn="l"/>
              </a:tabLst>
            </a:pPr>
            <a:r>
              <a:rPr sz="2200" dirty="0">
                <a:latin typeface="+mn-lt"/>
                <a:cs typeface="Lucida Sans Unicode"/>
              </a:rPr>
              <a:t>The</a:t>
            </a:r>
            <a:r>
              <a:rPr sz="2200" spc="-3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swab</a:t>
            </a:r>
            <a:r>
              <a:rPr sz="2200" spc="-2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is</a:t>
            </a:r>
            <a:r>
              <a:rPr sz="2200" spc="-3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removed</a:t>
            </a:r>
            <a:r>
              <a:rPr sz="2200" spc="-1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from</a:t>
            </a:r>
            <a:r>
              <a:rPr sz="2200" spc="-1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the</a:t>
            </a:r>
            <a:r>
              <a:rPr sz="2200" spc="-3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packing</a:t>
            </a:r>
            <a:r>
              <a:rPr sz="2200" spc="-20" dirty="0">
                <a:latin typeface="+mn-lt"/>
                <a:cs typeface="Lucida Sans Unicode"/>
              </a:rPr>
              <a:t> </a:t>
            </a:r>
            <a:r>
              <a:rPr sz="2200" spc="-25" dirty="0">
                <a:latin typeface="+mn-lt"/>
                <a:cs typeface="Lucida Sans Unicode"/>
              </a:rPr>
              <a:t>and </a:t>
            </a:r>
            <a:r>
              <a:rPr sz="2200" dirty="0">
                <a:latin typeface="+mn-lt"/>
                <a:cs typeface="Lucida Sans Unicode"/>
              </a:rPr>
              <a:t>without</a:t>
            </a:r>
            <a:r>
              <a:rPr sz="2200" spc="-2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handling</a:t>
            </a:r>
            <a:r>
              <a:rPr sz="2200" spc="-5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the</a:t>
            </a:r>
            <a:r>
              <a:rPr sz="2200" spc="-2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tip,</a:t>
            </a:r>
            <a:r>
              <a:rPr sz="2200" spc="-25" dirty="0">
                <a:latin typeface="+mn-lt"/>
                <a:cs typeface="Lucida Sans Unicode"/>
              </a:rPr>
              <a:t> </a:t>
            </a:r>
            <a:r>
              <a:rPr sz="2200" spc="-10" dirty="0">
                <a:latin typeface="+mn-lt"/>
                <a:cs typeface="Lucida Sans Unicode"/>
              </a:rPr>
              <a:t>immediately </a:t>
            </a:r>
            <a:r>
              <a:rPr sz="2200" dirty="0">
                <a:latin typeface="+mn-lt"/>
                <a:cs typeface="Lucida Sans Unicode"/>
              </a:rPr>
              <a:t>swabbed</a:t>
            </a:r>
            <a:r>
              <a:rPr sz="2200" spc="-2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the</a:t>
            </a:r>
            <a:r>
              <a:rPr sz="2200" spc="-3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subject’s</a:t>
            </a:r>
            <a:r>
              <a:rPr sz="2200" spc="-5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mouth</a:t>
            </a:r>
            <a:r>
              <a:rPr sz="2200" spc="-5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for</a:t>
            </a:r>
            <a:r>
              <a:rPr sz="2200" spc="-35" dirty="0">
                <a:latin typeface="+mn-lt"/>
                <a:cs typeface="Lucida Sans Unicode"/>
              </a:rPr>
              <a:t> </a:t>
            </a:r>
            <a:r>
              <a:rPr sz="2200" spc="-25" dirty="0">
                <a:latin typeface="+mn-lt"/>
                <a:cs typeface="Lucida Sans Unicode"/>
              </a:rPr>
              <a:t>10 </a:t>
            </a:r>
            <a:r>
              <a:rPr sz="2200" dirty="0">
                <a:latin typeface="+mn-lt"/>
                <a:cs typeface="Lucida Sans Unicode"/>
              </a:rPr>
              <a:t>seconds.</a:t>
            </a:r>
            <a:r>
              <a:rPr sz="2200" spc="-4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After</a:t>
            </a:r>
            <a:r>
              <a:rPr sz="2200" spc="-4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swabbing,</a:t>
            </a:r>
            <a:r>
              <a:rPr sz="2200" spc="-3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it</a:t>
            </a:r>
            <a:r>
              <a:rPr sz="2200" spc="-40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placed</a:t>
            </a:r>
            <a:r>
              <a:rPr sz="2200" spc="-25" dirty="0">
                <a:latin typeface="+mn-lt"/>
                <a:cs typeface="Lucida Sans Unicode"/>
              </a:rPr>
              <a:t> </a:t>
            </a:r>
            <a:r>
              <a:rPr sz="2200" spc="-10" dirty="0">
                <a:latin typeface="+mn-lt"/>
                <a:cs typeface="Lucida Sans Unicode"/>
              </a:rPr>
              <a:t>directly </a:t>
            </a:r>
            <a:r>
              <a:rPr sz="2200" dirty="0">
                <a:latin typeface="+mn-lt"/>
                <a:cs typeface="Lucida Sans Unicode"/>
              </a:rPr>
              <a:t>into</a:t>
            </a:r>
            <a:r>
              <a:rPr sz="2200" spc="-5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the</a:t>
            </a:r>
            <a:r>
              <a:rPr sz="2200" spc="-5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receptacle</a:t>
            </a:r>
            <a:r>
              <a:rPr sz="2200" spc="-3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(packaging)</a:t>
            </a:r>
            <a:r>
              <a:rPr sz="2200" spc="-65" dirty="0">
                <a:latin typeface="+mn-lt"/>
                <a:cs typeface="Lucida Sans Unicode"/>
              </a:rPr>
              <a:t> </a:t>
            </a:r>
            <a:r>
              <a:rPr sz="2200" dirty="0">
                <a:latin typeface="+mn-lt"/>
                <a:cs typeface="Lucida Sans Unicode"/>
              </a:rPr>
              <a:t>to</a:t>
            </a:r>
            <a:r>
              <a:rPr sz="2200" spc="-45" dirty="0">
                <a:latin typeface="+mn-lt"/>
                <a:cs typeface="Lucida Sans Unicode"/>
              </a:rPr>
              <a:t> </a:t>
            </a:r>
            <a:r>
              <a:rPr sz="2200" spc="-25" dirty="0">
                <a:latin typeface="+mn-lt"/>
                <a:cs typeface="Lucida Sans Unicode"/>
              </a:rPr>
              <a:t>dry</a:t>
            </a:r>
            <a:endParaRPr sz="2200">
              <a:latin typeface="+mn-lt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38800" cy="10652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833" y="4191000"/>
            <a:ext cx="1375497" cy="17663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0" y="1447800"/>
            <a:ext cx="1848611" cy="24673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-896"/>
            <a:ext cx="3352800" cy="319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Horizontal Integration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468" y="1383284"/>
            <a:ext cx="5189855" cy="10661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65430" marR="5080" indent="-253365">
              <a:lnSpc>
                <a:spcPct val="100600"/>
              </a:lnSpc>
              <a:spcBef>
                <a:spcPts val="80"/>
              </a:spcBef>
            </a:pPr>
            <a:r>
              <a:rPr sz="1600" b="1" dirty="0">
                <a:solidFill>
                  <a:schemeClr val="accent2">
                    <a:lumMod val="50000"/>
                  </a:schemeClr>
                </a:solidFill>
              </a:rPr>
              <a:t>iii.</a:t>
            </a:r>
            <a:r>
              <a:rPr sz="2400" b="1" u="sng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BBBB"/>
                  </a:solidFill>
                </a:uFill>
              </a:rPr>
              <a:t>Hair</a:t>
            </a:r>
            <a:r>
              <a:rPr sz="2400" b="1" u="sng" spc="-6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BBBB"/>
                  </a:solidFill>
                </a:uFill>
              </a:rPr>
              <a:t> </a:t>
            </a:r>
            <a:r>
              <a:rPr sz="2400" b="1" u="sng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BBBB"/>
                  </a:solidFill>
                </a:uFill>
              </a:rPr>
              <a:t>follicles:</a:t>
            </a:r>
            <a:r>
              <a:rPr sz="2400" b="1" u="sng" spc="-3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BBBB"/>
                  </a:solidFill>
                </a:uFill>
              </a:rPr>
              <a:t> </a:t>
            </a:r>
            <a:r>
              <a:rPr sz="2200" dirty="0"/>
              <a:t>with</a:t>
            </a:r>
            <a:r>
              <a:rPr sz="2200" spc="-45" dirty="0"/>
              <a:t> </a:t>
            </a:r>
            <a:r>
              <a:rPr sz="2200" dirty="0"/>
              <a:t>roots</a:t>
            </a:r>
            <a:r>
              <a:rPr sz="2200" spc="-40" dirty="0"/>
              <a:t> </a:t>
            </a:r>
            <a:r>
              <a:rPr sz="2200" spc="-10" dirty="0"/>
              <a:t>(plucked </a:t>
            </a:r>
            <a:r>
              <a:rPr sz="2200" dirty="0"/>
              <a:t>hair),</a:t>
            </a:r>
            <a:r>
              <a:rPr sz="2200" spc="-55" dirty="0"/>
              <a:t> </a:t>
            </a:r>
            <a:r>
              <a:rPr sz="2200" dirty="0"/>
              <a:t>about</a:t>
            </a:r>
            <a:r>
              <a:rPr sz="2200" spc="-40" dirty="0"/>
              <a:t> </a:t>
            </a:r>
            <a:r>
              <a:rPr sz="2200" dirty="0"/>
              <a:t>10–20,</a:t>
            </a:r>
            <a:r>
              <a:rPr sz="2200" spc="-75" dirty="0"/>
              <a:t> </a:t>
            </a:r>
            <a:r>
              <a:rPr sz="2200" dirty="0"/>
              <a:t>from</a:t>
            </a:r>
            <a:r>
              <a:rPr sz="2200" spc="-35" dirty="0"/>
              <a:t> </a:t>
            </a:r>
            <a:r>
              <a:rPr sz="2200" dirty="0"/>
              <a:t>the</a:t>
            </a:r>
            <a:r>
              <a:rPr sz="2200" spc="-55" dirty="0"/>
              <a:t> </a:t>
            </a:r>
            <a:r>
              <a:rPr sz="2200" dirty="0"/>
              <a:t>head</a:t>
            </a:r>
            <a:r>
              <a:rPr sz="2200" spc="-50" dirty="0"/>
              <a:t> </a:t>
            </a:r>
            <a:r>
              <a:rPr sz="2200" spc="-25" dirty="0"/>
              <a:t>is </a:t>
            </a:r>
            <a:r>
              <a:rPr sz="2200" dirty="0"/>
              <a:t>used</a:t>
            </a:r>
            <a:r>
              <a:rPr sz="2200" spc="-60" dirty="0"/>
              <a:t> </a:t>
            </a:r>
            <a:r>
              <a:rPr sz="2200" dirty="0"/>
              <a:t>as</a:t>
            </a:r>
            <a:r>
              <a:rPr sz="2200" spc="-55" dirty="0"/>
              <a:t> </a:t>
            </a:r>
            <a:r>
              <a:rPr sz="2200" dirty="0"/>
              <a:t>a</a:t>
            </a:r>
            <a:r>
              <a:rPr sz="2200" spc="-55" dirty="0"/>
              <a:t> </a:t>
            </a:r>
            <a:r>
              <a:rPr sz="2200" dirty="0"/>
              <a:t>reference</a:t>
            </a:r>
            <a:r>
              <a:rPr sz="2200" spc="-50" dirty="0"/>
              <a:t> </a:t>
            </a:r>
            <a:r>
              <a:rPr sz="2200" spc="-10" dirty="0"/>
              <a:t>standard.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188468" y="2474722"/>
            <a:ext cx="5170805" cy="314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335" marR="5080" indent="-255270">
              <a:lnSpc>
                <a:spcPct val="100000"/>
              </a:lnSpc>
              <a:spcBef>
                <a:spcPts val="95"/>
              </a:spcBef>
              <a:buClr>
                <a:srgbClr val="FFBBBB"/>
              </a:buClr>
              <a:buSzPct val="68181"/>
              <a:buFont typeface="Wingdings"/>
              <a:buChar char=""/>
              <a:tabLst>
                <a:tab pos="268605" algn="l"/>
              </a:tabLst>
            </a:pP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root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hair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contains 	</a:t>
            </a:r>
            <a:r>
              <a:rPr sz="2200" dirty="0">
                <a:latin typeface="Lucida Sans Unicode"/>
                <a:cs typeface="Lucida Sans Unicode"/>
              </a:rPr>
              <a:t>nuclear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DNA,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and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shaft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contains 	</a:t>
            </a:r>
            <a:r>
              <a:rPr sz="2200" dirty="0">
                <a:latin typeface="Lucida Sans Unicode"/>
                <a:cs typeface="Lucida Sans Unicode"/>
              </a:rPr>
              <a:t>mitochondrial</a:t>
            </a:r>
            <a:r>
              <a:rPr sz="2200" spc="-150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DNA.</a:t>
            </a:r>
            <a:endParaRPr sz="2200">
              <a:latin typeface="Lucida Sans Unicode"/>
              <a:cs typeface="Lucida Sans Unicode"/>
            </a:endParaRPr>
          </a:p>
          <a:p>
            <a:pPr marL="267335" marR="34925" indent="-255270">
              <a:lnSpc>
                <a:spcPct val="100000"/>
              </a:lnSpc>
              <a:spcBef>
                <a:spcPts val="405"/>
              </a:spcBef>
              <a:buClr>
                <a:srgbClr val="FFBBBB"/>
              </a:buClr>
              <a:buSzPct val="68181"/>
              <a:buFont typeface="Wingdings"/>
              <a:buChar char=""/>
              <a:tabLst>
                <a:tab pos="268605" algn="l"/>
              </a:tabLst>
            </a:pP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root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contains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keratinocytes 	</a:t>
            </a:r>
            <a:r>
              <a:rPr sz="2200" dirty="0">
                <a:latin typeface="Lucida Sans Unicode"/>
                <a:cs typeface="Lucida Sans Unicode"/>
              </a:rPr>
              <a:t>which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are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ideal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for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extraction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-25" dirty="0">
                <a:latin typeface="Lucida Sans Unicode"/>
                <a:cs typeface="Lucida Sans Unicode"/>
              </a:rPr>
              <a:t>of 	</a:t>
            </a:r>
            <a:r>
              <a:rPr sz="2200" dirty="0">
                <a:latin typeface="Lucida Sans Unicode"/>
                <a:cs typeface="Lucida Sans Unicode"/>
              </a:rPr>
              <a:t>nuclear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DNA.</a:t>
            </a:r>
            <a:endParaRPr sz="2200">
              <a:latin typeface="Lucida Sans Unicode"/>
              <a:cs typeface="Lucida Sans Unicode"/>
            </a:endParaRPr>
          </a:p>
          <a:p>
            <a:pPr marL="267335" marR="88265" indent="-255270">
              <a:lnSpc>
                <a:spcPct val="100000"/>
              </a:lnSpc>
              <a:spcBef>
                <a:spcPts val="400"/>
              </a:spcBef>
              <a:buClr>
                <a:srgbClr val="FFBBBB"/>
              </a:buClr>
              <a:buSzPct val="68181"/>
              <a:buFont typeface="Wingdings"/>
              <a:buChar char=""/>
              <a:tabLst>
                <a:tab pos="268605" algn="l"/>
              </a:tabLst>
            </a:pPr>
            <a:r>
              <a:rPr sz="2200" dirty="0">
                <a:latin typeface="Lucida Sans Unicode"/>
                <a:cs typeface="Lucida Sans Unicode"/>
              </a:rPr>
              <a:t>Cut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or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naturally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shed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hairs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(without 	</a:t>
            </a:r>
            <a:r>
              <a:rPr sz="2200" dirty="0">
                <a:latin typeface="Lucida Sans Unicode"/>
                <a:cs typeface="Lucida Sans Unicode"/>
              </a:rPr>
              <a:t>follicle)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may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not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be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entirely 	unhelpful.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3328" y="1676400"/>
            <a:ext cx="2252472" cy="19872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4191000"/>
            <a:ext cx="3664820" cy="2301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0"/>
            <a:ext cx="335280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Horizontal Integration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8881"/>
            <a:ext cx="7857490" cy="9869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68605" marR="5080" indent="-256540">
              <a:lnSpc>
                <a:spcPct val="101099"/>
              </a:lnSpc>
              <a:spcBef>
                <a:spcPts val="60"/>
              </a:spcBef>
              <a:tabLst>
                <a:tab pos="268605" algn="l"/>
              </a:tabLst>
            </a:pPr>
            <a:r>
              <a:rPr sz="1700" spc="-170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7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500">
                <a:solidFill>
                  <a:srgbClr val="AC0000"/>
                </a:solidFill>
                <a:latin typeface="Lucida Sans Unicode"/>
                <a:cs typeface="Lucida Sans Unicode"/>
              </a:rPr>
              <a:t>:</a:t>
            </a:r>
            <a:r>
              <a:rPr sz="2500" spc="-85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DNA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be</a:t>
            </a:r>
            <a:r>
              <a:rPr sz="1900" spc="500" dirty="0">
                <a:latin typeface="Lucida Sans Unicode"/>
                <a:cs typeface="Lucida Sans Unicode"/>
              </a:rPr>
              <a:t>   </a:t>
            </a:r>
            <a:r>
              <a:rPr sz="1900" dirty="0">
                <a:latin typeface="Lucida Sans Unicode"/>
                <a:cs typeface="Lucida Sans Unicode"/>
              </a:rPr>
              <a:t>isolated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tested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from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practically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any</a:t>
            </a:r>
            <a:r>
              <a:rPr sz="1900" spc="-1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postmortem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tissue,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DNA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broken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down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into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fragments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by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autolytic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bacterial </a:t>
            </a:r>
            <a:r>
              <a:rPr sz="1900" dirty="0">
                <a:latin typeface="Lucida Sans Unicode"/>
                <a:cs typeface="Lucida Sans Unicode"/>
              </a:rPr>
              <a:t>enzymes,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especially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DNases.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857626"/>
            <a:ext cx="1244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AC0000"/>
                </a:solidFill>
                <a:latin typeface="Lucida Sans Unicode"/>
                <a:cs typeface="Lucida Sans Unicode"/>
              </a:rPr>
              <a:t>i.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3486734"/>
            <a:ext cx="1720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AC0000"/>
                </a:solidFill>
                <a:latin typeface="Lucida Sans Unicode"/>
                <a:cs typeface="Lucida Sans Unicode"/>
              </a:rPr>
              <a:t>ii.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68" y="4118228"/>
            <a:ext cx="2190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solidFill>
                  <a:srgbClr val="AC0000"/>
                </a:solidFill>
                <a:latin typeface="Lucida Sans Unicode"/>
                <a:cs typeface="Lucida Sans Unicode"/>
              </a:rPr>
              <a:t>iii.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68" y="5377433"/>
            <a:ext cx="1631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AC0000"/>
                </a:solidFill>
                <a:latin typeface="Lucida Sans Unicode"/>
                <a:cs typeface="Lucida Sans Unicode"/>
              </a:rPr>
              <a:t>v.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668" y="2781426"/>
            <a:ext cx="7934325" cy="312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19685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relatively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fresh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dead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bodies,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unclotted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10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ml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blood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(EDTA anticoagulated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sterile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tube)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preferable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source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of</a:t>
            </a:r>
            <a:endParaRPr sz="1900">
              <a:latin typeface="Lucida Sans Unicode"/>
              <a:cs typeface="Lucida Sans Unicode"/>
            </a:endParaRPr>
          </a:p>
          <a:p>
            <a:pPr marL="527685">
              <a:lnSpc>
                <a:spcPct val="100000"/>
              </a:lnSpc>
              <a:spcBef>
                <a:spcPts val="395"/>
              </a:spcBef>
            </a:pPr>
            <a:r>
              <a:rPr sz="1900" dirty="0">
                <a:latin typeface="Lucida Sans Unicode"/>
                <a:cs typeface="Lucida Sans Unicode"/>
              </a:rPr>
              <a:t>Brain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tissue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good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source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DNA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intermediate</a:t>
            </a:r>
            <a:endParaRPr sz="1900">
              <a:latin typeface="Lucida Sans Unicode"/>
              <a:cs typeface="Lucida Sans Unicode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1900" dirty="0">
                <a:latin typeface="Lucida Sans Unicode"/>
                <a:cs typeface="Lucida Sans Unicode"/>
              </a:rPr>
              <a:t>postmortem</a:t>
            </a:r>
            <a:r>
              <a:rPr sz="1900" spc="-12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intervals.</a:t>
            </a:r>
            <a:endParaRPr sz="1900">
              <a:latin typeface="Lucida Sans Unicode"/>
              <a:cs typeface="Lucida Sans Unicode"/>
            </a:endParaRPr>
          </a:p>
          <a:p>
            <a:pPr marL="527685" marR="832485">
              <a:lnSpc>
                <a:spcPct val="100000"/>
              </a:lnSpc>
              <a:spcBef>
                <a:spcPts val="405"/>
              </a:spcBef>
            </a:pPr>
            <a:r>
              <a:rPr sz="1900" dirty="0">
                <a:latin typeface="Lucida Sans Unicode"/>
                <a:cs typeface="Lucida Sans Unicode"/>
              </a:rPr>
              <a:t>Hard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tissue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(bone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vascular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pulp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teeth)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best </a:t>
            </a:r>
            <a:r>
              <a:rPr sz="1900" dirty="0">
                <a:latin typeface="Lucida Sans Unicode"/>
                <a:cs typeface="Lucida Sans Unicode"/>
              </a:rPr>
              <a:t>source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DNA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cases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advanced</a:t>
            </a:r>
            <a:r>
              <a:rPr sz="1900" spc="-10" dirty="0">
                <a:latin typeface="Lucida Sans Unicode"/>
                <a:cs typeface="Lucida Sans Unicode"/>
              </a:rPr>
              <a:t> decomposition.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527685" algn="l"/>
              </a:tabLst>
            </a:pPr>
            <a:r>
              <a:rPr sz="1300" spc="-25" dirty="0">
                <a:solidFill>
                  <a:srgbClr val="AC0000"/>
                </a:solidFill>
                <a:latin typeface="Lucida Sans Unicode"/>
                <a:cs typeface="Lucida Sans Unicode"/>
              </a:rPr>
              <a:t>iv.</a:t>
            </a:r>
            <a:r>
              <a:rPr sz="1300" dirty="0">
                <a:solidFill>
                  <a:srgbClr val="AC0000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Lucida Sans Unicode"/>
                <a:cs typeface="Lucida Sans Unicode"/>
              </a:rPr>
              <a:t>Best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material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said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muscle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spleen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if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decomposition</a:t>
            </a:r>
            <a:r>
              <a:rPr sz="1900" spc="-25" dirty="0">
                <a:latin typeface="Lucida Sans Unicode"/>
                <a:cs typeface="Lucida Sans Unicode"/>
              </a:rPr>
              <a:t> is</a:t>
            </a:r>
            <a:endParaRPr sz="1900">
              <a:latin typeface="Lucida Sans Unicode"/>
              <a:cs typeface="Lucida Sans Unicode"/>
            </a:endParaRPr>
          </a:p>
          <a:p>
            <a:pPr marL="527685">
              <a:lnSpc>
                <a:spcPct val="100000"/>
              </a:lnSpc>
            </a:pPr>
            <a:r>
              <a:rPr sz="1900" spc="-10" dirty="0">
                <a:latin typeface="Lucida Sans Unicode"/>
                <a:cs typeface="Lucida Sans Unicode"/>
              </a:rPr>
              <a:t>establishing.</a:t>
            </a:r>
            <a:endParaRPr sz="1900">
              <a:latin typeface="Lucida Sans Unicode"/>
              <a:cs typeface="Lucida Sans Unicode"/>
            </a:endParaRPr>
          </a:p>
          <a:p>
            <a:pPr marL="527685" marR="194945">
              <a:lnSpc>
                <a:spcPct val="100000"/>
              </a:lnSpc>
              <a:spcBef>
                <a:spcPts val="400"/>
              </a:spcBef>
            </a:pPr>
            <a:r>
              <a:rPr sz="1900" dirty="0">
                <a:latin typeface="Lucida Sans Unicode"/>
                <a:cs typeface="Lucida Sans Unicode"/>
              </a:rPr>
              <a:t>Bone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marrow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(from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femur)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teeth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(usually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molars)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also </a:t>
            </a:r>
            <a:r>
              <a:rPr sz="1900" spc="-10" dirty="0">
                <a:latin typeface="Lucida Sans Unicode"/>
                <a:cs typeface="Lucida Sans Unicode"/>
              </a:rPr>
              <a:t>recommended.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-33169"/>
            <a:ext cx="2286000" cy="2617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4572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Samples</a:t>
            </a:r>
            <a:r>
              <a:rPr lang="en-US" sz="2800" spc="-65" dirty="0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Collected</a:t>
            </a:r>
            <a:r>
              <a:rPr lang="en-US" sz="2800" spc="-110" dirty="0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from</a:t>
            </a:r>
            <a:r>
              <a:rPr lang="en-US" sz="2800" spc="-70" dirty="0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Dead</a:t>
            </a:r>
            <a:r>
              <a:rPr lang="en-US" sz="2800" spc="-80" dirty="0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Lucida Sans Unicode"/>
                <a:cs typeface="Lucida Sans Unicode"/>
              </a:rPr>
              <a:t>Bodies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" y="1775460"/>
            <a:ext cx="8144256" cy="3784091"/>
          </a:xfrm>
          <a:prstGeom prst="rect">
            <a:avLst/>
          </a:prstGeom>
        </p:spPr>
      </p:pic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31354F23-C5E4-2AB8-613B-2C646FE6F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7239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AC0000"/>
                </a:solidFill>
              </a:rPr>
              <a:t>Samples</a:t>
            </a:r>
            <a:r>
              <a:rPr sz="2700" spc="-50" dirty="0">
                <a:solidFill>
                  <a:srgbClr val="AC0000"/>
                </a:solidFill>
              </a:rPr>
              <a:t> </a:t>
            </a:r>
            <a:r>
              <a:rPr sz="2700" dirty="0">
                <a:solidFill>
                  <a:srgbClr val="AC0000"/>
                </a:solidFill>
              </a:rPr>
              <a:t>Encountered</a:t>
            </a:r>
            <a:r>
              <a:rPr sz="2700" spc="-45" dirty="0">
                <a:solidFill>
                  <a:srgbClr val="AC0000"/>
                </a:solidFill>
              </a:rPr>
              <a:t> </a:t>
            </a:r>
            <a:r>
              <a:rPr sz="2700" dirty="0">
                <a:solidFill>
                  <a:srgbClr val="AC0000"/>
                </a:solidFill>
              </a:rPr>
              <a:t>in</a:t>
            </a:r>
            <a:r>
              <a:rPr sz="2700" spc="-40" dirty="0">
                <a:solidFill>
                  <a:srgbClr val="AC0000"/>
                </a:solidFill>
              </a:rPr>
              <a:t> </a:t>
            </a:r>
            <a:r>
              <a:rPr sz="2700" dirty="0">
                <a:solidFill>
                  <a:srgbClr val="AC0000"/>
                </a:solidFill>
              </a:rPr>
              <a:t>Forensic</a:t>
            </a:r>
            <a:r>
              <a:rPr sz="2700" spc="-30" dirty="0">
                <a:solidFill>
                  <a:srgbClr val="AC0000"/>
                </a:solidFill>
              </a:rPr>
              <a:t> </a:t>
            </a:r>
            <a:r>
              <a:rPr sz="2700" dirty="0">
                <a:solidFill>
                  <a:srgbClr val="AC0000"/>
                </a:solidFill>
              </a:rPr>
              <a:t>Practice:</a:t>
            </a:r>
            <a:r>
              <a:rPr sz="2700" spc="-15" dirty="0">
                <a:solidFill>
                  <a:srgbClr val="AC0000"/>
                </a:solidFill>
              </a:rPr>
              <a:t> </a:t>
            </a:r>
            <a:r>
              <a:rPr sz="2700" spc="-50" dirty="0"/>
              <a:t>„</a:t>
            </a:r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350" spc="1065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3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pc="-5" dirty="0"/>
              <a:t>Blo</a:t>
            </a:r>
            <a:r>
              <a:rPr spc="5" dirty="0"/>
              <a:t>o</a:t>
            </a:r>
            <a:r>
              <a:rPr dirty="0"/>
              <a:t>d</a:t>
            </a:r>
            <a:r>
              <a:rPr spc="-30" dirty="0"/>
              <a:t> </a:t>
            </a:r>
            <a:r>
              <a:rPr spc="-5" dirty="0"/>
              <a:t>(EDTA/hepa</a:t>
            </a:r>
            <a:r>
              <a:rPr spc="-10" dirty="0"/>
              <a:t>r</a:t>
            </a:r>
            <a:r>
              <a:rPr dirty="0"/>
              <a:t>i</a:t>
            </a:r>
            <a:r>
              <a:rPr spc="-15" dirty="0"/>
              <a:t>n</a:t>
            </a:r>
            <a:r>
              <a:rPr spc="-5" dirty="0"/>
              <a:t>iz</a:t>
            </a:r>
            <a:r>
              <a:rPr spc="-20" dirty="0"/>
              <a:t>e</a:t>
            </a:r>
            <a:r>
              <a:rPr spc="-5" dirty="0"/>
              <a:t>d/c</a:t>
            </a:r>
            <a:r>
              <a:rPr spc="-10" dirty="0"/>
              <a:t>lott</a:t>
            </a:r>
            <a:r>
              <a:rPr dirty="0"/>
              <a:t>ed/s</a:t>
            </a:r>
            <a:r>
              <a:rPr spc="-10" dirty="0"/>
              <a:t>t</a:t>
            </a:r>
            <a:r>
              <a:rPr spc="-5" dirty="0"/>
              <a:t>a</a:t>
            </a:r>
            <a:r>
              <a:rPr spc="-10" dirty="0"/>
              <a:t>i</a:t>
            </a:r>
            <a:r>
              <a:rPr dirty="0"/>
              <a:t>n</a:t>
            </a:r>
            <a:r>
              <a:rPr spc="-20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spc="-5" dirty="0"/>
              <a:t>cloth</a:t>
            </a:r>
            <a:r>
              <a:rPr dirty="0"/>
              <a:t>,</a:t>
            </a:r>
            <a:r>
              <a:rPr spc="-20" dirty="0"/>
              <a:t> </a:t>
            </a:r>
            <a:r>
              <a:rPr spc="-10" dirty="0"/>
              <a:t>newspaper,</a:t>
            </a:r>
            <a:endParaRPr sz="1350">
              <a:latin typeface="Microsoft Sans Serif"/>
              <a:cs typeface="Microsoft Sans Serif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dirty="0"/>
              <a:t>wood</a:t>
            </a:r>
            <a:r>
              <a:rPr spc="-20" dirty="0"/>
              <a:t> </a:t>
            </a:r>
            <a:r>
              <a:rPr dirty="0"/>
              <a:t>or</a:t>
            </a:r>
            <a:r>
              <a:rPr spc="-10" dirty="0"/>
              <a:t> tiles).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350" spc="1065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3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pc="-25" dirty="0"/>
              <a:t>„Semen</a:t>
            </a:r>
            <a:r>
              <a:rPr spc="-20" dirty="0"/>
              <a:t> </a:t>
            </a:r>
            <a:r>
              <a:rPr spc="-10" dirty="0"/>
              <a:t>(stain</a:t>
            </a:r>
            <a:r>
              <a:rPr dirty="0"/>
              <a:t> on</a:t>
            </a:r>
            <a:r>
              <a:rPr spc="-20" dirty="0"/>
              <a:t> </a:t>
            </a:r>
            <a:r>
              <a:rPr spc="-10" dirty="0"/>
              <a:t>cloth/paper/floor).</a:t>
            </a:r>
            <a:r>
              <a:rPr spc="-25" dirty="0"/>
              <a:t> </a:t>
            </a:r>
            <a:r>
              <a:rPr spc="-10" dirty="0"/>
              <a:t>„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350" spc="1065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3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pc="-5" dirty="0"/>
              <a:t>Hai</a:t>
            </a:r>
            <a:r>
              <a:rPr dirty="0"/>
              <a:t>r</a:t>
            </a:r>
            <a:r>
              <a:rPr spc="-15" dirty="0"/>
              <a:t> </a:t>
            </a:r>
            <a:r>
              <a:rPr spc="-5" dirty="0"/>
              <a:t>(head/b</a:t>
            </a:r>
            <a:r>
              <a:rPr spc="5" dirty="0"/>
              <a:t>o</a:t>
            </a:r>
            <a:r>
              <a:rPr dirty="0"/>
              <a:t>dy/pu</a:t>
            </a:r>
            <a:r>
              <a:rPr spc="-5" dirty="0"/>
              <a:t>bic)</a:t>
            </a:r>
            <a:r>
              <a:rPr dirty="0"/>
              <a:t>.</a:t>
            </a:r>
            <a:r>
              <a:rPr spc="-20" dirty="0"/>
              <a:t> </a:t>
            </a:r>
            <a:r>
              <a:rPr spc="-10" dirty="0"/>
              <a:t>„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350" spc="1065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3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dirty="0"/>
              <a:t>T</a:t>
            </a:r>
            <a:r>
              <a:rPr spc="-5" dirty="0"/>
              <a:t>issu</a:t>
            </a:r>
            <a:r>
              <a:rPr dirty="0"/>
              <a:t>e</a:t>
            </a:r>
            <a:r>
              <a:rPr spc="-15" dirty="0"/>
              <a:t> </a:t>
            </a:r>
            <a:r>
              <a:rPr spc="-5" dirty="0"/>
              <a:t>(bon</a:t>
            </a:r>
            <a:r>
              <a:rPr dirty="0"/>
              <a:t>e</a:t>
            </a:r>
            <a:r>
              <a:rPr spc="-20" dirty="0"/>
              <a:t> </a:t>
            </a:r>
            <a:r>
              <a:rPr spc="-10" dirty="0"/>
              <a:t>marrow/muscle/spleen/fingernail</a:t>
            </a:r>
            <a:r>
              <a:rPr spc="-40" dirty="0"/>
              <a:t> </a:t>
            </a:r>
            <a:r>
              <a:rPr spc="-10" dirty="0"/>
              <a:t>scrapings).</a:t>
            </a:r>
            <a:r>
              <a:rPr dirty="0"/>
              <a:t> „</a:t>
            </a:r>
            <a:endParaRPr sz="1350">
              <a:latin typeface="Microsoft Sans Serif"/>
              <a:cs typeface="Microsoft Sans Serif"/>
            </a:endParaRPr>
          </a:p>
          <a:p>
            <a:pPr marL="268605" marR="614045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350" spc="-135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3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dirty="0"/>
              <a:t>Mouth</a:t>
            </a:r>
            <a:r>
              <a:rPr spc="-40" dirty="0"/>
              <a:t> </a:t>
            </a:r>
            <a:r>
              <a:rPr dirty="0"/>
              <a:t>swabs,</a:t>
            </a:r>
            <a:r>
              <a:rPr spc="-2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saliva</a:t>
            </a:r>
            <a:r>
              <a:rPr spc="-20" dirty="0"/>
              <a:t> </a:t>
            </a:r>
            <a:r>
              <a:rPr dirty="0"/>
              <a:t>stain</a:t>
            </a:r>
            <a:r>
              <a:rPr spc="-15" dirty="0"/>
              <a:t>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cigarette</a:t>
            </a:r>
            <a:r>
              <a:rPr spc="-20" dirty="0"/>
              <a:t> </a:t>
            </a:r>
            <a:r>
              <a:rPr dirty="0"/>
              <a:t>buds/</a:t>
            </a:r>
            <a:r>
              <a:rPr spc="-20" dirty="0"/>
              <a:t> </a:t>
            </a:r>
            <a:r>
              <a:rPr spc="-10" dirty="0"/>
              <a:t>licked</a:t>
            </a:r>
            <a:r>
              <a:rPr spc="500" dirty="0"/>
              <a:t>  </a:t>
            </a:r>
            <a:r>
              <a:rPr spc="-10" dirty="0"/>
              <a:t>envelope/glass.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1635" y="307847"/>
            <a:ext cx="4303775" cy="10344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1524000"/>
            <a:ext cx="7239000" cy="4503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0" y="0"/>
            <a:ext cx="2286000" cy="30784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5668" y="2030933"/>
            <a:ext cx="149860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spc="-25" dirty="0">
                <a:solidFill>
                  <a:srgbClr val="FFBBBB"/>
                </a:solidFill>
                <a:latin typeface="Arial"/>
                <a:cs typeface="Arial"/>
              </a:rPr>
              <a:t>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981200"/>
            <a:ext cx="7585709" cy="26898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84200" marR="5080" indent="97155">
              <a:lnSpc>
                <a:spcPct val="100600"/>
              </a:lnSpc>
              <a:spcBef>
                <a:spcPts val="85"/>
              </a:spcBef>
            </a:pPr>
            <a:r>
              <a:rPr sz="2400" b="1" dirty="0">
                <a:solidFill>
                  <a:srgbClr val="FFBBBB"/>
                </a:solidFill>
                <a:latin typeface="Arial"/>
                <a:cs typeface="Arial"/>
              </a:rPr>
              <a:t>Identification:</a:t>
            </a:r>
            <a:r>
              <a:rPr sz="2400" b="1" spc="100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It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used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link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suspects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biological evidence—</a:t>
            </a:r>
            <a:r>
              <a:rPr sz="2000" dirty="0">
                <a:latin typeface="Lucida Sans Unicode"/>
                <a:cs typeface="Lucida Sans Unicode"/>
              </a:rPr>
              <a:t>blood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semen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stains,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hair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items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of </a:t>
            </a:r>
            <a:r>
              <a:rPr sz="2000" spc="-10" dirty="0">
                <a:latin typeface="Lucida Sans Unicode"/>
                <a:cs typeface="Lucida Sans Unicode"/>
              </a:rPr>
              <a:t>clothing—</a:t>
            </a:r>
            <a:r>
              <a:rPr sz="2000" dirty="0">
                <a:latin typeface="Lucida Sans Unicode"/>
                <a:cs typeface="Lucida Sans Unicode"/>
              </a:rPr>
              <a:t>found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scene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 a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crime.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It is used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to </a:t>
            </a:r>
            <a:r>
              <a:rPr sz="2000" dirty="0">
                <a:latin typeface="Lucida Sans Unicode"/>
                <a:cs typeface="Lucida Sans Unicode"/>
              </a:rPr>
              <a:t>establish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identity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assailant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sexual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assaults.</a:t>
            </a:r>
            <a:endParaRPr sz="2000">
              <a:latin typeface="Lucida Sans Unicode"/>
              <a:cs typeface="Lucida Sans Unicode"/>
            </a:endParaRPr>
          </a:p>
          <a:p>
            <a:pPr marL="584200" marR="45085" indent="-572135">
              <a:lnSpc>
                <a:spcPct val="101899"/>
              </a:lnSpc>
              <a:spcBef>
                <a:spcPts val="540"/>
              </a:spcBef>
              <a:tabLst>
                <a:tab pos="692150" algn="l"/>
              </a:tabLst>
            </a:pPr>
            <a:r>
              <a:rPr sz="1800" spc="-25" dirty="0">
                <a:solidFill>
                  <a:srgbClr val="FFBBBB"/>
                </a:solidFill>
                <a:latin typeface="Lucida Sans Unicode"/>
                <a:cs typeface="Lucida Sans Unicode"/>
              </a:rPr>
              <a:t>ii.</a:t>
            </a:r>
            <a:r>
              <a:rPr sz="1800" dirty="0">
                <a:solidFill>
                  <a:srgbClr val="FFBBBB"/>
                </a:solidFill>
                <a:latin typeface="Lucida Sans Unicode"/>
                <a:cs typeface="Lucida Sans Unicode"/>
              </a:rPr>
              <a:t>		</a:t>
            </a:r>
            <a:r>
              <a:rPr sz="2400" b="1" dirty="0">
                <a:solidFill>
                  <a:srgbClr val="FFBBBB"/>
                </a:solidFill>
                <a:latin typeface="Arial"/>
                <a:cs typeface="Arial"/>
              </a:rPr>
              <a:t>Diagnosis</a:t>
            </a:r>
            <a:r>
              <a:rPr sz="2400" b="1" spc="105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BBBB"/>
                </a:solidFill>
                <a:latin typeface="Arial"/>
                <a:cs typeface="Arial"/>
              </a:rPr>
              <a:t>of</a:t>
            </a:r>
            <a:r>
              <a:rPr sz="2400" b="1" spc="120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BBBB"/>
                </a:solidFill>
                <a:latin typeface="Arial"/>
                <a:cs typeface="Arial"/>
              </a:rPr>
              <a:t>inherited</a:t>
            </a:r>
            <a:r>
              <a:rPr sz="2400" b="1" spc="95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BBBB"/>
                </a:solidFill>
                <a:latin typeface="Arial"/>
                <a:cs typeface="Arial"/>
              </a:rPr>
              <a:t>disorders</a:t>
            </a:r>
            <a:r>
              <a:rPr sz="2400" b="1" spc="135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BBBB"/>
                </a:solidFill>
                <a:latin typeface="Arial"/>
                <a:cs typeface="Arial"/>
              </a:rPr>
              <a:t>: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adults, </a:t>
            </a:r>
            <a:r>
              <a:rPr sz="2000" dirty="0">
                <a:latin typeface="Lucida Sans Unicode"/>
                <a:cs typeface="Lucida Sans Unicode"/>
              </a:rPr>
              <a:t>children,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newborn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prenatal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babies.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It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includes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cystic </a:t>
            </a:r>
            <a:r>
              <a:rPr sz="2000" dirty="0">
                <a:latin typeface="Lucida Sans Unicode"/>
                <a:cs typeface="Lucida Sans Unicode"/>
              </a:rPr>
              <a:t>fibrosis,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hemophilia,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Huntington’s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disease,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familial </a:t>
            </a:r>
            <a:r>
              <a:rPr sz="2000" dirty="0">
                <a:latin typeface="Lucida Sans Unicode"/>
                <a:cs typeface="Lucida Sans Unicode"/>
              </a:rPr>
              <a:t>Alzheimer’s,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sickle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cell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anemia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thalassemia.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6041" y="562355"/>
            <a:ext cx="6782954" cy="560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60322"/>
            <a:ext cx="23177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20" dirty="0">
                <a:solidFill>
                  <a:srgbClr val="FFBBBB"/>
                </a:solidFill>
                <a:latin typeface="Arial"/>
                <a:cs typeface="Arial"/>
              </a:rPr>
              <a:t>iii.</a:t>
            </a:r>
            <a:endParaRPr sz="13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BBBB"/>
                </a:solidFill>
                <a:latin typeface="Arial"/>
                <a:cs typeface="Arial"/>
              </a:rPr>
              <a:t>Developing</a:t>
            </a:r>
            <a:r>
              <a:rPr b="1" spc="60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BBBB"/>
                </a:solidFill>
                <a:latin typeface="Arial"/>
                <a:cs typeface="Arial"/>
              </a:rPr>
              <a:t>cures</a:t>
            </a:r>
            <a:r>
              <a:rPr b="1" spc="65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BBBB"/>
                </a:solidFill>
                <a:latin typeface="Arial"/>
                <a:cs typeface="Arial"/>
              </a:rPr>
              <a:t>for</a:t>
            </a:r>
            <a:r>
              <a:rPr b="1" spc="65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BBBB"/>
                </a:solidFill>
                <a:latin typeface="Arial"/>
                <a:cs typeface="Arial"/>
              </a:rPr>
              <a:t>inherited</a:t>
            </a:r>
            <a:r>
              <a:rPr b="1" spc="60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BBBB"/>
                </a:solidFill>
                <a:latin typeface="Arial"/>
                <a:cs typeface="Arial"/>
              </a:rPr>
              <a:t>disorders:</a:t>
            </a:r>
            <a:r>
              <a:rPr b="1" spc="100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dirty="0"/>
              <a:t>By</a:t>
            </a:r>
            <a:r>
              <a:rPr spc="25" dirty="0"/>
              <a:t> </a:t>
            </a:r>
            <a:r>
              <a:rPr dirty="0"/>
              <a:t>studying</a:t>
            </a:r>
            <a:r>
              <a:rPr spc="25" dirty="0"/>
              <a:t> </a:t>
            </a:r>
            <a:r>
              <a:rPr spc="-25" dirty="0"/>
              <a:t>the </a:t>
            </a:r>
            <a:r>
              <a:rPr dirty="0"/>
              <a:t>DNA</a:t>
            </a:r>
            <a:r>
              <a:rPr spc="-25" dirty="0"/>
              <a:t> </a:t>
            </a:r>
            <a:r>
              <a:rPr dirty="0"/>
              <a:t>fingerprints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relatives</a:t>
            </a:r>
            <a:r>
              <a:rPr spc="-20" dirty="0"/>
              <a:t> </a:t>
            </a:r>
            <a:r>
              <a:rPr dirty="0"/>
              <a:t>who</a:t>
            </a:r>
            <a:r>
              <a:rPr spc="-45" dirty="0"/>
              <a:t> </a:t>
            </a:r>
            <a:r>
              <a:rPr dirty="0"/>
              <a:t>have</a:t>
            </a:r>
            <a:r>
              <a:rPr spc="-3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history</a:t>
            </a:r>
            <a:r>
              <a:rPr spc="-35" dirty="0"/>
              <a:t> </a:t>
            </a:r>
            <a:r>
              <a:rPr dirty="0"/>
              <a:t>of</a:t>
            </a:r>
            <a:r>
              <a:rPr spc="-20" dirty="0"/>
              <a:t> some </a:t>
            </a:r>
            <a:r>
              <a:rPr dirty="0"/>
              <a:t>particular</a:t>
            </a:r>
            <a:r>
              <a:rPr spc="-60" dirty="0"/>
              <a:t> </a:t>
            </a:r>
            <a:r>
              <a:rPr dirty="0"/>
              <a:t>disorder</a:t>
            </a:r>
            <a:r>
              <a:rPr spc="-45" dirty="0"/>
              <a:t> </a:t>
            </a:r>
            <a:r>
              <a:rPr dirty="0"/>
              <a:t>or</a:t>
            </a:r>
            <a:r>
              <a:rPr spc="-40" dirty="0"/>
              <a:t> </a:t>
            </a:r>
            <a:r>
              <a:rPr dirty="0"/>
              <a:t>by</a:t>
            </a:r>
            <a:r>
              <a:rPr spc="-20" dirty="0"/>
              <a:t> </a:t>
            </a:r>
            <a:r>
              <a:rPr dirty="0"/>
              <a:t>comparing</a:t>
            </a:r>
            <a:r>
              <a:rPr spc="-65" dirty="0"/>
              <a:t> </a:t>
            </a:r>
            <a:r>
              <a:rPr dirty="0"/>
              <a:t>large</a:t>
            </a:r>
            <a:r>
              <a:rPr spc="-25" dirty="0"/>
              <a:t> </a:t>
            </a:r>
            <a:r>
              <a:rPr dirty="0"/>
              <a:t>groups</a:t>
            </a:r>
            <a:r>
              <a:rPr spc="-4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people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without</a:t>
            </a:r>
            <a:r>
              <a:rPr spc="-5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disorder.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5668" y="3795140"/>
            <a:ext cx="16764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25" dirty="0">
                <a:solidFill>
                  <a:srgbClr val="FFBBBB"/>
                </a:solidFill>
                <a:latin typeface="Arial"/>
                <a:cs typeface="Arial"/>
              </a:rPr>
              <a:t>v.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68" y="2747899"/>
            <a:ext cx="7823200" cy="2262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marR="5080" indent="-572135">
              <a:lnSpc>
                <a:spcPct val="100000"/>
              </a:lnSpc>
              <a:spcBef>
                <a:spcPts val="105"/>
              </a:spcBef>
              <a:tabLst>
                <a:tab pos="584200" algn="l"/>
              </a:tabLst>
            </a:pPr>
            <a:r>
              <a:rPr sz="1350" b="1" spc="-25" dirty="0">
                <a:solidFill>
                  <a:srgbClr val="FFBBBB"/>
                </a:solidFill>
                <a:latin typeface="Arial"/>
                <a:cs typeface="Arial"/>
              </a:rPr>
              <a:t>iv.</a:t>
            </a:r>
            <a:r>
              <a:rPr sz="1350" b="1" dirty="0">
                <a:solidFill>
                  <a:srgbClr val="FFBBBB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FFBBBB"/>
                </a:solidFill>
                <a:latin typeface="Arial"/>
                <a:cs typeface="Arial"/>
              </a:rPr>
              <a:t>Establish</a:t>
            </a:r>
            <a:r>
              <a:rPr sz="2000" b="1" spc="45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BBBB"/>
                </a:solidFill>
                <a:latin typeface="Arial"/>
                <a:cs typeface="Arial"/>
              </a:rPr>
              <a:t>paternity:</a:t>
            </a:r>
            <a:r>
              <a:rPr sz="2000" b="1" spc="55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custody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child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support </a:t>
            </a:r>
            <a:r>
              <a:rPr sz="2000" spc="-10" dirty="0">
                <a:latin typeface="Lucida Sans Unicode"/>
                <a:cs typeface="Lucida Sans Unicode"/>
              </a:rPr>
              <a:t>litigation.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these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applications,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DNA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fingerprints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bring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nearly </a:t>
            </a:r>
            <a:r>
              <a:rPr sz="2000" dirty="0">
                <a:latin typeface="Lucida Sans Unicode"/>
                <a:cs typeface="Lucida Sans Unicode"/>
              </a:rPr>
              <a:t>perfect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accuracy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determination..</a:t>
            </a:r>
            <a:endParaRPr sz="2000">
              <a:latin typeface="Lucida Sans Unicode"/>
              <a:cs typeface="Lucida Sans Unicode"/>
            </a:endParaRPr>
          </a:p>
          <a:p>
            <a:pPr marL="584200" marR="225425">
              <a:lnSpc>
                <a:spcPct val="100000"/>
              </a:lnSpc>
              <a:spcBef>
                <a:spcPts val="395"/>
              </a:spcBef>
            </a:pPr>
            <a:r>
              <a:rPr sz="2000" b="1" dirty="0">
                <a:solidFill>
                  <a:srgbClr val="FFBBBB"/>
                </a:solidFill>
                <a:latin typeface="Arial"/>
                <a:cs typeface="Arial"/>
              </a:rPr>
              <a:t>Identification</a:t>
            </a:r>
            <a:r>
              <a:rPr sz="2000" b="1" spc="95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BBBB"/>
                </a:solidFill>
                <a:latin typeface="Arial"/>
                <a:cs typeface="Arial"/>
              </a:rPr>
              <a:t>of</a:t>
            </a:r>
            <a:r>
              <a:rPr sz="2000" b="1" spc="114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BBBB"/>
                </a:solidFill>
                <a:latin typeface="Arial"/>
                <a:cs typeface="Arial"/>
              </a:rPr>
              <a:t>endangered</a:t>
            </a:r>
            <a:r>
              <a:rPr sz="2000" b="1" spc="114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BBBB"/>
                </a:solidFill>
                <a:latin typeface="Arial"/>
                <a:cs typeface="Arial"/>
              </a:rPr>
              <a:t>species:</a:t>
            </a:r>
            <a:r>
              <a:rPr sz="2000" b="1" spc="100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Biologists</a:t>
            </a:r>
            <a:r>
              <a:rPr sz="2000" spc="5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routinely </a:t>
            </a:r>
            <a:r>
              <a:rPr sz="2000" dirty="0">
                <a:latin typeface="Lucida Sans Unicode"/>
                <a:cs typeface="Lucida Sans Unicode"/>
              </a:rPr>
              <a:t>use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it,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particularly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protect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endangered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species.</a:t>
            </a:r>
            <a:endParaRPr sz="2000">
              <a:latin typeface="Lucida Sans Unicode"/>
              <a:cs typeface="Lucida Sans Unicode"/>
            </a:endParaRPr>
          </a:p>
          <a:p>
            <a:pPr marL="584200" marR="205740" indent="-572135">
              <a:lnSpc>
                <a:spcPct val="100000"/>
              </a:lnSpc>
              <a:spcBef>
                <a:spcPts val="409"/>
              </a:spcBef>
              <a:tabLst>
                <a:tab pos="584200" algn="l"/>
              </a:tabLst>
            </a:pPr>
            <a:r>
              <a:rPr sz="1350" b="1" spc="-25" dirty="0">
                <a:solidFill>
                  <a:srgbClr val="FFBBBB"/>
                </a:solidFill>
                <a:latin typeface="Arial"/>
                <a:cs typeface="Arial"/>
              </a:rPr>
              <a:t>vi.</a:t>
            </a:r>
            <a:r>
              <a:rPr sz="1350" b="1" dirty="0">
                <a:solidFill>
                  <a:srgbClr val="FFBBBB"/>
                </a:solidFill>
                <a:latin typeface="Arial"/>
                <a:cs typeface="Arial"/>
              </a:rPr>
              <a:t>	</a:t>
            </a:r>
            <a:r>
              <a:rPr sz="2000" b="1" dirty="0">
                <a:solidFill>
                  <a:srgbClr val="FFBBBB"/>
                </a:solidFill>
                <a:latin typeface="Arial"/>
                <a:cs typeface="Arial"/>
              </a:rPr>
              <a:t>Accidents/mass</a:t>
            </a:r>
            <a:r>
              <a:rPr sz="2000" b="1" spc="65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BBBB"/>
                </a:solidFill>
                <a:latin typeface="Arial"/>
                <a:cs typeface="Arial"/>
              </a:rPr>
              <a:t>disaster</a:t>
            </a:r>
            <a:r>
              <a:rPr sz="2000" b="1" spc="70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BBBB"/>
                </a:solidFill>
                <a:latin typeface="Arial"/>
                <a:cs typeface="Arial"/>
              </a:rPr>
              <a:t>investigations:</a:t>
            </a:r>
            <a:r>
              <a:rPr sz="2000" b="1" spc="70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postmortem </a:t>
            </a:r>
            <a:r>
              <a:rPr sz="2000" dirty="0">
                <a:latin typeface="Lucida Sans Unicode"/>
                <a:cs typeface="Lucida Sans Unicode"/>
              </a:rPr>
              <a:t>identification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skeletal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remains/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mutilated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bodies.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6527" y="562355"/>
            <a:ext cx="6792468" cy="5608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524000"/>
            <a:ext cx="8305800" cy="45180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4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500" spc="1215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200" b="1" spc="-25">
                <a:solidFill>
                  <a:srgbClr val="C00000"/>
                </a:solidFill>
                <a:latin typeface="Arial"/>
                <a:cs typeface="Arial"/>
              </a:rPr>
              <a:t>Uniqueness</a:t>
            </a:r>
            <a:r>
              <a:rPr sz="2200" b="1" spc="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25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200" b="1" spc="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DNA</a:t>
            </a:r>
            <a:r>
              <a:rPr sz="2200" b="1" spc="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20" dirty="0">
                <a:solidFill>
                  <a:srgbClr val="C00000"/>
                </a:solidFill>
                <a:latin typeface="Arial"/>
                <a:cs typeface="Arial"/>
              </a:rPr>
              <a:t>fingerprinting:</a:t>
            </a:r>
            <a:r>
              <a:rPr sz="2200" b="1" spc="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DNA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segments</a:t>
            </a:r>
            <a:r>
              <a:rPr sz="1900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rather</a:t>
            </a:r>
            <a:endParaRPr sz="1900">
              <a:latin typeface="Lucida Sans Unicode"/>
              <a:cs typeface="Lucida Sans Unicode"/>
            </a:endParaRPr>
          </a:p>
          <a:p>
            <a:pPr marL="268605">
              <a:lnSpc>
                <a:spcPts val="2065"/>
              </a:lnSpc>
            </a:pPr>
            <a:r>
              <a:rPr sz="1900" dirty="0">
                <a:latin typeface="Lucida Sans Unicode"/>
                <a:cs typeface="Lucida Sans Unicode"/>
              </a:rPr>
              <a:t>than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complete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DNA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strands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‘fingerprinted’,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DNA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fingerprint</a:t>
            </a:r>
            <a:endParaRPr sz="1900">
              <a:latin typeface="Lucida Sans Unicode"/>
              <a:cs typeface="Lucida Sans Unicode"/>
            </a:endParaRPr>
          </a:p>
          <a:p>
            <a:pPr marL="268605">
              <a:lnSpc>
                <a:spcPts val="2165"/>
              </a:lnSpc>
            </a:pPr>
            <a:r>
              <a:rPr sz="1900" dirty="0">
                <a:latin typeface="Lucida Sans Unicode"/>
                <a:cs typeface="Lucida Sans Unicode"/>
              </a:rPr>
              <a:t>may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not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unique.</a:t>
            </a:r>
            <a:endParaRPr sz="1900">
              <a:latin typeface="Lucida Sans Unicode"/>
              <a:cs typeface="Lucida Sans Unicode"/>
            </a:endParaRPr>
          </a:p>
          <a:p>
            <a:pPr marL="268605" marR="133985" indent="-256540">
              <a:lnSpc>
                <a:spcPts val="2150"/>
              </a:lnSpc>
              <a:spcBef>
                <a:spcPts val="590"/>
              </a:spcBef>
              <a:tabLst>
                <a:tab pos="268605" algn="l"/>
              </a:tabLst>
            </a:pPr>
            <a:r>
              <a:rPr sz="1500" spc="-15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Time</a:t>
            </a:r>
            <a:r>
              <a:rPr sz="22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constraints:</a:t>
            </a:r>
            <a:r>
              <a:rPr sz="22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lengthy,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with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each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four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330" dirty="0">
                <a:latin typeface="Lucida Sans Unicode"/>
                <a:cs typeface="Lucida Sans Unicode"/>
              </a:rPr>
              <a:t>or</a:t>
            </a:r>
            <a:r>
              <a:rPr sz="1900" spc="500" dirty="0">
                <a:latin typeface="Lucida Sans Unicode"/>
                <a:cs typeface="Lucida Sans Unicode"/>
              </a:rPr>
              <a:t>   </a:t>
            </a:r>
            <a:r>
              <a:rPr sz="1900" dirty="0">
                <a:latin typeface="Lucida Sans Unicode"/>
                <a:cs typeface="Lucida Sans Unicode"/>
              </a:rPr>
              <a:t>five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loci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exposed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sequentially,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usually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takes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10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weeks.</a:t>
            </a:r>
            <a:endParaRPr sz="1900">
              <a:latin typeface="Lucida Sans Unicode"/>
              <a:cs typeface="Lucida Sans Unicode"/>
            </a:endParaRPr>
          </a:p>
          <a:p>
            <a:pPr marL="268605" marR="155575" indent="-256540">
              <a:lnSpc>
                <a:spcPct val="90900"/>
              </a:lnSpc>
              <a:spcBef>
                <a:spcPts val="285"/>
              </a:spcBef>
              <a:tabLst>
                <a:tab pos="268605" algn="l"/>
              </a:tabLst>
            </a:pPr>
            <a:r>
              <a:rPr sz="1500" spc="-15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200" b="1" spc="-35" dirty="0">
                <a:solidFill>
                  <a:srgbClr val="C00000"/>
                </a:solidFill>
                <a:latin typeface="Arial"/>
                <a:cs typeface="Arial"/>
              </a:rPr>
              <a:t>Accuracy</a:t>
            </a:r>
            <a:r>
              <a:rPr sz="22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2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2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results: </a:t>
            </a:r>
            <a:r>
              <a:rPr sz="1900" dirty="0">
                <a:latin typeface="Lucida Sans Unicode"/>
                <a:cs typeface="Lucida Sans Unicode"/>
              </a:rPr>
              <a:t>Tests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often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performed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private</a:t>
            </a:r>
            <a:r>
              <a:rPr sz="1900" spc="50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laboratories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may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not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follow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uniform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testing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standards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and </a:t>
            </a:r>
            <a:r>
              <a:rPr sz="1900" dirty="0">
                <a:latin typeface="Lucida Sans Unicode"/>
                <a:cs typeface="Lucida Sans Unicode"/>
              </a:rPr>
              <a:t>quality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controls.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" algn="l"/>
              </a:tabLst>
            </a:pPr>
            <a:r>
              <a:rPr sz="1500" spc="1215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z="2200" b="1" spc="-30" dirty="0">
                <a:solidFill>
                  <a:srgbClr val="FFBBBB"/>
                </a:solidFill>
                <a:latin typeface="Arial"/>
                <a:cs typeface="Arial"/>
              </a:rPr>
              <a:t>Cost:</a:t>
            </a:r>
            <a:r>
              <a:rPr sz="2200" b="1" spc="70" dirty="0">
                <a:solidFill>
                  <a:srgbClr val="FFBBBB"/>
                </a:solidFill>
                <a:latin typeface="Arial"/>
                <a:cs typeface="Arial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Testing</a:t>
            </a:r>
            <a:r>
              <a:rPr sz="1900" dirty="0">
                <a:latin typeface="Lucida Sans Unicode"/>
                <a:cs typeface="Lucida Sans Unicode"/>
              </a:rPr>
              <a:t> is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expensive.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68605" algn="l"/>
              </a:tabLst>
            </a:pPr>
            <a:r>
              <a:rPr sz="1300" spc="1075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3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z="1900" b="1" spc="-15" dirty="0">
                <a:solidFill>
                  <a:srgbClr val="C00000"/>
                </a:solidFill>
                <a:latin typeface="Arial"/>
                <a:cs typeface="Arial"/>
              </a:rPr>
              <a:t>Invasion</a:t>
            </a:r>
            <a:r>
              <a:rPr sz="1900" b="1" spc="30" dirty="0">
                <a:solidFill>
                  <a:srgbClr val="C00000"/>
                </a:solidFill>
                <a:latin typeface="Arial"/>
                <a:cs typeface="Arial"/>
              </a:rPr>
              <a:t> of</a:t>
            </a:r>
            <a:r>
              <a:rPr sz="1900" b="1" spc="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spc="-30" dirty="0">
                <a:solidFill>
                  <a:srgbClr val="C00000"/>
                </a:solidFill>
                <a:latin typeface="Arial"/>
                <a:cs typeface="Arial"/>
              </a:rPr>
              <a:t>privacy</a:t>
            </a:r>
            <a:r>
              <a:rPr sz="19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spc="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19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ethical</a:t>
            </a:r>
            <a:r>
              <a:rPr sz="19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spc="-30" dirty="0">
                <a:solidFill>
                  <a:srgbClr val="C00000"/>
                </a:solidFill>
                <a:latin typeface="Arial"/>
                <a:cs typeface="Arial"/>
              </a:rPr>
              <a:t>concerns:</a:t>
            </a:r>
            <a:endParaRPr sz="1900">
              <a:solidFill>
                <a:srgbClr val="C00000"/>
              </a:solidFill>
              <a:latin typeface="Arial"/>
              <a:cs typeface="Arial"/>
            </a:endParaRPr>
          </a:p>
          <a:p>
            <a:pPr marL="268605" marR="63500" indent="-256540">
              <a:lnSpc>
                <a:spcPct val="90400"/>
              </a:lnSpc>
              <a:spcBef>
                <a:spcPts val="370"/>
              </a:spcBef>
              <a:tabLst>
                <a:tab pos="268605" algn="l"/>
              </a:tabLst>
            </a:pPr>
            <a:r>
              <a:rPr sz="1350" spc="-135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3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Difficult</a:t>
            </a:r>
            <a:r>
              <a:rPr sz="2000" b="1" spc="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2000" b="1" spc="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defend</a:t>
            </a:r>
            <a:r>
              <a:rPr sz="2000" b="1" spc="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2000" b="1" spc="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court:</a:t>
            </a:r>
            <a:r>
              <a:rPr sz="20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Suspects</a:t>
            </a:r>
            <a:r>
              <a:rPr sz="1900" spc="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who</a:t>
            </a:r>
            <a:r>
              <a:rPr sz="1900" spc="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unable</a:t>
            </a:r>
            <a:r>
              <a:rPr sz="1900" spc="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provide</a:t>
            </a:r>
            <a:r>
              <a:rPr sz="1900" spc="50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their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own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DNA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experts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may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not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able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adequately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defend </a:t>
            </a:r>
            <a:r>
              <a:rPr sz="1900" dirty="0">
                <a:latin typeface="Lucida Sans Unicode"/>
                <a:cs typeface="Lucida Sans Unicode"/>
              </a:rPr>
              <a:t>themselves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against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charges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based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DNA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evidence.</a:t>
            </a:r>
            <a:endParaRPr sz="1900">
              <a:latin typeface="Lucida Sans Unicode"/>
              <a:cs typeface="Lucida Sans Unicode"/>
            </a:endParaRPr>
          </a:p>
          <a:p>
            <a:pPr marL="268605" marR="73660" indent="-256540">
              <a:lnSpc>
                <a:spcPts val="2050"/>
              </a:lnSpc>
              <a:spcBef>
                <a:spcPts val="430"/>
              </a:spcBef>
              <a:tabLst>
                <a:tab pos="268605" algn="l"/>
              </a:tabLst>
            </a:pPr>
            <a:r>
              <a:rPr sz="1300" spc="-13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3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Unlike</a:t>
            </a:r>
            <a:r>
              <a:rPr sz="19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fingerprints</a:t>
            </a:r>
            <a:r>
              <a:rPr sz="19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DNA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profile cannot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enlarged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shown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in</a:t>
            </a:r>
            <a:r>
              <a:rPr sz="1900" spc="50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court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law.</a:t>
            </a:r>
            <a:endParaRPr sz="19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496" y="589787"/>
            <a:ext cx="7587619" cy="5074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856855" cy="429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37795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1800" dirty="0">
                <a:solidFill>
                  <a:srgbClr val="AC0000"/>
                </a:solidFill>
                <a:latin typeface="Microsoft Sans Serif"/>
                <a:cs typeface="Microsoft Sans Serif"/>
                <a:hlinkClick r:id="rId2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  <a:hlinkClick r:id="rId2"/>
              </a:rPr>
              <a:t>​</a:t>
            </a:r>
            <a:r>
              <a:rPr sz="27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https://www.rpsbs.com.au/wp-</a:t>
            </a:r>
            <a:r>
              <a:rPr sz="2700" spc="675" dirty="0">
                <a:solidFill>
                  <a:srgbClr val="D26900"/>
                </a:solidFill>
                <a:latin typeface="Lucida Sans Unicode"/>
                <a:cs typeface="Lucida Sans Unicode"/>
                <a:hlinkClick r:id="rId2"/>
              </a:rPr>
              <a:t>  </a:t>
            </a:r>
            <a:r>
              <a:rPr sz="27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content/uploads/2016/08/Instructions-</a:t>
            </a:r>
            <a:r>
              <a:rPr sz="2700" u="sng" spc="-2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for-</a:t>
            </a:r>
            <a:r>
              <a:rPr sz="2700" spc="-20" dirty="0">
                <a:solidFill>
                  <a:srgbClr val="D26900"/>
                </a:solidFill>
                <a:latin typeface="Lucida Sans Unicode"/>
                <a:cs typeface="Lucida Sans Unicode"/>
                <a:hlinkClick r:id="rId2"/>
              </a:rPr>
              <a:t> </a:t>
            </a:r>
            <a:r>
              <a:rPr sz="27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Collecting-Hair-Samples-for-</a:t>
            </a:r>
            <a:r>
              <a:rPr sz="2700" u="sng" spc="-3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DNA-</a:t>
            </a:r>
            <a:r>
              <a:rPr sz="27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Testing-</a:t>
            </a:r>
            <a:r>
              <a:rPr sz="2700" spc="-10" dirty="0">
                <a:solidFill>
                  <a:srgbClr val="D26900"/>
                </a:solidFill>
                <a:latin typeface="Lucida Sans Unicode"/>
                <a:cs typeface="Lucida Sans Unicode"/>
                <a:hlinkClick r:id="rId2"/>
              </a:rPr>
              <a:t> </a:t>
            </a:r>
            <a:r>
              <a:rPr sz="27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V1.1.pdf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-1800" dirty="0">
                <a:solidFill>
                  <a:srgbClr val="AC0000"/>
                </a:solidFill>
                <a:latin typeface="Microsoft Sans Serif"/>
                <a:cs typeface="Microsoft Sans Serif"/>
                <a:hlinkClick r:id="rId2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  <a:hlinkClick r:id="rId2"/>
              </a:rPr>
              <a:t>​</a:t>
            </a:r>
            <a:r>
              <a:rPr sz="27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https://investigativegenetics.biomedcentral.c</a:t>
            </a:r>
            <a:r>
              <a:rPr sz="2700" spc="-10" dirty="0">
                <a:solidFill>
                  <a:srgbClr val="D26900"/>
                </a:solidFill>
                <a:latin typeface="Lucida Sans Unicode"/>
                <a:cs typeface="Lucida Sans Unicode"/>
                <a:hlinkClick r:id="rId2"/>
              </a:rPr>
              <a:t>  </a:t>
            </a:r>
            <a:r>
              <a:rPr sz="2700" u="sng" spc="-2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om/articles/10.1186/2041-</a:t>
            </a:r>
            <a:r>
              <a:rPr sz="2700" u="sng" spc="-2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2223-</a:t>
            </a:r>
            <a:r>
              <a:rPr sz="2700" u="sng" spc="-2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4-</a:t>
            </a:r>
            <a:r>
              <a:rPr sz="2700" u="sng" spc="-2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22</a:t>
            </a:r>
            <a:endParaRPr sz="2700">
              <a:latin typeface="Lucida Sans Unicode"/>
              <a:cs typeface="Lucida Sans Unicode"/>
            </a:endParaRPr>
          </a:p>
          <a:p>
            <a:pPr marL="268605" marR="35179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-1800" dirty="0">
                <a:solidFill>
                  <a:srgbClr val="AC0000"/>
                </a:solidFill>
                <a:latin typeface="Microsoft Sans Serif"/>
                <a:cs typeface="Microsoft Sans Serif"/>
                <a:hlinkClick r:id="rId2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  <a:hlinkClick r:id="rId2"/>
              </a:rPr>
              <a:t>​</a:t>
            </a:r>
            <a:r>
              <a:rPr sz="27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https://www.britannica.com/science/DNA-</a:t>
            </a:r>
            <a:r>
              <a:rPr sz="2700" spc="675" dirty="0">
                <a:solidFill>
                  <a:srgbClr val="D26900"/>
                </a:solidFill>
                <a:latin typeface="Lucida Sans Unicode"/>
                <a:cs typeface="Lucida Sans Unicode"/>
                <a:hlinkClick r:id="rId2"/>
              </a:rPr>
              <a:t> </a:t>
            </a:r>
            <a:r>
              <a:rPr sz="27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fingerprinting</a:t>
            </a:r>
            <a:endParaRPr sz="2700">
              <a:latin typeface="Lucida Sans Unicode"/>
              <a:cs typeface="Lucida Sans Unicode"/>
            </a:endParaRPr>
          </a:p>
          <a:p>
            <a:pPr marL="268605" marR="450215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-1800" dirty="0">
                <a:solidFill>
                  <a:srgbClr val="AC0000"/>
                </a:solidFill>
                <a:latin typeface="Microsoft Sans Serif"/>
                <a:cs typeface="Microsoft Sans Serif"/>
                <a:hlinkClick r:id="rId2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  <a:hlinkClick r:id="rId2"/>
              </a:rPr>
              <a:t>​</a:t>
            </a:r>
            <a:r>
              <a:rPr sz="27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https://www.nature.com/articles/s41598-</a:t>
            </a:r>
            <a:r>
              <a:rPr sz="2700" spc="-10" dirty="0">
                <a:solidFill>
                  <a:srgbClr val="D26900"/>
                </a:solidFill>
                <a:latin typeface="Lucida Sans Unicode"/>
                <a:cs typeface="Lucida Sans Unicode"/>
                <a:hlinkClick r:id="rId2"/>
              </a:rPr>
              <a:t>  </a:t>
            </a:r>
            <a:r>
              <a:rPr sz="2700" u="sng" spc="-3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020-</a:t>
            </a:r>
            <a:r>
              <a:rPr sz="2700" u="sng" spc="-2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64582-</a:t>
            </a:r>
            <a:r>
              <a:rPr sz="2700" u="sng" spc="-5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4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8708" y="547116"/>
            <a:ext cx="2389632" cy="4892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Research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68881"/>
            <a:ext cx="9144000" cy="40132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tabLst>
                <a:tab pos="268605" algn="l"/>
                <a:tab pos="368935" algn="l"/>
              </a:tabLst>
            </a:pPr>
            <a:r>
              <a:rPr sz="1700" spc="136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1700">
                <a:solidFill>
                  <a:srgbClr val="AC0000"/>
                </a:solidFill>
                <a:latin typeface="Microsoft Sans Serif"/>
                <a:cs typeface="Microsoft Sans Serif"/>
              </a:rPr>
              <a:t>	</a:t>
            </a:r>
            <a:r>
              <a:rPr sz="2500" spc="-20">
                <a:latin typeface="Lucida Sans Unicode"/>
                <a:cs typeface="Lucida Sans Unicode"/>
              </a:rPr>
              <a:t>A</a:t>
            </a:r>
            <a:r>
              <a:rPr sz="2500" spc="-5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dignified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handling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of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corpses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should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be</a:t>
            </a:r>
            <a:r>
              <a:rPr sz="2500" spc="-15" dirty="0">
                <a:latin typeface="Lucida Sans Unicode"/>
                <a:cs typeface="Lucida Sans Unicode"/>
              </a:rPr>
              <a:t> central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in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daily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practice </a:t>
            </a:r>
            <a:r>
              <a:rPr sz="2500" spc="-15" dirty="0">
                <a:latin typeface="Lucida Sans Unicode"/>
                <a:cs typeface="Lucida Sans Unicode"/>
              </a:rPr>
              <a:t>of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forensic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medicine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and </a:t>
            </a:r>
            <a:r>
              <a:rPr sz="2500" spc="-15" dirty="0">
                <a:latin typeface="Lucida Sans Unicode"/>
                <a:cs typeface="Lucida Sans Unicode"/>
              </a:rPr>
              <a:t>forensic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staff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should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always </a:t>
            </a:r>
            <a:r>
              <a:rPr sz="2500" spc="-20" dirty="0">
                <a:latin typeface="Lucida Sans Unicode"/>
                <a:cs typeface="Lucida Sans Unicode"/>
              </a:rPr>
              <a:t>have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in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mind</a:t>
            </a:r>
            <a:r>
              <a:rPr sz="2500" spc="2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the</a:t>
            </a:r>
            <a:r>
              <a:rPr sz="2500" spc="-15" dirty="0">
                <a:latin typeface="Lucida Sans Unicode"/>
                <a:cs typeface="Lucida Sans Unicode"/>
              </a:rPr>
              <a:t> ethical </a:t>
            </a:r>
            <a:r>
              <a:rPr sz="2500" spc="-20" dirty="0">
                <a:latin typeface="Lucida Sans Unicode"/>
                <a:cs typeface="Lucida Sans Unicode"/>
              </a:rPr>
              <a:t>dimension</a:t>
            </a:r>
            <a:r>
              <a:rPr sz="2500" spc="2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of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human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corpses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in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spite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of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their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regular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confrontation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with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the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dead.</a:t>
            </a:r>
            <a:endParaRPr sz="2500">
              <a:latin typeface="Lucida Sans Unicode"/>
              <a:cs typeface="Lucida Sans Unicode"/>
            </a:endParaRPr>
          </a:p>
          <a:p>
            <a:pPr marL="268605" marR="2339975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700" spc="-1700" dirty="0">
                <a:solidFill>
                  <a:srgbClr val="AC0000"/>
                </a:solidFill>
                <a:latin typeface="Microsoft Sans Serif"/>
                <a:cs typeface="Microsoft Sans Serif"/>
                <a:hlinkClick r:id="rId2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  <a:hlinkClick r:id="rId2"/>
              </a:rPr>
              <a:t>​</a:t>
            </a:r>
            <a:r>
              <a:rPr sz="2500" u="sng" spc="-2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https</a:t>
            </a:r>
            <a:r>
              <a:rPr sz="2500" u="sng" spc="-2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://jfse-ojs-</a:t>
            </a:r>
            <a:r>
              <a:rPr sz="2500" spc="625">
                <a:solidFill>
                  <a:srgbClr val="D26900"/>
                </a:solidFill>
                <a:latin typeface="Lucida Sans Unicode"/>
                <a:cs typeface="Lucida Sans Unicode"/>
                <a:hlinkClick r:id="rId2"/>
              </a:rPr>
              <a:t>  </a:t>
            </a:r>
            <a:r>
              <a:rPr sz="2500" u="sng" spc="-1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tamu.tdl.org/jfse/article/view/70</a:t>
            </a:r>
            <a:endParaRPr sz="2500">
              <a:latin typeface="Lucida Sans Unicode"/>
              <a:cs typeface="Lucida Sans Unicode"/>
            </a:endParaRPr>
          </a:p>
          <a:p>
            <a:pPr marL="268605" marR="20320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700" spc="-1700" dirty="0">
                <a:solidFill>
                  <a:srgbClr val="AC0000"/>
                </a:solidFill>
                <a:latin typeface="Microsoft Sans Serif"/>
                <a:cs typeface="Microsoft Sans Serif"/>
                <a:hlinkClick r:id="rId3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  <a:hlinkClick r:id="rId3"/>
              </a:rPr>
              <a:t>​</a:t>
            </a:r>
            <a:r>
              <a:rPr sz="25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3"/>
              </a:rPr>
              <a:t>https://link.springer.com/book/10.1007/978-</a:t>
            </a:r>
            <a:r>
              <a:rPr sz="2500" spc="625" dirty="0">
                <a:solidFill>
                  <a:srgbClr val="D26900"/>
                </a:solidFill>
                <a:latin typeface="Lucida Sans Unicode"/>
                <a:cs typeface="Lucida Sans Unicode"/>
                <a:hlinkClick r:id="rId3"/>
              </a:rPr>
              <a:t>  </a:t>
            </a:r>
            <a:r>
              <a:rPr sz="25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3"/>
              </a:rPr>
              <a:t>3-319-56869-</a:t>
            </a:r>
            <a:r>
              <a:rPr sz="2500" u="sng" spc="-5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3"/>
              </a:rPr>
              <a:t>0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700" spc="1360" dirty="0">
                <a:solidFill>
                  <a:srgbClr val="AC0000"/>
                </a:solidFill>
                <a:latin typeface="Microsoft Sans Serif"/>
                <a:cs typeface="Microsoft Sans Serif"/>
                <a:hlinkClick r:id="rId4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  <a:hlinkClick r:id="rId4"/>
              </a:rPr>
              <a:t>​	</a:t>
            </a:r>
            <a:r>
              <a:rPr sz="2500" u="sng" spc="-1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4"/>
              </a:rPr>
              <a:t>https://pubmed.ncbi.nlm.nih.gov/19438443/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4851" y="547116"/>
            <a:ext cx="4669536" cy="4892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Ethics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20113"/>
            <a:ext cx="7859395" cy="417576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68605" marR="51435" indent="-256540">
              <a:lnSpc>
                <a:spcPct val="80000"/>
              </a:lnSpc>
              <a:spcBef>
                <a:spcPts val="655"/>
              </a:spcBef>
              <a:tabLst>
                <a:tab pos="268605" algn="l"/>
              </a:tabLst>
            </a:pPr>
            <a:r>
              <a:rPr sz="1550" spc="-155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300" b="1" dirty="0">
                <a:latin typeface="Arial"/>
                <a:cs typeface="Arial"/>
              </a:rPr>
              <a:t>Family</a:t>
            </a:r>
            <a:r>
              <a:rPr sz="2300" b="1" spc="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medicine</a:t>
            </a:r>
            <a:r>
              <a:rPr sz="2300" b="1" spc="20" dirty="0">
                <a:latin typeface="Arial"/>
                <a:cs typeface="Arial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speciality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that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responsible</a:t>
            </a:r>
            <a:r>
              <a:rPr sz="2300" spc="575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for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providing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comprehensive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continuing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care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to </a:t>
            </a:r>
            <a:r>
              <a:rPr sz="2300" dirty="0">
                <a:latin typeface="Lucida Sans Unicode"/>
                <a:cs typeface="Lucida Sans Unicode"/>
              </a:rPr>
              <a:t>all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individuals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seeking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medical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advice,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irrespective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of </a:t>
            </a:r>
            <a:r>
              <a:rPr sz="2300" dirty="0">
                <a:latin typeface="Lucida Sans Unicode"/>
                <a:cs typeface="Lucida Sans Unicode"/>
              </a:rPr>
              <a:t>gender,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age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illness.</a:t>
            </a:r>
            <a:endParaRPr sz="2300">
              <a:latin typeface="Lucida Sans Unicode"/>
              <a:cs typeface="Lucida Sans Unicode"/>
            </a:endParaRPr>
          </a:p>
          <a:p>
            <a:pPr marL="268605" marR="382905" indent="-256540">
              <a:lnSpc>
                <a:spcPct val="8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550" spc="-155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300" dirty="0">
                <a:latin typeface="Lucida Sans Unicode"/>
                <a:cs typeface="Lucida Sans Unicode"/>
              </a:rPr>
              <a:t>Medical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expertise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family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physician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crucial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spc="-370" dirty="0">
                <a:latin typeface="Lucida Sans Unicode"/>
                <a:cs typeface="Lucida Sans Unicode"/>
              </a:rPr>
              <a:t>in</a:t>
            </a:r>
            <a:r>
              <a:rPr sz="2300" spc="575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death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investigations.</a:t>
            </a:r>
            <a:endParaRPr sz="23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000"/>
              </a:lnSpc>
              <a:spcBef>
                <a:spcPts val="395"/>
              </a:spcBef>
              <a:tabLst>
                <a:tab pos="268605" algn="l"/>
                <a:tab pos="360045" algn="l"/>
              </a:tabLst>
            </a:pPr>
            <a:r>
              <a:rPr sz="1550" spc="1285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	</a:t>
            </a:r>
            <a:r>
              <a:rPr sz="2300" spc="-5" dirty="0">
                <a:latin typeface="Lucida Sans Unicode"/>
                <a:cs typeface="Lucida Sans Unicode"/>
              </a:rPr>
              <a:t>I</a:t>
            </a:r>
            <a:r>
              <a:rPr sz="2300" dirty="0">
                <a:latin typeface="Lucida Sans Unicode"/>
                <a:cs typeface="Lucida Sans Unicode"/>
              </a:rPr>
              <a:t>t </a:t>
            </a:r>
            <a:r>
              <a:rPr sz="2300" spc="-10" dirty="0">
                <a:latin typeface="Lucida Sans Unicode"/>
                <a:cs typeface="Lucida Sans Unicode"/>
              </a:rPr>
              <a:t>begins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wi</a:t>
            </a:r>
            <a:r>
              <a:rPr sz="2300" dirty="0">
                <a:latin typeface="Lucida Sans Unicode"/>
                <a:cs typeface="Lucida Sans Unicode"/>
              </a:rPr>
              <a:t>th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bo</a:t>
            </a:r>
            <a:r>
              <a:rPr sz="2300" dirty="0">
                <a:latin typeface="Lucida Sans Unicode"/>
                <a:cs typeface="Lucida Sans Unicode"/>
              </a:rPr>
              <a:t>dy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examinat</a:t>
            </a:r>
            <a:r>
              <a:rPr sz="2300" spc="5" dirty="0">
                <a:latin typeface="Lucida Sans Unicode"/>
                <a:cs typeface="Lucida Sans Unicode"/>
              </a:rPr>
              <a:t>i</a:t>
            </a:r>
            <a:r>
              <a:rPr sz="2300" dirty="0">
                <a:latin typeface="Lucida Sans Unicode"/>
                <a:cs typeface="Lucida Sans Unicode"/>
              </a:rPr>
              <a:t>on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an</a:t>
            </a:r>
            <a:r>
              <a:rPr sz="2300" dirty="0">
                <a:latin typeface="Lucida Sans Unicode"/>
                <a:cs typeface="Lucida Sans Unicode"/>
              </a:rPr>
              <a:t>d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evidence co</a:t>
            </a:r>
            <a:r>
              <a:rPr sz="2300" dirty="0">
                <a:latin typeface="Lucida Sans Unicode"/>
                <a:cs typeface="Lucida Sans Unicode"/>
              </a:rPr>
              <a:t>ll</a:t>
            </a:r>
            <a:r>
              <a:rPr sz="2300" spc="-5" dirty="0">
                <a:latin typeface="Lucida Sans Unicode"/>
                <a:cs typeface="Lucida Sans Unicode"/>
              </a:rPr>
              <a:t>ect</a:t>
            </a:r>
            <a:r>
              <a:rPr sz="2300" spc="5" dirty="0">
                <a:latin typeface="Lucida Sans Unicode"/>
                <a:cs typeface="Lucida Sans Unicode"/>
              </a:rPr>
              <a:t>i</a:t>
            </a:r>
            <a:r>
              <a:rPr sz="2300" dirty="0">
                <a:latin typeface="Lucida Sans Unicode"/>
                <a:cs typeface="Lucida Sans Unicode"/>
              </a:rPr>
              <a:t>on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-15" dirty="0">
                <a:latin typeface="Lucida Sans Unicode"/>
                <a:cs typeface="Lucida Sans Unicode"/>
              </a:rPr>
              <a:t>at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th</a:t>
            </a:r>
            <a:r>
              <a:rPr sz="2300" dirty="0">
                <a:latin typeface="Lucida Sans Unicode"/>
                <a:cs typeface="Lucida Sans Unicode"/>
              </a:rPr>
              <a:t>e </a:t>
            </a:r>
            <a:r>
              <a:rPr sz="2300" spc="-5" dirty="0">
                <a:latin typeface="Lucida Sans Unicode"/>
                <a:cs typeface="Lucida Sans Unicode"/>
              </a:rPr>
              <a:t>scen</a:t>
            </a:r>
            <a:r>
              <a:rPr sz="2300" dirty="0">
                <a:latin typeface="Lucida Sans Unicode"/>
                <a:cs typeface="Lucida Sans Unicode"/>
              </a:rPr>
              <a:t>e </a:t>
            </a:r>
            <a:r>
              <a:rPr sz="2300" spc="-5" dirty="0">
                <a:latin typeface="Lucida Sans Unicode"/>
                <a:cs typeface="Lucida Sans Unicode"/>
              </a:rPr>
              <a:t>an</a:t>
            </a:r>
            <a:r>
              <a:rPr sz="2300" dirty="0">
                <a:latin typeface="Lucida Sans Unicode"/>
                <a:cs typeface="Lucida Sans Unicode"/>
              </a:rPr>
              <a:t>d </a:t>
            </a:r>
            <a:r>
              <a:rPr sz="2300" spc="-5" dirty="0">
                <a:latin typeface="Lucida Sans Unicode"/>
                <a:cs typeface="Lucida Sans Unicode"/>
              </a:rPr>
              <a:t>proce</a:t>
            </a:r>
            <a:r>
              <a:rPr sz="2300" dirty="0">
                <a:latin typeface="Lucida Sans Unicode"/>
                <a:cs typeface="Lucida Sans Unicode"/>
              </a:rPr>
              <a:t>eds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th</a:t>
            </a:r>
            <a:r>
              <a:rPr sz="2300" spc="5" dirty="0">
                <a:latin typeface="Lucida Sans Unicode"/>
                <a:cs typeface="Lucida Sans Unicode"/>
              </a:rPr>
              <a:t>r</a:t>
            </a:r>
            <a:r>
              <a:rPr sz="2300" dirty="0">
                <a:latin typeface="Lucida Sans Unicode"/>
                <a:cs typeface="Lucida Sans Unicode"/>
              </a:rPr>
              <a:t>ough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hi</a:t>
            </a:r>
            <a:r>
              <a:rPr sz="2300" spc="5" dirty="0">
                <a:latin typeface="Lucida Sans Unicode"/>
                <a:cs typeface="Lucida Sans Unicode"/>
              </a:rPr>
              <a:t>s</a:t>
            </a:r>
            <a:r>
              <a:rPr sz="2300" spc="-5" dirty="0">
                <a:latin typeface="Lucida Sans Unicode"/>
                <a:cs typeface="Lucida Sans Unicode"/>
              </a:rPr>
              <a:t>to</a:t>
            </a:r>
            <a:r>
              <a:rPr sz="2300" spc="10" dirty="0">
                <a:latin typeface="Lucida Sans Unicode"/>
                <a:cs typeface="Lucida Sans Unicode"/>
              </a:rPr>
              <a:t>r</a:t>
            </a:r>
            <a:r>
              <a:rPr sz="2300" spc="-5" dirty="0">
                <a:latin typeface="Lucida Sans Unicode"/>
                <a:cs typeface="Lucida Sans Unicode"/>
              </a:rPr>
              <a:t>y, </a:t>
            </a:r>
            <a:r>
              <a:rPr sz="2300" dirty="0">
                <a:latin typeface="Lucida Sans Unicode"/>
                <a:cs typeface="Lucida Sans Unicode"/>
              </a:rPr>
              <a:t>phy</a:t>
            </a:r>
            <a:r>
              <a:rPr sz="2300" spc="5" dirty="0">
                <a:latin typeface="Lucida Sans Unicode"/>
                <a:cs typeface="Lucida Sans Unicode"/>
              </a:rPr>
              <a:t>si</a:t>
            </a:r>
            <a:r>
              <a:rPr sz="2300" spc="-5" dirty="0">
                <a:latin typeface="Lucida Sans Unicode"/>
                <a:cs typeface="Lucida Sans Unicode"/>
              </a:rPr>
              <a:t>ca</a:t>
            </a:r>
            <a:r>
              <a:rPr sz="2300" dirty="0">
                <a:latin typeface="Lucida Sans Unicode"/>
                <a:cs typeface="Lucida Sans Unicode"/>
              </a:rPr>
              <a:t>l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examination,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laboratory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tests,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an</a:t>
            </a:r>
            <a:r>
              <a:rPr sz="2300" dirty="0">
                <a:latin typeface="Lucida Sans Unicode"/>
                <a:cs typeface="Lucida Sans Unicode"/>
              </a:rPr>
              <a:t>d</a:t>
            </a:r>
            <a:r>
              <a:rPr sz="2300" spc="-5" dirty="0">
                <a:latin typeface="Lucida Sans Unicode"/>
                <a:cs typeface="Lucida Sans Unicode"/>
              </a:rPr>
              <a:t> diagnosis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–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 </a:t>
            </a:r>
            <a:r>
              <a:rPr sz="2300" spc="-5" dirty="0">
                <a:latin typeface="Lucida Sans Unicode"/>
                <a:cs typeface="Lucida Sans Unicode"/>
              </a:rPr>
              <a:t>short</a:t>
            </a:r>
            <a:r>
              <a:rPr sz="2300" dirty="0">
                <a:latin typeface="Lucida Sans Unicode"/>
                <a:cs typeface="Lucida Sans Unicode"/>
              </a:rPr>
              <a:t>,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th</a:t>
            </a:r>
            <a:r>
              <a:rPr sz="2300" dirty="0">
                <a:latin typeface="Lucida Sans Unicode"/>
                <a:cs typeface="Lucida Sans Unicode"/>
              </a:rPr>
              <a:t>e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b</a:t>
            </a:r>
            <a:r>
              <a:rPr sz="2300" spc="5" dirty="0">
                <a:latin typeface="Lucida Sans Unicode"/>
                <a:cs typeface="Lucida Sans Unicode"/>
              </a:rPr>
              <a:t>r</a:t>
            </a:r>
            <a:r>
              <a:rPr sz="2300" spc="-5" dirty="0">
                <a:latin typeface="Lucida Sans Unicode"/>
                <a:cs typeface="Lucida Sans Unicode"/>
              </a:rPr>
              <a:t>oa</a:t>
            </a:r>
            <a:r>
              <a:rPr sz="2300" dirty="0">
                <a:latin typeface="Lucida Sans Unicode"/>
                <a:cs typeface="Lucida Sans Unicode"/>
              </a:rPr>
              <a:t>d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ingredients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-15" dirty="0">
                <a:latin typeface="Lucida Sans Unicode"/>
                <a:cs typeface="Lucida Sans Unicode"/>
              </a:rPr>
              <a:t>of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15" dirty="0">
                <a:latin typeface="Lucida Sans Unicode"/>
                <a:cs typeface="Lucida Sans Unicode"/>
              </a:rPr>
              <a:t>a </a:t>
            </a:r>
            <a:r>
              <a:rPr sz="2300" spc="-5" dirty="0">
                <a:latin typeface="Lucida Sans Unicode"/>
                <a:cs typeface="Lucida Sans Unicode"/>
              </a:rPr>
              <a:t>docto</a:t>
            </a:r>
            <a:r>
              <a:rPr sz="2300" spc="5" dirty="0">
                <a:latin typeface="Lucida Sans Unicode"/>
                <a:cs typeface="Lucida Sans Unicode"/>
              </a:rPr>
              <a:t>r</a:t>
            </a:r>
            <a:r>
              <a:rPr sz="2300" dirty="0">
                <a:latin typeface="Lucida Sans Unicode"/>
                <a:cs typeface="Lucida Sans Unicode"/>
              </a:rPr>
              <a:t>’s </a:t>
            </a:r>
            <a:r>
              <a:rPr sz="2300" spc="-10" dirty="0">
                <a:latin typeface="Lucida Sans Unicode"/>
                <a:cs typeface="Lucida Sans Unicode"/>
              </a:rPr>
              <a:t>treatment</a:t>
            </a:r>
            <a:r>
              <a:rPr sz="2300" dirty="0">
                <a:latin typeface="Lucida Sans Unicode"/>
                <a:cs typeface="Lucida Sans Unicode"/>
              </a:rPr>
              <a:t> of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15" dirty="0">
                <a:latin typeface="Lucida Sans Unicode"/>
                <a:cs typeface="Lucida Sans Unicode"/>
              </a:rPr>
              <a:t>a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li</a:t>
            </a:r>
            <a:r>
              <a:rPr sz="2300" dirty="0">
                <a:latin typeface="Lucida Sans Unicode"/>
                <a:cs typeface="Lucida Sans Unicode"/>
              </a:rPr>
              <a:t>ving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patient.</a:t>
            </a:r>
            <a:endParaRPr sz="2300">
              <a:latin typeface="Lucida Sans Unicode"/>
              <a:cs typeface="Lucida Sans Unicode"/>
            </a:endParaRPr>
          </a:p>
          <a:p>
            <a:pPr marL="268605" marR="168910" indent="-256540">
              <a:lnSpc>
                <a:spcPct val="801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550" spc="-155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key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goal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provide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objective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evidence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of</a:t>
            </a:r>
            <a:r>
              <a:rPr sz="2300" spc="575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cause,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timing,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manner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death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for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adjudication </a:t>
            </a:r>
            <a:r>
              <a:rPr sz="2300" dirty="0">
                <a:latin typeface="Lucida Sans Unicode"/>
                <a:cs typeface="Lucida Sans Unicode"/>
              </a:rPr>
              <a:t>by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 criminal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justice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system.</a:t>
            </a:r>
            <a:endParaRPr sz="23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6207" y="547116"/>
            <a:ext cx="4308348" cy="5882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Family Medicine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0DFED6-4395-829D-DFDA-B2D26F337B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0170" y="1043042"/>
            <a:ext cx="5013007" cy="520335"/>
          </a:xfrm>
        </p:spPr>
        <p:txBody>
          <a:bodyPr wrap="square" lIns="0" tIns="12383" rIns="0" bIns="0">
            <a:spAutoFit/>
          </a:bodyPr>
          <a:lstStyle/>
          <a:p>
            <a:pPr marL="9525">
              <a:spcBef>
                <a:spcPts val="98"/>
              </a:spcBef>
              <a:defRPr/>
            </a:pPr>
            <a:r>
              <a:rPr sz="3300" dirty="0">
                <a:latin typeface="Calibri Light"/>
                <a:cs typeface="Calibri Light"/>
              </a:rPr>
              <a:t>How</a:t>
            </a:r>
            <a:r>
              <a:rPr sz="3300" spc="-15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to</a:t>
            </a:r>
            <a:r>
              <a:rPr sz="3300" spc="-169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use</a:t>
            </a:r>
            <a:r>
              <a:rPr sz="3300" spc="-14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HEC</a:t>
            </a:r>
            <a:r>
              <a:rPr sz="3300" spc="-161" dirty="0">
                <a:latin typeface="Calibri Light"/>
                <a:cs typeface="Calibri Light"/>
              </a:rPr>
              <a:t> </a:t>
            </a:r>
            <a:r>
              <a:rPr sz="3300" spc="-19" dirty="0">
                <a:latin typeface="Calibri Light"/>
                <a:cs typeface="Calibri Light"/>
              </a:rPr>
              <a:t>Digital</a:t>
            </a:r>
            <a:r>
              <a:rPr sz="3300" spc="-131" dirty="0">
                <a:latin typeface="Calibri Light"/>
                <a:cs typeface="Calibri Light"/>
              </a:rPr>
              <a:t> </a:t>
            </a:r>
            <a:r>
              <a:rPr sz="3300" spc="-8" dirty="0">
                <a:latin typeface="Calibri Light"/>
                <a:cs typeface="Calibri Light"/>
              </a:rPr>
              <a:t>Library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9939" name="object 3">
            <a:extLst>
              <a:ext uri="{FF2B5EF4-FFF2-40B4-BE49-F238E27FC236}">
                <a16:creationId xmlns:a16="http://schemas.microsoft.com/office/drawing/2014/main" id="{07F05D00-2FF4-48EF-841D-1CADEECB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1736725"/>
            <a:ext cx="86899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486" rIns="0" bIns="0">
            <a:spAutoFit/>
          </a:bodyPr>
          <a:lstStyle>
            <a:lvl1pPr marL="395288" indent="-385763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638"/>
              </a:spcBef>
              <a:buFont typeface="Wingdings" panose="05000000000000000000" pitchFamily="2" charset="2"/>
              <a:buChar char="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Go to the website of HEC National Digital Library</a:t>
            </a:r>
          </a:p>
          <a:p>
            <a:pPr>
              <a:spcBef>
                <a:spcPts val="563"/>
              </a:spcBef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en-US" altLang="en-US" sz="2000">
                <a:solidFill>
                  <a:srgbClr val="2D75B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http://www.digitallibrary.edu.pk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75"/>
              </a:spcBef>
              <a:buFont typeface="Wingdings" panose="05000000000000000000" pitchFamily="2" charset="2"/>
              <a:buChar char="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On Home Page, click on the INSTITUTES.</a:t>
            </a:r>
          </a:p>
          <a:p>
            <a:pPr>
              <a:lnSpc>
                <a:spcPts val="2313"/>
              </a:lnSpc>
              <a:spcBef>
                <a:spcPts val="725"/>
              </a:spcBef>
              <a:buFont typeface="Wingdings" panose="05000000000000000000" pitchFamily="2" charset="2"/>
              <a:buChar char="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A page will appear showing the universities from Public and Private Sector and 	other Institutes which have access to HEC National Digital Library (HNDL).</a:t>
            </a:r>
          </a:p>
          <a:p>
            <a:pPr>
              <a:spcBef>
                <a:spcPts val="463"/>
              </a:spcBef>
              <a:buFont typeface="Wingdings" panose="05000000000000000000" pitchFamily="2" charset="2"/>
              <a:buChar char="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Select your desired Institute.</a:t>
            </a:r>
          </a:p>
          <a:p>
            <a:pPr>
              <a:spcBef>
                <a:spcPts val="563"/>
              </a:spcBef>
              <a:buFont typeface="Wingdings" panose="05000000000000000000" pitchFamily="2" charset="2"/>
              <a:buChar char="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A page will appear showing the resources of the institution</a:t>
            </a:r>
          </a:p>
          <a:p>
            <a:pPr>
              <a:spcBef>
                <a:spcPts val="563"/>
              </a:spcBef>
              <a:buFont typeface="Wingdings" panose="05000000000000000000" pitchFamily="2" charset="2"/>
              <a:buChar char="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Journals and Researches will appear</a:t>
            </a:r>
          </a:p>
          <a:p>
            <a:pPr>
              <a:lnSpc>
                <a:spcPts val="2313"/>
              </a:lnSpc>
              <a:spcBef>
                <a:spcPts val="725"/>
              </a:spcBef>
              <a:buFont typeface="Wingdings" panose="05000000000000000000" pitchFamily="2" charset="2"/>
              <a:buChar char="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	You can find a Journal by clicking on JOURNALS AND DATABASE and enter a keyword to search for your desired journal</a:t>
            </a:r>
          </a:p>
        </p:txBody>
      </p:sp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64471DA3-F67E-85AF-DA8C-4E18C1890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305675" cy="677108"/>
          </a:xfrm>
        </p:spPr>
        <p:txBody>
          <a:bodyPr/>
          <a:lstStyle/>
          <a:p>
            <a:r>
              <a:rPr lang="en-US" sz="4400" dirty="0"/>
              <a:t>Learning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3200" dirty="0"/>
              <a:t>Principles &amp; Practice of Forensic Medicine.				</a:t>
            </a:r>
          </a:p>
          <a:p>
            <a:pPr marL="0" indent="0" algn="ctr">
              <a:buNone/>
            </a:pPr>
            <a:r>
              <a:rPr lang="en-US" sz="3200" dirty="0"/>
              <a:t>   by </a:t>
            </a:r>
            <a:r>
              <a:rPr lang="en-US" sz="3200" dirty="0" err="1"/>
              <a:t>Nasib</a:t>
            </a:r>
            <a:r>
              <a:rPr lang="en-US" sz="3200" dirty="0"/>
              <a:t> R. </a:t>
            </a:r>
            <a:r>
              <a:rPr lang="en-US" sz="3200" dirty="0" err="1"/>
              <a:t>Awan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algn="ctr"/>
            <a:r>
              <a:rPr lang="en-US" sz="3200" dirty="0"/>
              <a:t>Parikh’s Textbook of Medical Jurisprudence, 			</a:t>
            </a:r>
          </a:p>
          <a:p>
            <a:pPr marL="0" indent="0" algn="ctr">
              <a:buNone/>
            </a:pPr>
            <a:r>
              <a:rPr lang="en-US" sz="3200" dirty="0"/>
              <a:t>    Forensic Medicine &amp; Toxicology.	</a:t>
            </a: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26A88BF8-9AA2-B1E0-2216-5832DCBC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9677" y="566905"/>
            <a:ext cx="3405406" cy="4504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8109" y="2049727"/>
            <a:ext cx="3449619" cy="3556464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D82E13C-6A81-4508-BF7B-8957B759253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1394" y="2351659"/>
            <a:ext cx="359917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C00000"/>
                </a:solidFill>
                <a:latin typeface="Arial"/>
                <a:cs typeface="Arial"/>
              </a:rPr>
              <a:t>THANK</a:t>
            </a:r>
            <a:r>
              <a:rPr sz="4800" b="1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800" b="1" spc="-70" dirty="0">
                <a:solidFill>
                  <a:srgbClr val="C00000"/>
                </a:solidFill>
                <a:latin typeface="Arial"/>
                <a:cs typeface="Arial"/>
              </a:rPr>
              <a:t>YOU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05675" cy="1219200"/>
          </a:xfrm>
        </p:spPr>
        <p:txBody>
          <a:bodyPr/>
          <a:lstStyle/>
          <a:p>
            <a:r>
              <a:rPr lang="en-GB" sz="3600" dirty="0">
                <a:solidFill>
                  <a:srgbClr val="C00000"/>
                </a:solidFill>
              </a:rPr>
              <a:t>Vision of RMU</a:t>
            </a:r>
            <a:br>
              <a:rPr lang="en-GB" sz="3600" dirty="0">
                <a:solidFill>
                  <a:srgbClr val="C00000"/>
                </a:solidFill>
              </a:rPr>
            </a:br>
            <a:r>
              <a:rPr lang="en-GB" sz="3600" dirty="0">
                <a:solidFill>
                  <a:srgbClr val="C00000"/>
                </a:solidFill>
              </a:rPr>
              <a:t>The Dream/ Tomorrow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00600"/>
          </a:xfrm>
        </p:spPr>
        <p:txBody>
          <a:bodyPr/>
          <a:lstStyle/>
          <a:p>
            <a:pPr marL="539750" indent="-42545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To impart evidence based research oriented medical education</a:t>
            </a:r>
          </a:p>
          <a:p>
            <a:pPr marL="539750" indent="-42545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To provide best possible patient care</a:t>
            </a:r>
          </a:p>
          <a:p>
            <a:pPr marL="539750" indent="-42545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To inculcate the values of mutual respect and ethical practice of medicine</a:t>
            </a:r>
          </a:p>
          <a:p>
            <a:endParaRPr lang="en-US" dirty="0"/>
          </a:p>
        </p:txBody>
      </p:sp>
      <p:pic>
        <p:nvPicPr>
          <p:cNvPr id="5" name="Picture 4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21BD513E-B8B7-0448-E64D-B5B983E07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209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9542" y="562355"/>
            <a:ext cx="5899018" cy="4566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610867"/>
            <a:ext cx="8229600" cy="4267200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A48C2C86-BDC3-B681-B3FB-53888C09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05675" cy="738664"/>
          </a:xfrm>
        </p:spPr>
        <p:txBody>
          <a:bodyPr/>
          <a:lstStyle/>
          <a:p>
            <a:r>
              <a:rPr lang="en-US" sz="4800" dirty="0">
                <a:solidFill>
                  <a:srgbClr val="C00000"/>
                </a:solidFill>
              </a:rPr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57795" cy="4267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ell MT" pitchFamily="18" charset="0"/>
              </a:rPr>
              <a:t>Learning Objectives </a:t>
            </a:r>
          </a:p>
          <a:p>
            <a:r>
              <a:rPr lang="en-US" sz="2800" dirty="0">
                <a:latin typeface="Bell MT" pitchFamily="18" charset="0"/>
              </a:rPr>
              <a:t>Core concept </a:t>
            </a:r>
            <a:r>
              <a:rPr lang="en-US" sz="2800" i="1" dirty="0">
                <a:latin typeface="Bell MT" pitchFamily="18" charset="0"/>
              </a:rPr>
              <a:t>70 %</a:t>
            </a:r>
          </a:p>
          <a:p>
            <a:r>
              <a:rPr lang="en-US" sz="2800" dirty="0">
                <a:latin typeface="Bell MT" pitchFamily="18" charset="0"/>
              </a:rPr>
              <a:t>Horizontal integration related to Pathology and Pharmacology </a:t>
            </a:r>
            <a:r>
              <a:rPr lang="en-US" sz="2800" i="1" dirty="0">
                <a:latin typeface="Bell MT" pitchFamily="18" charset="0"/>
              </a:rPr>
              <a:t>15 %</a:t>
            </a:r>
          </a:p>
          <a:p>
            <a:r>
              <a:rPr lang="en-US" sz="28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2800" i="1" dirty="0">
                <a:latin typeface="Bell MT" pitchFamily="18" charset="0"/>
              </a:rPr>
              <a:t>10%</a:t>
            </a:r>
          </a:p>
          <a:p>
            <a:r>
              <a:rPr lang="en-US" sz="2800" dirty="0">
                <a:latin typeface="Bell MT" pitchFamily="18" charset="0"/>
              </a:rPr>
              <a:t>Research article relevant to the topic </a:t>
            </a:r>
            <a:r>
              <a:rPr lang="en-US" sz="2800" i="1" dirty="0">
                <a:latin typeface="Bell MT" pitchFamily="18" charset="0"/>
              </a:rPr>
              <a:t>3%</a:t>
            </a:r>
          </a:p>
          <a:p>
            <a:r>
              <a:rPr lang="en-US" sz="2800" dirty="0">
                <a:latin typeface="Bell MT" pitchFamily="18" charset="0"/>
              </a:rPr>
              <a:t>Ethics and family medicine </a:t>
            </a:r>
            <a:r>
              <a:rPr lang="en-US" sz="2800" i="1" dirty="0">
                <a:latin typeface="Bell MT" pitchFamily="18" charset="0"/>
              </a:rPr>
              <a:t>2%</a:t>
            </a: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9BC9F541-9F65-52D8-A289-62083474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4310"/>
            <a:ext cx="7873365" cy="4526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97535" indent="-256540">
              <a:lnSpc>
                <a:spcPct val="100000"/>
              </a:lnSpc>
              <a:spcBef>
                <a:spcPts val="95"/>
              </a:spcBef>
              <a:tabLst>
                <a:tab pos="268605" algn="l"/>
                <a:tab pos="2691765" algn="l"/>
              </a:tabLst>
            </a:pPr>
            <a:r>
              <a:rPr sz="1900" spc="150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9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800" spc="-15">
                <a:latin typeface="Lucida Sans Unicode"/>
                <a:cs typeface="Lucida Sans Unicode"/>
              </a:rPr>
              <a:t>Define</a:t>
            </a:r>
            <a:r>
              <a:rPr sz="2800" spc="5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DNA</a:t>
            </a:r>
            <a:r>
              <a:rPr sz="2800" spc="25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finger</a:t>
            </a:r>
            <a:r>
              <a:rPr sz="2800" spc="10" dirty="0">
                <a:latin typeface="Lucida Sans Unicode"/>
                <a:cs typeface="Lucida Sans Unicode"/>
              </a:rPr>
              <a:t> </a:t>
            </a:r>
            <a:r>
              <a:rPr sz="2800" spc="-65" dirty="0">
                <a:latin typeface="Lucida Sans Unicode"/>
                <a:cs typeface="Lucida Sans Unicode"/>
              </a:rPr>
              <a:t>printing</a:t>
            </a:r>
            <a:r>
              <a:rPr sz="2800" spc="40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and</a:t>
            </a:r>
            <a:r>
              <a:rPr sz="2800" spc="-45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state</a:t>
            </a:r>
            <a:r>
              <a:rPr sz="2800" spc="20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the</a:t>
            </a:r>
            <a:r>
              <a:rPr sz="2800" spc="-15" dirty="0">
                <a:latin typeface="Lucida Sans Unicode"/>
                <a:cs typeface="Lucida Sans Unicode"/>
              </a:rPr>
              <a:t> objectives</a:t>
            </a:r>
            <a:r>
              <a:rPr sz="2800" spc="35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of</a:t>
            </a:r>
            <a:r>
              <a:rPr sz="2800" dirty="0">
                <a:latin typeface="Lucida Sans Unicode"/>
                <a:cs typeface="Lucida Sans Unicode"/>
              </a:rPr>
              <a:t>	</a:t>
            </a:r>
            <a:r>
              <a:rPr sz="2800" spc="-20" dirty="0">
                <a:latin typeface="Lucida Sans Unicode"/>
                <a:cs typeface="Lucida Sans Unicode"/>
              </a:rPr>
              <a:t>DNA</a:t>
            </a:r>
            <a:r>
              <a:rPr sz="2800" spc="-5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finger</a:t>
            </a:r>
            <a:r>
              <a:rPr sz="2800" spc="25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profiling</a:t>
            </a:r>
            <a:r>
              <a:rPr sz="2800" spc="30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in</a:t>
            </a:r>
            <a:r>
              <a:rPr sz="2800" spc="-10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forensic</a:t>
            </a:r>
            <a:r>
              <a:rPr sz="2800" spc="20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Medicine</a:t>
            </a:r>
            <a:endParaRPr sz="28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900" spc="-190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lang="en-US" sz="1900" spc="-1900" dirty="0">
                <a:solidFill>
                  <a:srgbClr val="AC0000"/>
                </a:solidFill>
                <a:latin typeface="Microsoft Sans Serif"/>
                <a:cs typeface="Microsoft Sans Serif"/>
              </a:rPr>
              <a:t>  </a:t>
            </a:r>
            <a:r>
              <a:rPr sz="19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lang="en-US" sz="1900" dirty="0">
                <a:solidFill>
                  <a:srgbClr val="AC0000"/>
                </a:solidFill>
                <a:latin typeface="Microsoft Sans Serif"/>
                <a:cs typeface="Microsoft Sans Serif"/>
              </a:rPr>
              <a:t>   </a:t>
            </a:r>
            <a:r>
              <a:rPr sz="2800">
                <a:latin typeface="Lucida Sans Unicode"/>
                <a:cs typeface="Lucida Sans Unicode"/>
              </a:rPr>
              <a:t>Classify</a:t>
            </a:r>
            <a:r>
              <a:rPr sz="2800" spc="-7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different</a:t>
            </a:r>
            <a:r>
              <a:rPr sz="2800" spc="-7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types</a:t>
            </a:r>
            <a:r>
              <a:rPr sz="2800" spc="-8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of</a:t>
            </a:r>
            <a:r>
              <a:rPr sz="2800" spc="-8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methods</a:t>
            </a:r>
            <a:r>
              <a:rPr sz="2800" spc="-6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used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spc="-490" dirty="0">
                <a:latin typeface="Lucida Sans Unicode"/>
                <a:cs typeface="Lucida Sans Unicode"/>
              </a:rPr>
              <a:t>for</a:t>
            </a:r>
            <a:r>
              <a:rPr sz="2800" spc="700" dirty="0">
                <a:latin typeface="Lucida Sans Unicode"/>
                <a:cs typeface="Lucida Sans Unicode"/>
              </a:rPr>
              <a:t>  </a:t>
            </a:r>
            <a:r>
              <a:rPr sz="2800" dirty="0">
                <a:latin typeface="Lucida Sans Unicode"/>
                <a:cs typeface="Lucida Sans Unicode"/>
              </a:rPr>
              <a:t>DNA</a:t>
            </a:r>
            <a:r>
              <a:rPr sz="2800" spc="-6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analysis.</a:t>
            </a:r>
            <a:endParaRPr sz="2800">
              <a:latin typeface="Lucida Sans Unicode"/>
              <a:cs typeface="Lucida Sans Unicode"/>
            </a:endParaRPr>
          </a:p>
          <a:p>
            <a:pPr marL="268605" marR="614045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900" spc="-190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9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lang="en-US" sz="1900" dirty="0">
                <a:solidFill>
                  <a:srgbClr val="AC0000"/>
                </a:solidFill>
                <a:latin typeface="Microsoft Sans Serif"/>
                <a:cs typeface="Microsoft Sans Serif"/>
              </a:rPr>
              <a:t>    </a:t>
            </a:r>
            <a:r>
              <a:rPr sz="2800">
                <a:latin typeface="Lucida Sans Unicode"/>
                <a:cs typeface="Lucida Sans Unicode"/>
              </a:rPr>
              <a:t>Briefly</a:t>
            </a:r>
            <a:r>
              <a:rPr sz="2800" spc="-75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describe</a:t>
            </a:r>
            <a:r>
              <a:rPr sz="2800" spc="-5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the</a:t>
            </a:r>
            <a:r>
              <a:rPr sz="2800" spc="-6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method</a:t>
            </a:r>
            <a:r>
              <a:rPr sz="2800" spc="-6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of</a:t>
            </a:r>
            <a:r>
              <a:rPr sz="2800" spc="-8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collection</a:t>
            </a:r>
            <a:r>
              <a:rPr sz="2800" spc="70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preservation</a:t>
            </a:r>
            <a:r>
              <a:rPr sz="2800" spc="-5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and</a:t>
            </a:r>
            <a:r>
              <a:rPr sz="2800" spc="-8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dispatch</a:t>
            </a:r>
            <a:r>
              <a:rPr sz="2800" spc="-6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of</a:t>
            </a:r>
            <a:r>
              <a:rPr sz="2800" spc="-8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samples.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900" spc="150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9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800" spc="-20">
                <a:latin typeface="Lucida Sans Unicode"/>
                <a:cs typeface="Lucida Sans Unicode"/>
              </a:rPr>
              <a:t>Enlist</a:t>
            </a:r>
            <a:r>
              <a:rPr sz="2800" spc="15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the</a:t>
            </a:r>
            <a:r>
              <a:rPr sz="2800" spc="20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sources</a:t>
            </a:r>
            <a:r>
              <a:rPr sz="2800" spc="30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of</a:t>
            </a:r>
            <a:r>
              <a:rPr sz="2800" spc="5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DNA.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900" spc="150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2800" spc="-20">
                <a:latin typeface="Lucida Sans Unicode"/>
                <a:cs typeface="Lucida Sans Unicode"/>
              </a:rPr>
              <a:t>Enumerate</a:t>
            </a:r>
            <a:r>
              <a:rPr sz="2800" spc="2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the</a:t>
            </a:r>
            <a:r>
              <a:rPr sz="2800" spc="20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uses</a:t>
            </a:r>
            <a:r>
              <a:rPr sz="2800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of</a:t>
            </a:r>
            <a:r>
              <a:rPr sz="2800" dirty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DNA</a:t>
            </a:r>
            <a:r>
              <a:rPr sz="2800" spc="25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finger</a:t>
            </a:r>
            <a:r>
              <a:rPr sz="2800" spc="10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printing.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120" y="568451"/>
            <a:ext cx="4949952" cy="554736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2C142884-C5CE-31BB-0BAA-36ACF2C15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8881"/>
            <a:ext cx="7891145" cy="4369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67055" indent="-25654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700" spc="-17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500" b="1" dirty="0">
                <a:solidFill>
                  <a:srgbClr val="AC0000"/>
                </a:solidFill>
                <a:latin typeface="Arial"/>
                <a:cs typeface="Arial"/>
              </a:rPr>
              <a:t>Definition:</a:t>
            </a:r>
            <a:r>
              <a:rPr sz="2500" b="1" spc="40" dirty="0">
                <a:solidFill>
                  <a:srgbClr val="AC0000"/>
                </a:solidFill>
                <a:latin typeface="Arial"/>
                <a:cs typeface="Arial"/>
              </a:rPr>
              <a:t> </a:t>
            </a:r>
            <a:r>
              <a:rPr sz="2500" b="1" spc="-80" dirty="0">
                <a:solidFill>
                  <a:srgbClr val="AC0000"/>
                </a:solidFill>
                <a:latin typeface="Arial"/>
                <a:cs typeface="Arial"/>
              </a:rPr>
              <a:t>“</a:t>
            </a:r>
            <a:r>
              <a:rPr sz="2500" spc="-80" dirty="0">
                <a:latin typeface="Lucida Sans Unicode"/>
                <a:cs typeface="Lucida Sans Unicode"/>
              </a:rPr>
              <a:t>It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is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technique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that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capable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05" dirty="0">
                <a:latin typeface="Lucida Sans Unicode"/>
                <a:cs typeface="Lucida Sans Unicode"/>
              </a:rPr>
              <a:t>of</a:t>
            </a:r>
            <a:r>
              <a:rPr sz="2500" spc="625" dirty="0">
                <a:latin typeface="Lucida Sans Unicode"/>
                <a:cs typeface="Lucida Sans Unicode"/>
              </a:rPr>
              <a:t>  </a:t>
            </a:r>
            <a:r>
              <a:rPr sz="2500" dirty="0">
                <a:latin typeface="Lucida Sans Unicode"/>
                <a:cs typeface="Lucida Sans Unicode"/>
              </a:rPr>
              <a:t>distinguishing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every</a:t>
            </a:r>
            <a:r>
              <a:rPr sz="2500" spc="-9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individual,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with</a:t>
            </a:r>
            <a:r>
              <a:rPr sz="2500" spc="-85" dirty="0">
                <a:latin typeface="Lucida Sans Unicode"/>
                <a:cs typeface="Lucida Sans Unicode"/>
              </a:rPr>
              <a:t> </a:t>
            </a:r>
            <a:r>
              <a:rPr sz="2500" spc="-25" dirty="0">
                <a:latin typeface="Lucida Sans Unicode"/>
                <a:cs typeface="Lucida Sans Unicode"/>
              </a:rPr>
              <a:t>the </a:t>
            </a:r>
            <a:r>
              <a:rPr sz="2500" dirty="0">
                <a:latin typeface="Lucida Sans Unicode"/>
                <a:cs typeface="Lucida Sans Unicode"/>
              </a:rPr>
              <a:t>exception</a:t>
            </a:r>
            <a:r>
              <a:rPr sz="2500" spc="-8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identical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twins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and</a:t>
            </a:r>
            <a:r>
              <a:rPr sz="2500" spc="-11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clones.</a:t>
            </a:r>
            <a:r>
              <a:rPr sz="2500" b="1" spc="-10" dirty="0">
                <a:solidFill>
                  <a:srgbClr val="AC0000"/>
                </a:solidFill>
                <a:latin typeface="Arial"/>
                <a:cs typeface="Arial"/>
              </a:rPr>
              <a:t>”</a:t>
            </a:r>
            <a:endParaRPr sz="2500">
              <a:latin typeface="Arial"/>
              <a:cs typeface="Arial"/>
            </a:endParaRPr>
          </a:p>
          <a:p>
            <a:pPr marL="268605" marR="235585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700" spc="-17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500" dirty="0">
                <a:latin typeface="Lucida Sans Unicode"/>
                <a:cs typeface="Lucida Sans Unicode"/>
              </a:rPr>
              <a:t>It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is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also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called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DNA</a:t>
            </a:r>
            <a:r>
              <a:rPr sz="2500" spc="-8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fingerprinting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,DNA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typing,</a:t>
            </a:r>
            <a:r>
              <a:rPr sz="2500" spc="625" dirty="0">
                <a:latin typeface="Lucida Sans Unicode"/>
                <a:cs typeface="Lucida Sans Unicode"/>
              </a:rPr>
              <a:t>  </a:t>
            </a:r>
            <a:r>
              <a:rPr sz="2500" dirty="0">
                <a:latin typeface="Lucida Sans Unicode"/>
                <a:cs typeface="Lucida Sans Unicode"/>
              </a:rPr>
              <a:t>DNA</a:t>
            </a:r>
            <a:r>
              <a:rPr sz="2500" spc="-8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identification,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DNA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profiling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or</a:t>
            </a:r>
            <a:r>
              <a:rPr sz="2500" spc="-12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Genetic typing.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700" spc="-17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500" dirty="0">
                <a:latin typeface="Lucida Sans Unicode"/>
                <a:cs typeface="Lucida Sans Unicode"/>
              </a:rPr>
              <a:t>DNA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is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sturdy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molecule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which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can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tolerate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wide</a:t>
            </a:r>
            <a:r>
              <a:rPr sz="2500" spc="625" dirty="0">
                <a:latin typeface="Lucida Sans Unicode"/>
                <a:cs typeface="Lucida Sans Unicode"/>
              </a:rPr>
              <a:t>  </a:t>
            </a:r>
            <a:r>
              <a:rPr sz="2500" dirty="0">
                <a:latin typeface="Lucida Sans Unicode"/>
                <a:cs typeface="Lucida Sans Unicode"/>
              </a:rPr>
              <a:t>range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temperature,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pH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and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other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factors.</a:t>
            </a:r>
            <a:endParaRPr sz="2500">
              <a:latin typeface="Lucida Sans Unicode"/>
              <a:cs typeface="Lucida Sans Unicode"/>
            </a:endParaRPr>
          </a:p>
          <a:p>
            <a:pPr marL="268605" marR="61849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700" spc="-17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500" dirty="0">
                <a:latin typeface="Lucida Sans Unicode"/>
                <a:cs typeface="Lucida Sans Unicode"/>
              </a:rPr>
              <a:t>DNA</a:t>
            </a:r>
            <a:r>
              <a:rPr sz="2500" spc="-8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mixed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with</a:t>
            </a:r>
            <a:r>
              <a:rPr sz="2500" spc="-9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detergents,</a:t>
            </a:r>
            <a:r>
              <a:rPr sz="2500" spc="-9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oil,</a:t>
            </a:r>
            <a:r>
              <a:rPr sz="2500" spc="-9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gasoline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spc="-365" dirty="0">
                <a:latin typeface="Lucida Sans Unicode"/>
                <a:cs typeface="Lucida Sans Unicode"/>
              </a:rPr>
              <a:t>and</a:t>
            </a:r>
            <a:r>
              <a:rPr sz="2500" spc="625" dirty="0">
                <a:latin typeface="Lucida Sans Unicode"/>
                <a:cs typeface="Lucida Sans Unicode"/>
              </a:rPr>
              <a:t>  </a:t>
            </a:r>
            <a:r>
              <a:rPr sz="2500" dirty="0">
                <a:latin typeface="Lucida Sans Unicode"/>
                <a:cs typeface="Lucida Sans Unicode"/>
              </a:rPr>
              <a:t>other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adulterants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does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not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alter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its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typing characteristics.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988" y="562355"/>
            <a:ext cx="4767071" cy="5608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0"/>
            <a:ext cx="2286000" cy="21666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6877"/>
            <a:ext cx="7915909" cy="419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AC0000"/>
                </a:solidFill>
                <a:latin typeface="Arial"/>
                <a:cs typeface="Arial"/>
              </a:rPr>
              <a:t>Objectives:</a:t>
            </a:r>
            <a:endParaRPr sz="2600">
              <a:latin typeface="Arial"/>
              <a:cs typeface="Arial"/>
            </a:endParaRPr>
          </a:p>
          <a:p>
            <a:pPr marL="268605" marR="5080" indent="-256540">
              <a:lnSpc>
                <a:spcPts val="2810"/>
              </a:lnSpc>
              <a:spcBef>
                <a:spcPts val="434"/>
              </a:spcBef>
              <a:tabLst>
                <a:tab pos="268605" algn="l"/>
              </a:tabLst>
            </a:pPr>
            <a:r>
              <a:rPr sz="1750" spc="-175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75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lang="en-US" sz="1750" dirty="0">
                <a:solidFill>
                  <a:srgbClr val="AC0000"/>
                </a:solidFill>
                <a:latin typeface="Microsoft Sans Serif"/>
                <a:cs typeface="Microsoft Sans Serif"/>
              </a:rPr>
              <a:t> </a:t>
            </a:r>
            <a:r>
              <a:rPr sz="2600">
                <a:latin typeface="Lucida Sans Unicode"/>
                <a:cs typeface="Lucida Sans Unicode"/>
              </a:rPr>
              <a:t>The</a:t>
            </a:r>
            <a:r>
              <a:rPr sz="2600" spc="-25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main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objective</a:t>
            </a:r>
            <a:r>
              <a:rPr sz="2600" spc="-1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in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fingerprinting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techniques  </a:t>
            </a:r>
            <a:r>
              <a:rPr sz="2600" dirty="0">
                <a:latin typeface="Lucida Sans Unicode"/>
                <a:cs typeface="Lucida Sans Unicode"/>
              </a:rPr>
              <a:t>is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to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cluster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data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in</a:t>
            </a:r>
            <a:r>
              <a:rPr sz="2600" spc="-1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meaningful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groups.</a:t>
            </a:r>
            <a:endParaRPr sz="2600">
              <a:latin typeface="Lucida Sans Unicode"/>
              <a:cs typeface="Lucida Sans Unicode"/>
            </a:endParaRPr>
          </a:p>
          <a:p>
            <a:pPr marL="268605" marR="1092835" indent="-256540">
              <a:lnSpc>
                <a:spcPts val="281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750" spc="-175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75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lang="en-US" sz="1750" dirty="0">
                <a:solidFill>
                  <a:srgbClr val="AC0000"/>
                </a:solidFill>
                <a:latin typeface="Microsoft Sans Serif"/>
                <a:cs typeface="Microsoft Sans Serif"/>
              </a:rPr>
              <a:t> </a:t>
            </a:r>
            <a:r>
              <a:rPr sz="2600">
                <a:latin typeface="Lucida Sans Unicode"/>
                <a:cs typeface="Lucida Sans Unicode"/>
              </a:rPr>
              <a:t>It</a:t>
            </a:r>
            <a:r>
              <a:rPr sz="2600" spc="-4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is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used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to</a:t>
            </a:r>
            <a:r>
              <a:rPr sz="2600" spc="-3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identify</a:t>
            </a:r>
            <a:r>
              <a:rPr sz="2600" spc="-5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prospective</a:t>
            </a:r>
            <a:r>
              <a:rPr sz="2600" spc="-5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criminal  suspects.</a:t>
            </a:r>
            <a:endParaRPr sz="2600">
              <a:latin typeface="Lucida Sans Unicode"/>
              <a:cs typeface="Lucida Sans Unicode"/>
            </a:endParaRPr>
          </a:p>
          <a:p>
            <a:pPr marL="268605" marR="26034" indent="-256540">
              <a:lnSpc>
                <a:spcPct val="90000"/>
              </a:lnSpc>
              <a:spcBef>
                <a:spcPts val="355"/>
              </a:spcBef>
              <a:tabLst>
                <a:tab pos="268605" algn="l"/>
              </a:tabLst>
            </a:pPr>
            <a:r>
              <a:rPr sz="1750" spc="-175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75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lang="en-US" sz="1750" dirty="0">
                <a:solidFill>
                  <a:srgbClr val="AC0000"/>
                </a:solidFill>
                <a:latin typeface="Microsoft Sans Serif"/>
                <a:cs typeface="Microsoft Sans Serif"/>
              </a:rPr>
              <a:t> </a:t>
            </a:r>
            <a:r>
              <a:rPr sz="2600">
                <a:latin typeface="Lucida Sans Unicode"/>
                <a:cs typeface="Lucida Sans Unicode"/>
              </a:rPr>
              <a:t>In</a:t>
            </a:r>
            <a:r>
              <a:rPr sz="2600" spc="-1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cases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where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a</a:t>
            </a:r>
            <a:r>
              <a:rPr sz="2600" spc="-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suspect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is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identified,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a</a:t>
            </a:r>
            <a:r>
              <a:rPr sz="2600" spc="-10" dirty="0">
                <a:latin typeface="Lucida Sans Unicode"/>
                <a:cs typeface="Lucida Sans Unicode"/>
              </a:rPr>
              <a:t> sample  </a:t>
            </a:r>
            <a:r>
              <a:rPr sz="2600" dirty="0">
                <a:latin typeface="Lucida Sans Unicode"/>
                <a:cs typeface="Lucida Sans Unicode"/>
              </a:rPr>
              <a:t>of</a:t>
            </a:r>
            <a:r>
              <a:rPr sz="2600" spc="-1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that</a:t>
            </a:r>
            <a:r>
              <a:rPr sz="2600" spc="-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person's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DNA</a:t>
            </a:r>
            <a:r>
              <a:rPr sz="2600" spc="-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can</a:t>
            </a:r>
            <a:r>
              <a:rPr sz="2600" spc="-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be</a:t>
            </a:r>
            <a:r>
              <a:rPr sz="2600" spc="-1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compared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spc="-25" dirty="0">
                <a:latin typeface="Lucida Sans Unicode"/>
                <a:cs typeface="Lucida Sans Unicode"/>
              </a:rPr>
              <a:t>to </a:t>
            </a:r>
            <a:r>
              <a:rPr sz="2600" dirty="0">
                <a:latin typeface="Lucida Sans Unicode"/>
                <a:cs typeface="Lucida Sans Unicode"/>
              </a:rPr>
              <a:t>evidence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from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the</a:t>
            </a:r>
            <a:r>
              <a:rPr sz="2600" spc="-1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crime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scene.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The</a:t>
            </a:r>
            <a:r>
              <a:rPr sz="2600" spc="-1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results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spc="-25" dirty="0">
                <a:latin typeface="Lucida Sans Unicode"/>
                <a:cs typeface="Lucida Sans Unicode"/>
              </a:rPr>
              <a:t>of </a:t>
            </a:r>
            <a:r>
              <a:rPr sz="2600" dirty="0">
                <a:latin typeface="Lucida Sans Unicode"/>
                <a:cs typeface="Lucida Sans Unicode"/>
              </a:rPr>
              <a:t>this</a:t>
            </a:r>
            <a:r>
              <a:rPr sz="2600" spc="-1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comparison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may</a:t>
            </a:r>
            <a:r>
              <a:rPr sz="2600" spc="-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help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establish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whether </a:t>
            </a:r>
            <a:r>
              <a:rPr sz="2600" dirty="0">
                <a:latin typeface="Lucida Sans Unicode"/>
                <a:cs typeface="Lucida Sans Unicode"/>
              </a:rPr>
              <a:t>the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suspect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committed</a:t>
            </a:r>
            <a:r>
              <a:rPr sz="2600" spc="-3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the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crime.</a:t>
            </a:r>
            <a:endParaRPr sz="2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268605" algn="l"/>
              </a:tabLst>
            </a:pPr>
            <a:r>
              <a:rPr sz="1750" spc="1435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75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600" spc="-20">
                <a:latin typeface="Lucida Sans Unicode"/>
                <a:cs typeface="Lucida Sans Unicode"/>
              </a:rPr>
              <a:t>To</a:t>
            </a:r>
            <a:r>
              <a:rPr sz="2600" spc="15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</a:t>
            </a:r>
            <a:r>
              <a:rPr sz="2600" spc="-5" dirty="0">
                <a:latin typeface="Lucida Sans Unicode"/>
                <a:cs typeface="Lucida Sans Unicode"/>
              </a:rPr>
              <a:t>rov</a:t>
            </a:r>
            <a:r>
              <a:rPr sz="2600" dirty="0">
                <a:latin typeface="Lucida Sans Unicode"/>
                <a:cs typeface="Lucida Sans Unicode"/>
              </a:rPr>
              <a:t>e</a:t>
            </a:r>
            <a:r>
              <a:rPr sz="2600" spc="-5" dirty="0">
                <a:latin typeface="Lucida Sans Unicode"/>
                <a:cs typeface="Lucida Sans Unicode"/>
              </a:rPr>
              <a:t> paternity</a:t>
            </a:r>
            <a:r>
              <a:rPr sz="2600" spc="-1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a</a:t>
            </a:r>
            <a:r>
              <a:rPr sz="2600" spc="5" dirty="0">
                <a:latin typeface="Lucida Sans Unicode"/>
                <a:cs typeface="Lucida Sans Unicode"/>
              </a:rPr>
              <a:t>n</a:t>
            </a:r>
            <a:r>
              <a:rPr sz="2600" dirty="0">
                <a:latin typeface="Lucida Sans Unicode"/>
                <a:cs typeface="Lucida Sans Unicode"/>
              </a:rPr>
              <a:t>d </a:t>
            </a:r>
            <a:r>
              <a:rPr sz="2600" spc="-5" dirty="0">
                <a:latin typeface="Lucida Sans Unicode"/>
                <a:cs typeface="Lucida Sans Unicode"/>
              </a:rPr>
              <a:t>est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dirty="0">
                <a:latin typeface="Lucida Sans Unicode"/>
                <a:cs typeface="Lucida Sans Unicode"/>
              </a:rPr>
              <a:t>b</a:t>
            </a:r>
            <a:r>
              <a:rPr sz="2600" spc="-5" dirty="0">
                <a:latin typeface="Lucida Sans Unicode"/>
                <a:cs typeface="Lucida Sans Unicode"/>
              </a:rPr>
              <a:t>l</a:t>
            </a:r>
            <a:r>
              <a:rPr sz="2600" spc="5" dirty="0">
                <a:latin typeface="Lucida Sans Unicode"/>
                <a:cs typeface="Lucida Sans Unicode"/>
              </a:rPr>
              <a:t>i</a:t>
            </a:r>
            <a:r>
              <a:rPr sz="2600" dirty="0">
                <a:latin typeface="Lucida Sans Unicode"/>
                <a:cs typeface="Lucida Sans Unicode"/>
              </a:rPr>
              <a:t>sh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spc="-5" dirty="0">
                <a:latin typeface="Lucida Sans Unicode"/>
                <a:cs typeface="Lucida Sans Unicode"/>
              </a:rPr>
              <a:t>f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5" dirty="0">
                <a:latin typeface="Lucida Sans Unicode"/>
                <a:cs typeface="Lucida Sans Unicode"/>
              </a:rPr>
              <a:t>m</a:t>
            </a:r>
            <a:r>
              <a:rPr sz="2600" spc="10" dirty="0">
                <a:latin typeface="Lucida Sans Unicode"/>
                <a:cs typeface="Lucida Sans Unicode"/>
              </a:rPr>
              <a:t>i</a:t>
            </a:r>
            <a:r>
              <a:rPr sz="2600" spc="-5" dirty="0">
                <a:latin typeface="Lucida Sans Unicode"/>
                <a:cs typeface="Lucida Sans Unicode"/>
              </a:rPr>
              <a:t>l</a:t>
            </a:r>
            <a:r>
              <a:rPr sz="2600" spc="5" dirty="0">
                <a:latin typeface="Lucida Sans Unicode"/>
                <a:cs typeface="Lucida Sans Unicode"/>
              </a:rPr>
              <a:t>i</a:t>
            </a:r>
            <a:r>
              <a:rPr sz="2600" spc="-5" dirty="0">
                <a:latin typeface="Lucida Sans Unicode"/>
                <a:cs typeface="Lucida Sans Unicode"/>
              </a:rPr>
              <a:t>a</a:t>
            </a:r>
            <a:r>
              <a:rPr sz="2600" dirty="0">
                <a:latin typeface="Lucida Sans Unicode"/>
                <a:cs typeface="Lucida Sans Unicode"/>
              </a:rPr>
              <a:t>l</a:t>
            </a:r>
            <a:r>
              <a:rPr sz="2600" spc="-85" dirty="0">
                <a:latin typeface="Lucida Sans Unicode"/>
                <a:cs typeface="Lucida Sans Unicode"/>
              </a:rPr>
              <a:t> </a:t>
            </a:r>
            <a:r>
              <a:rPr sz="2600" spc="-5" dirty="0">
                <a:latin typeface="Lucida Sans Unicode"/>
                <a:cs typeface="Lucida Sans Unicode"/>
              </a:rPr>
              <a:t>ties.</a:t>
            </a:r>
            <a:endParaRPr sz="26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988" y="562355"/>
            <a:ext cx="4767071" cy="5608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-10758"/>
            <a:ext cx="2286000" cy="2594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1812</Words>
  <Application>Microsoft Office PowerPoint</Application>
  <PresentationFormat>On-screen Show (4:3)</PresentationFormat>
  <Paragraphs>178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Bell MT</vt:lpstr>
      <vt:lpstr>Calibri</vt:lpstr>
      <vt:lpstr>Calibri Light</vt:lpstr>
      <vt:lpstr>Lucida Sans Unicode</vt:lpstr>
      <vt:lpstr>Microsoft Sans Serif</vt:lpstr>
      <vt:lpstr>Wingdings</vt:lpstr>
      <vt:lpstr>Office Theme</vt:lpstr>
      <vt:lpstr>PowerPoint Presentation</vt:lpstr>
      <vt:lpstr>PowerPoint Presentation</vt:lpstr>
      <vt:lpstr>PowerPoint Presentation</vt:lpstr>
      <vt:lpstr>Vision of RMU The Dream/ Tomorrow</vt:lpstr>
      <vt:lpstr>PowerPoint Presentation</vt:lpstr>
      <vt:lpstr>SEQUENCE OF LGIS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PCR is a technique used for amplifying sample of DNA fragments in vitro. This process is also called DNA amplification.</vt:lpstr>
      <vt:lpstr>PowerPoint Presentation</vt:lpstr>
      <vt:lpstr>PowerPoint Presentation</vt:lpstr>
      <vt:lpstr>iii.Hair follicles: with roots (plucked hair), about 10–20, from the head is used as a reference standard.</vt:lpstr>
      <vt:lpstr>PowerPoint Presentation</vt:lpstr>
      <vt:lpstr>Samples Encountered in Forensic Practice: „</vt:lpstr>
      <vt:lpstr>PowerPoint Presentation</vt:lpstr>
      <vt:lpstr>PowerPoint Presentation</vt:lpstr>
      <vt:lpstr>Developing cures for inherited disorders: By studying the DNA fingerprints of relatives who have a history of some particular disorder or by comparing large groups of people with and without the disorder.</vt:lpstr>
      <vt:lpstr>PowerPoint Presentation</vt:lpstr>
      <vt:lpstr>PowerPoint Presentation</vt:lpstr>
      <vt:lpstr>PowerPoint Presentation</vt:lpstr>
      <vt:lpstr>PowerPoint Presentation</vt:lpstr>
      <vt:lpstr>How to use HEC Digital Library</vt:lpstr>
      <vt:lpstr>Learning Resources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Identification-IV</dc:title>
  <dc:creator>Surface</dc:creator>
  <cp:lastModifiedBy>54</cp:lastModifiedBy>
  <cp:revision>8</cp:revision>
  <dcterms:created xsi:type="dcterms:W3CDTF">2025-02-11T05:33:22Z</dcterms:created>
  <dcterms:modified xsi:type="dcterms:W3CDTF">2025-02-25T09:22:45Z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2025-02-11T00:00:00Z</vt:filetime>
  </property>
  <property fmtid="{D5CDD505-2E9C-101B-9397-08002B2CF9AE}" pid="5" name="Producer">
    <vt:lpwstr>Microsoft® PowerPoint® 2013</vt:lpwstr>
  </property>
</Properties>
</file>