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31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320" r:id="rId24"/>
    <p:sldId id="319" r:id="rId25"/>
    <p:sldId id="277" r:id="rId26"/>
    <p:sldId id="278" r:id="rId27"/>
    <p:sldId id="279" r:id="rId28"/>
    <p:sldId id="280" r:id="rId29"/>
    <p:sldId id="281" r:id="rId30"/>
    <p:sldId id="282" r:id="rId31"/>
    <p:sldId id="316" r:id="rId32"/>
    <p:sldId id="318" r:id="rId33"/>
    <p:sldId id="283" r:id="rId3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1" y="3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43CED-6517-4CC4-98DA-0617159A793D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9DF06-9EEC-4BFA-BD02-447FE8B636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79FD-933E-416B-BC86-3C91D370B0FA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0055-3CB3-46DD-93E0-2B3A3AF58C9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67C23-DDC9-444E-AD15-1DAE8186F08B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4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8" y="912876"/>
                </a:lnTo>
                <a:lnTo>
                  <a:pt x="4898153" y="912876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D29C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8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4" y="918972"/>
                </a:lnTo>
                <a:lnTo>
                  <a:pt x="3653990" y="918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89678"/>
            <a:ext cx="3396234" cy="1066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784727"/>
            <a:ext cx="3370546" cy="107327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5673" y="2516906"/>
            <a:ext cx="3564292" cy="5060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C0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10870-277F-4D85-99E9-98077CA0F43E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ACC1E-BE50-4259-9F42-FDC806D99978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99872" y="5945124"/>
            <a:ext cx="4898390" cy="913130"/>
          </a:xfrm>
          <a:custGeom>
            <a:avLst/>
            <a:gdLst/>
            <a:ahLst/>
            <a:cxnLst/>
            <a:rect l="l" t="t" r="r" b="b"/>
            <a:pathLst>
              <a:path w="4898390" h="913129">
                <a:moveTo>
                  <a:pt x="85556" y="21310"/>
                </a:moveTo>
                <a:lnTo>
                  <a:pt x="3637278" y="912876"/>
                </a:lnTo>
                <a:lnTo>
                  <a:pt x="4898153" y="912876"/>
                </a:lnTo>
                <a:lnTo>
                  <a:pt x="85556" y="21310"/>
                </a:lnTo>
                <a:close/>
              </a:path>
              <a:path w="4898390" h="913129">
                <a:moveTo>
                  <a:pt x="660" y="0"/>
                </a:moveTo>
                <a:lnTo>
                  <a:pt x="0" y="5460"/>
                </a:lnTo>
                <a:lnTo>
                  <a:pt x="85556" y="21310"/>
                </a:lnTo>
                <a:lnTo>
                  <a:pt x="660" y="0"/>
                </a:lnTo>
                <a:close/>
              </a:path>
            </a:pathLst>
          </a:custGeom>
          <a:solidFill>
            <a:srgbClr val="D29C9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6155" y="5939028"/>
            <a:ext cx="3654425" cy="919480"/>
          </a:xfrm>
          <a:custGeom>
            <a:avLst/>
            <a:gdLst/>
            <a:ahLst/>
            <a:cxnLst/>
            <a:rect l="l" t="t" r="r" b="b"/>
            <a:pathLst>
              <a:path w="3654425" h="919479">
                <a:moveTo>
                  <a:pt x="0" y="0"/>
                </a:moveTo>
                <a:lnTo>
                  <a:pt x="7924" y="6350"/>
                </a:lnTo>
                <a:lnTo>
                  <a:pt x="2870484" y="918972"/>
                </a:lnTo>
                <a:lnTo>
                  <a:pt x="3653990" y="91897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8"/>
            <a:ext cx="3396234" cy="106603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727"/>
            <a:ext cx="3370546" cy="10732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1394" y="2351659"/>
            <a:ext cx="3601211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C0000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1787093"/>
            <a:ext cx="6130290" cy="40508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0FB5-0A8B-4429-8C19-2F2D1C3F7BED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ngdom.org/open-access/personal-identification-in-forensic-examinations-33481.html" TargetMode="External"/><Relationship Id="rId2" Type="http://schemas.openxmlformats.org/officeDocument/2006/relationships/hyperlink" Target="https://systematicreviewsjournal.biomedcentral.com/articles/10.1186/s13643-021-01879-z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hyperlink" Target="http://www.researchgate.net/publication/2818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3-319-56869-0" TargetMode="External"/><Relationship Id="rId2" Type="http://schemas.openxmlformats.org/officeDocument/2006/relationships/hyperlink" Target="https://jfse-ojs-tamu.tdl.org/jfse/article/view/7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png"/><Relationship Id="rId4" Type="http://schemas.openxmlformats.org/officeDocument/2006/relationships/hyperlink" Target="https://pubmed.ncbi.nlm.nih.gov/19438443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igitallibrary.edu.pk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953000"/>
            <a:ext cx="9144000" cy="1903095"/>
            <a:chOff x="0" y="4953000"/>
            <a:chExt cx="9144000" cy="1903095"/>
          </a:xfrm>
        </p:grpSpPr>
        <p:sp>
          <p:nvSpPr>
            <p:cNvPr id="3" name="object 3"/>
            <p:cNvSpPr/>
            <p:nvPr/>
          </p:nvSpPr>
          <p:spPr>
            <a:xfrm>
              <a:off x="1687067" y="4953000"/>
              <a:ext cx="7457440" cy="487680"/>
            </a:xfrm>
            <a:custGeom>
              <a:avLst/>
              <a:gdLst/>
              <a:ahLst/>
              <a:cxnLst/>
              <a:rect l="l" t="t" r="r" b="b"/>
              <a:pathLst>
                <a:path w="7457440" h="487679">
                  <a:moveTo>
                    <a:pt x="7456932" y="0"/>
                  </a:moveTo>
                  <a:lnTo>
                    <a:pt x="0" y="289687"/>
                  </a:lnTo>
                  <a:lnTo>
                    <a:pt x="7456932" y="487680"/>
                  </a:lnTo>
                  <a:lnTo>
                    <a:pt x="7456932" y="0"/>
                  </a:lnTo>
                  <a:close/>
                </a:path>
              </a:pathLst>
            </a:custGeom>
            <a:solidFill>
              <a:srgbClr val="D29C9C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0959" y="5237988"/>
              <a:ext cx="9033510" cy="788035"/>
            </a:xfrm>
            <a:custGeom>
              <a:avLst/>
              <a:gdLst/>
              <a:ahLst/>
              <a:cxnLst/>
              <a:rect l="l" t="t" r="r" b="b"/>
              <a:pathLst>
                <a:path w="9033510" h="788035">
                  <a:moveTo>
                    <a:pt x="9033040" y="0"/>
                  </a:moveTo>
                  <a:lnTo>
                    <a:pt x="0" y="0"/>
                  </a:lnTo>
                  <a:lnTo>
                    <a:pt x="9033040" y="787908"/>
                  </a:lnTo>
                  <a:lnTo>
                    <a:pt x="90330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98720"/>
              <a:ext cx="9141714" cy="18569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91445"/>
              <a:ext cx="9144000" cy="802043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101" y="2971736"/>
            <a:ext cx="7721361" cy="4566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18819" y="3573907"/>
            <a:ext cx="7510781" cy="795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8485">
              <a:lnSpc>
                <a:spcPts val="3000"/>
              </a:lnSpc>
              <a:spcBef>
                <a:spcPts val="100"/>
              </a:spcBef>
            </a:pPr>
            <a:r>
              <a:rPr lang="en-US" sz="2400" dirty="0">
                <a:solidFill>
                  <a:srgbClr val="2F2F2F"/>
                </a:solidFill>
                <a:latin typeface="Lucida Sans Unicode"/>
                <a:cs typeface="Lucida Sans Unicode"/>
              </a:rPr>
              <a:t>Dr Sharukh &amp; Dr Urooj </a:t>
            </a:r>
          </a:p>
          <a:p>
            <a:pPr marL="12700" marR="1848485">
              <a:lnSpc>
                <a:spcPts val="3000"/>
              </a:lnSpc>
              <a:spcBef>
                <a:spcPts val="100"/>
              </a:spcBef>
            </a:pPr>
            <a:r>
              <a:rPr sz="2400" dirty="0">
                <a:solidFill>
                  <a:srgbClr val="2F2F2F"/>
                </a:solidFill>
                <a:latin typeface="Lucida Sans Unicode"/>
                <a:cs typeface="Lucida Sans Unicode"/>
              </a:rPr>
              <a:t>Forensic</a:t>
            </a:r>
            <a:r>
              <a:rPr sz="2400" spc="-9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2F2F2F"/>
                </a:solidFill>
                <a:latin typeface="Lucida Sans Unicode"/>
                <a:cs typeface="Lucida Sans Unicode"/>
              </a:rPr>
              <a:t>Medicine</a:t>
            </a:r>
            <a:r>
              <a:rPr sz="2400" spc="-10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2F2F2F"/>
                </a:solidFill>
                <a:latin typeface="Lucida Sans Unicode"/>
                <a:cs typeface="Lucida Sans Unicode"/>
              </a:rPr>
              <a:t>&amp;</a:t>
            </a:r>
            <a:r>
              <a:rPr sz="2400" spc="-55" dirty="0">
                <a:solidFill>
                  <a:srgbClr val="2F2F2F"/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rgbClr val="2F2F2F"/>
                </a:solidFill>
                <a:latin typeface="Lucida Sans Unicode"/>
                <a:cs typeface="Lucida Sans Unicode"/>
              </a:rPr>
              <a:t>Toxicology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0F44A7F-F1A1-4F9A-AD4C-36FCA1F52045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019302"/>
            <a:ext cx="4030345" cy="461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100"/>
              </a:spcBef>
              <a:buClr>
                <a:srgbClr val="AC0000"/>
              </a:buClr>
              <a:buSzPct val="66666"/>
              <a:buFont typeface="Lucida Sans Unicode"/>
              <a:buAutoNum type="alphaUcPeriod"/>
              <a:tabLst>
                <a:tab pos="527685" algn="l"/>
              </a:tabLst>
            </a:pPr>
            <a:r>
              <a:rPr sz="2700" u="sng" spc="-10" dirty="0">
                <a:solidFill>
                  <a:srgbClr val="AC0000"/>
                </a:solidFill>
                <a:uFill>
                  <a:solidFill>
                    <a:srgbClr val="AC0000"/>
                  </a:solidFill>
                </a:uFill>
                <a:latin typeface="Lucida Sans Unicode"/>
                <a:cs typeface="Lucida Sans Unicode"/>
              </a:rPr>
              <a:t>Natural:</a:t>
            </a:r>
            <a:endParaRPr sz="2700">
              <a:latin typeface="Lucida Sans Unicode"/>
              <a:cs typeface="Lucida Sans Unicode"/>
            </a:endParaRPr>
          </a:p>
          <a:p>
            <a:pPr marL="584200" marR="5080" lvl="1" indent="-572135">
              <a:lnSpc>
                <a:spcPct val="90000"/>
              </a:lnSpc>
              <a:spcBef>
                <a:spcPts val="405"/>
              </a:spcBef>
              <a:buClr>
                <a:srgbClr val="FFBBBB"/>
              </a:buClr>
              <a:buSzPct val="66666"/>
              <a:buAutoNum type="romanLcPeriod"/>
              <a:tabLst>
                <a:tab pos="584200" algn="l"/>
              </a:tabLst>
            </a:pPr>
            <a:r>
              <a:rPr sz="2700" spc="-10" dirty="0">
                <a:solidFill>
                  <a:srgbClr val="FFB9AF"/>
                </a:solidFill>
                <a:latin typeface="Lucida Sans Unicode"/>
                <a:cs typeface="Lucida Sans Unicode"/>
              </a:rPr>
              <a:t>Non-biological: </a:t>
            </a:r>
            <a:r>
              <a:rPr sz="2700" dirty="0">
                <a:latin typeface="Lucida Sans Unicode"/>
                <a:cs typeface="Lucida Sans Unicode"/>
              </a:rPr>
              <a:t>Earthquake,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cyclone, </a:t>
            </a:r>
            <a:r>
              <a:rPr sz="2700" dirty="0">
                <a:latin typeface="Lucida Sans Unicode"/>
                <a:cs typeface="Lucida Sans Unicode"/>
              </a:rPr>
              <a:t>flood,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drought,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heat </a:t>
            </a:r>
            <a:r>
              <a:rPr sz="2700" dirty="0">
                <a:latin typeface="Lucida Sans Unicode"/>
                <a:cs typeface="Lucida Sans Unicode"/>
              </a:rPr>
              <a:t>wave,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volcanic </a:t>
            </a:r>
            <a:r>
              <a:rPr sz="2700" dirty="0">
                <a:latin typeface="Lucida Sans Unicode"/>
                <a:cs typeface="Lucida Sans Unicode"/>
              </a:rPr>
              <a:t>eruption,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landslide,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most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recently, </a:t>
            </a:r>
            <a:r>
              <a:rPr sz="2700" dirty="0">
                <a:latin typeface="Lucida Sans Unicode"/>
                <a:cs typeface="Lucida Sans Unicode"/>
              </a:rPr>
              <a:t>‘the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tsunami’.</a:t>
            </a:r>
            <a:endParaRPr sz="2700">
              <a:latin typeface="Lucida Sans Unicode"/>
              <a:cs typeface="Lucida Sans Unicode"/>
            </a:endParaRPr>
          </a:p>
          <a:p>
            <a:pPr marL="584200" marR="344170" lvl="1" indent="-572135">
              <a:lnSpc>
                <a:spcPct val="90000"/>
              </a:lnSpc>
              <a:spcBef>
                <a:spcPts val="400"/>
              </a:spcBef>
              <a:buClr>
                <a:srgbClr val="FFBBBB"/>
              </a:buClr>
              <a:buSzPct val="66666"/>
              <a:buAutoNum type="romanLcPeriod"/>
              <a:tabLst>
                <a:tab pos="584200" algn="l"/>
              </a:tabLst>
            </a:pPr>
            <a:r>
              <a:rPr sz="2700" dirty="0">
                <a:solidFill>
                  <a:srgbClr val="FFB9AF"/>
                </a:solidFill>
                <a:latin typeface="Lucida Sans Unicode"/>
                <a:cs typeface="Lucida Sans Unicode"/>
              </a:rPr>
              <a:t>Biological:</a:t>
            </a:r>
            <a:r>
              <a:rPr sz="2700" spc="-30" dirty="0">
                <a:solidFill>
                  <a:srgbClr val="FFB9AF"/>
                </a:solidFill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Disease </a:t>
            </a:r>
            <a:r>
              <a:rPr sz="2700" dirty="0">
                <a:latin typeface="Lucida Sans Unicode"/>
                <a:cs typeface="Lucida Sans Unicode"/>
              </a:rPr>
              <a:t>epidemic,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mass </a:t>
            </a:r>
            <a:r>
              <a:rPr sz="2700" dirty="0">
                <a:latin typeface="Lucida Sans Unicode"/>
                <a:cs typeface="Lucida Sans Unicode"/>
              </a:rPr>
              <a:t>poisoning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(food/ liquor).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296" y="312350"/>
            <a:ext cx="3009160" cy="40633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1367" y="1143000"/>
            <a:ext cx="2628899" cy="174345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91555" y="4876800"/>
            <a:ext cx="2671572" cy="16002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14415" y="3124200"/>
            <a:ext cx="2625851" cy="15529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0" y="2689"/>
            <a:ext cx="2286000" cy="30966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6884CB4-7ABB-4DC3-A4BC-42844488B81C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68" y="911097"/>
            <a:ext cx="169481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AC0000"/>
                </a:solidFill>
              </a:rPr>
              <a:t>B. </a:t>
            </a:r>
            <a:r>
              <a:rPr sz="2000" u="sng" dirty="0">
                <a:solidFill>
                  <a:srgbClr val="AC0000"/>
                </a:solidFill>
                <a:uFill>
                  <a:solidFill>
                    <a:srgbClr val="AC0000"/>
                  </a:solidFill>
                </a:uFill>
              </a:rPr>
              <a:t>Man</a:t>
            </a:r>
            <a:r>
              <a:rPr sz="2000" u="sng" spc="-35" dirty="0">
                <a:solidFill>
                  <a:srgbClr val="AC0000"/>
                </a:solidFill>
                <a:uFill>
                  <a:solidFill>
                    <a:srgbClr val="AC0000"/>
                  </a:solidFill>
                </a:uFill>
              </a:rPr>
              <a:t> </a:t>
            </a:r>
            <a:r>
              <a:rPr sz="2000" u="sng" spc="-20" dirty="0">
                <a:solidFill>
                  <a:srgbClr val="AC0000"/>
                </a:solidFill>
                <a:uFill>
                  <a:solidFill>
                    <a:srgbClr val="AC0000"/>
                  </a:solidFill>
                </a:uFill>
              </a:rPr>
              <a:t>made: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340868" y="1348485"/>
            <a:ext cx="13081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FFBBBB"/>
                </a:solidFill>
                <a:latin typeface="Lucida Sans Unicode"/>
                <a:cs typeface="Lucida Sans Unicode"/>
              </a:rPr>
              <a:t>i.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672" y="1216507"/>
            <a:ext cx="8029575" cy="49536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47015">
              <a:lnSpc>
                <a:spcPct val="100000"/>
              </a:lnSpc>
              <a:spcBef>
                <a:spcPts val="495"/>
              </a:spcBef>
            </a:pPr>
            <a:r>
              <a:rPr sz="2000" spc="-10" dirty="0">
                <a:solidFill>
                  <a:srgbClr val="FFB9AF"/>
                </a:solidFill>
                <a:latin typeface="Lucida Sans Unicode"/>
                <a:cs typeface="Lucida Sans Unicode"/>
              </a:rPr>
              <a:t>Accidental</a:t>
            </a:r>
            <a:r>
              <a:rPr sz="2000" spc="-10" dirty="0">
                <a:latin typeface="Lucida Sans Unicode"/>
                <a:cs typeface="Lucida Sans Unicode"/>
              </a:rPr>
              <a:t>:</a:t>
            </a:r>
            <a:endParaRPr sz="200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395"/>
              </a:spcBef>
              <a:buClr>
                <a:srgbClr val="FFBBBB"/>
              </a:buClr>
              <a:buSzPct val="67500"/>
              <a:buFont typeface="Wingdings"/>
              <a:buChar char=""/>
              <a:tabLst>
                <a:tab pos="283845" algn="l"/>
              </a:tabLst>
            </a:pPr>
            <a:r>
              <a:rPr sz="2000" dirty="0">
                <a:latin typeface="Lucida Sans Unicode"/>
                <a:cs typeface="Lucida Sans Unicode"/>
              </a:rPr>
              <a:t>Transportation</a:t>
            </a:r>
            <a:r>
              <a:rPr sz="2000" spc="-8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(road,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rail,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sea,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river,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air),</a:t>
            </a:r>
            <a:endParaRPr sz="200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409"/>
              </a:spcBef>
              <a:buClr>
                <a:srgbClr val="FFBBBB"/>
              </a:buClr>
              <a:buSzPct val="67500"/>
              <a:buFont typeface="Wingdings"/>
              <a:buChar char=""/>
              <a:tabLst>
                <a:tab pos="283845" algn="l"/>
              </a:tabLst>
            </a:pPr>
            <a:r>
              <a:rPr sz="2000" dirty="0">
                <a:latin typeface="Lucida Sans Unicode"/>
                <a:cs typeface="Lucida Sans Unicode"/>
              </a:rPr>
              <a:t>Building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collapse</a:t>
            </a:r>
            <a:endParaRPr sz="200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395"/>
              </a:spcBef>
              <a:buClr>
                <a:srgbClr val="FFBBBB"/>
              </a:buClr>
              <a:buSzPct val="67500"/>
              <a:buFont typeface="Wingdings"/>
              <a:buChar char=""/>
              <a:tabLst>
                <a:tab pos="283845" algn="l"/>
              </a:tabLst>
            </a:pPr>
            <a:r>
              <a:rPr sz="2000" dirty="0">
                <a:latin typeface="Lucida Sans Unicode"/>
                <a:cs typeface="Lucida Sans Unicode"/>
              </a:rPr>
              <a:t>Mining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accidents</a:t>
            </a:r>
            <a:endParaRPr sz="200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400"/>
              </a:spcBef>
              <a:buClr>
                <a:srgbClr val="FFBBBB"/>
              </a:buClr>
              <a:buSzPct val="67500"/>
              <a:buFont typeface="Wingdings"/>
              <a:buChar char=""/>
              <a:tabLst>
                <a:tab pos="283845" algn="l"/>
              </a:tabLst>
            </a:pPr>
            <a:r>
              <a:rPr sz="2000" dirty="0">
                <a:latin typeface="Lucida Sans Unicode"/>
                <a:cs typeface="Lucida Sans Unicode"/>
              </a:rPr>
              <a:t>Dam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bursts</a:t>
            </a:r>
            <a:endParaRPr sz="2000">
              <a:latin typeface="Lucida Sans Unicode"/>
              <a:cs typeface="Lucida Sans Unicode"/>
            </a:endParaRPr>
          </a:p>
          <a:p>
            <a:pPr marL="283845" indent="-271145">
              <a:lnSpc>
                <a:spcPct val="100000"/>
              </a:lnSpc>
              <a:spcBef>
                <a:spcPts val="405"/>
              </a:spcBef>
              <a:buClr>
                <a:srgbClr val="FFBBBB"/>
              </a:buClr>
              <a:buSzPct val="67500"/>
              <a:buFont typeface="Wingdings"/>
              <a:buChar char=""/>
              <a:tabLst>
                <a:tab pos="283845" algn="l"/>
              </a:tabLst>
            </a:pPr>
            <a:r>
              <a:rPr sz="2000" dirty="0">
                <a:latin typeface="Lucida Sans Unicode"/>
                <a:cs typeface="Lucida Sans Unicode"/>
              </a:rPr>
              <a:t>Food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poisoning,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fires,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football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tragedies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crush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tragedies</a:t>
            </a:r>
            <a:endParaRPr sz="2000">
              <a:latin typeface="Lucida Sans Unicode"/>
              <a:cs typeface="Lucida Sans Unicode"/>
            </a:endParaRPr>
          </a:p>
          <a:p>
            <a:pPr marL="247015">
              <a:lnSpc>
                <a:spcPct val="100000"/>
              </a:lnSpc>
              <a:spcBef>
                <a:spcPts val="395"/>
              </a:spcBef>
            </a:pPr>
            <a:r>
              <a:rPr sz="2000" spc="-10" dirty="0">
                <a:solidFill>
                  <a:srgbClr val="FFB9AF"/>
                </a:solidFill>
                <a:latin typeface="Lucida Sans Unicode"/>
                <a:cs typeface="Lucida Sans Unicode"/>
              </a:rPr>
              <a:t>Industrial</a:t>
            </a:r>
            <a:r>
              <a:rPr sz="2000" spc="-10" dirty="0">
                <a:latin typeface="Lucida Sans Unicode"/>
                <a:cs typeface="Lucida Sans Unicode"/>
              </a:rPr>
              <a:t>:</a:t>
            </a:r>
            <a:endParaRPr sz="2000">
              <a:latin typeface="Lucida Sans Unicode"/>
              <a:cs typeface="Lucida Sans Unicode"/>
            </a:endParaRPr>
          </a:p>
          <a:p>
            <a:pPr marL="247015" marR="1085850" indent="-234950">
              <a:lnSpc>
                <a:spcPts val="2810"/>
              </a:lnSpc>
              <a:spcBef>
                <a:spcPts val="150"/>
              </a:spcBef>
              <a:buFont typeface="Wingdings"/>
              <a:buChar char=""/>
              <a:tabLst>
                <a:tab pos="247015" algn="l"/>
                <a:tab pos="283845" algn="l"/>
              </a:tabLst>
            </a:pPr>
            <a:r>
              <a:rPr sz="1350" dirty="0">
                <a:solidFill>
                  <a:srgbClr val="FFBBBB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latin typeface="Lucida Sans Unicode"/>
                <a:cs typeface="Lucida Sans Unicode"/>
              </a:rPr>
              <a:t>Fires,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explosions,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leakage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toxic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substances/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gases. </a:t>
            </a:r>
            <a:r>
              <a:rPr sz="2000" dirty="0">
                <a:solidFill>
                  <a:srgbClr val="FFB9AF"/>
                </a:solidFill>
                <a:latin typeface="Lucida Sans Unicode"/>
                <a:cs typeface="Lucida Sans Unicode"/>
              </a:rPr>
              <a:t>Civil</a:t>
            </a:r>
            <a:r>
              <a:rPr sz="2000" spc="-25" dirty="0">
                <a:solidFill>
                  <a:srgbClr val="FFB9AF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FFB9AF"/>
                </a:solidFill>
                <a:latin typeface="Lucida Sans Unicode"/>
                <a:cs typeface="Lucida Sans Unicode"/>
              </a:rPr>
              <a:t>disturbances:</a:t>
            </a:r>
            <a:endParaRPr sz="2000">
              <a:latin typeface="Lucida Sans Unicode"/>
              <a:cs typeface="Lucida Sans Unicode"/>
            </a:endParaRPr>
          </a:p>
          <a:p>
            <a:pPr marL="378460" indent="-365760">
              <a:lnSpc>
                <a:spcPct val="100000"/>
              </a:lnSpc>
              <a:spcBef>
                <a:spcPts val="235"/>
              </a:spcBef>
              <a:buClr>
                <a:srgbClr val="FFBBBB"/>
              </a:buClr>
              <a:buSzPct val="67500"/>
              <a:buFont typeface="Wingdings"/>
              <a:buChar char=""/>
              <a:tabLst>
                <a:tab pos="378460" algn="l"/>
              </a:tabLst>
            </a:pPr>
            <a:r>
              <a:rPr sz="2000" dirty="0">
                <a:latin typeface="Lucida Sans Unicode"/>
                <a:cs typeface="Lucida Sans Unicode"/>
              </a:rPr>
              <a:t>Riots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demonstrations.</a:t>
            </a:r>
            <a:endParaRPr sz="2000">
              <a:latin typeface="Lucida Sans Unicode"/>
              <a:cs typeface="Lucida Sans Unicode"/>
            </a:endParaRPr>
          </a:p>
          <a:p>
            <a:pPr marL="247015">
              <a:lnSpc>
                <a:spcPct val="100000"/>
              </a:lnSpc>
              <a:spcBef>
                <a:spcPts val="395"/>
              </a:spcBef>
            </a:pPr>
            <a:r>
              <a:rPr sz="2000" spc="-10" dirty="0">
                <a:solidFill>
                  <a:srgbClr val="FFB9AF"/>
                </a:solidFill>
                <a:latin typeface="Lucida Sans Unicode"/>
                <a:cs typeface="Lucida Sans Unicode"/>
              </a:rPr>
              <a:t>Warfare:</a:t>
            </a:r>
            <a:endParaRPr sz="2000">
              <a:latin typeface="Lucida Sans Unicode"/>
              <a:cs typeface="Lucida Sans Unicode"/>
            </a:endParaRPr>
          </a:p>
          <a:p>
            <a:pPr marL="553720" lvl="1" indent="-176530">
              <a:lnSpc>
                <a:spcPct val="100000"/>
              </a:lnSpc>
              <a:spcBef>
                <a:spcPts val="409"/>
              </a:spcBef>
              <a:buClr>
                <a:srgbClr val="FFBBBB"/>
              </a:buClr>
              <a:buSzPct val="67500"/>
              <a:buFont typeface="Wingdings"/>
              <a:buChar char=""/>
              <a:tabLst>
                <a:tab pos="553720" algn="l"/>
              </a:tabLst>
            </a:pPr>
            <a:r>
              <a:rPr sz="2000" dirty="0">
                <a:latin typeface="Lucida Sans Unicode"/>
                <a:cs typeface="Lucida Sans Unicode"/>
              </a:rPr>
              <a:t>Conventional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(bombardment,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exchange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fire,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shelling)</a:t>
            </a:r>
            <a:endParaRPr sz="2000">
              <a:latin typeface="Lucida Sans Unicode"/>
              <a:cs typeface="Lucida Sans Unicode"/>
            </a:endParaRPr>
          </a:p>
          <a:p>
            <a:pPr marL="553720" marR="5080" lvl="1" indent="-177165">
              <a:lnSpc>
                <a:spcPct val="100000"/>
              </a:lnSpc>
              <a:spcBef>
                <a:spcPts val="395"/>
              </a:spcBef>
              <a:buClr>
                <a:srgbClr val="FFBBBB"/>
              </a:buClr>
              <a:buSzPct val="67500"/>
              <a:buFont typeface="Wingdings"/>
              <a:buChar char=""/>
              <a:tabLst>
                <a:tab pos="55372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Non-</a:t>
            </a:r>
            <a:r>
              <a:rPr sz="2000" dirty="0">
                <a:latin typeface="Lucida Sans Unicode"/>
                <a:cs typeface="Lucida Sans Unicode"/>
              </a:rPr>
              <a:t>Conventional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(nuclear,</a:t>
            </a:r>
            <a:r>
              <a:rPr sz="2000" spc="-6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biological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chemical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warfare, terrorism).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868" y="3482162"/>
            <a:ext cx="179070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5" dirty="0">
                <a:solidFill>
                  <a:srgbClr val="FFBBBB"/>
                </a:solidFill>
                <a:latin typeface="Lucida Sans Unicode"/>
                <a:cs typeface="Lucida Sans Unicode"/>
              </a:rPr>
              <a:t>ii.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868" y="4194428"/>
            <a:ext cx="22796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0" dirty="0">
                <a:solidFill>
                  <a:srgbClr val="FFBBBB"/>
                </a:solidFill>
                <a:latin typeface="Lucida Sans Unicode"/>
                <a:cs typeface="Lucida Sans Unicode"/>
              </a:rPr>
              <a:t>iii.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868" y="4904613"/>
            <a:ext cx="22796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0" dirty="0">
                <a:solidFill>
                  <a:srgbClr val="FFBBBB"/>
                </a:solidFill>
                <a:latin typeface="Lucida Sans Unicode"/>
                <a:cs typeface="Lucida Sans Unicode"/>
              </a:rPr>
              <a:t>iii.</a:t>
            </a:r>
            <a:endParaRPr sz="1350">
              <a:latin typeface="Lucida Sans Unicode"/>
              <a:cs typeface="Lucida Sans Unicode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09" y="316942"/>
            <a:ext cx="3329223" cy="448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0" y="18826"/>
            <a:ext cx="2286000" cy="2859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EB6EC21-F686-403B-9B98-2AB6D8FE498C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09" y="566905"/>
            <a:ext cx="3329223" cy="450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295400"/>
            <a:ext cx="8432292" cy="46360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3379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36CD71F-F176-4E15-B482-8E99E1174254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5"/>
            <a:ext cx="7811134" cy="456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393065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-160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lang="en-US" sz="1600" dirty="0">
                <a:solidFill>
                  <a:srgbClr val="AC0000"/>
                </a:solidFill>
                <a:latin typeface="Microsoft Sans Serif"/>
                <a:cs typeface="Microsoft Sans Serif"/>
              </a:rPr>
              <a:t> </a:t>
            </a:r>
            <a:r>
              <a:rPr sz="2400">
                <a:latin typeface="Lucida Sans Unicode"/>
                <a:cs typeface="Lucida Sans Unicode"/>
              </a:rPr>
              <a:t>The</a:t>
            </a:r>
            <a:r>
              <a:rPr sz="2400" spc="-75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Objectives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of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Forensic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Investigation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mass</a:t>
            </a:r>
            <a:r>
              <a:rPr sz="2400" spc="600" dirty="0">
                <a:latin typeface="Lucida Sans Unicode"/>
                <a:cs typeface="Lucida Sans Unicode"/>
              </a:rPr>
              <a:t>  </a:t>
            </a:r>
            <a:r>
              <a:rPr sz="2400" dirty="0">
                <a:latin typeface="Lucida Sans Unicode"/>
                <a:cs typeface="Lucida Sans Unicode"/>
              </a:rPr>
              <a:t>disaster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are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following:</a:t>
            </a:r>
            <a:endParaRPr sz="2400">
              <a:latin typeface="Lucida Sans Unicode"/>
              <a:cs typeface="Lucida Sans Unicode"/>
            </a:endParaRPr>
          </a:p>
          <a:p>
            <a:pPr marL="268605" marR="714375" indent="-256540">
              <a:lnSpc>
                <a:spcPct val="101800"/>
              </a:lnSpc>
              <a:spcBef>
                <a:spcPts val="359"/>
              </a:spcBef>
              <a:tabLst>
                <a:tab pos="268605" algn="l"/>
              </a:tabLst>
            </a:pPr>
            <a:r>
              <a:rPr sz="1600" spc="-160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lang="en-US" sz="1600" dirty="0">
                <a:solidFill>
                  <a:srgbClr val="AC0000"/>
                </a:solidFill>
                <a:latin typeface="Microsoft Sans Serif"/>
                <a:cs typeface="Microsoft Sans Serif"/>
              </a:rPr>
              <a:t> </a:t>
            </a:r>
            <a:r>
              <a:rPr sz="240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Retrieval</a:t>
            </a:r>
            <a:r>
              <a:rPr sz="2400" spc="-5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&amp;</a:t>
            </a:r>
            <a:r>
              <a:rPr sz="2400" spc="-65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Reconstruction:</a:t>
            </a:r>
            <a:r>
              <a:rPr sz="2400" spc="-9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Examination</a:t>
            </a:r>
            <a:r>
              <a:rPr sz="2000" spc="-1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early</a:t>
            </a:r>
            <a:r>
              <a:rPr sz="2000" spc="50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disposal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bodies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tabLst>
                <a:tab pos="268605" algn="l"/>
              </a:tabLst>
            </a:pPr>
            <a:r>
              <a:rPr sz="1600" spc="131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400" spc="-15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Establishing</a:t>
            </a:r>
            <a:r>
              <a:rPr sz="2400" spc="3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spc="-15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identity:</a:t>
            </a:r>
            <a:endParaRPr sz="2400">
              <a:solidFill>
                <a:schemeClr val="accent2">
                  <a:lumMod val="75000"/>
                </a:schemeClr>
              </a:solidFill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600"/>
              </a:lnSpc>
              <a:spcBef>
                <a:spcPts val="380"/>
              </a:spcBef>
              <a:tabLst>
                <a:tab pos="268605" algn="l"/>
              </a:tabLst>
            </a:pPr>
            <a:r>
              <a:rPr sz="1600" spc="-16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Cause</a:t>
            </a:r>
            <a:r>
              <a:rPr sz="2400" spc="-35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of</a:t>
            </a:r>
            <a:r>
              <a:rPr sz="2400" spc="-4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death:</a:t>
            </a:r>
            <a:r>
              <a:rPr sz="2400" spc="-15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Conducting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autopsy,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wherein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practicable,</a:t>
            </a:r>
            <a:r>
              <a:rPr sz="2000" spc="50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establish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cause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death [all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necessary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factual </a:t>
            </a:r>
            <a:r>
              <a:rPr sz="2000" dirty="0">
                <a:latin typeface="Lucida Sans Unicode"/>
                <a:cs typeface="Lucida Sans Unicode"/>
              </a:rPr>
              <a:t>evidence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needs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 obtained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 time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0" dirty="0">
                <a:latin typeface="Lucida Sans Unicode"/>
                <a:cs typeface="Lucida Sans Unicode"/>
              </a:rPr>
              <a:t> autopsy, </a:t>
            </a:r>
            <a:r>
              <a:rPr sz="2000" dirty="0">
                <a:latin typeface="Lucida Sans Unicode"/>
                <a:cs typeface="Lucida Sans Unicode"/>
              </a:rPr>
              <a:t>including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samples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for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histology,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toxicology,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odontology, </a:t>
            </a:r>
            <a:r>
              <a:rPr sz="2000" dirty="0">
                <a:latin typeface="Lucida Sans Unicode"/>
                <a:cs typeface="Lucida Sans Unicode"/>
              </a:rPr>
              <a:t>radiology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DNA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analysis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(depending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upon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case).</a:t>
            </a:r>
            <a:endParaRPr sz="2000">
              <a:latin typeface="Lucida Sans Unicode"/>
              <a:cs typeface="Lucida Sans Unicode"/>
            </a:endParaRPr>
          </a:p>
          <a:p>
            <a:pPr marL="268605" marR="102870" indent="-256540">
              <a:lnSpc>
                <a:spcPct val="100899"/>
              </a:lnSpc>
              <a:spcBef>
                <a:spcPts val="320"/>
              </a:spcBef>
              <a:tabLst>
                <a:tab pos="268605" algn="l"/>
                <a:tab pos="366395" algn="l"/>
              </a:tabLst>
            </a:pPr>
            <a:r>
              <a:rPr sz="1600" spc="131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1600">
                <a:solidFill>
                  <a:srgbClr val="AC0000"/>
                </a:solidFill>
                <a:latin typeface="Microsoft Sans Serif"/>
                <a:cs typeface="Microsoft Sans Serif"/>
              </a:rPr>
              <a:t>	</a:t>
            </a:r>
            <a:r>
              <a:rPr sz="2400" spc="-5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Se</a:t>
            </a:r>
            <a:r>
              <a:rPr sz="2400" spc="-15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e</a:t>
            </a:r>
            <a:r>
              <a:rPr sz="240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king</a:t>
            </a:r>
            <a:r>
              <a:rPr sz="2400" spc="-5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evidence</a:t>
            </a:r>
            <a:r>
              <a:rPr sz="2000" spc="-5" dirty="0">
                <a:solidFill>
                  <a:srgbClr val="FFBBBB"/>
                </a:solidFill>
                <a:latin typeface="Lucida Sans Unicode"/>
                <a:cs typeface="Lucida Sans Unicode"/>
              </a:rPr>
              <a:t>:</a:t>
            </a:r>
            <a:r>
              <a:rPr sz="2000" spc="15" dirty="0">
                <a:solidFill>
                  <a:srgbClr val="FFBBBB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 </a:t>
            </a:r>
            <a:r>
              <a:rPr sz="2000" spc="-10" dirty="0">
                <a:latin typeface="Lucida Sans Unicode"/>
                <a:cs typeface="Lucida Sans Unicode"/>
              </a:rPr>
              <a:t>t</a:t>
            </a:r>
            <a:r>
              <a:rPr sz="2000" spc="-5" dirty="0">
                <a:latin typeface="Lucida Sans Unicode"/>
                <a:cs typeface="Lucida Sans Unicode"/>
              </a:rPr>
              <a:t>h</a:t>
            </a:r>
            <a:r>
              <a:rPr sz="2000" dirty="0">
                <a:latin typeface="Lucida Sans Unicode"/>
                <a:cs typeface="Lucida Sans Unicode"/>
              </a:rPr>
              <a:t>e</a:t>
            </a:r>
            <a:r>
              <a:rPr sz="2000" spc="-10" dirty="0">
                <a:latin typeface="Lucida Sans Unicode"/>
                <a:cs typeface="Lucida Sans Unicode"/>
              </a:rPr>
              <a:t> f</a:t>
            </a:r>
            <a:r>
              <a:rPr sz="2000" dirty="0">
                <a:latin typeface="Lucida Sans Unicode"/>
                <a:cs typeface="Lucida Sans Unicode"/>
              </a:rPr>
              <a:t>orm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som</a:t>
            </a:r>
            <a:r>
              <a:rPr sz="2000" dirty="0">
                <a:latin typeface="Lucida Sans Unicode"/>
                <a:cs typeface="Lucida Sans Unicode"/>
              </a:rPr>
              <a:t>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</a:t>
            </a:r>
            <a:r>
              <a:rPr sz="2000" dirty="0">
                <a:latin typeface="Lucida Sans Unicode"/>
                <a:cs typeface="Lucida Sans Unicode"/>
              </a:rPr>
              <a:t>orei</a:t>
            </a:r>
            <a:r>
              <a:rPr sz="2000" spc="-10" dirty="0">
                <a:latin typeface="Lucida Sans Unicode"/>
                <a:cs typeface="Lucida Sans Unicode"/>
              </a:rPr>
              <a:t>g</a:t>
            </a:r>
            <a:r>
              <a:rPr sz="2000" dirty="0">
                <a:latin typeface="Lucida Sans Unicode"/>
                <a:cs typeface="Lucida Sans Unicode"/>
              </a:rPr>
              <a:t>n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</a:t>
            </a:r>
            <a:r>
              <a:rPr sz="2000" spc="-15" dirty="0">
                <a:latin typeface="Lucida Sans Unicode"/>
                <a:cs typeface="Lucida Sans Unicode"/>
              </a:rPr>
              <a:t>t</a:t>
            </a:r>
            <a:r>
              <a:rPr sz="2000" spc="-5" dirty="0">
                <a:latin typeface="Lucida Sans Unicode"/>
                <a:cs typeface="Lucida Sans Unicode"/>
              </a:rPr>
              <a:t>e</a:t>
            </a:r>
            <a:r>
              <a:rPr sz="2000" spc="-10" dirty="0">
                <a:latin typeface="Lucida Sans Unicode"/>
                <a:cs typeface="Lucida Sans Unicode"/>
              </a:rPr>
              <a:t>r</a:t>
            </a:r>
            <a:r>
              <a:rPr sz="2000" spc="-5" dirty="0">
                <a:latin typeface="Lucida Sans Unicode"/>
                <a:cs typeface="Lucida Sans Unicode"/>
              </a:rPr>
              <a:t>i</a:t>
            </a:r>
            <a:r>
              <a:rPr sz="2000" spc="-10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l/ fragment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(of</a:t>
            </a:r>
            <a:r>
              <a:rPr sz="200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b</a:t>
            </a:r>
            <a:r>
              <a:rPr sz="2000" spc="5" dirty="0">
                <a:latin typeface="Lucida Sans Unicode"/>
                <a:cs typeface="Lucida Sans Unicode"/>
              </a:rPr>
              <a:t>o</a:t>
            </a:r>
            <a:r>
              <a:rPr sz="2000" spc="-5" dirty="0">
                <a:latin typeface="Lucida Sans Unicode"/>
                <a:cs typeface="Lucida Sans Unicode"/>
              </a:rPr>
              <a:t>m</a:t>
            </a:r>
            <a:r>
              <a:rPr sz="2000" dirty="0">
                <a:latin typeface="Lucida Sans Unicode"/>
                <a:cs typeface="Lucida Sans Unicode"/>
              </a:rPr>
              <a:t>b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5" dirty="0">
                <a:latin typeface="Lucida Sans Unicode"/>
                <a:cs typeface="Lucida Sans Unicode"/>
              </a:rPr>
              <a:t>o</a:t>
            </a:r>
            <a:r>
              <a:rPr sz="2000" dirty="0">
                <a:latin typeface="Lucida Sans Unicode"/>
                <a:cs typeface="Lucida Sans Unicode"/>
              </a:rPr>
              <a:t>r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det</a:t>
            </a:r>
            <a:r>
              <a:rPr sz="2000" spc="5" dirty="0">
                <a:latin typeface="Lucida Sans Unicode"/>
                <a:cs typeface="Lucida Sans Unicode"/>
              </a:rPr>
              <a:t>o</a:t>
            </a:r>
            <a:r>
              <a:rPr sz="2000" spc="-5" dirty="0">
                <a:latin typeface="Lucida Sans Unicode"/>
                <a:cs typeface="Lucida Sans Unicode"/>
              </a:rPr>
              <a:t>n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5" dirty="0">
                <a:latin typeface="Lucida Sans Unicode"/>
                <a:cs typeface="Lucida Sans Unicode"/>
              </a:rPr>
              <a:t>tor</a:t>
            </a:r>
            <a:r>
              <a:rPr sz="2000" dirty="0">
                <a:latin typeface="Lucida Sans Unicode"/>
                <a:cs typeface="Lucida Sans Unicode"/>
              </a:rPr>
              <a:t>)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that </a:t>
            </a:r>
            <a:r>
              <a:rPr sz="2000" spc="5" dirty="0">
                <a:latin typeface="Lucida Sans Unicode"/>
                <a:cs typeface="Lucida Sans Unicode"/>
              </a:rPr>
              <a:t>m</a:t>
            </a:r>
            <a:r>
              <a:rPr sz="2000" spc="-5" dirty="0">
                <a:latin typeface="Lucida Sans Unicode"/>
                <a:cs typeface="Lucida Sans Unicode"/>
              </a:rPr>
              <a:t>a</a:t>
            </a:r>
            <a:r>
              <a:rPr sz="2000" dirty="0">
                <a:latin typeface="Lucida Sans Unicode"/>
                <a:cs typeface="Lucida Sans Unicode"/>
              </a:rPr>
              <a:t>y</a:t>
            </a:r>
            <a:r>
              <a:rPr sz="2000" spc="-5" dirty="0">
                <a:latin typeface="Lucida Sans Unicode"/>
                <a:cs typeface="Lucida Sans Unicode"/>
              </a:rPr>
              <a:t> be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5" dirty="0">
                <a:latin typeface="Lucida Sans Unicode"/>
                <a:cs typeface="Lucida Sans Unicode"/>
              </a:rPr>
              <a:t>embedded </a:t>
            </a:r>
            <a:r>
              <a:rPr sz="2000" dirty="0">
                <a:latin typeface="Lucida Sans Unicode"/>
                <a:cs typeface="Lucida Sans Unicode"/>
              </a:rPr>
              <a:t>in </a:t>
            </a:r>
            <a:r>
              <a:rPr sz="2000" spc="-5" dirty="0">
                <a:latin typeface="Lucida Sans Unicode"/>
                <a:cs typeface="Lucida Sans Unicode"/>
              </a:rPr>
              <a:t>th</a:t>
            </a:r>
            <a:r>
              <a:rPr sz="2000" dirty="0">
                <a:latin typeface="Lucida Sans Unicode"/>
                <a:cs typeface="Lucida Sans Unicode"/>
              </a:rPr>
              <a:t>e </a:t>
            </a:r>
            <a:r>
              <a:rPr sz="2000" spc="-5" dirty="0">
                <a:latin typeface="Lucida Sans Unicode"/>
                <a:cs typeface="Lucida Sans Unicode"/>
              </a:rPr>
              <a:t>b</a:t>
            </a:r>
            <a:r>
              <a:rPr sz="2000" spc="5" dirty="0">
                <a:latin typeface="Lucida Sans Unicode"/>
                <a:cs typeface="Lucida Sans Unicode"/>
              </a:rPr>
              <a:t>o</a:t>
            </a:r>
            <a:r>
              <a:rPr sz="2000" spc="-5" dirty="0">
                <a:latin typeface="Lucida Sans Unicode"/>
                <a:cs typeface="Lucida Sans Unicode"/>
              </a:rPr>
              <a:t>dies.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13" y="572967"/>
            <a:ext cx="2591599" cy="5388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C054D9B-0491-48BD-BC48-75EB5CD3D5D1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50593"/>
            <a:ext cx="5196840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dirty="0">
                <a:solidFill>
                  <a:srgbClr val="000000"/>
                </a:solidFill>
              </a:rPr>
              <a:t>There</a:t>
            </a:r>
            <a:r>
              <a:rPr sz="2200" spc="-80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are</a:t>
            </a:r>
            <a:r>
              <a:rPr sz="2200" spc="-7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some</a:t>
            </a:r>
            <a:r>
              <a:rPr sz="2200" spc="-60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special</a:t>
            </a:r>
            <a:r>
              <a:rPr sz="2200" spc="-6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techniques</a:t>
            </a:r>
            <a:r>
              <a:rPr sz="2200" spc="-50" dirty="0">
                <a:solidFill>
                  <a:srgbClr val="000000"/>
                </a:solidFill>
              </a:rPr>
              <a:t> </a:t>
            </a:r>
            <a:r>
              <a:rPr sz="2200" spc="-25" dirty="0">
                <a:solidFill>
                  <a:srgbClr val="000000"/>
                </a:solidFill>
              </a:rPr>
              <a:t>for</a:t>
            </a:r>
            <a:endParaRPr sz="2200"/>
          </a:p>
          <a:p>
            <a:pPr marL="12700">
              <a:lnSpc>
                <a:spcPts val="2510"/>
              </a:lnSpc>
            </a:pPr>
            <a:r>
              <a:rPr sz="2200" dirty="0">
                <a:solidFill>
                  <a:srgbClr val="000000"/>
                </a:solidFill>
              </a:rPr>
              <a:t>identification</a:t>
            </a:r>
            <a:r>
              <a:rPr sz="2200" spc="-45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in</a:t>
            </a:r>
            <a:r>
              <a:rPr sz="2200" spc="-80" dirty="0">
                <a:solidFill>
                  <a:srgbClr val="000000"/>
                </a:solidFill>
              </a:rPr>
              <a:t> </a:t>
            </a:r>
            <a:r>
              <a:rPr sz="2200" dirty="0">
                <a:solidFill>
                  <a:srgbClr val="000000"/>
                </a:solidFill>
              </a:rPr>
              <a:t>mass</a:t>
            </a:r>
            <a:r>
              <a:rPr sz="2200" spc="-70" dirty="0">
                <a:solidFill>
                  <a:srgbClr val="000000"/>
                </a:solidFill>
              </a:rPr>
              <a:t> </a:t>
            </a:r>
            <a:r>
              <a:rPr sz="2200" spc="-10" dirty="0">
                <a:solidFill>
                  <a:srgbClr val="000000"/>
                </a:solidFill>
              </a:rPr>
              <a:t>disaster.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645668" y="2104770"/>
            <a:ext cx="5278120" cy="373316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68605" marR="5080" indent="-256540">
              <a:lnSpc>
                <a:spcPct val="90200"/>
              </a:lnSpc>
              <a:spcBef>
                <a:spcPts val="355"/>
              </a:spcBef>
              <a:tabLst>
                <a:tab pos="268605" algn="l"/>
              </a:tabLst>
            </a:pPr>
            <a:r>
              <a:rPr sz="1500" spc="-15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2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Visual</a:t>
            </a:r>
            <a:r>
              <a:rPr sz="2200" spc="-5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2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recognition:</a:t>
            </a:r>
            <a:r>
              <a:rPr sz="2200" spc="-7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may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not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helpful</a:t>
            </a:r>
            <a:r>
              <a:rPr sz="2000" spc="50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because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severe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disfigurement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(due </a:t>
            </a:r>
            <a:r>
              <a:rPr sz="2000" spc="-2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trauma,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burning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decomposition,</a:t>
            </a:r>
            <a:r>
              <a:rPr sz="2000" spc="50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etc.).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Further,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emotional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factors </a:t>
            </a:r>
            <a:r>
              <a:rPr sz="2000" dirty="0">
                <a:latin typeface="Lucida Sans Unicode"/>
                <a:cs typeface="Lucida Sans Unicode"/>
              </a:rPr>
              <a:t>involved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visual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recognition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make</a:t>
            </a:r>
            <a:r>
              <a:rPr sz="2000" spc="-25" dirty="0">
                <a:latin typeface="Lucida Sans Unicode"/>
                <a:cs typeface="Lucida Sans Unicode"/>
              </a:rPr>
              <a:t> it </a:t>
            </a:r>
            <a:r>
              <a:rPr sz="2000" dirty="0">
                <a:latin typeface="Lucida Sans Unicode"/>
                <a:cs typeface="Lucida Sans Unicode"/>
              </a:rPr>
              <a:t>unwise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accept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either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positive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or </a:t>
            </a:r>
            <a:r>
              <a:rPr sz="2000" dirty="0">
                <a:latin typeface="Lucida Sans Unicode"/>
                <a:cs typeface="Lucida Sans Unicode"/>
              </a:rPr>
              <a:t>negative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response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such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circumstance.</a:t>
            </a:r>
            <a:endParaRPr sz="2000">
              <a:latin typeface="Lucida Sans Unicode"/>
              <a:cs typeface="Lucida Sans Unicode"/>
            </a:endParaRPr>
          </a:p>
          <a:p>
            <a:pPr marL="268605" marR="12065" indent="-256540">
              <a:lnSpc>
                <a:spcPct val="90200"/>
              </a:lnSpc>
              <a:spcBef>
                <a:spcPts val="370"/>
              </a:spcBef>
              <a:tabLst>
                <a:tab pos="268605" algn="l"/>
              </a:tabLst>
            </a:pPr>
            <a:r>
              <a:rPr sz="1500" spc="-15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2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Belongings:</a:t>
            </a:r>
            <a:r>
              <a:rPr sz="2200" spc="-6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can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helpful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may</a:t>
            </a:r>
            <a:r>
              <a:rPr sz="2000" spc="50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include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clothing,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jewellery,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personal </a:t>
            </a:r>
            <a:r>
              <a:rPr sz="2000" dirty="0">
                <a:latin typeface="Lucida Sans Unicode"/>
                <a:cs typeface="Lucida Sans Unicode"/>
              </a:rPr>
              <a:t>documentation.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Clothing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found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50" dirty="0">
                <a:latin typeface="Lucida Sans Unicode"/>
                <a:cs typeface="Lucida Sans Unicode"/>
              </a:rPr>
              <a:t>a </a:t>
            </a:r>
            <a:r>
              <a:rPr sz="2000" dirty="0">
                <a:latin typeface="Lucida Sans Unicode"/>
                <a:cs typeface="Lucida Sans Unicode"/>
              </a:rPr>
              <a:t>body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can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great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value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in </a:t>
            </a:r>
            <a:r>
              <a:rPr sz="2000" dirty="0">
                <a:latin typeface="Lucida Sans Unicode"/>
                <a:cs typeface="Lucida Sans Unicode"/>
              </a:rPr>
              <a:t>establishing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identity</a:t>
            </a:r>
            <a:r>
              <a:rPr sz="2000" spc="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but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must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not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be </a:t>
            </a:r>
            <a:r>
              <a:rPr sz="2000" dirty="0">
                <a:latin typeface="Lucida Sans Unicode"/>
                <a:cs typeface="Lucida Sans Unicode"/>
              </a:rPr>
              <a:t>accepted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 positive proof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isolation.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17" y="734478"/>
            <a:ext cx="5135147" cy="5724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5623" y="1752600"/>
            <a:ext cx="2857500" cy="18867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5623" y="4114800"/>
            <a:ext cx="2857500" cy="17434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70B6C34-54E9-49D2-AA3F-C4917086C537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0405"/>
            <a:ext cx="4454525" cy="3666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8605" marR="5080" indent="-256540">
              <a:lnSpc>
                <a:spcPct val="997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600" spc="-16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Medical</a:t>
            </a:r>
            <a:r>
              <a:rPr sz="2400" spc="-45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and</a:t>
            </a:r>
            <a:r>
              <a:rPr sz="2400" spc="-3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X-ray</a:t>
            </a:r>
            <a:r>
              <a:rPr sz="2400" spc="-5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400" spc="-1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evidence:  </a:t>
            </a:r>
            <a:r>
              <a:rPr sz="2000" dirty="0">
                <a:latin typeface="Lucida Sans Unicode"/>
                <a:cs typeface="Lucida Sans Unicode"/>
              </a:rPr>
              <a:t>may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contribute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confirm </a:t>
            </a:r>
            <a:r>
              <a:rPr sz="2000" dirty="0">
                <a:latin typeface="Lucida Sans Unicode"/>
                <a:cs typeface="Lucida Sans Unicode"/>
              </a:rPr>
              <a:t>identification.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Comparison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X- </a:t>
            </a:r>
            <a:r>
              <a:rPr sz="2000" dirty="0">
                <a:latin typeface="Lucida Sans Unicode"/>
                <a:cs typeface="Lucida Sans Unicode"/>
              </a:rPr>
              <a:t>rays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taken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 life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may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 </a:t>
            </a:r>
            <a:r>
              <a:rPr sz="2000" spc="-20" dirty="0">
                <a:latin typeface="Lucida Sans Unicode"/>
                <a:cs typeface="Lucida Sans Unicode"/>
              </a:rPr>
              <a:t>used </a:t>
            </a:r>
            <a:r>
              <a:rPr sz="2000" dirty="0">
                <a:latin typeface="Lucida Sans Unicode"/>
                <a:cs typeface="Lucida Sans Unicode"/>
              </a:rPr>
              <a:t>when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there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some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abnormality</a:t>
            </a:r>
            <a:r>
              <a:rPr sz="2700" spc="-10" dirty="0">
                <a:latin typeface="Lucida Sans Unicode"/>
                <a:cs typeface="Lucida Sans Unicode"/>
              </a:rPr>
              <a:t>.</a:t>
            </a:r>
            <a:endParaRPr sz="2700">
              <a:latin typeface="Lucida Sans Unicode"/>
              <a:cs typeface="Lucida Sans Unicode"/>
            </a:endParaRPr>
          </a:p>
          <a:p>
            <a:pPr marL="268605" marR="43815" indent="-256540">
              <a:lnSpc>
                <a:spcPct val="100400"/>
              </a:lnSpc>
              <a:spcBef>
                <a:spcPts val="434"/>
              </a:spcBef>
              <a:tabLst>
                <a:tab pos="268605" algn="l"/>
              </a:tabLst>
            </a:pPr>
            <a:r>
              <a:rPr sz="1600" spc="-16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​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Odontology</a:t>
            </a:r>
            <a:r>
              <a:rPr sz="2400" dirty="0">
                <a:solidFill>
                  <a:srgbClr val="FFBBBB"/>
                </a:solidFill>
                <a:latin typeface="Lucida Sans Unicode"/>
                <a:cs typeface="Lucida Sans Unicode"/>
              </a:rPr>
              <a:t>:</a:t>
            </a:r>
            <a:r>
              <a:rPr sz="2400" spc="-60" dirty="0">
                <a:solidFill>
                  <a:srgbClr val="FFBBBB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has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proven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be</a:t>
            </a:r>
            <a:r>
              <a:rPr sz="2000" spc="500" dirty="0">
                <a:latin typeface="Lucida Sans Unicode"/>
                <a:cs typeface="Lucida Sans Unicode"/>
              </a:rPr>
              <a:t>   </a:t>
            </a:r>
            <a:r>
              <a:rPr sz="2000" dirty="0">
                <a:latin typeface="Lucida Sans Unicode"/>
                <a:cs typeface="Lucida Sans Unicode"/>
              </a:rPr>
              <a:t>very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helpful,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especially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when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fire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putrefaction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has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destroyed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soft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tissues.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Obviously,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method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needs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obtainable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dental records.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294" y="579036"/>
            <a:ext cx="4670324" cy="5191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31408" y="1046988"/>
            <a:ext cx="2662555" cy="5401310"/>
            <a:chOff x="5931408" y="1046988"/>
            <a:chExt cx="2662555" cy="540131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0844" y="4648200"/>
              <a:ext cx="2543555" cy="17998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31408" y="1046988"/>
              <a:ext cx="2662428" cy="35814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6781800" y="2689"/>
            <a:ext cx="2286000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AA55313-AC6B-4203-BF3A-3CD93F05BF5E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2973"/>
            <a:ext cx="4799330" cy="407035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68605" marR="5080" indent="-256540">
              <a:lnSpc>
                <a:spcPct val="90300"/>
              </a:lnSpc>
              <a:spcBef>
                <a:spcPts val="380"/>
              </a:spcBef>
              <a:tabLst>
                <a:tab pos="268605" algn="l"/>
              </a:tabLst>
            </a:pPr>
            <a:r>
              <a:rPr sz="1600" spc="-16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Fingerprinting:</a:t>
            </a:r>
            <a:r>
              <a:rPr sz="2400" spc="-105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another</a:t>
            </a:r>
            <a:r>
              <a:rPr sz="2000" spc="500" dirty="0">
                <a:latin typeface="Lucida Sans Unicode"/>
                <a:cs typeface="Lucida Sans Unicode"/>
              </a:rPr>
              <a:t>   </a:t>
            </a:r>
            <a:r>
              <a:rPr sz="2000" dirty="0">
                <a:latin typeface="Lucida Sans Unicode"/>
                <a:cs typeface="Lucida Sans Unicode"/>
              </a:rPr>
              <a:t>method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personal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identification </a:t>
            </a:r>
            <a:r>
              <a:rPr sz="2000" dirty="0">
                <a:latin typeface="Lucida Sans Unicode"/>
                <a:cs typeface="Lucida Sans Unicode"/>
              </a:rPr>
              <a:t>with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well-</a:t>
            </a:r>
            <a:r>
              <a:rPr sz="2000" dirty="0">
                <a:latin typeface="Lucida Sans Unicode"/>
                <a:cs typeface="Lucida Sans Unicode"/>
              </a:rPr>
              <a:t>established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criteria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for </a:t>
            </a:r>
            <a:r>
              <a:rPr sz="2000" dirty="0">
                <a:latin typeface="Lucida Sans Unicode"/>
                <a:cs typeface="Lucida Sans Unicode"/>
              </a:rPr>
              <a:t>reliability.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Obviously,</a:t>
            </a:r>
            <a:r>
              <a:rPr sz="2000" spc="-4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fingers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or </a:t>
            </a:r>
            <a:r>
              <a:rPr sz="2000" dirty="0">
                <a:latin typeface="Lucida Sans Unicode"/>
                <a:cs typeface="Lucida Sans Unicode"/>
              </a:rPr>
              <a:t>fingerprints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may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destroyed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the </a:t>
            </a:r>
            <a:r>
              <a:rPr sz="2000" dirty="0">
                <a:latin typeface="Lucida Sans Unicode"/>
                <a:cs typeface="Lucida Sans Unicode"/>
              </a:rPr>
              <a:t>event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fire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severe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mutilation.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It </a:t>
            </a:r>
            <a:r>
              <a:rPr sz="2000" dirty="0">
                <a:latin typeface="Lucida Sans Unicode"/>
                <a:cs typeface="Lucida Sans Unicode"/>
              </a:rPr>
              <a:t>is for this reason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that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some </a:t>
            </a:r>
            <a:r>
              <a:rPr sz="2000" dirty="0">
                <a:latin typeface="Lucida Sans Unicode"/>
                <a:cs typeface="Lucida Sans Unicode"/>
              </a:rPr>
              <a:t>recommend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retaining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heel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print </a:t>
            </a:r>
            <a:r>
              <a:rPr sz="2000" dirty="0">
                <a:latin typeface="Lucida Sans Unicode"/>
                <a:cs typeface="Lucida Sans Unicode"/>
              </a:rPr>
              <a:t>records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too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they are </a:t>
            </a:r>
            <a:r>
              <a:rPr sz="2000" spc="-10" dirty="0">
                <a:latin typeface="Lucida Sans Unicode"/>
                <a:cs typeface="Lucida Sans Unicode"/>
              </a:rPr>
              <a:t>better </a:t>
            </a:r>
            <a:r>
              <a:rPr sz="2000" dirty="0">
                <a:latin typeface="Lucida Sans Unicode"/>
                <a:cs typeface="Lucida Sans Unicode"/>
              </a:rPr>
              <a:t>protected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by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boots.</a:t>
            </a:r>
            <a:endParaRPr sz="2000">
              <a:latin typeface="Lucida Sans Unicode"/>
              <a:cs typeface="Lucida Sans Unicode"/>
            </a:endParaRPr>
          </a:p>
          <a:p>
            <a:pPr marL="268605" marR="175895" indent="-256540">
              <a:lnSpc>
                <a:spcPct val="90700"/>
              </a:lnSpc>
              <a:spcBef>
                <a:spcPts val="335"/>
              </a:spcBef>
              <a:tabLst>
                <a:tab pos="268605" algn="l"/>
              </a:tabLst>
            </a:pPr>
            <a:r>
              <a:rPr sz="1600" spc="-16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 dirty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​</a:t>
            </a:r>
            <a:r>
              <a:rPr sz="2400" spc="-1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DNA-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profiling:</a:t>
            </a:r>
            <a:r>
              <a:rPr sz="2400" spc="-2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has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been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shown</a:t>
            </a:r>
            <a:r>
              <a:rPr sz="2000" spc="500" dirty="0">
                <a:latin typeface="Lucida Sans Unicode"/>
                <a:cs typeface="Lucida Sans Unicode"/>
              </a:rPr>
              <a:t> 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 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great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value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identifying </a:t>
            </a:r>
            <a:r>
              <a:rPr sz="2000" spc="-50" dirty="0">
                <a:latin typeface="Lucida Sans Unicode"/>
                <a:cs typeface="Lucida Sans Unicode"/>
              </a:rPr>
              <a:t>a </a:t>
            </a:r>
            <a:r>
              <a:rPr sz="2000" dirty="0">
                <a:latin typeface="Lucida Sans Unicode"/>
                <a:cs typeface="Lucida Sans Unicode"/>
              </a:rPr>
              <a:t>wide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range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human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fluids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and </a:t>
            </a:r>
            <a:r>
              <a:rPr sz="2000" spc="-10" dirty="0">
                <a:latin typeface="Lucida Sans Unicode"/>
                <a:cs typeface="Lucida Sans Unicode"/>
              </a:rPr>
              <a:t>tissues.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17" y="551598"/>
            <a:ext cx="5135147" cy="5724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6147" y="4364735"/>
            <a:ext cx="2842259" cy="19461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55327" y="1481462"/>
            <a:ext cx="2715604" cy="22704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0" y="8965"/>
            <a:ext cx="2286000" cy="29583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2006C06-8D49-406A-9212-7513FE53F812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208278"/>
            <a:ext cx="8213725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7329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Lucida Sans Unicode"/>
                <a:cs typeface="Lucida Sans Unicode"/>
              </a:rPr>
              <a:t>Identification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remains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begins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at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scene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of </a:t>
            </a:r>
            <a:r>
              <a:rPr sz="2400" dirty="0">
                <a:latin typeface="Lucida Sans Unicode"/>
                <a:cs typeface="Lucida Sans Unicode"/>
              </a:rPr>
              <a:t>death,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it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should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be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orderly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manner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and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should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be </a:t>
            </a:r>
            <a:r>
              <a:rPr sz="2400" dirty="0">
                <a:latin typeface="Lucida Sans Unicode"/>
                <a:cs typeface="Lucida Sans Unicode"/>
              </a:rPr>
              <a:t>documented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by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photographs</a:t>
            </a:r>
            <a:r>
              <a:rPr sz="2400" spc="-4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and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diagrams.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It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is </a:t>
            </a:r>
            <a:r>
              <a:rPr sz="2400" dirty="0">
                <a:latin typeface="Lucida Sans Unicode"/>
                <a:cs typeface="Lucida Sans Unicode"/>
              </a:rPr>
              <a:t>achieved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by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building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up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description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each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person </a:t>
            </a:r>
            <a:r>
              <a:rPr sz="2400" dirty="0">
                <a:latin typeface="Lucida Sans Unicode"/>
                <a:cs typeface="Lucida Sans Unicode"/>
              </a:rPr>
              <a:t>as</a:t>
            </a:r>
            <a:r>
              <a:rPr sz="2400" spc="-3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regards:</a:t>
            </a:r>
            <a:endParaRPr sz="2400">
              <a:latin typeface="Lucida Sans Unicode"/>
              <a:cs typeface="Lucida Sans Unicode"/>
            </a:endParaRPr>
          </a:p>
          <a:p>
            <a:pPr marL="267970" indent="-255270">
              <a:lnSpc>
                <a:spcPct val="100000"/>
              </a:lnSpc>
              <a:spcBef>
                <a:spcPts val="409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267970" algn="l"/>
              </a:tabLst>
            </a:pPr>
            <a:r>
              <a:rPr sz="2400" spc="-10" dirty="0">
                <a:latin typeface="Lucida Sans Unicode"/>
                <a:cs typeface="Lucida Sans Unicode"/>
              </a:rPr>
              <a:t>Appearance</a:t>
            </a:r>
            <a:endParaRPr sz="2400">
              <a:latin typeface="Lucida Sans Unicode"/>
              <a:cs typeface="Lucida Sans Unicode"/>
            </a:endParaRPr>
          </a:p>
          <a:p>
            <a:pPr marL="267970" indent="-25527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267970" algn="l"/>
              </a:tabLst>
            </a:pPr>
            <a:r>
              <a:rPr sz="2400" dirty="0">
                <a:latin typeface="Lucida Sans Unicode"/>
                <a:cs typeface="Lucida Sans Unicode"/>
              </a:rPr>
              <a:t>Clothing(Pocket</a:t>
            </a:r>
            <a:r>
              <a:rPr sz="2400" spc="-17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contents)</a:t>
            </a:r>
            <a:endParaRPr sz="2400">
              <a:latin typeface="Lucida Sans Unicode"/>
              <a:cs typeface="Lucida Sans Unicode"/>
            </a:endParaRPr>
          </a:p>
          <a:p>
            <a:pPr marL="267335" marR="137795" indent="-255270">
              <a:lnSpc>
                <a:spcPct val="100000"/>
              </a:lnSpc>
              <a:spcBef>
                <a:spcPts val="400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268605" algn="l"/>
              </a:tabLst>
            </a:pPr>
            <a:r>
              <a:rPr sz="2400" dirty="0">
                <a:latin typeface="Lucida Sans Unicode"/>
                <a:cs typeface="Lucida Sans Unicode"/>
              </a:rPr>
              <a:t>Deformities(Birth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marks,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scars,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tattoos,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occupational 	marks)</a:t>
            </a:r>
            <a:endParaRPr sz="2400">
              <a:latin typeface="Lucida Sans Unicode"/>
              <a:cs typeface="Lucida Sans Unicode"/>
            </a:endParaRPr>
          </a:p>
          <a:p>
            <a:pPr marL="267970" indent="-255270">
              <a:lnSpc>
                <a:spcPct val="100000"/>
              </a:lnSpc>
              <a:spcBef>
                <a:spcPts val="405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267970" algn="l"/>
              </a:tabLst>
            </a:pPr>
            <a:r>
              <a:rPr sz="2400" dirty="0">
                <a:latin typeface="Lucida Sans Unicode"/>
                <a:cs typeface="Lucida Sans Unicode"/>
              </a:rPr>
              <a:t>Race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(Clothing,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complexion,</a:t>
            </a:r>
            <a:r>
              <a:rPr sz="2400" spc="-12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eyes,hairs,skull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&amp;</a:t>
            </a:r>
            <a:r>
              <a:rPr sz="2400" spc="-11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bones)</a:t>
            </a:r>
            <a:endParaRPr sz="2400">
              <a:latin typeface="Lucida Sans Unicode"/>
              <a:cs typeface="Lucida Sans Unicode"/>
            </a:endParaRPr>
          </a:p>
          <a:p>
            <a:pPr marL="267970" indent="-255270">
              <a:lnSpc>
                <a:spcPct val="100000"/>
              </a:lnSpc>
              <a:spcBef>
                <a:spcPts val="400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267970" algn="l"/>
              </a:tabLst>
            </a:pPr>
            <a:r>
              <a:rPr sz="2400" dirty="0">
                <a:latin typeface="Lucida Sans Unicode"/>
                <a:cs typeface="Lucida Sans Unicode"/>
              </a:rPr>
              <a:t>Sex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(Clothes,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Physical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morphology,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Nuclear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sexing)</a:t>
            </a:r>
            <a:endParaRPr sz="2400">
              <a:latin typeface="Lucida Sans Unicode"/>
              <a:cs typeface="Lucida Sans Unicode"/>
            </a:endParaRPr>
          </a:p>
          <a:p>
            <a:pPr marL="267970" indent="-25527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267970" algn="l"/>
              </a:tabLst>
            </a:pPr>
            <a:r>
              <a:rPr sz="2400" dirty="0">
                <a:latin typeface="Lucida Sans Unicode"/>
                <a:cs typeface="Lucida Sans Unicode"/>
              </a:rPr>
              <a:t>Age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(Teeth,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physical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characteristics,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Bones)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213" y="545504"/>
            <a:ext cx="7527803" cy="4825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31376"/>
            <a:ext cx="2286000" cy="27342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586FF79B-A3E8-472B-98CE-BCCC874D269E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868" y="1233018"/>
            <a:ext cx="7866380" cy="362394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49250" indent="-336550">
              <a:lnSpc>
                <a:spcPct val="100000"/>
              </a:lnSpc>
              <a:spcBef>
                <a:spcPts val="505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349250" algn="l"/>
              </a:tabLst>
            </a:pPr>
            <a:r>
              <a:rPr sz="2400" dirty="0">
                <a:latin typeface="Lucida Sans Unicode"/>
                <a:cs typeface="Lucida Sans Unicode"/>
              </a:rPr>
              <a:t>Stature(usually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available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skeleton</a:t>
            </a:r>
            <a:r>
              <a:rPr sz="2400" spc="-6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&amp;</a:t>
            </a:r>
            <a:r>
              <a:rPr sz="2400" spc="-8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bones)</a:t>
            </a:r>
            <a:endParaRPr sz="2400">
              <a:latin typeface="Lucida Sans Unicode"/>
              <a:cs typeface="Lucida Sans Unicode"/>
            </a:endParaRPr>
          </a:p>
          <a:p>
            <a:pPr marL="349250" indent="-336550">
              <a:lnSpc>
                <a:spcPct val="100000"/>
              </a:lnSpc>
              <a:spcBef>
                <a:spcPts val="405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349250" algn="l"/>
              </a:tabLst>
            </a:pPr>
            <a:r>
              <a:rPr sz="2400" dirty="0">
                <a:latin typeface="Lucida Sans Unicode"/>
                <a:cs typeface="Lucida Sans Unicode"/>
              </a:rPr>
              <a:t>Fingerprints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(From</a:t>
            </a:r>
            <a:r>
              <a:rPr sz="2400" spc="-10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available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fingers&gt;epidermis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spc="-50" dirty="0">
                <a:latin typeface="Lucida Sans Unicode"/>
                <a:cs typeface="Lucida Sans Unicode"/>
              </a:rPr>
              <a:t>&amp;</a:t>
            </a:r>
            <a:endParaRPr sz="2400">
              <a:latin typeface="Lucida Sans Unicode"/>
              <a:cs typeface="Lucida Sans Unicode"/>
            </a:endParaRPr>
          </a:p>
          <a:p>
            <a:pPr marL="34925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Lucida Sans Unicode"/>
                <a:cs typeface="Lucida Sans Unicode"/>
              </a:rPr>
              <a:t>dermis)</a:t>
            </a:r>
            <a:endParaRPr sz="2400">
              <a:latin typeface="Lucida Sans Unicode"/>
              <a:cs typeface="Lucida Sans Unicode"/>
            </a:endParaRPr>
          </a:p>
          <a:p>
            <a:pPr marL="349250" indent="-33655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349250" algn="l"/>
              </a:tabLst>
            </a:pPr>
            <a:r>
              <a:rPr sz="2400" spc="-10" dirty="0">
                <a:latin typeface="Lucida Sans Unicode"/>
                <a:cs typeface="Lucida Sans Unicode"/>
              </a:rPr>
              <a:t>Footprints</a:t>
            </a:r>
            <a:endParaRPr sz="2400">
              <a:latin typeface="Lucida Sans Unicode"/>
              <a:cs typeface="Lucida Sans Unicode"/>
            </a:endParaRPr>
          </a:p>
          <a:p>
            <a:pPr marL="349250" indent="-336550">
              <a:lnSpc>
                <a:spcPct val="100000"/>
              </a:lnSpc>
              <a:spcBef>
                <a:spcPts val="395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349250" algn="l"/>
              </a:tabLst>
            </a:pPr>
            <a:r>
              <a:rPr sz="2400" dirty="0">
                <a:latin typeface="Lucida Sans Unicode"/>
                <a:cs typeface="Lucida Sans Unicode"/>
              </a:rPr>
              <a:t>Dental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status(Age,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sex,etc)</a:t>
            </a:r>
            <a:endParaRPr sz="2400">
              <a:latin typeface="Lucida Sans Unicode"/>
              <a:cs typeface="Lucida Sans Unicode"/>
            </a:endParaRPr>
          </a:p>
          <a:p>
            <a:pPr marL="349250" indent="-336550">
              <a:lnSpc>
                <a:spcPct val="100000"/>
              </a:lnSpc>
              <a:spcBef>
                <a:spcPts val="409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349250" algn="l"/>
              </a:tabLst>
            </a:pPr>
            <a:r>
              <a:rPr sz="2400" dirty="0">
                <a:latin typeface="Lucida Sans Unicode"/>
                <a:cs typeface="Lucida Sans Unicode"/>
              </a:rPr>
              <a:t>Miscellaneous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Data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(CNIC,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Driving</a:t>
            </a:r>
            <a:r>
              <a:rPr sz="2400" spc="-2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license,bank</a:t>
            </a:r>
            <a:endParaRPr sz="2400">
              <a:latin typeface="Lucida Sans Unicode"/>
              <a:cs typeface="Lucida Sans Unicode"/>
            </a:endParaRPr>
          </a:p>
          <a:p>
            <a:pPr marL="349250">
              <a:lnSpc>
                <a:spcPct val="100000"/>
              </a:lnSpc>
            </a:pPr>
            <a:r>
              <a:rPr sz="2400" spc="-10" dirty="0">
                <a:latin typeface="Lucida Sans Unicode"/>
                <a:cs typeface="Lucida Sans Unicode"/>
              </a:rPr>
              <a:t>cards)</a:t>
            </a:r>
            <a:endParaRPr sz="2400">
              <a:latin typeface="Lucida Sans Unicode"/>
              <a:cs typeface="Lucida Sans Unicode"/>
            </a:endParaRPr>
          </a:p>
          <a:p>
            <a:pPr marL="349250" marR="5080" indent="-337185">
              <a:lnSpc>
                <a:spcPct val="100000"/>
              </a:lnSpc>
              <a:spcBef>
                <a:spcPts val="400"/>
              </a:spcBef>
              <a:buClr>
                <a:srgbClr val="AC0000"/>
              </a:buClr>
              <a:buSzPct val="66666"/>
              <a:buFont typeface="Wingdings"/>
              <a:buChar char=""/>
              <a:tabLst>
                <a:tab pos="349250" algn="l"/>
              </a:tabLst>
            </a:pPr>
            <a:r>
              <a:rPr sz="2400" dirty="0">
                <a:latin typeface="Lucida Sans Unicode"/>
                <a:cs typeface="Lucida Sans Unicode"/>
              </a:rPr>
              <a:t>Data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from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specialized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techniques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(Blood</a:t>
            </a:r>
            <a:r>
              <a:rPr sz="2400" spc="-9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grouping, </a:t>
            </a:r>
            <a:r>
              <a:rPr sz="2400" dirty="0">
                <a:latin typeface="Lucida Sans Unicode"/>
                <a:cs typeface="Lucida Sans Unicode"/>
              </a:rPr>
              <a:t>DNA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profiling)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638" y="572958"/>
            <a:ext cx="6840484" cy="4383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47B61A9-323D-4107-A9E9-B59CBBCF5836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12493"/>
            <a:ext cx="32435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chemeClr val="accent2">
                    <a:lumMod val="75000"/>
                  </a:schemeClr>
                </a:solidFill>
              </a:rPr>
              <a:t>Decomposed</a:t>
            </a:r>
            <a:r>
              <a:rPr sz="2500" spc="-12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500" spc="-10" dirty="0">
                <a:solidFill>
                  <a:schemeClr val="accent2">
                    <a:lumMod val="75000"/>
                  </a:schemeClr>
                </a:solidFill>
              </a:rPr>
              <a:t>Bodies:</a:t>
            </a:r>
            <a:endParaRPr sz="25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1787093"/>
            <a:ext cx="4930775" cy="392874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sz="2000" dirty="0">
                <a:latin typeface="Lucida Sans Unicode"/>
                <a:cs typeface="Lucida Sans Unicode"/>
              </a:rPr>
              <a:t>These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are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bodies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which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shows </a:t>
            </a:r>
            <a:r>
              <a:rPr sz="2000" dirty="0">
                <a:latin typeface="Lucida Sans Unicode"/>
                <a:cs typeface="Lucida Sans Unicode"/>
              </a:rPr>
              <a:t>putrefactive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changes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varying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degrees </a:t>
            </a:r>
            <a:r>
              <a:rPr sz="2000" dirty="0">
                <a:latin typeface="Lucida Sans Unicode"/>
                <a:cs typeface="Lucida Sans Unicode"/>
              </a:rPr>
              <a:t>depending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upon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time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lapsed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since death.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745"/>
              </a:lnSpc>
            </a:pP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Medicolegal</a:t>
            </a:r>
            <a:r>
              <a:rPr sz="2500" spc="-95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Importance:</a:t>
            </a:r>
            <a:endParaRPr sz="2500">
              <a:solidFill>
                <a:schemeClr val="accent2">
                  <a:lumMod val="75000"/>
                </a:schemeClr>
              </a:solidFill>
              <a:latin typeface="Lucida Sans Unicode"/>
              <a:cs typeface="Lucida Sans Unicode"/>
            </a:endParaRPr>
          </a:p>
          <a:p>
            <a:pPr marL="267970" indent="-255270">
              <a:lnSpc>
                <a:spcPts val="2340"/>
              </a:lnSpc>
              <a:buClr>
                <a:srgbClr val="AC0000"/>
              </a:buClr>
              <a:buSzPct val="67500"/>
              <a:buFont typeface="Wingdings"/>
              <a:buChar char=""/>
              <a:tabLst>
                <a:tab pos="267970" algn="l"/>
              </a:tabLst>
            </a:pPr>
            <a:r>
              <a:rPr sz="2000" spc="-10" dirty="0">
                <a:latin typeface="Lucida Sans Unicode"/>
                <a:cs typeface="Lucida Sans Unicode"/>
              </a:rPr>
              <a:t>Identification</a:t>
            </a:r>
            <a:endParaRPr sz="2000">
              <a:latin typeface="Lucida Sans Unicode"/>
              <a:cs typeface="Lucida Sans Unicode"/>
            </a:endParaRPr>
          </a:p>
          <a:p>
            <a:pPr marL="267970" indent="-255270">
              <a:lnSpc>
                <a:spcPts val="2315"/>
              </a:lnSpc>
              <a:buClr>
                <a:srgbClr val="AC0000"/>
              </a:buClr>
              <a:buSzPct val="67500"/>
              <a:buFont typeface="Wingdings"/>
              <a:buChar char=""/>
              <a:tabLst>
                <a:tab pos="267970" algn="l"/>
              </a:tabLst>
            </a:pPr>
            <a:r>
              <a:rPr sz="2000" dirty="0">
                <a:latin typeface="Lucida Sans Unicode"/>
                <a:cs typeface="Lucida Sans Unicode"/>
              </a:rPr>
              <a:t>Cause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death</a:t>
            </a:r>
            <a:endParaRPr sz="2000">
              <a:latin typeface="Lucida Sans Unicode"/>
              <a:cs typeface="Lucida Sans Unicode"/>
            </a:endParaRPr>
          </a:p>
          <a:p>
            <a:pPr marL="267970" indent="-255270">
              <a:lnSpc>
                <a:spcPts val="2240"/>
              </a:lnSpc>
              <a:buClr>
                <a:srgbClr val="AC0000"/>
              </a:buClr>
              <a:buSzPct val="67500"/>
              <a:buFont typeface="Wingdings"/>
              <a:buChar char=""/>
              <a:tabLst>
                <a:tab pos="267970" algn="l"/>
              </a:tabLst>
            </a:pPr>
            <a:r>
              <a:rPr sz="2000" dirty="0">
                <a:latin typeface="Lucida Sans Unicode"/>
                <a:cs typeface="Lucida Sans Unicode"/>
              </a:rPr>
              <a:t>Time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since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death</a:t>
            </a:r>
            <a:endParaRPr sz="2000">
              <a:latin typeface="Lucida Sans Unicode"/>
              <a:cs typeface="Lucida Sans Unicode"/>
            </a:endParaRPr>
          </a:p>
          <a:p>
            <a:pPr marL="12700">
              <a:lnSpc>
                <a:spcPts val="2860"/>
              </a:lnSpc>
            </a:pPr>
            <a:r>
              <a:rPr sz="250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Mutilated</a:t>
            </a:r>
            <a:r>
              <a:rPr sz="2500" spc="-12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 </a:t>
            </a:r>
            <a:r>
              <a:rPr sz="2500" spc="-10" dirty="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Bodies</a:t>
            </a:r>
            <a:r>
              <a:rPr sz="2500" spc="-10" dirty="0">
                <a:solidFill>
                  <a:srgbClr val="FFBBBB"/>
                </a:solidFill>
                <a:latin typeface="Lucida Sans Unicode"/>
                <a:cs typeface="Lucida Sans Unicode"/>
              </a:rPr>
              <a:t>:</a:t>
            </a:r>
            <a:endParaRPr sz="2500">
              <a:latin typeface="Lucida Sans Unicode"/>
              <a:cs typeface="Lucida Sans Unicode"/>
            </a:endParaRPr>
          </a:p>
          <a:p>
            <a:pPr marL="12700" marR="120650">
              <a:lnSpc>
                <a:spcPct val="80000"/>
              </a:lnSpc>
              <a:spcBef>
                <a:spcPts val="459"/>
              </a:spcBef>
            </a:pP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bodies which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are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disfigured, </a:t>
            </a:r>
            <a:r>
              <a:rPr sz="2000" dirty="0">
                <a:latin typeface="Lucida Sans Unicode"/>
                <a:cs typeface="Lucida Sans Unicode"/>
              </a:rPr>
              <a:t>deprived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limb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part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body </a:t>
            </a:r>
            <a:r>
              <a:rPr sz="2000" spc="-50" dirty="0">
                <a:latin typeface="Lucida Sans Unicode"/>
                <a:cs typeface="Lucida Sans Unicode"/>
              </a:rPr>
              <a:t>. </a:t>
            </a:r>
            <a:r>
              <a:rPr sz="2000" dirty="0">
                <a:latin typeface="Lucida Sans Unicode"/>
                <a:cs typeface="Lucida Sans Unicode"/>
              </a:rPr>
              <a:t>In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this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condition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soft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tissues, </a:t>
            </a:r>
            <a:r>
              <a:rPr sz="2000" dirty="0">
                <a:latin typeface="Lucida Sans Unicode"/>
                <a:cs typeface="Lucida Sans Unicode"/>
              </a:rPr>
              <a:t>muscles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and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skin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are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still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attached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spc="-25" dirty="0">
                <a:latin typeface="Lucida Sans Unicode"/>
                <a:cs typeface="Lucida Sans Unicode"/>
              </a:rPr>
              <a:t>to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bones.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109" y="600394"/>
            <a:ext cx="7325126" cy="47945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1200" y="1524000"/>
            <a:ext cx="3073907" cy="22997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91200" y="4191000"/>
            <a:ext cx="3073907" cy="2171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1800" y="39152"/>
            <a:ext cx="2286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8362BF8-8317-414F-8E05-7571E6550616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" y="1775460"/>
            <a:ext cx="8144256" cy="3784091"/>
          </a:xfrm>
          <a:prstGeom prst="rect">
            <a:avLst/>
          </a:prstGeom>
        </p:spPr>
      </p:pic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2573C65D-EC39-47E0-959A-F9A7CD31F36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78026"/>
            <a:ext cx="64960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Lucida Sans Unicode"/>
                <a:cs typeface="Lucida Sans Unicode"/>
              </a:rPr>
              <a:t>It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includes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only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fragments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body</a:t>
            </a:r>
            <a:r>
              <a:rPr sz="2000" spc="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such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as</a:t>
            </a:r>
            <a:r>
              <a:rPr sz="2000" spc="-10" dirty="0">
                <a:latin typeface="Lucida Sans Unicode"/>
                <a:cs typeface="Lucida Sans Unicode"/>
              </a:rPr>
              <a:t> head,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754424"/>
            <a:ext cx="4112895" cy="8089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000" dirty="0">
                <a:solidFill>
                  <a:srgbClr val="000000"/>
                </a:solidFill>
              </a:rPr>
              <a:t>trunk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or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limb.</a:t>
            </a:r>
            <a:endParaRPr sz="2000"/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700" dirty="0">
                <a:solidFill>
                  <a:schemeClr val="accent2">
                    <a:lumMod val="75000"/>
                  </a:schemeClr>
                </a:solidFill>
              </a:rPr>
              <a:t>Medicolegal</a:t>
            </a:r>
            <a:r>
              <a:rPr sz="2700" spc="-2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700" spc="-10" dirty="0">
                <a:solidFill>
                  <a:schemeClr val="accent2">
                    <a:lumMod val="75000"/>
                  </a:schemeClr>
                </a:solidFill>
              </a:rPr>
              <a:t>importance:</a:t>
            </a:r>
            <a:endParaRPr sz="27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2548864"/>
            <a:ext cx="6130290" cy="23634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05"/>
              </a:spcBef>
              <a:buSzPct val="675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AC0000"/>
                </a:solidFill>
                <a:latin typeface="Lucida Sans Unicode"/>
                <a:cs typeface="Lucida Sans Unicode"/>
              </a:rPr>
              <a:t>Source</a:t>
            </a:r>
            <a:r>
              <a:rPr sz="2000" spc="-50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(Whether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human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animal)</a:t>
            </a:r>
            <a:endParaRPr sz="2000">
              <a:latin typeface="Lucida Sans Unicode"/>
              <a:cs typeface="Lucida Sans Unicode"/>
            </a:endParaRPr>
          </a:p>
          <a:p>
            <a:pPr marL="469900" marR="144145" indent="-457834">
              <a:lnSpc>
                <a:spcPct val="100000"/>
              </a:lnSpc>
              <a:spcBef>
                <a:spcPts val="409"/>
              </a:spcBef>
              <a:buSzPct val="675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AC0000"/>
                </a:solidFill>
                <a:latin typeface="Lucida Sans Unicode"/>
                <a:cs typeface="Lucida Sans Unicode"/>
              </a:rPr>
              <a:t>Parts</a:t>
            </a:r>
            <a:r>
              <a:rPr sz="2000" spc="-20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If</a:t>
            </a:r>
            <a:r>
              <a:rPr sz="2000" spc="-1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parts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belong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to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the</a:t>
            </a:r>
            <a:r>
              <a:rPr sz="2000" spc="-1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same</a:t>
            </a:r>
            <a:r>
              <a:rPr sz="2000" spc="-3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or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different individual</a:t>
            </a:r>
            <a:endParaRPr sz="2000">
              <a:latin typeface="Lucida Sans Unicode"/>
              <a:cs typeface="Lucida Sans Unicode"/>
            </a:endParaRPr>
          </a:p>
          <a:p>
            <a:pPr marL="469900" marR="5080" indent="-457834">
              <a:lnSpc>
                <a:spcPct val="100000"/>
              </a:lnSpc>
              <a:spcBef>
                <a:spcPts val="395"/>
              </a:spcBef>
              <a:buSzPct val="675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AC0000"/>
                </a:solidFill>
                <a:latin typeface="Lucida Sans Unicode"/>
                <a:cs typeface="Lucida Sans Unicode"/>
              </a:rPr>
              <a:t>Age</a:t>
            </a:r>
            <a:r>
              <a:rPr sz="2000" spc="-35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(Teeth,bones</a:t>
            </a:r>
            <a:r>
              <a:rPr sz="2000" spc="-5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,ossification</a:t>
            </a:r>
            <a:r>
              <a:rPr sz="2000" spc="-5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center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through radiographs)</a:t>
            </a:r>
            <a:endParaRPr sz="2000">
              <a:latin typeface="Lucida Sans Unicode"/>
              <a:cs typeface="Lucida Sans Unicode"/>
            </a:endParaRPr>
          </a:p>
          <a:p>
            <a:pPr marL="469900" marR="444500" indent="-457834">
              <a:lnSpc>
                <a:spcPct val="100000"/>
              </a:lnSpc>
              <a:spcBef>
                <a:spcPts val="400"/>
              </a:spcBef>
              <a:buSzPct val="67500"/>
              <a:buAutoNum type="arabicPeriod"/>
              <a:tabLst>
                <a:tab pos="469900" algn="l"/>
              </a:tabLst>
            </a:pPr>
            <a:r>
              <a:rPr sz="2000" dirty="0">
                <a:solidFill>
                  <a:srgbClr val="AC0000"/>
                </a:solidFill>
                <a:latin typeface="Lucida Sans Unicode"/>
                <a:cs typeface="Lucida Sans Unicode"/>
              </a:rPr>
              <a:t>Sex</a:t>
            </a:r>
            <a:r>
              <a:rPr sz="2000" spc="-40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(Nature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&amp;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characteristics</a:t>
            </a:r>
            <a:r>
              <a:rPr sz="2000" spc="-4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soft</a:t>
            </a:r>
            <a:r>
              <a:rPr sz="2000" spc="-3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parts, </a:t>
            </a:r>
            <a:r>
              <a:rPr sz="2000" dirty="0">
                <a:latin typeface="Lucida Sans Unicode"/>
                <a:cs typeface="Lucida Sans Unicode"/>
              </a:rPr>
              <a:t>configuration</a:t>
            </a:r>
            <a:r>
              <a:rPr sz="2000" spc="-7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of</a:t>
            </a:r>
            <a:r>
              <a:rPr sz="2000" spc="-25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pelvis,</a:t>
            </a:r>
            <a:r>
              <a:rPr sz="2000" spc="-20" dirty="0">
                <a:latin typeface="Lucida Sans Unicode"/>
                <a:cs typeface="Lucida Sans Unicode"/>
              </a:rPr>
              <a:t> </a:t>
            </a:r>
            <a:r>
              <a:rPr sz="2000" dirty="0">
                <a:latin typeface="Lucida Sans Unicode"/>
                <a:cs typeface="Lucida Sans Unicode"/>
              </a:rPr>
              <a:t>nuclear</a:t>
            </a:r>
            <a:r>
              <a:rPr sz="2000" spc="-65" dirty="0">
                <a:latin typeface="Lucida Sans Unicode"/>
                <a:cs typeface="Lucida Sans Unicode"/>
              </a:rPr>
              <a:t> </a:t>
            </a:r>
            <a:r>
              <a:rPr sz="2000" spc="-10" dirty="0">
                <a:latin typeface="Lucida Sans Unicode"/>
                <a:cs typeface="Lucida Sans Unicode"/>
              </a:rPr>
              <a:t>sexing)</a:t>
            </a:r>
            <a:endParaRPr sz="200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59" y="597324"/>
            <a:ext cx="5426215" cy="5145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3200" y="4267200"/>
            <a:ext cx="2371344" cy="1924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0" y="0"/>
            <a:ext cx="2286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71422F5-5847-4700-A2E3-A838AA5E079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07921"/>
            <a:ext cx="7838440" cy="41636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indent="-514984">
              <a:lnSpc>
                <a:spcPts val="3005"/>
              </a:lnSpc>
              <a:spcBef>
                <a:spcPts val="105"/>
              </a:spcBef>
              <a:buClr>
                <a:srgbClr val="AC0000"/>
              </a:buClr>
              <a:buSzPct val="67307"/>
              <a:buFont typeface="Lucida Sans Unicode"/>
              <a:buAutoNum type="arabicPeriod" startAt="5"/>
              <a:tabLst>
                <a:tab pos="527685" algn="l"/>
              </a:tabLst>
            </a:pPr>
            <a:r>
              <a:rPr sz="2600" dirty="0">
                <a:solidFill>
                  <a:srgbClr val="AC0000"/>
                </a:solidFill>
                <a:latin typeface="Lucida Sans Unicode"/>
                <a:cs typeface="Lucida Sans Unicode"/>
              </a:rPr>
              <a:t>Stature</a:t>
            </a:r>
            <a:r>
              <a:rPr sz="2600" spc="-30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(Usually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from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available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bones)</a:t>
            </a:r>
            <a:endParaRPr sz="2600">
              <a:latin typeface="Lucida Sans Unicode"/>
              <a:cs typeface="Lucida Sans Unicode"/>
            </a:endParaRPr>
          </a:p>
          <a:p>
            <a:pPr marL="527685" indent="-514984">
              <a:lnSpc>
                <a:spcPts val="2695"/>
              </a:lnSpc>
              <a:buSzPct val="67307"/>
              <a:buAutoNum type="arabicPeriod" startAt="5"/>
              <a:tabLst>
                <a:tab pos="527685" algn="l"/>
              </a:tabLst>
            </a:pPr>
            <a:r>
              <a:rPr sz="2600" dirty="0">
                <a:solidFill>
                  <a:srgbClr val="AC0000"/>
                </a:solidFill>
                <a:latin typeface="Lucida Sans Unicode"/>
                <a:cs typeface="Lucida Sans Unicode"/>
              </a:rPr>
              <a:t>Race</a:t>
            </a:r>
            <a:r>
              <a:rPr sz="2600" spc="-40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(Clothing,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hairs,eyes,complexion,skull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–</a:t>
            </a:r>
            <a:endParaRPr sz="2600">
              <a:latin typeface="Lucida Sans Unicode"/>
              <a:cs typeface="Lucida Sans Unicode"/>
            </a:endParaRPr>
          </a:p>
          <a:p>
            <a:pPr marL="527685">
              <a:lnSpc>
                <a:spcPts val="2695"/>
              </a:lnSpc>
            </a:pPr>
            <a:r>
              <a:rPr sz="2600" spc="-10" dirty="0">
                <a:latin typeface="Lucida Sans Unicode"/>
                <a:cs typeface="Lucida Sans Unicode"/>
              </a:rPr>
              <a:t>index)</a:t>
            </a:r>
            <a:endParaRPr sz="2600">
              <a:latin typeface="Lucida Sans Unicode"/>
              <a:cs typeface="Lucida Sans Unicode"/>
            </a:endParaRPr>
          </a:p>
          <a:p>
            <a:pPr marL="527685" marR="130175" indent="-515620">
              <a:lnSpc>
                <a:spcPct val="80000"/>
              </a:lnSpc>
              <a:spcBef>
                <a:spcPts val="509"/>
              </a:spcBef>
              <a:buSzPct val="67307"/>
              <a:buAutoNum type="arabicPeriod" startAt="7"/>
              <a:tabLst>
                <a:tab pos="527685" algn="l"/>
              </a:tabLst>
            </a:pPr>
            <a:r>
              <a:rPr sz="2600" dirty="0">
                <a:solidFill>
                  <a:srgbClr val="AC0000"/>
                </a:solidFill>
                <a:latin typeface="Lucida Sans Unicode"/>
                <a:cs typeface="Lucida Sans Unicode"/>
              </a:rPr>
              <a:t>Identity</a:t>
            </a:r>
            <a:r>
              <a:rPr sz="2600" spc="-40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(Clothing,personal </a:t>
            </a:r>
            <a:r>
              <a:rPr sz="2600" dirty="0">
                <a:latin typeface="Lucida Sans Unicode"/>
                <a:cs typeface="Lucida Sans Unicode"/>
              </a:rPr>
              <a:t>articles,teeth,finger</a:t>
            </a:r>
            <a:r>
              <a:rPr sz="2600" spc="-7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printsand</a:t>
            </a:r>
            <a:r>
              <a:rPr sz="2600" spc="-6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DNA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profiling)</a:t>
            </a:r>
            <a:endParaRPr sz="2600">
              <a:latin typeface="Lucida Sans Unicode"/>
              <a:cs typeface="Lucida Sans Unicode"/>
            </a:endParaRPr>
          </a:p>
          <a:p>
            <a:pPr marL="527685" marR="182245" indent="-515620">
              <a:lnSpc>
                <a:spcPct val="80000"/>
              </a:lnSpc>
              <a:spcBef>
                <a:spcPts val="405"/>
              </a:spcBef>
              <a:buSzPct val="67307"/>
              <a:buAutoNum type="arabicPeriod" startAt="7"/>
              <a:tabLst>
                <a:tab pos="527685" algn="l"/>
              </a:tabLst>
            </a:pPr>
            <a:r>
              <a:rPr sz="2600" dirty="0">
                <a:solidFill>
                  <a:srgbClr val="AC0000"/>
                </a:solidFill>
                <a:latin typeface="Lucida Sans Unicode"/>
                <a:cs typeface="Lucida Sans Unicode"/>
              </a:rPr>
              <a:t>Special</a:t>
            </a:r>
            <a:r>
              <a:rPr sz="2600" spc="-40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AC0000"/>
                </a:solidFill>
                <a:latin typeface="Lucida Sans Unicode"/>
                <a:cs typeface="Lucida Sans Unicode"/>
              </a:rPr>
              <a:t>features</a:t>
            </a:r>
            <a:r>
              <a:rPr sz="2600" spc="-30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(Mutilation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may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be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the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spc="-20" dirty="0">
                <a:latin typeface="Lucida Sans Unicode"/>
                <a:cs typeface="Lucida Sans Unicode"/>
              </a:rPr>
              <a:t>work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</a:t>
            </a:r>
            <a:r>
              <a:rPr sz="2600" spc="-1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personwith</a:t>
            </a:r>
            <a:r>
              <a:rPr sz="2600" spc="-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anatomical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knowledge)</a:t>
            </a:r>
            <a:endParaRPr sz="2600">
              <a:latin typeface="Lucida Sans Unicode"/>
              <a:cs typeface="Lucida Sans Unicode"/>
            </a:endParaRPr>
          </a:p>
          <a:p>
            <a:pPr marL="527685" indent="-514984">
              <a:lnSpc>
                <a:spcPts val="2580"/>
              </a:lnSpc>
              <a:buSzPct val="67307"/>
              <a:buAutoNum type="arabicPeriod" startAt="7"/>
              <a:tabLst>
                <a:tab pos="527685" algn="l"/>
              </a:tabLst>
            </a:pPr>
            <a:r>
              <a:rPr sz="2600" dirty="0">
                <a:solidFill>
                  <a:srgbClr val="AC0000"/>
                </a:solidFill>
                <a:latin typeface="Lucida Sans Unicode"/>
                <a:cs typeface="Lucida Sans Unicode"/>
              </a:rPr>
              <a:t>Cause</a:t>
            </a:r>
            <a:r>
              <a:rPr sz="2600" spc="-45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AC0000"/>
                </a:solidFill>
                <a:latin typeface="Lucida Sans Unicode"/>
                <a:cs typeface="Lucida Sans Unicode"/>
              </a:rPr>
              <a:t>of</a:t>
            </a:r>
            <a:r>
              <a:rPr sz="2600" spc="-35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solidFill>
                  <a:srgbClr val="AC0000"/>
                </a:solidFill>
                <a:latin typeface="Lucida Sans Unicode"/>
                <a:cs typeface="Lucida Sans Unicode"/>
              </a:rPr>
              <a:t>death</a:t>
            </a:r>
            <a:r>
              <a:rPr sz="2500" spc="-30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(Signs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antemortem</a:t>
            </a:r>
            <a:r>
              <a:rPr sz="2600" spc="-60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violence</a:t>
            </a:r>
            <a:endParaRPr sz="2600">
              <a:latin typeface="Lucida Sans Unicode"/>
              <a:cs typeface="Lucida Sans Unicode"/>
            </a:endParaRPr>
          </a:p>
          <a:p>
            <a:pPr marL="527685" marR="783590">
              <a:lnSpc>
                <a:spcPts val="2500"/>
              </a:lnSpc>
              <a:spcBef>
                <a:spcPts val="290"/>
              </a:spcBef>
            </a:pPr>
            <a:r>
              <a:rPr sz="2600" dirty="0">
                <a:latin typeface="Lucida Sans Unicode"/>
                <a:cs typeface="Lucida Sans Unicode"/>
              </a:rPr>
              <a:t>,injury</a:t>
            </a:r>
            <a:r>
              <a:rPr sz="2600" spc="-8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</a:t>
            </a:r>
            <a:r>
              <a:rPr sz="2600" spc="-3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the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vital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organs,recovery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45" dirty="0">
                <a:latin typeface="Lucida Sans Unicode"/>
                <a:cs typeface="Lucida Sans Unicode"/>
              </a:rPr>
              <a:t> </a:t>
            </a:r>
            <a:r>
              <a:rPr sz="2600" spc="-50" dirty="0">
                <a:latin typeface="Lucida Sans Unicode"/>
                <a:cs typeface="Lucida Sans Unicode"/>
              </a:rPr>
              <a:t>a </a:t>
            </a:r>
            <a:r>
              <a:rPr sz="2600" dirty="0">
                <a:latin typeface="Lucida Sans Unicode"/>
                <a:cs typeface="Lucida Sans Unicode"/>
              </a:rPr>
              <a:t>bullet,f</a:t>
            </a:r>
            <a:r>
              <a:rPr sz="2600" spc="-7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ractures</a:t>
            </a:r>
            <a:r>
              <a:rPr sz="2600" spc="-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&amp;</a:t>
            </a:r>
            <a:r>
              <a:rPr sz="2600" spc="-55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toxicological</a:t>
            </a:r>
            <a:r>
              <a:rPr sz="2600" spc="-2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analysis)</a:t>
            </a:r>
            <a:endParaRPr sz="2600">
              <a:latin typeface="Lucida Sans Unicode"/>
              <a:cs typeface="Lucida Sans Unicode"/>
            </a:endParaRPr>
          </a:p>
          <a:p>
            <a:pPr marL="527685" marR="369570" indent="-515620">
              <a:lnSpc>
                <a:spcPts val="2500"/>
              </a:lnSpc>
              <a:spcBef>
                <a:spcPts val="385"/>
              </a:spcBef>
              <a:buSzPct val="67307"/>
              <a:buAutoNum type="arabicPeriod" startAt="10"/>
              <a:tabLst>
                <a:tab pos="527685" algn="l"/>
              </a:tabLst>
            </a:pPr>
            <a:r>
              <a:rPr sz="2600" dirty="0">
                <a:solidFill>
                  <a:srgbClr val="AC0000"/>
                </a:solidFill>
                <a:latin typeface="Lucida Sans Unicode"/>
                <a:cs typeface="Lucida Sans Unicode"/>
              </a:rPr>
              <a:t>Time</a:t>
            </a:r>
            <a:r>
              <a:rPr sz="2600" spc="-25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AC0000"/>
                </a:solidFill>
                <a:latin typeface="Lucida Sans Unicode"/>
                <a:cs typeface="Lucida Sans Unicode"/>
              </a:rPr>
              <a:t>since</a:t>
            </a:r>
            <a:r>
              <a:rPr sz="2600" spc="-35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solidFill>
                  <a:srgbClr val="AC0000"/>
                </a:solidFill>
                <a:latin typeface="Lucida Sans Unicode"/>
                <a:cs typeface="Lucida Sans Unicode"/>
              </a:rPr>
              <a:t>death</a:t>
            </a:r>
            <a:r>
              <a:rPr sz="2600" spc="-25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(condition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of</a:t>
            </a:r>
            <a:r>
              <a:rPr sz="2600" spc="-1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soft</a:t>
            </a:r>
            <a:r>
              <a:rPr sz="2600" spc="-2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parts</a:t>
            </a:r>
            <a:r>
              <a:rPr sz="2600" spc="-30" dirty="0">
                <a:latin typeface="Lucida Sans Unicode"/>
                <a:cs typeface="Lucida Sans Unicode"/>
              </a:rPr>
              <a:t> </a:t>
            </a:r>
            <a:r>
              <a:rPr sz="2600" spc="-25" dirty="0">
                <a:latin typeface="Lucida Sans Unicode"/>
                <a:cs typeface="Lucida Sans Unicode"/>
              </a:rPr>
              <a:t>in </a:t>
            </a:r>
            <a:r>
              <a:rPr sz="2600" dirty="0">
                <a:latin typeface="Lucida Sans Unicode"/>
                <a:cs typeface="Lucida Sans Unicode"/>
              </a:rPr>
              <a:t>relation</a:t>
            </a:r>
            <a:r>
              <a:rPr sz="2600" spc="-5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to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the</a:t>
            </a:r>
            <a:r>
              <a:rPr sz="2600" spc="-40" dirty="0">
                <a:latin typeface="Lucida Sans Unicode"/>
                <a:cs typeface="Lucida Sans Unicode"/>
              </a:rPr>
              <a:t> </a:t>
            </a:r>
            <a:r>
              <a:rPr sz="2600" dirty="0">
                <a:latin typeface="Lucida Sans Unicode"/>
                <a:cs typeface="Lucida Sans Unicode"/>
              </a:rPr>
              <a:t>putrefactive</a:t>
            </a:r>
            <a:r>
              <a:rPr sz="2600" spc="-55" dirty="0">
                <a:latin typeface="Lucida Sans Unicode"/>
                <a:cs typeface="Lucida Sans Unicode"/>
              </a:rPr>
              <a:t> </a:t>
            </a:r>
            <a:r>
              <a:rPr sz="2600" spc="-10" dirty="0">
                <a:latin typeface="Lucida Sans Unicode"/>
                <a:cs typeface="Lucida Sans Unicode"/>
              </a:rPr>
              <a:t>changes)</a:t>
            </a:r>
            <a:endParaRPr sz="26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59" y="597324"/>
            <a:ext cx="5426215" cy="514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A50C48D7-07C8-4BD5-B587-41522FFADCF2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720330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180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🞂</a:t>
            </a:r>
            <a:r>
              <a:rPr sz="180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​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 </a:t>
            </a:r>
            <a:r>
              <a:rPr sz="2700">
                <a:solidFill>
                  <a:schemeClr val="accent2">
                    <a:lumMod val="75000"/>
                  </a:schemeClr>
                </a:solidFill>
                <a:latin typeface="Lucida Sans Unicode"/>
                <a:cs typeface="Lucida Sans Unicode"/>
              </a:rPr>
              <a:t>Definition</a:t>
            </a:r>
            <a:r>
              <a:rPr sz="2700" dirty="0">
                <a:solidFill>
                  <a:srgbClr val="FFBBBB"/>
                </a:solidFill>
                <a:latin typeface="Lucida Sans Unicode"/>
                <a:cs typeface="Lucida Sans Unicode"/>
              </a:rPr>
              <a:t>:</a:t>
            </a:r>
            <a:r>
              <a:rPr sz="2700" spc="-60" dirty="0">
                <a:solidFill>
                  <a:srgbClr val="FFBBBB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AC0000"/>
                </a:solidFill>
                <a:latin typeface="Lucida Sans Unicode"/>
                <a:cs typeface="Lucida Sans Unicode"/>
              </a:rPr>
              <a:t>“</a:t>
            </a:r>
            <a:r>
              <a:rPr sz="2700" dirty="0">
                <a:latin typeface="Lucida Sans Unicode"/>
                <a:cs typeface="Lucida Sans Unicode"/>
              </a:rPr>
              <a:t>Craniofacial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superimposition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is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1240" dirty="0">
                <a:latin typeface="Lucida Sans Unicode"/>
                <a:cs typeface="Lucida Sans Unicode"/>
              </a:rPr>
              <a:t>a</a:t>
            </a:r>
            <a:r>
              <a:rPr sz="2700" spc="675" dirty="0">
                <a:latin typeface="Lucida Sans Unicode"/>
                <a:cs typeface="Lucida Sans Unicode"/>
              </a:rPr>
              <a:t>  </a:t>
            </a:r>
            <a:r>
              <a:rPr sz="2700" dirty="0">
                <a:latin typeface="Lucida Sans Unicode"/>
                <a:cs typeface="Lucida Sans Unicode"/>
              </a:rPr>
              <a:t>technique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used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in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field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10" dirty="0">
                <a:latin typeface="Lucida Sans Unicode"/>
                <a:cs typeface="Lucida Sans Unicode"/>
              </a:rPr>
              <a:t> forensic </a:t>
            </a:r>
            <a:r>
              <a:rPr sz="2700" dirty="0">
                <a:latin typeface="Lucida Sans Unicode"/>
                <a:cs typeface="Lucida Sans Unicode"/>
              </a:rPr>
              <a:t>anthropology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to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assist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analysis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an </a:t>
            </a:r>
            <a:r>
              <a:rPr sz="2700" dirty="0">
                <a:latin typeface="Lucida Sans Unicode"/>
                <a:cs typeface="Lucida Sans Unicode"/>
              </a:rPr>
              <a:t>unknown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skull.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process </a:t>
            </a:r>
            <a:r>
              <a:rPr sz="2700" spc="-10" dirty="0">
                <a:latin typeface="Lucida Sans Unicode"/>
                <a:cs typeface="Lucida Sans Unicode"/>
              </a:rPr>
              <a:t>involves </a:t>
            </a:r>
            <a:r>
              <a:rPr sz="2700" dirty="0">
                <a:latin typeface="Lucida Sans Unicode"/>
                <a:cs typeface="Lucida Sans Unicode"/>
              </a:rPr>
              <a:t>superimposing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image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recovered </a:t>
            </a:r>
            <a:r>
              <a:rPr sz="2700" dirty="0">
                <a:latin typeface="Lucida Sans Unicode"/>
                <a:cs typeface="Lucida Sans Unicode"/>
              </a:rPr>
              <a:t>skull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over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ante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mortem image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the </a:t>
            </a:r>
            <a:r>
              <a:rPr sz="2700" dirty="0">
                <a:latin typeface="Lucida Sans Unicode"/>
                <a:cs typeface="Lucida Sans Unicode"/>
              </a:rPr>
              <a:t>suspected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individual.</a:t>
            </a:r>
            <a:r>
              <a:rPr sz="2700" spc="-10" dirty="0">
                <a:solidFill>
                  <a:srgbClr val="AC0000"/>
                </a:solidFill>
                <a:latin typeface="Lucida Sans Unicode"/>
                <a:cs typeface="Lucida Sans Unicode"/>
              </a:rPr>
              <a:t>”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300" y="572954"/>
            <a:ext cx="6898400" cy="5328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4343400"/>
            <a:ext cx="5239511" cy="2019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25101"/>
            <a:ext cx="2286000" cy="2796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D8F4D6A7-89AC-4CE3-9594-0EA3A7DDB6C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738664"/>
          </a:xfrm>
        </p:spPr>
        <p:txBody>
          <a:bodyPr/>
          <a:lstStyle/>
          <a:p>
            <a:pPr algn="ctr"/>
            <a:r>
              <a:rPr lang="en-US" b="1" i="1" dirty="0"/>
              <a:t>Interactive session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295400" y="1524000"/>
            <a:ext cx="6400800" cy="2492990"/>
          </a:xfrm>
        </p:spPr>
        <p:txBody>
          <a:bodyPr/>
          <a:lstStyle/>
          <a:p>
            <a:pPr algn="ctr"/>
            <a:r>
              <a:rPr lang="en-US" sz="5400" b="1" dirty="0"/>
              <a:t>What  is Buck’s </a:t>
            </a:r>
            <a:r>
              <a:rPr lang="en-US" sz="5400" b="1" dirty="0" err="1"/>
              <a:t>Ruxton</a:t>
            </a:r>
            <a:r>
              <a:rPr lang="en-US" sz="5400" b="1" dirty="0"/>
              <a:t> murder case ???</a:t>
            </a:r>
          </a:p>
        </p:txBody>
      </p:sp>
      <p:pic>
        <p:nvPicPr>
          <p:cNvPr id="2050" name="Picture 2" descr="Buck Ruxton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142510"/>
            <a:ext cx="3467100" cy="2285136"/>
          </a:xfrm>
          <a:prstGeom prst="rect">
            <a:avLst/>
          </a:prstGeom>
          <a:noFill/>
        </p:spPr>
      </p:pic>
      <p:pic>
        <p:nvPicPr>
          <p:cNvPr id="5" name="Picture 4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A054688-3F35-402B-8C95-04CA95D0A6C1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5054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5B79232-BB78-46DA-83E3-286EA1AA6B40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1449"/>
            <a:ext cx="4980305" cy="41789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68605" marR="1537970" indent="-256540">
              <a:lnSpc>
                <a:spcPts val="2700"/>
              </a:lnSpc>
              <a:spcBef>
                <a:spcPts val="434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500" dirty="0">
                <a:solidFill>
                  <a:srgbClr val="FFBBBB"/>
                </a:solidFill>
                <a:latin typeface="Lucida Sans Unicode"/>
                <a:cs typeface="Lucida Sans Unicode"/>
              </a:rPr>
              <a:t>Method:</a:t>
            </a:r>
            <a:r>
              <a:rPr sz="2500" spc="-60" dirty="0">
                <a:solidFill>
                  <a:srgbClr val="FFBBBB"/>
                </a:solidFill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graphics,</a:t>
            </a:r>
            <a:r>
              <a:rPr sz="2500" spc="6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superimposition</a:t>
            </a:r>
            <a:r>
              <a:rPr sz="2500" spc="-200" dirty="0">
                <a:latin typeface="Lucida Sans Unicode"/>
                <a:cs typeface="Lucida Sans Unicode"/>
              </a:rPr>
              <a:t> </a:t>
            </a:r>
            <a:r>
              <a:rPr sz="2500" spc="-25" dirty="0">
                <a:latin typeface="Lucida Sans Unicode"/>
                <a:cs typeface="Lucida Sans Unicode"/>
              </a:rPr>
              <a:t>is</a:t>
            </a:r>
            <a:endParaRPr sz="2500">
              <a:latin typeface="Lucida Sans Unicode"/>
              <a:cs typeface="Lucida Sans Unicode"/>
            </a:endParaRPr>
          </a:p>
          <a:p>
            <a:pPr marL="268605" marR="171450">
              <a:lnSpc>
                <a:spcPts val="2700"/>
              </a:lnSpc>
            </a:pP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placement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an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image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spc="-25" dirty="0">
                <a:latin typeface="Lucida Sans Unicode"/>
                <a:cs typeface="Lucida Sans Unicode"/>
              </a:rPr>
              <a:t>or </a:t>
            </a:r>
            <a:r>
              <a:rPr sz="2500" dirty="0">
                <a:latin typeface="Lucida Sans Unicode"/>
                <a:cs typeface="Lucida Sans Unicode"/>
              </a:rPr>
              <a:t>video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on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top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of</a:t>
            </a:r>
            <a:r>
              <a:rPr sz="2500" spc="-2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an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already- </a:t>
            </a:r>
            <a:r>
              <a:rPr sz="2500" dirty="0">
                <a:latin typeface="Lucida Sans Unicode"/>
                <a:cs typeface="Lucida Sans Unicode"/>
              </a:rPr>
              <a:t>existing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image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or</a:t>
            </a:r>
            <a:r>
              <a:rPr sz="2500" spc="-6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video, </a:t>
            </a:r>
            <a:r>
              <a:rPr sz="2500" dirty="0">
                <a:latin typeface="Lucida Sans Unicode"/>
                <a:cs typeface="Lucida Sans Unicode"/>
              </a:rPr>
              <a:t>usually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add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overall </a:t>
            </a:r>
            <a:r>
              <a:rPr sz="2500" dirty="0">
                <a:latin typeface="Lucida Sans Unicode"/>
                <a:cs typeface="Lucida Sans Unicode"/>
              </a:rPr>
              <a:t>image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effect,</a:t>
            </a:r>
            <a:r>
              <a:rPr sz="2500" spc="-5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but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also</a:t>
            </a:r>
            <a:endParaRPr sz="2500">
              <a:latin typeface="Lucida Sans Unicode"/>
              <a:cs typeface="Lucida Sans Unicode"/>
            </a:endParaRPr>
          </a:p>
          <a:p>
            <a:pPr marL="268605" marR="5080">
              <a:lnSpc>
                <a:spcPts val="2700"/>
              </a:lnSpc>
              <a:spcBef>
                <a:spcPts val="5"/>
              </a:spcBef>
            </a:pPr>
            <a:r>
              <a:rPr sz="2500" dirty="0">
                <a:latin typeface="Lucida Sans Unicode"/>
                <a:cs typeface="Lucida Sans Unicode"/>
              </a:rPr>
              <a:t>sometimes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to</a:t>
            </a:r>
            <a:r>
              <a:rPr sz="2500" spc="-9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conceal </a:t>
            </a:r>
            <a:r>
              <a:rPr sz="2500" dirty="0">
                <a:latin typeface="Lucida Sans Unicode"/>
                <a:cs typeface="Lucida Sans Unicode"/>
              </a:rPr>
              <a:t>something</a:t>
            </a:r>
            <a:r>
              <a:rPr sz="2500" spc="-5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(such</a:t>
            </a:r>
            <a:r>
              <a:rPr sz="2500" spc="-8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as</a:t>
            </a:r>
            <a:r>
              <a:rPr sz="2500" spc="-8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when</a:t>
            </a:r>
            <a:r>
              <a:rPr sz="2500" spc="-75" dirty="0">
                <a:latin typeface="Lucida Sans Unicode"/>
                <a:cs typeface="Lucida Sans Unicode"/>
              </a:rPr>
              <a:t> </a:t>
            </a:r>
            <a:r>
              <a:rPr sz="2500" spc="-50" dirty="0">
                <a:latin typeface="Lucida Sans Unicode"/>
                <a:cs typeface="Lucida Sans Unicode"/>
              </a:rPr>
              <a:t>a </a:t>
            </a:r>
            <a:r>
              <a:rPr sz="2500" dirty="0">
                <a:latin typeface="Lucida Sans Unicode"/>
                <a:cs typeface="Lucida Sans Unicode"/>
              </a:rPr>
              <a:t>different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face</a:t>
            </a:r>
            <a:r>
              <a:rPr sz="2500" spc="-6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is</a:t>
            </a:r>
            <a:r>
              <a:rPr sz="2500" spc="-7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superimposed </a:t>
            </a:r>
            <a:r>
              <a:rPr sz="2500" dirty="0">
                <a:latin typeface="Lucida Sans Unicode"/>
                <a:cs typeface="Lucida Sans Unicode"/>
              </a:rPr>
              <a:t>over</a:t>
            </a:r>
            <a:r>
              <a:rPr sz="2500" spc="-4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the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original</a:t>
            </a:r>
            <a:r>
              <a:rPr sz="2500" spc="-30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face</a:t>
            </a:r>
            <a:r>
              <a:rPr sz="2500" spc="-35" dirty="0">
                <a:latin typeface="Lucida Sans Unicode"/>
                <a:cs typeface="Lucida Sans Unicode"/>
              </a:rPr>
              <a:t> </a:t>
            </a:r>
            <a:r>
              <a:rPr sz="2500" dirty="0">
                <a:latin typeface="Lucida Sans Unicode"/>
                <a:cs typeface="Lucida Sans Unicode"/>
              </a:rPr>
              <a:t>in</a:t>
            </a:r>
            <a:r>
              <a:rPr sz="2500" spc="-45" dirty="0">
                <a:latin typeface="Lucida Sans Unicode"/>
                <a:cs typeface="Lucida Sans Unicode"/>
              </a:rPr>
              <a:t> </a:t>
            </a:r>
            <a:r>
              <a:rPr sz="2500" spc="-50" dirty="0">
                <a:latin typeface="Lucida Sans Unicode"/>
                <a:cs typeface="Lucida Sans Unicode"/>
              </a:rPr>
              <a:t>a</a:t>
            </a:r>
            <a:endParaRPr sz="2500">
              <a:latin typeface="Lucida Sans Unicode"/>
              <a:cs typeface="Lucida Sans Unicode"/>
            </a:endParaRPr>
          </a:p>
          <a:p>
            <a:pPr marL="268605">
              <a:lnSpc>
                <a:spcPts val="2665"/>
              </a:lnSpc>
            </a:pPr>
            <a:r>
              <a:rPr sz="2500" spc="-10" dirty="0">
                <a:latin typeface="Lucida Sans Unicode"/>
                <a:cs typeface="Lucida Sans Unicode"/>
              </a:rPr>
              <a:t>photograph).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300" y="572954"/>
            <a:ext cx="6898400" cy="5328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1562988"/>
            <a:ext cx="3113531" cy="4152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5033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C332732-C7B6-4CD9-BF3C-B06DF0A37B55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300" y="572954"/>
            <a:ext cx="6898400" cy="53282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1371600"/>
            <a:ext cx="6934200" cy="4692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071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91092724-DF03-4599-AEEF-A468B30AB3D0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823834" cy="3932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18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purpose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6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mass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disaster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photography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640" dirty="0">
                <a:latin typeface="Lucida Sans Unicode"/>
                <a:cs typeface="Lucida Sans Unicode"/>
              </a:rPr>
              <a:t>is</a:t>
            </a:r>
            <a:r>
              <a:rPr sz="2700" spc="675" dirty="0">
                <a:latin typeface="Lucida Sans Unicode"/>
                <a:cs typeface="Lucida Sans Unicode"/>
              </a:rPr>
              <a:t>  </a:t>
            </a:r>
            <a:r>
              <a:rPr sz="2700" dirty="0">
                <a:latin typeface="Lucida Sans Unicode"/>
                <a:cs typeface="Lucida Sans Unicode"/>
              </a:rPr>
              <a:t>to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provide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true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accurate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record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25" dirty="0">
                <a:latin typeface="Lucida Sans Unicode"/>
                <a:cs typeface="Lucida Sans Unicode"/>
              </a:rPr>
              <a:t> the </a:t>
            </a:r>
            <a:r>
              <a:rPr sz="2700" dirty="0">
                <a:latin typeface="Lucida Sans Unicode"/>
                <a:cs typeface="Lucida Sans Unicode"/>
              </a:rPr>
              <a:t>scene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physical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evidence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present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by </a:t>
            </a:r>
            <a:r>
              <a:rPr sz="2700" dirty="0">
                <a:latin typeface="Lucida Sans Unicode"/>
                <a:cs typeface="Lucida Sans Unicode"/>
              </a:rPr>
              <a:t>recording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original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scene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related </a:t>
            </a:r>
            <a:r>
              <a:rPr sz="2700" dirty="0">
                <a:latin typeface="Lucida Sans Unicode"/>
                <a:cs typeface="Lucida Sans Unicode"/>
              </a:rPr>
              <a:t>areas.It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helps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in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following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areas: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3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700" spc="-5" dirty="0">
                <a:latin typeface="Lucida Sans Unicode"/>
                <a:cs typeface="Lucida Sans Unicode"/>
              </a:rPr>
              <a:t>I</a:t>
            </a:r>
            <a:r>
              <a:rPr sz="2700" spc="5" dirty="0">
                <a:latin typeface="Lucida Sans Unicode"/>
                <a:cs typeface="Lucida Sans Unicode"/>
              </a:rPr>
              <a:t>d</a:t>
            </a:r>
            <a:r>
              <a:rPr sz="2700" dirty="0">
                <a:latin typeface="Lucida Sans Unicode"/>
                <a:cs typeface="Lucida Sans Unicode"/>
              </a:rPr>
              <a:t>enti</a:t>
            </a:r>
            <a:r>
              <a:rPr sz="2700" spc="5" dirty="0">
                <a:latin typeface="Lucida Sans Unicode"/>
                <a:cs typeface="Lucida Sans Unicode"/>
              </a:rPr>
              <a:t>f</a:t>
            </a:r>
            <a:r>
              <a:rPr sz="2700" dirty="0">
                <a:latin typeface="Lucida Sans Unicode"/>
                <a:cs typeface="Lucida Sans Unicode"/>
              </a:rPr>
              <a:t>ication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3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700" dirty="0">
                <a:latin typeface="Lucida Sans Unicode"/>
                <a:cs typeface="Lucida Sans Unicode"/>
              </a:rPr>
              <a:t>Ca</a:t>
            </a:r>
            <a:r>
              <a:rPr sz="2700" spc="5" dirty="0">
                <a:latin typeface="Lucida Sans Unicode"/>
                <a:cs typeface="Lucida Sans Unicode"/>
              </a:rPr>
              <a:t>u</a:t>
            </a:r>
            <a:r>
              <a:rPr sz="2700" spc="-5" dirty="0">
                <a:latin typeface="Lucida Sans Unicode"/>
                <a:cs typeface="Lucida Sans Unicode"/>
              </a:rPr>
              <a:t>s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5" dirty="0">
                <a:latin typeface="Lucida Sans Unicode"/>
                <a:cs typeface="Lucida Sans Unicode"/>
              </a:rPr>
              <a:t> death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153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700" dirty="0">
                <a:latin typeface="Lucida Sans Unicode"/>
                <a:cs typeface="Lucida Sans Unicode"/>
              </a:rPr>
              <a:t>Ma</a:t>
            </a:r>
            <a:r>
              <a:rPr sz="2700" spc="5" dirty="0">
                <a:latin typeface="Lucida Sans Unicode"/>
                <a:cs typeface="Lucida Sans Unicode"/>
              </a:rPr>
              <a:t>n</a:t>
            </a:r>
            <a:r>
              <a:rPr sz="2700" spc="-5" dirty="0">
                <a:latin typeface="Lucida Sans Unicode"/>
                <a:cs typeface="Lucida Sans Unicode"/>
              </a:rPr>
              <a:t>ne</a:t>
            </a:r>
            <a:r>
              <a:rPr sz="2700" dirty="0">
                <a:latin typeface="Lucida Sans Unicode"/>
                <a:cs typeface="Lucida Sans Unicode"/>
              </a:rPr>
              <a:t>r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5" dirty="0">
                <a:latin typeface="Lucida Sans Unicode"/>
                <a:cs typeface="Lucida Sans Unicode"/>
              </a:rPr>
              <a:t> death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3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700" spc="-5" dirty="0">
                <a:latin typeface="Lucida Sans Unicode"/>
                <a:cs typeface="Lucida Sans Unicode"/>
              </a:rPr>
              <a:t>Tim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5" dirty="0">
                <a:latin typeface="Lucida Sans Unicode"/>
                <a:cs typeface="Lucida Sans Unicode"/>
              </a:rPr>
              <a:t>s</a:t>
            </a:r>
            <a:r>
              <a:rPr sz="2700" spc="-5" dirty="0">
                <a:latin typeface="Lucida Sans Unicode"/>
                <a:cs typeface="Lucida Sans Unicode"/>
              </a:rPr>
              <a:t>inc</a:t>
            </a:r>
            <a:r>
              <a:rPr sz="2700" dirty="0">
                <a:latin typeface="Lucida Sans Unicode"/>
                <a:cs typeface="Lucida Sans Unicode"/>
              </a:rPr>
              <a:t>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death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55" y="566897"/>
            <a:ext cx="5159526" cy="544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29313" y="0"/>
            <a:ext cx="2286000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708190E-BC53-4F26-83CC-0E0A13A16DCA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41449"/>
            <a:ext cx="7935595" cy="427926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68605" marR="5080" indent="-256540">
              <a:lnSpc>
                <a:spcPts val="2700"/>
              </a:lnSpc>
              <a:spcBef>
                <a:spcPts val="434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​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https://systematicreviewsjournal.biomedcentral.c</a:t>
            </a:r>
            <a:r>
              <a:rPr sz="2500" spc="-10" dirty="0">
                <a:solidFill>
                  <a:srgbClr val="D26900"/>
                </a:solidFill>
                <a:latin typeface="Lucida Sans Unicode"/>
                <a:cs typeface="Lucida Sans Unicode"/>
              </a:rPr>
              <a:t>  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om/articles/10.1186/s13643-</a:t>
            </a:r>
            <a:r>
              <a:rPr sz="25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021-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01879-</a:t>
            </a:r>
            <a:r>
              <a:rPr sz="2500" u="sng" spc="-5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z</a:t>
            </a:r>
            <a:endParaRPr sz="2500">
              <a:latin typeface="Lucida Sans Unicode"/>
              <a:cs typeface="Lucida Sans Unicode"/>
            </a:endParaRPr>
          </a:p>
          <a:p>
            <a:pPr marL="268605" marR="9525" indent="-256540">
              <a:lnSpc>
                <a:spcPct val="90000"/>
              </a:lnSpc>
              <a:spcBef>
                <a:spcPts val="360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  <a:hlinkClick r:id="rId3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  <a:hlinkClick r:id="rId3"/>
              </a:rPr>
              <a:t>​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https://www.longdom.org/open-</a:t>
            </a:r>
            <a:r>
              <a:rPr sz="2500" spc="625" dirty="0">
                <a:solidFill>
                  <a:srgbClr val="D26900"/>
                </a:solidFill>
                <a:latin typeface="Lucida Sans Unicode"/>
                <a:cs typeface="Lucida Sans Unicode"/>
              </a:rPr>
              <a:t>  </a:t>
            </a:r>
            <a:r>
              <a:rPr sz="25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access/personal-identification-in-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forensic-</a:t>
            </a:r>
            <a:r>
              <a:rPr sz="2500" spc="-10" dirty="0">
                <a:solidFill>
                  <a:srgbClr val="D26900"/>
                </a:solidFill>
                <a:latin typeface="Lucida Sans Unicode"/>
                <a:cs typeface="Lucida Sans Unicode"/>
              </a:rPr>
              <a:t> 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examinations-</a:t>
            </a:r>
            <a:r>
              <a:rPr sz="2500" spc="-10" dirty="0">
                <a:solidFill>
                  <a:srgbClr val="D26900"/>
                </a:solidFill>
                <a:latin typeface="Lucida Sans Unicode"/>
                <a:cs typeface="Lucida Sans Unicode"/>
              </a:rPr>
              <a:t> 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33481.html#:~:text=The%20'big%20fours'%20of%</a:t>
            </a:r>
            <a:r>
              <a:rPr sz="2500" spc="-10" dirty="0">
                <a:solidFill>
                  <a:srgbClr val="D26900"/>
                </a:solidFill>
                <a:latin typeface="Lucida Sans Unicode"/>
                <a:cs typeface="Lucida Sans Unicode"/>
              </a:rPr>
              <a:t> 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20personal,%2C%20sex%2C%20stature%20and%2</a:t>
            </a:r>
            <a:r>
              <a:rPr sz="2500" spc="-10" dirty="0">
                <a:solidFill>
                  <a:srgbClr val="D26900"/>
                </a:solidFill>
                <a:latin typeface="Lucida Sans Unicode"/>
                <a:cs typeface="Lucida Sans Unicode"/>
              </a:rPr>
              <a:t> 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0ethnicity</a:t>
            </a:r>
            <a:r>
              <a:rPr sz="2500" spc="-10" dirty="0">
                <a:latin typeface="Lucida Sans Unicode"/>
                <a:cs typeface="Lucida Sans Unicode"/>
              </a:rPr>
              <a:t>.</a:t>
            </a:r>
            <a:endParaRPr sz="2500">
              <a:latin typeface="Lucida Sans Unicode"/>
              <a:cs typeface="Lucida Sans Unicode"/>
            </a:endParaRPr>
          </a:p>
          <a:p>
            <a:pPr marL="268605" marR="31115" indent="-256540">
              <a:lnSpc>
                <a:spcPct val="9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500" spc="-10" dirty="0">
                <a:latin typeface="Lucida Sans Unicode"/>
                <a:cs typeface="Lucida Sans Unicode"/>
              </a:rPr>
              <a:t>https:</a:t>
            </a:r>
            <a:r>
              <a:rPr sz="2500" spc="-10" dirty="0">
                <a:latin typeface="Lucida Sans Unicode"/>
                <a:cs typeface="Lucida Sans Unicode"/>
                <a:hlinkClick r:id="rId4"/>
              </a:rPr>
              <a:t>//www.researchgate.net/publication/2818</a:t>
            </a:r>
            <a:r>
              <a:rPr sz="2500" spc="625" dirty="0">
                <a:latin typeface="Lucida Sans Unicode"/>
                <a:cs typeface="Lucida Sans Unicode"/>
              </a:rPr>
              <a:t>  </a:t>
            </a:r>
            <a:r>
              <a:rPr sz="2500" spc="-10" dirty="0">
                <a:latin typeface="Lucida Sans Unicode"/>
                <a:cs typeface="Lucida Sans Unicode"/>
              </a:rPr>
              <a:t>07738_I_Identify_with_Her_I_Identify_with_Him_U npacking_the_Dynamics_of_Personal_Identificatio n_in_Organizations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7837" y="551599"/>
            <a:ext cx="2369087" cy="4734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8000" y="0"/>
            <a:ext cx="2286000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Research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6084B543-3EAB-498F-A7C9-57FADCBFE108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8881"/>
            <a:ext cx="7781925" cy="42748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tabLst>
                <a:tab pos="268605" algn="l"/>
                <a:tab pos="368935" algn="l"/>
              </a:tabLst>
            </a:pPr>
            <a:r>
              <a:rPr sz="1700" spc="136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1700">
                <a:solidFill>
                  <a:srgbClr val="AC0000"/>
                </a:solidFill>
                <a:latin typeface="Microsoft Sans Serif"/>
                <a:cs typeface="Microsoft Sans Serif"/>
              </a:rPr>
              <a:t>	</a:t>
            </a:r>
            <a:r>
              <a:rPr sz="2500" spc="-20">
                <a:latin typeface="Lucida Sans Unicode"/>
                <a:cs typeface="Lucida Sans Unicode"/>
              </a:rPr>
              <a:t>A</a:t>
            </a:r>
            <a:r>
              <a:rPr sz="2500" spc="-5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dignified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handling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of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corpses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should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be</a:t>
            </a:r>
            <a:r>
              <a:rPr sz="2500" spc="-15" dirty="0">
                <a:latin typeface="Lucida Sans Unicode"/>
                <a:cs typeface="Lucida Sans Unicode"/>
              </a:rPr>
              <a:t> central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in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daily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practice </a:t>
            </a:r>
            <a:r>
              <a:rPr sz="2500" spc="-15" dirty="0">
                <a:latin typeface="Lucida Sans Unicode"/>
                <a:cs typeface="Lucida Sans Unicode"/>
              </a:rPr>
              <a:t>of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forensic</a:t>
            </a:r>
            <a:r>
              <a:rPr sz="2500" spc="2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medicine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and </a:t>
            </a:r>
            <a:r>
              <a:rPr sz="2500" spc="-15" dirty="0">
                <a:latin typeface="Lucida Sans Unicode"/>
                <a:cs typeface="Lucida Sans Unicode"/>
              </a:rPr>
              <a:t>forensic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staff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should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5" dirty="0">
                <a:latin typeface="Lucida Sans Unicode"/>
                <a:cs typeface="Lucida Sans Unicode"/>
              </a:rPr>
              <a:t>always </a:t>
            </a:r>
            <a:r>
              <a:rPr sz="2500" spc="-20" dirty="0">
                <a:latin typeface="Lucida Sans Unicode"/>
                <a:cs typeface="Lucida Sans Unicode"/>
              </a:rPr>
              <a:t>have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in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mind</a:t>
            </a:r>
            <a:r>
              <a:rPr sz="2500" spc="2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the</a:t>
            </a:r>
            <a:r>
              <a:rPr sz="2500" spc="-15" dirty="0">
                <a:latin typeface="Lucida Sans Unicode"/>
                <a:cs typeface="Lucida Sans Unicode"/>
              </a:rPr>
              <a:t> ethical </a:t>
            </a:r>
            <a:r>
              <a:rPr sz="2500" spc="-20" dirty="0">
                <a:latin typeface="Lucida Sans Unicode"/>
                <a:cs typeface="Lucida Sans Unicode"/>
              </a:rPr>
              <a:t>dimension</a:t>
            </a:r>
            <a:r>
              <a:rPr sz="2500" spc="2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of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human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corpses</a:t>
            </a:r>
            <a:r>
              <a:rPr sz="2500" spc="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in</a:t>
            </a:r>
            <a:r>
              <a:rPr sz="2500" spc="-5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spite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of</a:t>
            </a:r>
            <a:r>
              <a:rPr sz="2500" spc="-1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their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regular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confrontation</a:t>
            </a:r>
            <a:r>
              <a:rPr sz="2500" spc="10" dirty="0">
                <a:latin typeface="Lucida Sans Unicode"/>
                <a:cs typeface="Lucida Sans Unicode"/>
              </a:rPr>
              <a:t> </a:t>
            </a:r>
            <a:r>
              <a:rPr sz="2500" spc="-15" dirty="0">
                <a:latin typeface="Lucida Sans Unicode"/>
                <a:cs typeface="Lucida Sans Unicode"/>
              </a:rPr>
              <a:t>with</a:t>
            </a:r>
            <a:r>
              <a:rPr sz="2500" spc="15" dirty="0">
                <a:latin typeface="Lucida Sans Unicode"/>
                <a:cs typeface="Lucida Sans Unicode"/>
              </a:rPr>
              <a:t> </a:t>
            </a:r>
            <a:r>
              <a:rPr sz="2500" spc="-20" dirty="0">
                <a:latin typeface="Lucida Sans Unicode"/>
                <a:cs typeface="Lucida Sans Unicode"/>
              </a:rPr>
              <a:t>the</a:t>
            </a:r>
            <a:r>
              <a:rPr sz="2500" dirty="0">
                <a:latin typeface="Lucida Sans Unicode"/>
                <a:cs typeface="Lucida Sans Unicode"/>
              </a:rPr>
              <a:t> </a:t>
            </a:r>
            <a:r>
              <a:rPr sz="2500" spc="-10" dirty="0">
                <a:latin typeface="Lucida Sans Unicode"/>
                <a:cs typeface="Lucida Sans Unicode"/>
              </a:rPr>
              <a:t>dead.</a:t>
            </a:r>
            <a:endParaRPr sz="2500">
              <a:latin typeface="Lucida Sans Unicode"/>
              <a:cs typeface="Lucida Sans Unicode"/>
            </a:endParaRPr>
          </a:p>
          <a:p>
            <a:pPr marL="268605" marR="2339975" indent="-25654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  <a:hlinkClick r:id="rId2"/>
              </a:rPr>
              <a:t>​</a:t>
            </a:r>
            <a:r>
              <a:rPr sz="2500" u="sng" spc="-2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https</a:t>
            </a:r>
            <a:r>
              <a:rPr sz="2500" u="sng" spc="-2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://jfse-ojs-</a:t>
            </a:r>
            <a:r>
              <a:rPr sz="2500" spc="625">
                <a:solidFill>
                  <a:srgbClr val="D26900"/>
                </a:solidFill>
                <a:latin typeface="Lucida Sans Unicode"/>
                <a:cs typeface="Lucida Sans Unicode"/>
              </a:rPr>
              <a:t>  </a:t>
            </a:r>
            <a:r>
              <a:rPr sz="2500" u="sng" spc="-1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2"/>
              </a:rPr>
              <a:t>tamu.tdl.org/jfse/article/view/70</a:t>
            </a:r>
            <a:endParaRPr sz="2500">
              <a:latin typeface="Lucida Sans Unicode"/>
              <a:cs typeface="Lucida Sans Unicode"/>
            </a:endParaRPr>
          </a:p>
          <a:p>
            <a:pPr marL="268605" marR="20320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700" spc="-1700" dirty="0">
                <a:solidFill>
                  <a:srgbClr val="AC0000"/>
                </a:solidFill>
                <a:latin typeface="Microsoft Sans Serif"/>
                <a:cs typeface="Microsoft Sans Serif"/>
                <a:hlinkClick r:id="rId3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  <a:hlinkClick r:id="rId3"/>
              </a:rPr>
              <a:t>​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https://link.springer.com/book/10.1007/978-</a:t>
            </a:r>
            <a:r>
              <a:rPr sz="2500" spc="625" dirty="0">
                <a:solidFill>
                  <a:srgbClr val="D26900"/>
                </a:solidFill>
                <a:latin typeface="Lucida Sans Unicode"/>
                <a:cs typeface="Lucida Sans Unicode"/>
              </a:rPr>
              <a:t>  </a:t>
            </a:r>
            <a:r>
              <a:rPr sz="2500" u="sng" spc="-1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3-319-56869-</a:t>
            </a:r>
            <a:r>
              <a:rPr sz="2500" u="sng" spc="-50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3"/>
              </a:rPr>
              <a:t>0</a:t>
            </a:r>
            <a:endParaRPr sz="25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700" spc="1360" dirty="0">
                <a:solidFill>
                  <a:srgbClr val="AC0000"/>
                </a:solidFill>
                <a:latin typeface="Microsoft Sans Serif"/>
                <a:cs typeface="Microsoft Sans Serif"/>
                <a:hlinkClick r:id="rId4"/>
              </a:rPr>
              <a:t>🞂</a:t>
            </a:r>
            <a:r>
              <a:rPr sz="1700" dirty="0">
                <a:solidFill>
                  <a:srgbClr val="AC0000"/>
                </a:solidFill>
                <a:latin typeface="Microsoft Sans Serif"/>
                <a:cs typeface="Microsoft Sans Serif"/>
                <a:hlinkClick r:id="rId4"/>
              </a:rPr>
              <a:t>​	</a:t>
            </a:r>
            <a:r>
              <a:rPr sz="2500" u="sng" spc="-15" dirty="0">
                <a:solidFill>
                  <a:srgbClr val="D26900"/>
                </a:solidFill>
                <a:uFill>
                  <a:solidFill>
                    <a:srgbClr val="D26900"/>
                  </a:solidFill>
                </a:uFill>
                <a:latin typeface="Lucida Sans Unicode"/>
                <a:cs typeface="Lucida Sans Unicode"/>
                <a:hlinkClick r:id="rId4"/>
              </a:rPr>
              <a:t>https://pubmed.ncbi.nlm.nih.gov/19438443/</a:t>
            </a:r>
            <a:endParaRPr sz="25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53985" y="551599"/>
            <a:ext cx="4648982" cy="4734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65172" y="0"/>
            <a:ext cx="2286000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Ethics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8B511065-7F49-4353-9E45-B7CC21D03024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9677" y="566905"/>
            <a:ext cx="3405406" cy="450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8109" y="2049727"/>
            <a:ext cx="3449619" cy="3556464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D82E13C-6A81-4508-BF7B-8957B759253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20113"/>
            <a:ext cx="7859395" cy="417576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68605" marR="51435" indent="-256540">
              <a:lnSpc>
                <a:spcPct val="80000"/>
              </a:lnSpc>
              <a:spcBef>
                <a:spcPts val="655"/>
              </a:spcBef>
              <a:tabLst>
                <a:tab pos="268605" algn="l"/>
              </a:tabLst>
            </a:pPr>
            <a:r>
              <a:rPr sz="1550" spc="-155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300" dirty="0">
                <a:latin typeface="Lucida Sans Unicode"/>
                <a:cs typeface="Lucida Sans Unicode"/>
              </a:rPr>
              <a:t>Family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medicine</a:t>
            </a:r>
            <a:r>
              <a:rPr sz="2300" spc="-6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speciality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that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responsible</a:t>
            </a:r>
            <a:r>
              <a:rPr sz="2300" spc="57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for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providing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comprehensive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continuing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care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to </a:t>
            </a:r>
            <a:r>
              <a:rPr sz="2300" dirty="0">
                <a:latin typeface="Lucida Sans Unicode"/>
                <a:cs typeface="Lucida Sans Unicode"/>
              </a:rPr>
              <a:t>all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individuals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seeking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medical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advice,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irrespective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of </a:t>
            </a:r>
            <a:r>
              <a:rPr sz="2300" dirty="0">
                <a:latin typeface="Lucida Sans Unicode"/>
                <a:cs typeface="Lucida Sans Unicode"/>
              </a:rPr>
              <a:t>gender,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age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illness.</a:t>
            </a:r>
            <a:endParaRPr sz="2300">
              <a:latin typeface="Lucida Sans Unicode"/>
              <a:cs typeface="Lucida Sans Unicode"/>
            </a:endParaRPr>
          </a:p>
          <a:p>
            <a:pPr marL="268605" marR="382905" indent="-256540">
              <a:lnSpc>
                <a:spcPct val="8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550" spc="-155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300" dirty="0">
                <a:latin typeface="Lucida Sans Unicode"/>
                <a:cs typeface="Lucida Sans Unicode"/>
              </a:rPr>
              <a:t>Medical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expertise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family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physician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crucial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spc="-370" dirty="0">
                <a:latin typeface="Lucida Sans Unicode"/>
                <a:cs typeface="Lucida Sans Unicode"/>
              </a:rPr>
              <a:t>in</a:t>
            </a:r>
            <a:r>
              <a:rPr sz="2300" spc="57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death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investigations.</a:t>
            </a:r>
            <a:endParaRPr sz="23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80000"/>
              </a:lnSpc>
              <a:spcBef>
                <a:spcPts val="395"/>
              </a:spcBef>
              <a:tabLst>
                <a:tab pos="268605" algn="l"/>
                <a:tab pos="360045" algn="l"/>
              </a:tabLst>
            </a:pPr>
            <a:r>
              <a:rPr sz="1550" spc="1285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	</a:t>
            </a:r>
            <a:r>
              <a:rPr sz="2300" spc="-5" dirty="0">
                <a:latin typeface="Lucida Sans Unicode"/>
                <a:cs typeface="Lucida Sans Unicode"/>
              </a:rPr>
              <a:t>I</a:t>
            </a:r>
            <a:r>
              <a:rPr sz="2300" dirty="0">
                <a:latin typeface="Lucida Sans Unicode"/>
                <a:cs typeface="Lucida Sans Unicode"/>
              </a:rPr>
              <a:t>t </a:t>
            </a:r>
            <a:r>
              <a:rPr sz="2300" spc="-10" dirty="0">
                <a:latin typeface="Lucida Sans Unicode"/>
                <a:cs typeface="Lucida Sans Unicode"/>
              </a:rPr>
              <a:t>begins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wi</a:t>
            </a:r>
            <a:r>
              <a:rPr sz="2300" dirty="0">
                <a:latin typeface="Lucida Sans Unicode"/>
                <a:cs typeface="Lucida Sans Unicode"/>
              </a:rPr>
              <a:t>th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bo</a:t>
            </a:r>
            <a:r>
              <a:rPr sz="2300" dirty="0">
                <a:latin typeface="Lucida Sans Unicode"/>
                <a:cs typeface="Lucida Sans Unicode"/>
              </a:rPr>
              <a:t>dy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examinat</a:t>
            </a:r>
            <a:r>
              <a:rPr sz="2300" spc="5" dirty="0">
                <a:latin typeface="Lucida Sans Unicode"/>
                <a:cs typeface="Lucida Sans Unicode"/>
              </a:rPr>
              <a:t>i</a:t>
            </a:r>
            <a:r>
              <a:rPr sz="2300" dirty="0">
                <a:latin typeface="Lucida Sans Unicode"/>
                <a:cs typeface="Lucida Sans Unicode"/>
              </a:rPr>
              <a:t>on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an</a:t>
            </a:r>
            <a:r>
              <a:rPr sz="2300" dirty="0">
                <a:latin typeface="Lucida Sans Unicode"/>
                <a:cs typeface="Lucida Sans Unicode"/>
              </a:rPr>
              <a:t>d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evidence co</a:t>
            </a:r>
            <a:r>
              <a:rPr sz="2300" dirty="0">
                <a:latin typeface="Lucida Sans Unicode"/>
                <a:cs typeface="Lucida Sans Unicode"/>
              </a:rPr>
              <a:t>ll</a:t>
            </a:r>
            <a:r>
              <a:rPr sz="2300" spc="-5" dirty="0">
                <a:latin typeface="Lucida Sans Unicode"/>
                <a:cs typeface="Lucida Sans Unicode"/>
              </a:rPr>
              <a:t>ect</a:t>
            </a:r>
            <a:r>
              <a:rPr sz="2300" spc="5" dirty="0">
                <a:latin typeface="Lucida Sans Unicode"/>
                <a:cs typeface="Lucida Sans Unicode"/>
              </a:rPr>
              <a:t>i</a:t>
            </a:r>
            <a:r>
              <a:rPr sz="2300" dirty="0">
                <a:latin typeface="Lucida Sans Unicode"/>
                <a:cs typeface="Lucida Sans Unicode"/>
              </a:rPr>
              <a:t>on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15" dirty="0">
                <a:latin typeface="Lucida Sans Unicode"/>
                <a:cs typeface="Lucida Sans Unicode"/>
              </a:rPr>
              <a:t>at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th</a:t>
            </a:r>
            <a:r>
              <a:rPr sz="2300" dirty="0">
                <a:latin typeface="Lucida Sans Unicode"/>
                <a:cs typeface="Lucida Sans Unicode"/>
              </a:rPr>
              <a:t>e </a:t>
            </a:r>
            <a:r>
              <a:rPr sz="2300" spc="-5" dirty="0">
                <a:latin typeface="Lucida Sans Unicode"/>
                <a:cs typeface="Lucida Sans Unicode"/>
              </a:rPr>
              <a:t>scen</a:t>
            </a:r>
            <a:r>
              <a:rPr sz="2300" dirty="0">
                <a:latin typeface="Lucida Sans Unicode"/>
                <a:cs typeface="Lucida Sans Unicode"/>
              </a:rPr>
              <a:t>e </a:t>
            </a:r>
            <a:r>
              <a:rPr sz="2300" spc="-5" dirty="0">
                <a:latin typeface="Lucida Sans Unicode"/>
                <a:cs typeface="Lucida Sans Unicode"/>
              </a:rPr>
              <a:t>an</a:t>
            </a:r>
            <a:r>
              <a:rPr sz="2300" dirty="0">
                <a:latin typeface="Lucida Sans Unicode"/>
                <a:cs typeface="Lucida Sans Unicode"/>
              </a:rPr>
              <a:t>d </a:t>
            </a:r>
            <a:r>
              <a:rPr sz="2300" spc="-5" dirty="0">
                <a:latin typeface="Lucida Sans Unicode"/>
                <a:cs typeface="Lucida Sans Unicode"/>
              </a:rPr>
              <a:t>proce</a:t>
            </a:r>
            <a:r>
              <a:rPr sz="2300" dirty="0">
                <a:latin typeface="Lucida Sans Unicode"/>
                <a:cs typeface="Lucida Sans Unicode"/>
              </a:rPr>
              <a:t>eds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th</a:t>
            </a:r>
            <a:r>
              <a:rPr sz="2300" spc="5" dirty="0">
                <a:latin typeface="Lucida Sans Unicode"/>
                <a:cs typeface="Lucida Sans Unicode"/>
              </a:rPr>
              <a:t>r</a:t>
            </a:r>
            <a:r>
              <a:rPr sz="2300" dirty="0">
                <a:latin typeface="Lucida Sans Unicode"/>
                <a:cs typeface="Lucida Sans Unicode"/>
              </a:rPr>
              <a:t>ough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hi</a:t>
            </a:r>
            <a:r>
              <a:rPr sz="2300" spc="5" dirty="0">
                <a:latin typeface="Lucida Sans Unicode"/>
                <a:cs typeface="Lucida Sans Unicode"/>
              </a:rPr>
              <a:t>s</a:t>
            </a:r>
            <a:r>
              <a:rPr sz="2300" spc="-5" dirty="0">
                <a:latin typeface="Lucida Sans Unicode"/>
                <a:cs typeface="Lucida Sans Unicode"/>
              </a:rPr>
              <a:t>to</a:t>
            </a:r>
            <a:r>
              <a:rPr sz="2300" spc="10" dirty="0">
                <a:latin typeface="Lucida Sans Unicode"/>
                <a:cs typeface="Lucida Sans Unicode"/>
              </a:rPr>
              <a:t>r</a:t>
            </a:r>
            <a:r>
              <a:rPr sz="2300" spc="-5" dirty="0">
                <a:latin typeface="Lucida Sans Unicode"/>
                <a:cs typeface="Lucida Sans Unicode"/>
              </a:rPr>
              <a:t>y, </a:t>
            </a:r>
            <a:r>
              <a:rPr sz="2300" dirty="0">
                <a:latin typeface="Lucida Sans Unicode"/>
                <a:cs typeface="Lucida Sans Unicode"/>
              </a:rPr>
              <a:t>phy</a:t>
            </a:r>
            <a:r>
              <a:rPr sz="2300" spc="5" dirty="0">
                <a:latin typeface="Lucida Sans Unicode"/>
                <a:cs typeface="Lucida Sans Unicode"/>
              </a:rPr>
              <a:t>si</a:t>
            </a:r>
            <a:r>
              <a:rPr sz="2300" spc="-5" dirty="0">
                <a:latin typeface="Lucida Sans Unicode"/>
                <a:cs typeface="Lucida Sans Unicode"/>
              </a:rPr>
              <a:t>ca</a:t>
            </a:r>
            <a:r>
              <a:rPr sz="2300" dirty="0">
                <a:latin typeface="Lucida Sans Unicode"/>
                <a:cs typeface="Lucida Sans Unicode"/>
              </a:rPr>
              <a:t>l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examination,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laboratory</a:t>
            </a:r>
            <a:r>
              <a:rPr sz="2300" spc="-45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tests,</a:t>
            </a:r>
            <a:r>
              <a:rPr sz="2300" spc="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an</a:t>
            </a:r>
            <a:r>
              <a:rPr sz="2300" dirty="0">
                <a:latin typeface="Lucida Sans Unicode"/>
                <a:cs typeface="Lucida Sans Unicode"/>
              </a:rPr>
              <a:t>d</a:t>
            </a:r>
            <a:r>
              <a:rPr sz="2300" spc="-5" dirty="0">
                <a:latin typeface="Lucida Sans Unicode"/>
                <a:cs typeface="Lucida Sans Unicode"/>
              </a:rPr>
              <a:t> diagnosis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–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in </a:t>
            </a:r>
            <a:r>
              <a:rPr sz="2300" spc="-5" dirty="0">
                <a:latin typeface="Lucida Sans Unicode"/>
                <a:cs typeface="Lucida Sans Unicode"/>
              </a:rPr>
              <a:t>short</a:t>
            </a:r>
            <a:r>
              <a:rPr sz="2300" dirty="0">
                <a:latin typeface="Lucida Sans Unicode"/>
                <a:cs typeface="Lucida Sans Unicode"/>
              </a:rPr>
              <a:t>,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th</a:t>
            </a:r>
            <a:r>
              <a:rPr sz="2300" dirty="0">
                <a:latin typeface="Lucida Sans Unicode"/>
                <a:cs typeface="Lucida Sans Unicode"/>
              </a:rPr>
              <a:t>e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b</a:t>
            </a:r>
            <a:r>
              <a:rPr sz="2300" spc="5" dirty="0">
                <a:latin typeface="Lucida Sans Unicode"/>
                <a:cs typeface="Lucida Sans Unicode"/>
              </a:rPr>
              <a:t>r</a:t>
            </a:r>
            <a:r>
              <a:rPr sz="2300" spc="-5" dirty="0">
                <a:latin typeface="Lucida Sans Unicode"/>
                <a:cs typeface="Lucida Sans Unicode"/>
              </a:rPr>
              <a:t>oa</a:t>
            </a:r>
            <a:r>
              <a:rPr sz="2300" dirty="0">
                <a:latin typeface="Lucida Sans Unicode"/>
                <a:cs typeface="Lucida Sans Unicode"/>
              </a:rPr>
              <a:t>d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ingredients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spc="-15" dirty="0">
                <a:latin typeface="Lucida Sans Unicode"/>
                <a:cs typeface="Lucida Sans Unicode"/>
              </a:rPr>
              <a:t>of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spc="-15" dirty="0">
                <a:latin typeface="Lucida Sans Unicode"/>
                <a:cs typeface="Lucida Sans Unicode"/>
              </a:rPr>
              <a:t>a </a:t>
            </a:r>
            <a:r>
              <a:rPr sz="2300" spc="-5" dirty="0">
                <a:latin typeface="Lucida Sans Unicode"/>
                <a:cs typeface="Lucida Sans Unicode"/>
              </a:rPr>
              <a:t>docto</a:t>
            </a:r>
            <a:r>
              <a:rPr sz="2300" spc="5" dirty="0">
                <a:latin typeface="Lucida Sans Unicode"/>
                <a:cs typeface="Lucida Sans Unicode"/>
              </a:rPr>
              <a:t>r</a:t>
            </a:r>
            <a:r>
              <a:rPr sz="2300" dirty="0">
                <a:latin typeface="Lucida Sans Unicode"/>
                <a:cs typeface="Lucida Sans Unicode"/>
              </a:rPr>
              <a:t>’s </a:t>
            </a:r>
            <a:r>
              <a:rPr sz="2300" spc="-10" dirty="0">
                <a:latin typeface="Lucida Sans Unicode"/>
                <a:cs typeface="Lucida Sans Unicode"/>
              </a:rPr>
              <a:t>treatment</a:t>
            </a:r>
            <a:r>
              <a:rPr sz="2300" dirty="0">
                <a:latin typeface="Lucida Sans Unicode"/>
                <a:cs typeface="Lucida Sans Unicode"/>
              </a:rPr>
              <a:t> of</a:t>
            </a:r>
            <a:r>
              <a:rPr sz="2300" spc="10" dirty="0">
                <a:latin typeface="Lucida Sans Unicode"/>
                <a:cs typeface="Lucida Sans Unicode"/>
              </a:rPr>
              <a:t> </a:t>
            </a:r>
            <a:r>
              <a:rPr sz="2300" spc="-15" dirty="0">
                <a:latin typeface="Lucida Sans Unicode"/>
                <a:cs typeface="Lucida Sans Unicode"/>
              </a:rPr>
              <a:t>a</a:t>
            </a:r>
            <a:r>
              <a:rPr sz="2300" spc="-5" dirty="0">
                <a:latin typeface="Lucida Sans Unicode"/>
                <a:cs typeface="Lucida Sans Unicode"/>
              </a:rPr>
              <a:t> </a:t>
            </a:r>
            <a:r>
              <a:rPr sz="2300" spc="5" dirty="0">
                <a:latin typeface="Lucida Sans Unicode"/>
                <a:cs typeface="Lucida Sans Unicode"/>
              </a:rPr>
              <a:t>li</a:t>
            </a:r>
            <a:r>
              <a:rPr sz="2300" dirty="0">
                <a:latin typeface="Lucida Sans Unicode"/>
                <a:cs typeface="Lucida Sans Unicode"/>
              </a:rPr>
              <a:t>ving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patient.</a:t>
            </a:r>
            <a:endParaRPr sz="2300">
              <a:latin typeface="Lucida Sans Unicode"/>
              <a:cs typeface="Lucida Sans Unicode"/>
            </a:endParaRPr>
          </a:p>
          <a:p>
            <a:pPr marL="268605" marR="168910" indent="-256540">
              <a:lnSpc>
                <a:spcPct val="801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550" spc="-155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55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300" dirty="0">
                <a:latin typeface="Lucida Sans Unicode"/>
                <a:cs typeface="Lucida Sans Unicode"/>
              </a:rPr>
              <a:t>The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key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goal</a:t>
            </a:r>
            <a:r>
              <a:rPr sz="2300" spc="-2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is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to</a:t>
            </a:r>
            <a:r>
              <a:rPr sz="2300" spc="-3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provide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objective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evidence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spc="-25" dirty="0">
                <a:latin typeface="Lucida Sans Unicode"/>
                <a:cs typeface="Lucida Sans Unicode"/>
              </a:rPr>
              <a:t>of</a:t>
            </a:r>
            <a:r>
              <a:rPr sz="2300" spc="575" dirty="0">
                <a:latin typeface="Lucida Sans Unicode"/>
                <a:cs typeface="Lucida Sans Unicode"/>
              </a:rPr>
              <a:t>  </a:t>
            </a:r>
            <a:r>
              <a:rPr sz="2300" dirty="0">
                <a:latin typeface="Lucida Sans Unicode"/>
                <a:cs typeface="Lucida Sans Unicode"/>
              </a:rPr>
              <a:t>cause,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timing,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and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manner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of</a:t>
            </a:r>
            <a:r>
              <a:rPr sz="2300" spc="-1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death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for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adjudication </a:t>
            </a:r>
            <a:r>
              <a:rPr sz="2300" dirty="0">
                <a:latin typeface="Lucida Sans Unicode"/>
                <a:cs typeface="Lucida Sans Unicode"/>
              </a:rPr>
              <a:t>by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the criminal</a:t>
            </a:r>
            <a:r>
              <a:rPr sz="2300" spc="-4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justice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10" dirty="0">
                <a:latin typeface="Lucida Sans Unicode"/>
                <a:cs typeface="Lucida Sans Unicode"/>
              </a:rPr>
              <a:t>system.</a:t>
            </a:r>
            <a:endParaRPr sz="23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609600"/>
            <a:ext cx="4287796" cy="5724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29400" y="0"/>
            <a:ext cx="2514600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Family Medicine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B5F3C60-BF7D-4914-9A6A-0C3CCA6EC355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0DFED6-4395-829D-DFDA-B2D26F337B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60170" y="1043042"/>
            <a:ext cx="5013007" cy="520335"/>
          </a:xfrm>
        </p:spPr>
        <p:txBody>
          <a:bodyPr wrap="square" lIns="0" tIns="12383" rIns="0" bIns="0">
            <a:spAutoFit/>
          </a:bodyPr>
          <a:lstStyle/>
          <a:p>
            <a:pPr marL="9525">
              <a:spcBef>
                <a:spcPts val="98"/>
              </a:spcBef>
              <a:defRPr/>
            </a:pPr>
            <a:r>
              <a:rPr sz="3300" dirty="0">
                <a:latin typeface="Calibri Light"/>
                <a:cs typeface="Calibri Light"/>
              </a:rPr>
              <a:t>How</a:t>
            </a:r>
            <a:r>
              <a:rPr sz="3300" spc="-15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to</a:t>
            </a:r>
            <a:r>
              <a:rPr sz="3300" spc="-169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use</a:t>
            </a:r>
            <a:r>
              <a:rPr sz="3300" spc="-143" dirty="0">
                <a:latin typeface="Calibri Light"/>
                <a:cs typeface="Calibri Light"/>
              </a:rPr>
              <a:t> </a:t>
            </a:r>
            <a:r>
              <a:rPr sz="3300" dirty="0">
                <a:latin typeface="Calibri Light"/>
                <a:cs typeface="Calibri Light"/>
              </a:rPr>
              <a:t>HEC</a:t>
            </a:r>
            <a:r>
              <a:rPr sz="3300" spc="-161" dirty="0">
                <a:latin typeface="Calibri Light"/>
                <a:cs typeface="Calibri Light"/>
              </a:rPr>
              <a:t> </a:t>
            </a:r>
            <a:r>
              <a:rPr sz="3300" spc="-19" dirty="0">
                <a:latin typeface="Calibri Light"/>
                <a:cs typeface="Calibri Light"/>
              </a:rPr>
              <a:t>Digital</a:t>
            </a:r>
            <a:r>
              <a:rPr sz="3300" spc="-131" dirty="0">
                <a:latin typeface="Calibri Light"/>
                <a:cs typeface="Calibri Light"/>
              </a:rPr>
              <a:t> </a:t>
            </a:r>
            <a:r>
              <a:rPr sz="3300" spc="-8" dirty="0">
                <a:latin typeface="Calibri Light"/>
                <a:cs typeface="Calibri Light"/>
              </a:rPr>
              <a:t>Library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9939" name="object 3">
            <a:extLst>
              <a:ext uri="{FF2B5EF4-FFF2-40B4-BE49-F238E27FC236}">
                <a16:creationId xmlns:a16="http://schemas.microsoft.com/office/drawing/2014/main" id="{07F05D00-2FF4-48EF-841D-1CADEECBA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38" y="1736725"/>
            <a:ext cx="86899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486" rIns="0" bIns="0">
            <a:spAutoFit/>
          </a:bodyPr>
          <a:lstStyle>
            <a:lvl1pPr marL="395288" indent="-385763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95288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ts val="638"/>
              </a:spcBef>
              <a:buFont typeface="Wingdings" panose="05000000000000000000" pitchFamily="2" charset="2"/>
              <a:buChar char="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Go to the website of HEC National Digital Library</a:t>
            </a:r>
          </a:p>
          <a:p>
            <a:pPr>
              <a:spcBef>
                <a:spcPts val="563"/>
              </a:spcBef>
              <a:buClr>
                <a:srgbClr val="000000"/>
              </a:buClr>
              <a:buFont typeface="Wingdings" panose="05000000000000000000" pitchFamily="2" charset="2"/>
              <a:buChar char=""/>
            </a:pPr>
            <a:r>
              <a:rPr lang="en-US" altLang="en-US" sz="2000" b="1" dirty="0">
                <a:solidFill>
                  <a:srgbClr val="2D75B6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http://www.digitallibrary.edu.pk</a:t>
            </a:r>
            <a:endParaRPr lang="en-US" alt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575"/>
              </a:spcBef>
              <a:buFont typeface="Wingdings" panose="05000000000000000000" pitchFamily="2" charset="2"/>
              <a:buChar char="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On Home Page, click on the INSTITUTES.</a:t>
            </a:r>
          </a:p>
          <a:p>
            <a:pPr>
              <a:lnSpc>
                <a:spcPts val="2313"/>
              </a:lnSpc>
              <a:spcBef>
                <a:spcPts val="725"/>
              </a:spcBef>
              <a:buFont typeface="Wingdings" panose="05000000000000000000" pitchFamily="2" charset="2"/>
              <a:buChar char="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page will appear showing the universities from Public and Private Sector and 	other Institutes which have access to HEC National Digital Library (HNDL).</a:t>
            </a:r>
          </a:p>
          <a:p>
            <a:pPr>
              <a:spcBef>
                <a:spcPts val="463"/>
              </a:spcBef>
              <a:buFont typeface="Wingdings" panose="05000000000000000000" pitchFamily="2" charset="2"/>
              <a:buChar char="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Select your desired Institute.</a:t>
            </a:r>
          </a:p>
          <a:p>
            <a:pPr>
              <a:spcBef>
                <a:spcPts val="563"/>
              </a:spcBef>
              <a:buFont typeface="Wingdings" panose="05000000000000000000" pitchFamily="2" charset="2"/>
              <a:buChar char="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page will appear showing the resources of the institution</a:t>
            </a:r>
          </a:p>
          <a:p>
            <a:pPr>
              <a:spcBef>
                <a:spcPts val="563"/>
              </a:spcBef>
              <a:buFont typeface="Wingdings" panose="05000000000000000000" pitchFamily="2" charset="2"/>
              <a:buChar char="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Journals and Researches will appear</a:t>
            </a:r>
          </a:p>
          <a:p>
            <a:pPr>
              <a:lnSpc>
                <a:spcPts val="2313"/>
              </a:lnSpc>
              <a:spcBef>
                <a:spcPts val="725"/>
              </a:spcBef>
              <a:buFont typeface="Wingdings" panose="05000000000000000000" pitchFamily="2" charset="2"/>
              <a:buChar char=""/>
            </a:pPr>
            <a:r>
              <a:rPr lang="en-US" alt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	You can find a Journal by clicking on JOURNALS AND DATABASE and enter a keyword to search for your desired journal</a:t>
            </a: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37AEC2A-B79E-4CFE-B723-0610E91D12AC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03927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TEXT BOOKS &amp; PRACTICAL NOTEBOOK: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547558" cy="4894901"/>
          </a:xfrm>
        </p:spPr>
        <p:txBody>
          <a:bodyPr>
            <a:normAutofit fontScale="92500" lnSpcReduction="10000"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/>
              <a:t>Principles &amp; Practice of Forensic Medicine.				by </a:t>
            </a:r>
            <a:r>
              <a:rPr lang="en-US" sz="3600" dirty="0" err="1"/>
              <a:t>Nasib</a:t>
            </a:r>
            <a:r>
              <a:rPr lang="en-US" sz="3600" dirty="0"/>
              <a:t> R. </a:t>
            </a:r>
            <a:r>
              <a:rPr lang="en-US" sz="3600" dirty="0" err="1"/>
              <a:t>Awan</a:t>
            </a:r>
            <a:endParaRPr lang="en-US" sz="3600" dirty="0"/>
          </a:p>
          <a:p>
            <a:pPr marL="0" indent="0">
              <a:buFont typeface="Wingdings" pitchFamily="2" charset="2"/>
              <a:buChar char="Ø"/>
            </a:pPr>
            <a:endParaRPr lang="en-US" sz="3600" dirty="0"/>
          </a:p>
          <a:p>
            <a:pPr algn="l">
              <a:buFont typeface="Wingdings" pitchFamily="2" charset="2"/>
              <a:buChar char="Ø"/>
            </a:pPr>
            <a:r>
              <a:rPr lang="en-US" sz="3600" dirty="0"/>
              <a:t>Parikh’s Textbook of Medical                 	</a:t>
            </a:r>
            <a:r>
              <a:rPr lang="en-US" sz="3600" dirty="0" err="1"/>
              <a:t>Jurisprudence,Forensic</a:t>
            </a:r>
            <a:r>
              <a:rPr lang="en-US" sz="3600" dirty="0"/>
              <a:t> Medicine &amp;      	Toxicology.	</a:t>
            </a:r>
          </a:p>
          <a:p>
            <a:pPr marL="0" indent="0">
              <a:buFont typeface="Wingdings" pitchFamily="2" charset="2"/>
              <a:buChar char="Ø"/>
            </a:pPr>
            <a:endParaRPr lang="en-US" sz="6200" dirty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Practical Manual Of Forensic Medicine 			&amp; Toxicology</a:t>
            </a:r>
            <a:r>
              <a:rPr lang="en-US" dirty="0">
                <a:latin typeface="+mj-lt"/>
              </a:rPr>
              <a:t>			</a:t>
            </a:r>
            <a:endParaRPr lang="en-US" sz="4400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743200"/>
            <a:ext cx="1447800" cy="1846868"/>
          </a:xfrm>
          <a:prstGeom prst="rect">
            <a:avLst/>
          </a:prstGeom>
        </p:spPr>
      </p:pic>
      <p:pic>
        <p:nvPicPr>
          <p:cNvPr id="6" name="Picture 5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EF108A8-60D1-45B4-B12F-09804BBC3BA4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60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110" dirty="0"/>
              <a:t> </a:t>
            </a:r>
            <a:r>
              <a:rPr spc="-25" dirty="0"/>
              <a:t>YOU</a:t>
            </a:r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4636E592-87F1-4D9F-96E2-A911A883E72A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7867015" cy="2184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28067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18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700" dirty="0">
                <a:latin typeface="Lucida Sans Unicode"/>
                <a:cs typeface="Lucida Sans Unicode"/>
              </a:rPr>
              <a:t>To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impart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evidence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based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research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oriented</a:t>
            </a:r>
            <a:r>
              <a:rPr sz="2700" spc="67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medical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education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3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	</a:t>
            </a:r>
            <a:r>
              <a:rPr sz="2700" spc="-20" dirty="0">
                <a:latin typeface="Lucida Sans Unicode"/>
                <a:cs typeface="Lucida Sans Unicode"/>
              </a:rPr>
              <a:t>To</a:t>
            </a:r>
            <a:r>
              <a:rPr sz="2700" spc="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provide</a:t>
            </a:r>
            <a:r>
              <a:rPr sz="2700" spc="-5" dirty="0">
                <a:latin typeface="Lucida Sans Unicode"/>
                <a:cs typeface="Lucida Sans Unicode"/>
              </a:rPr>
              <a:t> best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possible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patient</a:t>
            </a:r>
            <a:r>
              <a:rPr sz="270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care</a:t>
            </a:r>
            <a:endParaRPr sz="27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-18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700" dirty="0">
                <a:latin typeface="Lucida Sans Unicode"/>
                <a:cs typeface="Lucida Sans Unicode"/>
              </a:rPr>
              <a:t>To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inculcate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values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mutual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respect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spc="-434" dirty="0">
                <a:latin typeface="Lucida Sans Unicode"/>
                <a:cs typeface="Lucida Sans Unicode"/>
              </a:rPr>
              <a:t>and</a:t>
            </a:r>
            <a:r>
              <a:rPr sz="2700" spc="675" dirty="0">
                <a:latin typeface="Lucida Sans Unicode"/>
                <a:cs typeface="Lucida Sans Unicode"/>
              </a:rPr>
              <a:t>  </a:t>
            </a:r>
            <a:r>
              <a:rPr sz="2700" dirty="0">
                <a:latin typeface="Lucida Sans Unicode"/>
                <a:cs typeface="Lucida Sans Unicode"/>
              </a:rPr>
              <a:t>ethical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practice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medicine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6994" y="312384"/>
            <a:ext cx="5270772" cy="1032569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F7546CEA-43FF-4BD1-B039-61805D103A6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9147" y="566905"/>
            <a:ext cx="5887990" cy="4504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610867"/>
            <a:ext cx="8229600" cy="4267200"/>
          </a:xfrm>
          <a:prstGeom prst="rect">
            <a:avLst/>
          </a:prstGeom>
        </p:spPr>
      </p:pic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066F548-66A7-4EF3-AB24-189BEA528ABA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543800" cy="756919"/>
          </a:xfrm>
        </p:spPr>
        <p:txBody>
          <a:bodyPr/>
          <a:lstStyle/>
          <a:p>
            <a:r>
              <a:rPr lang="en-US" dirty="0"/>
              <a:t>SEQUENCE OF LGIS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31983"/>
          </a:xfrm>
        </p:spPr>
        <p:txBody>
          <a:bodyPr/>
          <a:lstStyle/>
          <a:p>
            <a:r>
              <a:rPr lang="en-US" sz="3200" dirty="0">
                <a:latin typeface="Bell MT" pitchFamily="18" charset="0"/>
              </a:rPr>
              <a:t>Learning Objectives </a:t>
            </a:r>
          </a:p>
          <a:p>
            <a:r>
              <a:rPr lang="en-US" sz="3200" dirty="0">
                <a:latin typeface="Bell MT" pitchFamily="18" charset="0"/>
              </a:rPr>
              <a:t>Core concept </a:t>
            </a:r>
            <a:r>
              <a:rPr lang="en-US" sz="3200" i="1" dirty="0">
                <a:latin typeface="Bell MT" pitchFamily="18" charset="0"/>
              </a:rPr>
              <a:t>70 %</a:t>
            </a:r>
          </a:p>
          <a:p>
            <a:r>
              <a:rPr lang="en-US" sz="3200" dirty="0">
                <a:latin typeface="Bell MT" pitchFamily="18" charset="0"/>
              </a:rPr>
              <a:t>Horizontal integration related to Pathology and Pharmacology </a:t>
            </a:r>
            <a:r>
              <a:rPr lang="en-US" sz="3200" i="1" dirty="0">
                <a:latin typeface="Bell MT" pitchFamily="18" charset="0"/>
              </a:rPr>
              <a:t>15 % (If Applicable)</a:t>
            </a:r>
          </a:p>
          <a:p>
            <a:r>
              <a:rPr lang="en-US" sz="3200" dirty="0">
                <a:latin typeface="Bell MT" pitchFamily="18" charset="0"/>
              </a:rPr>
              <a:t>Relevant clinical concepts and medico legal application of core knowledge / Vertical integration </a:t>
            </a:r>
            <a:r>
              <a:rPr lang="en-US" sz="3200" i="1" dirty="0">
                <a:latin typeface="Bell MT" pitchFamily="18" charset="0"/>
              </a:rPr>
              <a:t>10%</a:t>
            </a:r>
          </a:p>
          <a:p>
            <a:r>
              <a:rPr lang="en-US" sz="3200" dirty="0">
                <a:latin typeface="Bell MT" pitchFamily="18" charset="0"/>
              </a:rPr>
              <a:t>Research article relevant to the topic </a:t>
            </a:r>
            <a:r>
              <a:rPr lang="en-US" sz="3200" i="1" dirty="0">
                <a:latin typeface="Bell MT" pitchFamily="18" charset="0"/>
              </a:rPr>
              <a:t>3%</a:t>
            </a:r>
          </a:p>
          <a:p>
            <a:r>
              <a:rPr lang="en-US" sz="3200" dirty="0">
                <a:latin typeface="Bell MT" pitchFamily="18" charset="0"/>
              </a:rPr>
              <a:t>Ethics and family medicine </a:t>
            </a:r>
            <a:r>
              <a:rPr lang="en-US" sz="3200" i="1" dirty="0">
                <a:latin typeface="Bell MT" pitchFamily="18" charset="0"/>
              </a:rPr>
              <a:t>2%</a:t>
            </a:r>
          </a:p>
        </p:txBody>
      </p:sp>
      <p:pic>
        <p:nvPicPr>
          <p:cNvPr id="4" name="Picture 3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E04BBAED-DF58-45B9-9A64-E1841605DA82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442972"/>
            <a:ext cx="8915400" cy="42806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  <a:tab pos="3857625" algn="l"/>
              </a:tabLst>
            </a:pPr>
            <a:r>
              <a:rPr sz="1600" spc="131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400" spc="-15">
                <a:latin typeface="Lucida Sans Unicode"/>
                <a:cs typeface="Lucida Sans Unicode"/>
              </a:rPr>
              <a:t>Define</a:t>
            </a:r>
            <a:r>
              <a:rPr sz="2400" spc="1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mass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disaster</a:t>
            </a:r>
            <a:r>
              <a:rPr sz="2400" spc="3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&amp;</a:t>
            </a:r>
            <a:r>
              <a:rPr sz="2400" dirty="0">
                <a:latin typeface="Lucida Sans Unicode"/>
                <a:cs typeface="Lucida Sans Unicode"/>
              </a:rPr>
              <a:t>	</a:t>
            </a:r>
            <a:r>
              <a:rPr sz="2400" spc="-620" dirty="0">
                <a:latin typeface="Lucida Sans Unicode"/>
                <a:cs typeface="Lucida Sans Unicode"/>
              </a:rPr>
              <a:t>Classify</a:t>
            </a:r>
            <a:r>
              <a:rPr sz="2400" spc="25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it.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ts val="2740"/>
              </a:lnSpc>
              <a:spcBef>
                <a:spcPts val="120"/>
              </a:spcBef>
              <a:tabLst>
                <a:tab pos="268605" algn="l"/>
              </a:tabLst>
            </a:pPr>
            <a:r>
              <a:rPr sz="1600" spc="131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400" spc="-5">
                <a:latin typeface="Lucida Sans Unicode"/>
                <a:cs typeface="Lucida Sans Unicode"/>
              </a:rPr>
              <a:t>Mention </a:t>
            </a:r>
            <a:r>
              <a:rPr sz="2400" spc="-5" dirty="0">
                <a:latin typeface="Lucida Sans Unicode"/>
                <a:cs typeface="Lucida Sans Unicode"/>
              </a:rPr>
              <a:t>th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objectives </a:t>
            </a:r>
            <a:r>
              <a:rPr sz="2400" spc="-15" dirty="0">
                <a:latin typeface="Lucida Sans Unicode"/>
                <a:cs typeface="Lucida Sans Unicode"/>
              </a:rPr>
              <a:t>of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Forensic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20" dirty="0">
                <a:latin typeface="Lucida Sans Unicode"/>
                <a:cs typeface="Lucida Sans Unicode"/>
              </a:rPr>
              <a:t>investigation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in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ts val="2740"/>
              </a:lnSpc>
            </a:pPr>
            <a:r>
              <a:rPr sz="2400" dirty="0">
                <a:latin typeface="Lucida Sans Unicode"/>
                <a:cs typeface="Lucida Sans Unicode"/>
              </a:rPr>
              <a:t>mass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disaster.</a:t>
            </a:r>
            <a:endParaRPr sz="2400">
              <a:latin typeface="Lucida Sans Unicode"/>
              <a:cs typeface="Lucida Sans Unicode"/>
            </a:endParaRPr>
          </a:p>
          <a:p>
            <a:pPr marL="268605" marR="5080" indent="-256540">
              <a:lnSpc>
                <a:spcPts val="2590"/>
              </a:lnSpc>
              <a:spcBef>
                <a:spcPts val="434"/>
              </a:spcBef>
              <a:tabLst>
                <a:tab pos="268605" algn="l"/>
              </a:tabLst>
            </a:pPr>
            <a:r>
              <a:rPr sz="1600" spc="-160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lang="en-US" sz="1600" dirty="0">
                <a:solidFill>
                  <a:srgbClr val="AC0000"/>
                </a:solidFill>
                <a:latin typeface="Microsoft Sans Serif"/>
                <a:cs typeface="Microsoft Sans Serif"/>
              </a:rPr>
              <a:t>    </a:t>
            </a:r>
            <a:r>
              <a:rPr sz="2400">
                <a:latin typeface="Lucida Sans Unicode"/>
                <a:cs typeface="Lucida Sans Unicode"/>
              </a:rPr>
              <a:t>Outline</a:t>
            </a:r>
            <a:r>
              <a:rPr sz="2400" spc="-8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briefly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special</a:t>
            </a:r>
            <a:r>
              <a:rPr sz="2400" spc="-7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techniques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for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identification</a:t>
            </a:r>
            <a:r>
              <a:rPr sz="2400" spc="600" dirty="0">
                <a:latin typeface="Lucida Sans Unicode"/>
                <a:cs typeface="Lucida Sans Unicode"/>
              </a:rPr>
              <a:t> 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mass</a:t>
            </a:r>
            <a:r>
              <a:rPr sz="2400" spc="-10" dirty="0">
                <a:latin typeface="Lucida Sans Unicode"/>
                <a:cs typeface="Lucida Sans Unicode"/>
              </a:rPr>
              <a:t> disaster.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ts val="2735"/>
              </a:lnSpc>
              <a:spcBef>
                <a:spcPts val="70"/>
              </a:spcBef>
              <a:tabLst>
                <a:tab pos="268605" algn="l"/>
              </a:tabLst>
            </a:pPr>
            <a:r>
              <a:rPr sz="1600" spc="131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400" spc="-15">
                <a:latin typeface="Lucida Sans Unicode"/>
                <a:cs typeface="Lucida Sans Unicode"/>
              </a:rPr>
              <a:t>Enlist</a:t>
            </a:r>
            <a:r>
              <a:rPr sz="2400" spc="25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different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parameters</a:t>
            </a:r>
            <a:r>
              <a:rPr sz="2400" spc="20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use</a:t>
            </a:r>
            <a:r>
              <a:rPr sz="2400" dirty="0">
                <a:latin typeface="Lucida Sans Unicode"/>
                <a:cs typeface="Lucida Sans Unicode"/>
              </a:rPr>
              <a:t>d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for</a:t>
            </a:r>
            <a:r>
              <a:rPr sz="2400" spc="10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identification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ts val="2735"/>
              </a:lnSpc>
            </a:pP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mass</a:t>
            </a:r>
            <a:r>
              <a:rPr sz="2400" spc="-10" dirty="0">
                <a:latin typeface="Lucida Sans Unicode"/>
                <a:cs typeface="Lucida Sans Unicode"/>
              </a:rPr>
              <a:t> disaster.</a:t>
            </a:r>
            <a:endParaRPr sz="2400">
              <a:latin typeface="Lucida Sans Unicode"/>
              <a:cs typeface="Lucida Sans Unicode"/>
            </a:endParaRPr>
          </a:p>
          <a:p>
            <a:pPr marL="268605" marR="444500" indent="-256540">
              <a:lnSpc>
                <a:spcPts val="2590"/>
              </a:lnSpc>
              <a:spcBef>
                <a:spcPts val="450"/>
              </a:spcBef>
              <a:tabLst>
                <a:tab pos="268605" algn="l"/>
              </a:tabLst>
            </a:pPr>
            <a:r>
              <a:rPr sz="1600" spc="-160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lang="en-US" sz="1600" dirty="0">
                <a:solidFill>
                  <a:srgbClr val="AC0000"/>
                </a:solidFill>
                <a:latin typeface="Microsoft Sans Serif"/>
                <a:cs typeface="Microsoft Sans Serif"/>
              </a:rPr>
              <a:t> </a:t>
            </a:r>
            <a:r>
              <a:rPr sz="2400">
                <a:latin typeface="Lucida Sans Unicode"/>
                <a:cs typeface="Lucida Sans Unicode"/>
              </a:rPr>
              <a:t>Define</a:t>
            </a:r>
            <a:r>
              <a:rPr sz="2400" spc="-65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Decomposed,</a:t>
            </a:r>
            <a:r>
              <a:rPr sz="2400" spc="-7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mutilated</a:t>
            </a:r>
            <a:r>
              <a:rPr sz="2400" spc="-6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bodies</a:t>
            </a:r>
            <a:r>
              <a:rPr sz="2400" spc="-80" dirty="0">
                <a:latin typeface="Lucida Sans Unicode"/>
                <a:cs typeface="Lucida Sans Unicode"/>
              </a:rPr>
              <a:t> </a:t>
            </a:r>
            <a:r>
              <a:rPr sz="2400" spc="-25" dirty="0">
                <a:latin typeface="Lucida Sans Unicode"/>
                <a:cs typeface="Lucida Sans Unicode"/>
              </a:rPr>
              <a:t>and</a:t>
            </a:r>
            <a:r>
              <a:rPr sz="2400" spc="600" dirty="0">
                <a:latin typeface="Lucida Sans Unicode"/>
                <a:cs typeface="Lucida Sans Unicode"/>
              </a:rPr>
              <a:t>  </a:t>
            </a:r>
            <a:r>
              <a:rPr sz="2400" dirty="0">
                <a:latin typeface="Lucida Sans Unicode"/>
                <a:cs typeface="Lucida Sans Unicode"/>
              </a:rPr>
              <a:t>fragmentary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remain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and</a:t>
            </a:r>
            <a:r>
              <a:rPr sz="2400" spc="-5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state</a:t>
            </a:r>
            <a:r>
              <a:rPr sz="2400" spc="-50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their</a:t>
            </a:r>
            <a:r>
              <a:rPr sz="2400" spc="-9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medicolegal importance.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ts val="2735"/>
              </a:lnSpc>
              <a:spcBef>
                <a:spcPts val="75"/>
              </a:spcBef>
              <a:tabLst>
                <a:tab pos="268605" algn="l"/>
              </a:tabLst>
            </a:pPr>
            <a:r>
              <a:rPr sz="1600" spc="131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60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400" spc="-15">
                <a:latin typeface="Lucida Sans Unicode"/>
                <a:cs typeface="Lucida Sans Unicode"/>
              </a:rPr>
              <a:t>Define</a:t>
            </a:r>
            <a:r>
              <a:rPr sz="2400" spc="1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superimposition</a:t>
            </a:r>
            <a:r>
              <a:rPr sz="2400" spc="-30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and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enumerate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5" dirty="0">
                <a:latin typeface="Lucida Sans Unicode"/>
                <a:cs typeface="Lucida Sans Unicode"/>
              </a:rPr>
              <a:t>th</a:t>
            </a:r>
            <a:r>
              <a:rPr sz="2400" dirty="0">
                <a:latin typeface="Lucida Sans Unicode"/>
                <a:cs typeface="Lucida Sans Unicode"/>
              </a:rPr>
              <a:t>e</a:t>
            </a:r>
            <a:r>
              <a:rPr sz="2400" spc="5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role</a:t>
            </a:r>
            <a:r>
              <a:rPr sz="2400" spc="15" dirty="0">
                <a:latin typeface="Lucida Sans Unicode"/>
                <a:cs typeface="Lucida Sans Unicode"/>
              </a:rPr>
              <a:t> </a:t>
            </a:r>
            <a:r>
              <a:rPr sz="2400" spc="-15" dirty="0">
                <a:latin typeface="Lucida Sans Unicode"/>
                <a:cs typeface="Lucida Sans Unicode"/>
              </a:rPr>
              <a:t>of</a:t>
            </a:r>
            <a:endParaRPr sz="2400">
              <a:latin typeface="Lucida Sans Unicode"/>
              <a:cs typeface="Lucida Sans Unicode"/>
            </a:endParaRPr>
          </a:p>
          <a:p>
            <a:pPr marL="268605">
              <a:lnSpc>
                <a:spcPts val="2735"/>
              </a:lnSpc>
            </a:pPr>
            <a:r>
              <a:rPr sz="2400" dirty="0">
                <a:latin typeface="Lucida Sans Unicode"/>
                <a:cs typeface="Lucida Sans Unicode"/>
              </a:rPr>
              <a:t>photography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in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dirty="0">
                <a:latin typeface="Lucida Sans Unicode"/>
                <a:cs typeface="Lucida Sans Unicode"/>
              </a:rPr>
              <a:t>mass</a:t>
            </a:r>
            <a:r>
              <a:rPr sz="2400" spc="-45" dirty="0">
                <a:latin typeface="Lucida Sans Unicode"/>
                <a:cs typeface="Lucida Sans Unicode"/>
              </a:rPr>
              <a:t> </a:t>
            </a:r>
            <a:r>
              <a:rPr sz="2400" spc="-10" dirty="0">
                <a:latin typeface="Lucida Sans Unicode"/>
                <a:cs typeface="Lucida Sans Unicode"/>
              </a:rPr>
              <a:t>disaster.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58" y="572967"/>
            <a:ext cx="4927873" cy="53887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6AD5D07-373D-4B1B-AD2F-017668C2F804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7B33D-7BA1-49F1-8EAA-EAC8BB6B7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29600" y="0"/>
            <a:ext cx="914400" cy="71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829"/>
            <a:ext cx="7927975" cy="41935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68605" marR="5080" indent="-256540">
              <a:lnSpc>
                <a:spcPct val="90000"/>
              </a:lnSpc>
              <a:spcBef>
                <a:spcPts val="425"/>
              </a:spcBef>
              <a:tabLst>
                <a:tab pos="268605" algn="l"/>
              </a:tabLst>
            </a:pPr>
            <a:r>
              <a:rPr sz="1800" spc="-18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700" dirty="0">
                <a:latin typeface="Lucida Sans Unicode"/>
                <a:cs typeface="Lucida Sans Unicode"/>
              </a:rPr>
              <a:t>Every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accidental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death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is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disaster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the</a:t>
            </a:r>
            <a:r>
              <a:rPr sz="2700" spc="675" dirty="0">
                <a:latin typeface="Lucida Sans Unicode"/>
                <a:cs typeface="Lucida Sans Unicode"/>
              </a:rPr>
              <a:t>  </a:t>
            </a:r>
            <a:r>
              <a:rPr sz="2700" dirty="0">
                <a:latin typeface="Lucida Sans Unicode"/>
                <a:cs typeface="Lucida Sans Unicode"/>
              </a:rPr>
              <a:t>individual</a:t>
            </a:r>
            <a:r>
              <a:rPr sz="2700" spc="-6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family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involved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(to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them)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of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same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dimension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irrespective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how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many </a:t>
            </a:r>
            <a:r>
              <a:rPr sz="2700" dirty="0">
                <a:latin typeface="Lucida Sans Unicode"/>
                <a:cs typeface="Lucida Sans Unicode"/>
              </a:rPr>
              <a:t>others</a:t>
            </a:r>
            <a:r>
              <a:rPr sz="2700" spc="-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were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similarly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affected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at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same </a:t>
            </a:r>
            <a:r>
              <a:rPr sz="2700" spc="-10" dirty="0">
                <a:latin typeface="Lucida Sans Unicode"/>
                <a:cs typeface="Lucida Sans Unicode"/>
              </a:rPr>
              <a:t>time.</a:t>
            </a:r>
            <a:endParaRPr sz="2700">
              <a:latin typeface="Lucida Sans Unicode"/>
              <a:cs typeface="Lucida Sans Unicode"/>
            </a:endParaRPr>
          </a:p>
          <a:p>
            <a:pPr marL="268605" marR="333375" indent="-256540">
              <a:lnSpc>
                <a:spcPct val="9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800" spc="-18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700" dirty="0">
                <a:solidFill>
                  <a:srgbClr val="AC0000"/>
                </a:solidFill>
                <a:latin typeface="Lucida Sans Unicode"/>
                <a:cs typeface="Lucida Sans Unicode"/>
              </a:rPr>
              <a:t>WHO</a:t>
            </a:r>
            <a:r>
              <a:rPr sz="2700" spc="-40" dirty="0">
                <a:solidFill>
                  <a:srgbClr val="AC0000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has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defined</a:t>
            </a:r>
            <a:r>
              <a:rPr sz="2700" spc="-5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disaster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AC0000"/>
                </a:solidFill>
                <a:latin typeface="Lucida Sans Unicode"/>
                <a:cs typeface="Lucida Sans Unicode"/>
              </a:rPr>
              <a:t>“</a:t>
            </a:r>
            <a:r>
              <a:rPr sz="2700" dirty="0">
                <a:latin typeface="Lucida Sans Unicode"/>
                <a:cs typeface="Lucida Sans Unicode"/>
              </a:rPr>
              <a:t>an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occurrence  </a:t>
            </a:r>
            <a:r>
              <a:rPr sz="2700" dirty="0">
                <a:latin typeface="Lucida Sans Unicode"/>
                <a:cs typeface="Lucida Sans Unicode"/>
              </a:rPr>
              <a:t>that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causes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damage,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ecological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disruption, </a:t>
            </a:r>
            <a:r>
              <a:rPr sz="2700" dirty="0">
                <a:latin typeface="Lucida Sans Unicode"/>
                <a:cs typeface="Lucida Sans Unicode"/>
              </a:rPr>
              <a:t>loss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human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life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or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deterioration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health </a:t>
            </a:r>
            <a:r>
              <a:rPr sz="2700" dirty="0">
                <a:latin typeface="Lucida Sans Unicode"/>
                <a:cs typeface="Lucida Sans Unicode"/>
              </a:rPr>
              <a:t>and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health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services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on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scale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sufficient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to </a:t>
            </a:r>
            <a:r>
              <a:rPr sz="2700" dirty="0">
                <a:latin typeface="Lucida Sans Unicode"/>
                <a:cs typeface="Lucida Sans Unicode"/>
              </a:rPr>
              <a:t>warrant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an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extraordinary</a:t>
            </a:r>
            <a:r>
              <a:rPr sz="2700" spc="-3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response</a:t>
            </a:r>
            <a:r>
              <a:rPr sz="2700" spc="-20" dirty="0">
                <a:latin typeface="Lucida Sans Unicode"/>
                <a:cs typeface="Lucida Sans Unicode"/>
              </a:rPr>
              <a:t> from </a:t>
            </a:r>
            <a:r>
              <a:rPr sz="2700" dirty="0">
                <a:latin typeface="Lucida Sans Unicode"/>
                <a:cs typeface="Lucida Sans Unicode"/>
              </a:rPr>
              <a:t>outside</a:t>
            </a:r>
            <a:r>
              <a:rPr sz="2700" spc="-5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affected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community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or</a:t>
            </a:r>
            <a:r>
              <a:rPr sz="2700" spc="-9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area.</a:t>
            </a:r>
            <a:r>
              <a:rPr sz="2700" spc="-10" dirty="0">
                <a:solidFill>
                  <a:srgbClr val="AC0000"/>
                </a:solidFill>
                <a:latin typeface="Lucida Sans Unicode"/>
                <a:cs typeface="Lucida Sans Unicode"/>
              </a:rPr>
              <a:t>”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54" y="597295"/>
            <a:ext cx="3469413" cy="417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19722"/>
            <a:ext cx="2286000" cy="2850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18B522DA-AF74-41D5-8B5C-3E2BF8F97B5F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65834"/>
            <a:ext cx="6966584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-1800" dirty="0">
                <a:solidFill>
                  <a:srgbClr val="AC0000"/>
                </a:solidFill>
                <a:latin typeface="Microsoft Sans Serif"/>
                <a:cs typeface="Microsoft Sans Serif"/>
              </a:rPr>
              <a:t>🞂</a:t>
            </a:r>
            <a:r>
              <a:rPr sz="1800" dirty="0">
                <a:solidFill>
                  <a:srgbClr val="AC0000"/>
                </a:solidFill>
                <a:latin typeface="Microsoft Sans Serif"/>
                <a:cs typeface="Microsoft Sans Serif"/>
              </a:rPr>
              <a:t>​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‘Mass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Disaster’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is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considered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to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spc="-20" dirty="0">
                <a:latin typeface="Lucida Sans Unicode"/>
                <a:cs typeface="Lucida Sans Unicode"/>
              </a:rPr>
              <a:t>have</a:t>
            </a:r>
            <a:r>
              <a:rPr sz="2700" spc="675" dirty="0">
                <a:latin typeface="Lucida Sans Unicode"/>
                <a:cs typeface="Lucida Sans Unicode"/>
              </a:rPr>
              <a:t>  </a:t>
            </a:r>
            <a:r>
              <a:rPr sz="2700" dirty="0">
                <a:latin typeface="Lucida Sans Unicode"/>
                <a:cs typeface="Lucida Sans Unicode"/>
              </a:rPr>
              <a:t>occurred</a:t>
            </a:r>
            <a:r>
              <a:rPr sz="2700" spc="-3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when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the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number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of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casualties </a:t>
            </a:r>
            <a:r>
              <a:rPr sz="2700" dirty="0">
                <a:latin typeface="Lucida Sans Unicode"/>
                <a:cs typeface="Lucida Sans Unicode"/>
              </a:rPr>
              <a:t>occurring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in</a:t>
            </a:r>
            <a:r>
              <a:rPr sz="2700" spc="-2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a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single</a:t>
            </a:r>
            <a:r>
              <a:rPr sz="2700" spc="-40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event</a:t>
            </a:r>
            <a:r>
              <a:rPr sz="2700" spc="-2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exceeds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25" dirty="0">
                <a:latin typeface="Lucida Sans Unicode"/>
                <a:cs typeface="Lucida Sans Unicode"/>
              </a:rPr>
              <a:t>12.</a:t>
            </a:r>
            <a:endParaRPr sz="2700">
              <a:latin typeface="Lucida Sans Unicode"/>
              <a:cs typeface="Lucida Sans Unicod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2154" y="597295"/>
            <a:ext cx="3469413" cy="417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9475" y="2895600"/>
            <a:ext cx="2739396" cy="17777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75076" y="3631691"/>
            <a:ext cx="2739396" cy="184937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46876" y="4677155"/>
            <a:ext cx="2683003" cy="17701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81800" y="0"/>
            <a:ext cx="2286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/>
              <a:t>Core Concept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3AA8DCE4-DBF0-4748-9CEC-DD51F5D889D9}" type="datetime1">
              <a:rPr lang="en-US" smtClean="0"/>
              <a:pPr/>
              <a:t>2/25/2025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1869</Words>
  <Application>Microsoft Office PowerPoint</Application>
  <PresentationFormat>On-screen Show (4:3)</PresentationFormat>
  <Paragraphs>223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Bell MT</vt:lpstr>
      <vt:lpstr>Calibri</vt:lpstr>
      <vt:lpstr>Calibri Light</vt:lpstr>
      <vt:lpstr>Constantia</vt:lpstr>
      <vt:lpstr>Lucida Sans Unicode</vt:lpstr>
      <vt:lpstr>Microsoft Sans Serif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SEQUENCE OF LGIS</vt:lpstr>
      <vt:lpstr>PowerPoint Presentation</vt:lpstr>
      <vt:lpstr>PowerPoint Presentation</vt:lpstr>
      <vt:lpstr>PowerPoint Presentation</vt:lpstr>
      <vt:lpstr>PowerPoint Presentation</vt:lpstr>
      <vt:lpstr>B. Man made:</vt:lpstr>
      <vt:lpstr>PowerPoint Presentation</vt:lpstr>
      <vt:lpstr>PowerPoint Presentation</vt:lpstr>
      <vt:lpstr>There are some special techniques for identification in mass disaster.</vt:lpstr>
      <vt:lpstr>PowerPoint Presentation</vt:lpstr>
      <vt:lpstr>PowerPoint Presentation</vt:lpstr>
      <vt:lpstr>PowerPoint Presentation</vt:lpstr>
      <vt:lpstr>PowerPoint Presentation</vt:lpstr>
      <vt:lpstr>Decomposed Bodies:</vt:lpstr>
      <vt:lpstr>trunk or limb. Medicolegal importance:</vt:lpstr>
      <vt:lpstr>PowerPoint Presentation</vt:lpstr>
      <vt:lpstr>PowerPoint Presentation</vt:lpstr>
      <vt:lpstr>Interactive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use HEC Digital Library</vt:lpstr>
      <vt:lpstr>TEXT BOOKS &amp; PRACTICAL NOTEBOOK: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Identification-III</dc:title>
  <dc:creator>Filzamoin</dc:creator>
  <cp:lastModifiedBy>54</cp:lastModifiedBy>
  <cp:revision>10</cp:revision>
  <dcterms:created xsi:type="dcterms:W3CDTF">2025-02-11T05:32:45Z</dcterms:created>
  <dcterms:modified xsi:type="dcterms:W3CDTF">2025-02-25T09:31:12Z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2024-03-21T00:00:00Z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2025-02-11T00:00:00Z</vt:filetime>
  </property>
  <property fmtid="{D5CDD505-2E9C-101B-9397-08002B2CF9AE}" pid="5" name="Producer">
    <vt:lpwstr>Microsoft® PowerPoint® for Microsoft 365</vt:lpwstr>
  </property>
</Properties>
</file>