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3" r:id="rId32"/>
    <p:sldId id="290" r:id="rId33"/>
    <p:sldId id="291" r:id="rId34"/>
    <p:sldId id="292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8EF01A-27F8-43F6-87B3-E4EC493257D9}">
  <a:tblStyle styleId="{B48EF01A-27F8-43F6-87B3-E4EC493257D9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9BBB59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9BBB5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9BBB5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9BBB5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9e3f4498f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339e3f449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9e3f4498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339e3f4498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9e3f4498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339e3f4498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9e3f4498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39e3f4498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9e3f4498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339e3f4498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9e3f4498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39e3f4498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9e3f4498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39e3f4498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9e3f4498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39e3f4498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9e3f4498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39e3f4498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9e3f4498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339e3f4498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9e3f4498f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339e3f4498f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9e3f4498f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339e3f4498f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39e3f4498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339e3f4498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9e3f4498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339e3f4498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9e3f4498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339e3f4498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9e3f4498f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339e3f4498f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9e3f4498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339e3f449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9e3f4498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339e3f4498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9e3f4498f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339e3f4498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3241" r="9376"/>
          <a:stretch/>
        </p:blipFill>
        <p:spPr>
          <a:xfrm>
            <a:off x="0" y="-1150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685800" y="-2444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Brain And Cerebral Blood Supply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685800" y="944591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Global Cerebral Ischemia</a:t>
            </a: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Widespread ischemic-hypoxic injury</a:t>
            </a:r>
            <a:r>
              <a:rPr lang="en-US" sz="2400" dirty="0"/>
              <a:t> due to severe systemic hypotension, usually systolic pressures below </a:t>
            </a:r>
            <a:r>
              <a:rPr lang="en-US" sz="2400" b="1" dirty="0"/>
              <a:t>50 mm Hg</a:t>
            </a:r>
            <a:r>
              <a:rPr lang="en-US" sz="2400" dirty="0"/>
              <a:t>, as in </a:t>
            </a:r>
            <a:r>
              <a:rPr lang="en-US" sz="2400" b="1" dirty="0"/>
              <a:t>cardiac arrest</a:t>
            </a:r>
            <a:r>
              <a:rPr lang="en-US" sz="2400" dirty="0"/>
              <a:t> and </a:t>
            </a:r>
            <a:r>
              <a:rPr lang="en-US" sz="2400" b="1" dirty="0"/>
              <a:t>shock</a:t>
            </a:r>
            <a:r>
              <a:rPr lang="en-US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Outcome</a:t>
            </a:r>
            <a:r>
              <a:rPr lang="en-US" sz="2400" dirty="0"/>
              <a:t> depends on the severity and duration of the insult.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Mild Severity and Transient Outcomes</a:t>
            </a:r>
            <a:r>
              <a:rPr lang="en-US" sz="2400" dirty="0"/>
              <a:t>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 dirty="0"/>
              <a:t>Transient post-ischemic </a:t>
            </a:r>
            <a:r>
              <a:rPr lang="en-US" sz="2400" b="1" dirty="0" err="1"/>
              <a:t>confusional</a:t>
            </a:r>
            <a:r>
              <a:rPr lang="en-US" sz="2400" b="1" dirty="0"/>
              <a:t> state</a:t>
            </a: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 dirty="0"/>
              <a:t>Complete recovery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Neuronal Vulnerability</a:t>
            </a:r>
            <a:r>
              <a:rPr lang="en-US" sz="2400" dirty="0"/>
              <a:t>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Neurons are more susceptible to hypoxic injury</a:t>
            </a:r>
            <a:r>
              <a:rPr lang="en-US" sz="2400" dirty="0"/>
              <a:t> than glial cells.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Among the most vulnerable neurons are the </a:t>
            </a:r>
            <a:r>
              <a:rPr lang="en-US" sz="2400" b="1" dirty="0"/>
              <a:t>pyramidal cells of the hippocampus</a:t>
            </a:r>
            <a:r>
              <a:rPr lang="en-US" sz="2400" dirty="0"/>
              <a:t> and </a:t>
            </a:r>
            <a:r>
              <a:rPr lang="en-US" sz="2400" b="1" dirty="0"/>
              <a:t>neocortex</a:t>
            </a:r>
            <a:r>
              <a:rPr lang="en-US" sz="2400" dirty="0"/>
              <a:t>, and </a:t>
            </a:r>
            <a:r>
              <a:rPr lang="en-US" sz="2400" b="1" dirty="0"/>
              <a:t>Purkinje cells of the cerebellum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/>
              <a:t>Note</a:t>
            </a:r>
            <a:r>
              <a:rPr lang="en-US" sz="2400" dirty="0"/>
              <a:t>: Even mild or transient global ischemic insults may cause damage to these vulnerable areas in some individuals.</a:t>
            </a:r>
            <a:endParaRPr sz="2400" b="1"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Global Cerebral Ischemia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Severe Global Cerebral Ischemia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Widespread neuronal death</a:t>
            </a:r>
            <a:r>
              <a:rPr lang="en-US"/>
              <a:t> occurs irrespective of regional vulnerability.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Patients who survive</a:t>
            </a:r>
            <a:r>
              <a:rPr lang="en-US"/>
              <a:t> often remain severely impaired neurologically and in a </a:t>
            </a:r>
            <a:r>
              <a:rPr lang="en-US" b="1"/>
              <a:t>persistent vegetative state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Other patients meet the clinical criteria for </a:t>
            </a:r>
            <a:r>
              <a:rPr lang="en-US" b="1"/>
              <a:t>brain death</a:t>
            </a:r>
            <a:r>
              <a:rPr lang="en-US"/>
              <a:t>, with </a:t>
            </a:r>
            <a:r>
              <a:rPr lang="en-US" b="1"/>
              <a:t>no voluntary or reflex brain and brain stem function</a:t>
            </a:r>
            <a:r>
              <a:rPr lang="en-US"/>
              <a:t>, including </a:t>
            </a:r>
            <a:r>
              <a:rPr lang="en-US" b="1"/>
              <a:t>respiratory drive</a:t>
            </a:r>
            <a:r>
              <a:rPr lang="en-US"/>
              <a:t>.</a:t>
            </a:r>
            <a:endParaRPr b="1"/>
          </a:p>
        </p:txBody>
      </p:sp>
      <p:sp>
        <p:nvSpPr>
          <p:cNvPr id="178" name="Google Shape;178;p23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725791" y="1253400"/>
            <a:ext cx="728629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Gross Changes in Global Ischemia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Brain swelling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Wide gyri</a:t>
            </a:r>
            <a:r>
              <a:rPr lang="en-US" dirty="0"/>
              <a:t> and </a:t>
            </a:r>
            <a:r>
              <a:rPr lang="en-US" b="1" dirty="0"/>
              <a:t>narrowed sulci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b="1" dirty="0"/>
              <a:t>Compression with effacement of lateral ventricles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Flattening of gyri</a:t>
            </a:r>
            <a:r>
              <a:rPr lang="en-US" dirty="0"/>
              <a:t> from extensive </a:t>
            </a:r>
            <a:r>
              <a:rPr lang="en-US" b="1" dirty="0"/>
              <a:t>bilateral cerebral edema</a:t>
            </a:r>
            <a:r>
              <a:rPr lang="en-US" dirty="0"/>
              <a:t>.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</a:t>
            </a:r>
            <a:r>
              <a:rPr lang="en-US" b="1" dirty="0"/>
              <a:t>cut surface</a:t>
            </a:r>
            <a:r>
              <a:rPr lang="en-US" dirty="0"/>
              <a:t> shows poor demarcation between </a:t>
            </a:r>
            <a:r>
              <a:rPr lang="en-US" b="1" dirty="0"/>
              <a:t>gray matter</a:t>
            </a:r>
            <a:r>
              <a:rPr lang="en-US" dirty="0"/>
              <a:t> and </a:t>
            </a:r>
            <a:r>
              <a:rPr lang="en-US" b="1" dirty="0"/>
              <a:t>white matter</a:t>
            </a:r>
            <a:r>
              <a:rPr lang="en-US" dirty="0"/>
              <a:t>.</a:t>
            </a:r>
            <a:endParaRPr b="1" dirty="0"/>
          </a:p>
        </p:txBody>
      </p:sp>
      <p:sp>
        <p:nvSpPr>
          <p:cNvPr id="186" name="Google Shape;186;p24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l="28111" t="35415" r="46119" b="34376"/>
          <a:stretch/>
        </p:blipFill>
        <p:spPr>
          <a:xfrm>
            <a:off x="7948289" y="849025"/>
            <a:ext cx="4008384" cy="249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7;p25">
            <a:extLst>
              <a:ext uri="{FF2B5EF4-FFF2-40B4-BE49-F238E27FC236}">
                <a16:creationId xmlns:a16="http://schemas.microsoft.com/office/drawing/2014/main" id="{DA58316A-128E-466A-88BA-585AF188B5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885" t="19792" r="40848" b="24998"/>
          <a:stretch/>
        </p:blipFill>
        <p:spPr>
          <a:xfrm>
            <a:off x="7948289" y="3344149"/>
            <a:ext cx="4008384" cy="283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759373" y="1268576"/>
            <a:ext cx="11197300" cy="242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Border zone ("watershed") infarcts</a:t>
            </a:r>
            <a:r>
              <a:rPr lang="en-US" dirty="0"/>
              <a:t>: Regions of the brain and spinal cord that lie at the most distal portions of </a:t>
            </a:r>
            <a:r>
              <a:rPr lang="en-US" b="1" dirty="0"/>
              <a:t>arterial territories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Border zone</a:t>
            </a:r>
            <a:r>
              <a:rPr lang="en-US" dirty="0"/>
              <a:t> between the </a:t>
            </a:r>
            <a:r>
              <a:rPr lang="en-US" b="1" dirty="0"/>
              <a:t>anterior</a:t>
            </a:r>
            <a:r>
              <a:rPr lang="en-US" dirty="0"/>
              <a:t> and </a:t>
            </a:r>
            <a:r>
              <a:rPr lang="en-US" b="1" dirty="0"/>
              <a:t>middle cerebral artery</a:t>
            </a:r>
            <a:r>
              <a:rPr lang="en-US" dirty="0"/>
              <a:t> distributions.</a:t>
            </a:r>
            <a:endParaRPr b="1" dirty="0"/>
          </a:p>
        </p:txBody>
      </p:sp>
      <p:sp>
        <p:nvSpPr>
          <p:cNvPr id="204" name="Google Shape;204;p26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l="54465" t="31250" r="17423" b="37500"/>
          <a:stretch/>
        </p:blipFill>
        <p:spPr>
          <a:xfrm>
            <a:off x="524046" y="2792904"/>
            <a:ext cx="5749160" cy="399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3;p27" descr="Infarct at ACA MCA watershed area, watershed infarcts">
            <a:extLst>
              <a:ext uri="{FF2B5EF4-FFF2-40B4-BE49-F238E27FC236}">
                <a16:creationId xmlns:a16="http://schemas.microsoft.com/office/drawing/2014/main" id="{1C4623C2-849F-4889-A2B7-91FB5BB0B8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3206" y="2942897"/>
            <a:ext cx="5498380" cy="3915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Focal Cerebral Ischemia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Ischemia Localized to a Distribution of an Artery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effect is modified by </a:t>
            </a:r>
            <a:r>
              <a:rPr lang="en-US" b="1"/>
              <a:t>collateral blood supply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Can be caused by: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Embolic infarcts</a:t>
            </a:r>
            <a:r>
              <a:rPr lang="en-US" sz="2600"/>
              <a:t> (more common)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Thrombotic occlusions</a:t>
            </a:r>
            <a:r>
              <a:rPr lang="en-US" sz="2600"/>
              <a:t>.</a:t>
            </a:r>
            <a:endParaRPr b="1"/>
          </a:p>
        </p:txBody>
      </p:sp>
      <p:sp>
        <p:nvSpPr>
          <p:cNvPr id="220" name="Google Shape;220;p28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Focal Cerebral Ischemia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Embolic Infarcts Sources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Cardiac mural thrombi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Atheromatous plaques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Emboli of venous origin</a:t>
            </a:r>
            <a:r>
              <a:rPr lang="en-US" dirty="0"/>
              <a:t> – cross over to the arterial circulation through a </a:t>
            </a:r>
            <a:r>
              <a:rPr lang="en-US" b="1" dirty="0"/>
              <a:t>patent foramen </a:t>
            </a:r>
            <a:r>
              <a:rPr lang="en-US" b="1" dirty="0" err="1"/>
              <a:t>ovale</a:t>
            </a:r>
            <a:r>
              <a:rPr lang="en-US" dirty="0"/>
              <a:t> (paradoxical embolism)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territory of the </a:t>
            </a:r>
            <a:r>
              <a:rPr lang="en-US" b="1" dirty="0"/>
              <a:t>middle cerebral artery</a:t>
            </a:r>
            <a:r>
              <a:rPr lang="en-US" dirty="0"/>
              <a:t>, a direct extension of the </a:t>
            </a:r>
            <a:r>
              <a:rPr lang="en-US" b="1" dirty="0"/>
              <a:t>internal carotid artery</a:t>
            </a:r>
            <a:r>
              <a:rPr lang="en-US" dirty="0"/>
              <a:t>, is most frequently affected.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Emboli</a:t>
            </a:r>
            <a:r>
              <a:rPr lang="en-US" dirty="0"/>
              <a:t> tend to lodge where vessels </a:t>
            </a:r>
            <a:r>
              <a:rPr lang="en-US" b="1" dirty="0"/>
              <a:t>branch</a:t>
            </a:r>
            <a:r>
              <a:rPr lang="en-US" dirty="0"/>
              <a:t> or in areas of </a:t>
            </a:r>
            <a:r>
              <a:rPr lang="en-US" b="1" dirty="0"/>
              <a:t>stenosis</a:t>
            </a:r>
            <a:r>
              <a:rPr lang="en-US" dirty="0"/>
              <a:t> caused by </a:t>
            </a:r>
            <a:r>
              <a:rPr lang="en-US" b="1" dirty="0"/>
              <a:t>atherosclerosis</a:t>
            </a:r>
            <a:r>
              <a:rPr lang="en-US" dirty="0"/>
              <a:t>.</a:t>
            </a:r>
            <a:br>
              <a:rPr lang="en-US" dirty="0"/>
            </a:b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endParaRPr sz="2600" b="1" dirty="0"/>
          </a:p>
        </p:txBody>
      </p:sp>
      <p:sp>
        <p:nvSpPr>
          <p:cNvPr id="228" name="Google Shape;228;p29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Focal Cerebral Ischemia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Thrombotic Occlusions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Occur superimposed on </a:t>
            </a:r>
            <a:r>
              <a:rPr lang="en-US" b="1"/>
              <a:t>atherosclerotic plaques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Common sites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Carotid bifurcation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Origin of the middle cerebral artery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Both ends of the basilar artery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Anterograde extension</a:t>
            </a:r>
            <a:r>
              <a:rPr lang="en-US"/>
              <a:t>, </a:t>
            </a:r>
            <a:r>
              <a:rPr lang="en-US" b="1"/>
              <a:t>thrombus fragmentation</a:t>
            </a:r>
            <a:r>
              <a:rPr lang="en-US"/>
              <a:t>, and </a:t>
            </a:r>
            <a:r>
              <a:rPr lang="en-US" b="1"/>
              <a:t>distal embolization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Thrombotic occlusions</a:t>
            </a:r>
            <a:r>
              <a:rPr lang="en-US"/>
              <a:t> of small penetrating arteries lead to </a:t>
            </a:r>
            <a:r>
              <a:rPr lang="en-US" b="1"/>
              <a:t>lacunar infarcts</a:t>
            </a:r>
            <a:r>
              <a:rPr lang="en-US"/>
              <a:t>.</a:t>
            </a:r>
            <a:endParaRPr sz="2600" b="1"/>
          </a:p>
        </p:txBody>
      </p:sp>
      <p:sp>
        <p:nvSpPr>
          <p:cNvPr id="236" name="Google Shape;236;p30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 l="54347" t="18750" r="19764" b="49602"/>
          <a:stretch/>
        </p:blipFill>
        <p:spPr>
          <a:xfrm>
            <a:off x="8375275" y="2267563"/>
            <a:ext cx="3581399" cy="234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Cerebral Amyloid Angiopathy</a:t>
            </a:r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Amyloid Deposition and Hemorrhages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Amyloid deposition</a:t>
            </a:r>
            <a:r>
              <a:rPr lang="en-US"/>
              <a:t> weakens vessel walls, increasing the risk of hemorrhages.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Hemorrhage distribution is different from those associated with </a:t>
            </a:r>
            <a:r>
              <a:rPr lang="en-US" b="1"/>
              <a:t>hypertension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CAA-associated hemorrhages</a:t>
            </a:r>
            <a:r>
              <a:rPr lang="en-US"/>
              <a:t> often occur in the </a:t>
            </a:r>
            <a:r>
              <a:rPr lang="en-US" b="1"/>
              <a:t>lobes of the cerebral cortex</a:t>
            </a:r>
            <a:r>
              <a:rPr lang="en-US"/>
              <a:t> (</a:t>
            </a:r>
            <a:r>
              <a:rPr lang="en-US" b="1"/>
              <a:t>lobar hemorrhages</a:t>
            </a:r>
            <a:r>
              <a:rPr lang="en-US"/>
              <a:t>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Small (&lt;1mm)</a:t>
            </a:r>
            <a:r>
              <a:rPr lang="en-US"/>
              <a:t> cortical hemorrhages are referred to as </a:t>
            </a:r>
            <a:r>
              <a:rPr lang="en-US" b="1"/>
              <a:t>microhemorrhages</a:t>
            </a:r>
            <a:r>
              <a:rPr lang="en-US"/>
              <a:t>.</a:t>
            </a:r>
            <a:endParaRPr b="1"/>
          </a:p>
        </p:txBody>
      </p:sp>
      <p:sp>
        <p:nvSpPr>
          <p:cNvPr id="253" name="Google Shape;253;p32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Intracranial Hemorrhage</a:t>
            </a:r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1"/>
          </p:nvPr>
        </p:nvSpPr>
        <p:spPr>
          <a:xfrm>
            <a:off x="838200" y="1139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Hemorrhages Within the Brain Are Caused By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Diseases That Cause Vessel Wall Injury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Primary brain parenchymal injury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Hypertension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Vasculitis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Cerebral amyloid angiopathy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Structural Lesions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Arteriovenous malformation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Cavernous malformations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Capillary telangiectasias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Saccular aneurysms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Tumors</a:t>
            </a:r>
            <a:endParaRPr sz="2600" b="1" dirty="0"/>
          </a:p>
        </p:txBody>
      </p:sp>
      <p:sp>
        <p:nvSpPr>
          <p:cNvPr id="245" name="Google Shape;245;p31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8962775" y="76200"/>
            <a:ext cx="2994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62" name="Google Shape;262;p33" descr="File:An illustration of the different types of brain hemorrhage.png - 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83172"/>
            <a:ext cx="10583917" cy="609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Patterns of Injury in Nervous System Physical Traumatic Head Injury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year MBBS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Subarachnoid Hemorrhage And Saccular Aneurysms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The Most Frequent Cause of Clinically Significant Non-Traumatic Subarachnoid Hemorrhage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Rupture of a saccular (berry) aneurysm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Other Causes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Vascular malformations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Trauma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Rupture of intracranial hemorrhage into the ventricles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Coagulopathies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Tumors</a:t>
            </a:r>
            <a:r>
              <a:rPr lang="en-US"/>
              <a:t>.</a:t>
            </a:r>
            <a:endParaRPr b="1"/>
          </a:p>
        </p:txBody>
      </p:sp>
      <p:sp>
        <p:nvSpPr>
          <p:cNvPr id="269" name="Google Shape;269;p34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6" name="Google Shape;278;p35">
            <a:extLst>
              <a:ext uri="{FF2B5EF4-FFF2-40B4-BE49-F238E27FC236}">
                <a16:creationId xmlns:a16="http://schemas.microsoft.com/office/drawing/2014/main" id="{9EB38152-6686-4B4D-94FF-DE6178E0FD5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4275" y="2142066"/>
            <a:ext cx="4630154" cy="2809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Sites of Saccular Aneurysms</a:t>
            </a:r>
            <a:endParaRPr/>
          </a:p>
        </p:txBody>
      </p:sp>
      <p:sp>
        <p:nvSpPr>
          <p:cNvPr id="284" name="Google Shape;284;p36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86" name="Google Shape;286;p36"/>
          <p:cNvSpPr txBox="1"/>
          <p:nvPr/>
        </p:nvSpPr>
        <p:spPr>
          <a:xfrm>
            <a:off x="838200" y="1053029"/>
            <a:ext cx="9250800" cy="50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intracranial pressure e.g.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Straining at defecation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Rupture of saccular aneurysm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Thunderclap headache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 of consciousness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Death      recovery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Recurrent bleed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4927" y="1309817"/>
            <a:ext cx="5009600" cy="495153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/>
          <p:nvPr/>
        </p:nvSpPr>
        <p:spPr>
          <a:xfrm>
            <a:off x="2575920" y="1944796"/>
            <a:ext cx="711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1722152" y="4219454"/>
            <a:ext cx="889500" cy="249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6"/>
          <p:cNvSpPr/>
          <p:nvPr/>
        </p:nvSpPr>
        <p:spPr>
          <a:xfrm>
            <a:off x="2575920" y="2905900"/>
            <a:ext cx="711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2543723" y="4935441"/>
            <a:ext cx="711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Patterns Of Vascular Injury In The Cns</a:t>
            </a:r>
            <a:endParaRPr/>
          </a:p>
        </p:txBody>
      </p:sp>
      <p:sp>
        <p:nvSpPr>
          <p:cNvPr id="297" name="Google Shape;297;p37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299" name="Google Shape;299;p37"/>
          <p:cNvGraphicFramePr/>
          <p:nvPr/>
        </p:nvGraphicFramePr>
        <p:xfrm>
          <a:off x="1924050" y="1676400"/>
          <a:ext cx="8210550" cy="4732120"/>
        </p:xfrm>
        <a:graphic>
          <a:graphicData uri="http://schemas.openxmlformats.org/drawingml/2006/table">
            <a:tbl>
              <a:tblPr firstRow="1" bandRow="1">
                <a:noFill/>
                <a:tableStyleId>{B48EF01A-27F8-43F6-87B3-E4EC493257D9}</a:tableStyleId>
              </a:tblPr>
              <a:tblGrid>
                <a:gridCol w="32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LOCATION</a:t>
                      </a: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ETIOLOGY</a:t>
                      </a: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Epidural space </a:t>
                      </a: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Trauma</a:t>
                      </a: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Subdural space </a:t>
                      </a: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Trauma</a:t>
                      </a: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Subarachnoid space</a:t>
                      </a: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Vascular abnormalities (arteriovenous malformations/ aneurysms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Trauma</a:t>
                      </a: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Intraparenchymal </a:t>
                      </a: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Trauma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Hemorrhagic conversion of an infarction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Cerebral amyloid angiopathy</a:t>
                      </a:r>
                      <a:endParaRPr sz="2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Hypertension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Tumors</a:t>
                      </a: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05" name="Google Shape;305;p38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2D21C-3B8C-4550-A558-C8671977E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Epidural Hematoma</a:t>
            </a:r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1"/>
          </p:nvPr>
        </p:nvSpPr>
        <p:spPr>
          <a:xfrm>
            <a:off x="493986" y="1444625"/>
            <a:ext cx="1085981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Most Common Site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Middle meningeal artery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Skull Fractures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</a:t>
            </a:r>
            <a:r>
              <a:rPr lang="en-US" b="1" dirty="0"/>
              <a:t>infants</a:t>
            </a:r>
            <a:r>
              <a:rPr lang="en-US" dirty="0"/>
              <a:t>, skull fractures may be </a:t>
            </a:r>
            <a:r>
              <a:rPr lang="en-US" b="1" dirty="0"/>
              <a:t>absent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</a:t>
            </a:r>
            <a:r>
              <a:rPr lang="en-US" b="1" dirty="0"/>
              <a:t>children and adults</a:t>
            </a:r>
            <a:r>
              <a:rPr lang="en-US" dirty="0"/>
              <a:t>, skull fractures </a:t>
            </a:r>
            <a:r>
              <a:rPr lang="en-US" b="1" dirty="0"/>
              <a:t>almost always present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Clinical Presentation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Patients can be </a:t>
            </a:r>
            <a:r>
              <a:rPr lang="en-US" b="1" dirty="0"/>
              <a:t>lucid for several hours</a:t>
            </a:r>
            <a:r>
              <a:rPr lang="en-US" dirty="0"/>
              <a:t> between the moment of trauma and the development of neurological signs.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An </a:t>
            </a:r>
            <a:r>
              <a:rPr lang="en-US" b="1" dirty="0"/>
              <a:t>epidural hematoma</a:t>
            </a:r>
            <a:r>
              <a:rPr lang="en-US" dirty="0"/>
              <a:t> may </a:t>
            </a:r>
            <a:r>
              <a:rPr lang="en-US" b="1" dirty="0"/>
              <a:t>expand rapidly</a:t>
            </a:r>
            <a:r>
              <a:rPr lang="en-US" dirty="0"/>
              <a:t> and constitutes a </a:t>
            </a:r>
            <a:r>
              <a:rPr lang="en-US" b="1" dirty="0"/>
              <a:t>neurosurgical emergency</a:t>
            </a:r>
            <a:r>
              <a:rPr lang="en-US" dirty="0"/>
              <a:t>, necessitating prompt </a:t>
            </a:r>
            <a:r>
              <a:rPr lang="en-US" b="1" dirty="0"/>
              <a:t>drainage</a:t>
            </a:r>
            <a:r>
              <a:rPr lang="en-US" dirty="0"/>
              <a:t> and </a:t>
            </a:r>
            <a:r>
              <a:rPr lang="en-US" b="1" dirty="0"/>
              <a:t>repair</a:t>
            </a:r>
            <a:r>
              <a:rPr lang="en-US" dirty="0"/>
              <a:t> to prevent death.</a:t>
            </a:r>
            <a:endParaRPr b="1" dirty="0"/>
          </a:p>
        </p:txBody>
      </p:sp>
      <p:sp>
        <p:nvSpPr>
          <p:cNvPr id="314" name="Google Shape;314;p39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6" name="Google Shape;307;p38">
            <a:extLst>
              <a:ext uri="{FF2B5EF4-FFF2-40B4-BE49-F238E27FC236}">
                <a16:creationId xmlns:a16="http://schemas.microsoft.com/office/drawing/2014/main" id="{E1DFBE5D-B21D-431C-9A9C-2469C86A2D4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1517" y="365125"/>
            <a:ext cx="5150876" cy="338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Epidural Hematoma</a:t>
            </a:r>
            <a:endParaRPr/>
          </a:p>
        </p:txBody>
      </p:sp>
      <p:sp>
        <p:nvSpPr>
          <p:cNvPr id="321" name="Google Shape;321;p40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grpSp>
        <p:nvGrpSpPr>
          <p:cNvPr id="323" name="Google Shape;323;p40"/>
          <p:cNvGrpSpPr/>
          <p:nvPr/>
        </p:nvGrpSpPr>
        <p:grpSpPr>
          <a:xfrm>
            <a:off x="1787247" y="2175569"/>
            <a:ext cx="8750207" cy="3828261"/>
            <a:chOff x="6322" y="956369"/>
            <a:chExt cx="8750207" cy="3828261"/>
          </a:xfrm>
        </p:grpSpPr>
        <p:sp>
          <p:nvSpPr>
            <p:cNvPr id="324" name="Google Shape;324;p40"/>
            <p:cNvSpPr/>
            <p:nvPr/>
          </p:nvSpPr>
          <p:spPr>
            <a:xfrm>
              <a:off x="6322" y="969502"/>
              <a:ext cx="2233500" cy="1340100"/>
            </a:xfrm>
            <a:prstGeom prst="roundRect">
              <a:avLst>
                <a:gd name="adj" fmla="val 10000"/>
              </a:avLst>
            </a:prstGeom>
            <a:solidFill>
              <a:srgbClr val="D99593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 txBox="1"/>
            <p:nvPr/>
          </p:nvSpPr>
          <p:spPr>
            <a:xfrm>
              <a:off x="45573" y="1008753"/>
              <a:ext cx="2154900" cy="12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Tearing of a vessel</a:t>
              </a: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 rot="-15250">
              <a:off x="2436447" y="1356039"/>
              <a:ext cx="473405" cy="5538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9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 txBox="1"/>
            <p:nvPr/>
          </p:nvSpPr>
          <p:spPr>
            <a:xfrm rot="-15555">
              <a:off x="2436463" y="1467122"/>
              <a:ext cx="331503" cy="332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3133276" y="956369"/>
              <a:ext cx="2233500" cy="1340100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 txBox="1"/>
            <p:nvPr/>
          </p:nvSpPr>
          <p:spPr>
            <a:xfrm>
              <a:off x="3172527" y="995620"/>
              <a:ext cx="2154900" cy="12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blood accumulation </a:t>
              </a: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 rot="1208946">
              <a:off x="5547905" y="1918008"/>
              <a:ext cx="504261" cy="55380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B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 txBox="1"/>
            <p:nvPr/>
          </p:nvSpPr>
          <p:spPr>
            <a:xfrm rot="1207721">
              <a:off x="5552655" y="2002730"/>
              <a:ext cx="353064" cy="332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260229" y="1896867"/>
              <a:ext cx="2496300" cy="1849500"/>
            </a:xfrm>
            <a:prstGeom prst="roundRect">
              <a:avLst>
                <a:gd name="adj" fmla="val 10000"/>
              </a:avLst>
            </a:prstGeom>
            <a:solidFill>
              <a:srgbClr val="CCC0D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 txBox="1"/>
            <p:nvPr/>
          </p:nvSpPr>
          <p:spPr>
            <a:xfrm>
              <a:off x="6314395" y="1951033"/>
              <a:ext cx="2388000" cy="17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Dissection of tightly applied dura away from the inner skull surface </a:t>
              </a: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 rot="9456939">
              <a:off x="5663247" y="3213465"/>
              <a:ext cx="443519" cy="5538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 txBox="1"/>
            <p:nvPr/>
          </p:nvSpPr>
          <p:spPr>
            <a:xfrm rot="-1342627">
              <a:off x="5791274" y="3298875"/>
              <a:ext cx="310480" cy="33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3252971" y="3444530"/>
              <a:ext cx="2233500" cy="1340100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 txBox="1"/>
            <p:nvPr/>
          </p:nvSpPr>
          <p:spPr>
            <a:xfrm>
              <a:off x="3292222" y="3483781"/>
              <a:ext cx="2154900" cy="12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hematoma formation </a:t>
              </a: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 rot="10800000">
              <a:off x="2515974" y="3837750"/>
              <a:ext cx="520800" cy="553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 txBox="1"/>
            <p:nvPr/>
          </p:nvSpPr>
          <p:spPr>
            <a:xfrm>
              <a:off x="2672188" y="3948416"/>
              <a:ext cx="3645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36721" y="3444530"/>
              <a:ext cx="2233500" cy="1340100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 txBox="1"/>
            <p:nvPr/>
          </p:nvSpPr>
          <p:spPr>
            <a:xfrm>
              <a:off x="75972" y="3483781"/>
              <a:ext cx="2154900" cy="12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compression of the brain surface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>
            <a:spLocks noGrp="1"/>
          </p:cNvSpPr>
          <p:nvPr>
            <p:ph type="title"/>
          </p:nvPr>
        </p:nvSpPr>
        <p:spPr>
          <a:xfrm>
            <a:off x="838200" y="21057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Subdural Hematoma</a:t>
            </a:r>
            <a:endParaRPr dirty="0"/>
          </a:p>
        </p:txBody>
      </p:sp>
      <p:sp>
        <p:nvSpPr>
          <p:cNvPr id="347" name="Google Shape;347;p41"/>
          <p:cNvSpPr txBox="1">
            <a:spLocks noGrp="1"/>
          </p:cNvSpPr>
          <p:nvPr>
            <p:ph type="body" idx="1"/>
          </p:nvPr>
        </p:nvSpPr>
        <p:spPr>
          <a:xfrm>
            <a:off x="641132" y="1027975"/>
            <a:ext cx="1121054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Rapid Movement of the Brain During Trauma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Occurs mainly in settings of </a:t>
            </a:r>
            <a:r>
              <a:rPr lang="en-US" b="1" dirty="0"/>
              <a:t>brain atrophy</a:t>
            </a:r>
            <a:r>
              <a:rPr lang="en-US" dirty="0"/>
              <a:t> (e.g., </a:t>
            </a:r>
            <a:r>
              <a:rPr lang="en-US" b="1" dirty="0"/>
              <a:t>elderly persons</a:t>
            </a:r>
            <a:r>
              <a:rPr lang="en-US" dirty="0"/>
              <a:t>).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</a:t>
            </a:r>
            <a:r>
              <a:rPr lang="en-US" b="1" dirty="0"/>
              <a:t>infants</a:t>
            </a:r>
            <a:r>
              <a:rPr lang="en-US" dirty="0"/>
              <a:t>, </a:t>
            </a:r>
            <a:r>
              <a:rPr lang="en-US" b="1" dirty="0"/>
              <a:t>bridging veins</a:t>
            </a:r>
            <a:r>
              <a:rPr lang="en-US" dirty="0"/>
              <a:t> are thin-walled, making them more vulnerable.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Most Common Site</a:t>
            </a:r>
            <a:r>
              <a:rPr lang="en-US" dirty="0"/>
              <a:t>: Over the </a:t>
            </a:r>
            <a:r>
              <a:rPr lang="en-US" b="1" dirty="0"/>
              <a:t>lateral aspects of the cerebral hemispheres</a:t>
            </a:r>
            <a:r>
              <a:rPr lang="en-US" dirty="0"/>
              <a:t>, and may be </a:t>
            </a:r>
            <a:r>
              <a:rPr lang="en-US" b="1" dirty="0"/>
              <a:t>bilateral</a:t>
            </a:r>
            <a:r>
              <a:rPr lang="en-US" dirty="0"/>
              <a:t>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Manifestation</a:t>
            </a:r>
            <a:r>
              <a:rPr lang="en-US" dirty="0"/>
              <a:t>: Symptoms typically </a:t>
            </a:r>
            <a:r>
              <a:rPr lang="en-US" b="1" dirty="0"/>
              <a:t>manifest within the first 48 hours</a:t>
            </a:r>
            <a:r>
              <a:rPr lang="en-US" dirty="0"/>
              <a:t> after injury.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b="1" dirty="0"/>
              <a:t>Neurologic Signs</a:t>
            </a:r>
            <a:r>
              <a:rPr lang="en-US" dirty="0"/>
              <a:t>: Neurologic signs are attributable to the </a:t>
            </a:r>
            <a:r>
              <a:rPr lang="en-US" b="1" dirty="0"/>
              <a:t>pressure exerted on the adjacent brain</a:t>
            </a:r>
            <a:r>
              <a:rPr lang="en-US" dirty="0"/>
              <a:t>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dirty="0"/>
              <a:t>Symptoms may be </a:t>
            </a:r>
            <a:r>
              <a:rPr lang="en-US" b="1" dirty="0"/>
              <a:t>localizing</a:t>
            </a:r>
            <a:r>
              <a:rPr lang="en-US" dirty="0"/>
              <a:t>, but are more often </a:t>
            </a:r>
            <a:r>
              <a:rPr lang="en-US" b="1" dirty="0" err="1"/>
              <a:t>nonlocalizing</a:t>
            </a:r>
            <a:r>
              <a:rPr lang="en-US" dirty="0"/>
              <a:t>, taking the form of </a:t>
            </a:r>
            <a:r>
              <a:rPr lang="en-US" b="1" dirty="0"/>
              <a:t>headache</a:t>
            </a:r>
            <a:r>
              <a:rPr lang="en-US" dirty="0"/>
              <a:t>, </a:t>
            </a:r>
            <a:r>
              <a:rPr lang="en-US" b="1" dirty="0"/>
              <a:t>confusion</a:t>
            </a:r>
            <a:r>
              <a:rPr lang="en-US" dirty="0"/>
              <a:t>, and </a:t>
            </a:r>
            <a:r>
              <a:rPr lang="en-US" b="1" dirty="0"/>
              <a:t>slowly progressive neurologic deterioration</a:t>
            </a:r>
            <a:r>
              <a:rPr lang="en-US" dirty="0"/>
              <a:t>.</a:t>
            </a:r>
            <a:endParaRPr lang="en-US"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endParaRPr b="1" dirty="0"/>
          </a:p>
        </p:txBody>
      </p:sp>
      <p:sp>
        <p:nvSpPr>
          <p:cNvPr id="348" name="Google Shape;3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49" name="Google Shape;349;p41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Traumatic Parenchymal Injuries</a:t>
            </a:r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632985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Head Collision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Brain injury</a:t>
            </a:r>
            <a:r>
              <a:rPr lang="en-US" dirty="0"/>
              <a:t> may occur at the site of impact—</a:t>
            </a:r>
            <a:r>
              <a:rPr lang="en-US" b="1" dirty="0"/>
              <a:t>coup injury</a:t>
            </a:r>
            <a:r>
              <a:rPr lang="en-US" dirty="0"/>
              <a:t>—or opposite the site of impact on the other side of the brain—</a:t>
            </a:r>
            <a:r>
              <a:rPr lang="en-US" b="1" dirty="0"/>
              <a:t>contrecoup injury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Both </a:t>
            </a:r>
            <a:r>
              <a:rPr lang="en-US" b="1" dirty="0"/>
              <a:t>coup</a:t>
            </a:r>
            <a:r>
              <a:rPr lang="en-US" dirty="0"/>
              <a:t> and </a:t>
            </a:r>
            <a:r>
              <a:rPr lang="en-US" b="1" dirty="0"/>
              <a:t>contrecoup lesions</a:t>
            </a:r>
            <a:r>
              <a:rPr lang="en-US" dirty="0"/>
              <a:t> are </a:t>
            </a:r>
            <a:r>
              <a:rPr lang="en-US" b="1" dirty="0"/>
              <a:t>contusions</a:t>
            </a:r>
            <a:r>
              <a:rPr lang="en-US" dirty="0"/>
              <a:t>.</a:t>
            </a:r>
            <a:endParaRPr b="1" dirty="0"/>
          </a:p>
        </p:txBody>
      </p:sp>
      <p:sp>
        <p:nvSpPr>
          <p:cNvPr id="364" name="Google Shape;3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65" name="Google Shape;365;p43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43" descr="Coup-contrecoup injury (diagram) | Radiology Case | Radiopaedia.or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7753" y="1634097"/>
            <a:ext cx="4246168" cy="416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Traumatic Parenchymal Injuries</a:t>
            </a:r>
            <a:endParaRPr/>
          </a:p>
        </p:txBody>
      </p:sp>
      <p:sp>
        <p:nvSpPr>
          <p:cNvPr id="372" name="Google Shape;372;p44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51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Contusion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</a:t>
            </a:r>
            <a:r>
              <a:rPr lang="en-US" b="1"/>
              <a:t>contusion</a:t>
            </a:r>
            <a:r>
              <a:rPr lang="en-US"/>
              <a:t> is caused by rapid </a:t>
            </a:r>
            <a:r>
              <a:rPr lang="en-US" b="1"/>
              <a:t>tissue displacement</a:t>
            </a:r>
            <a:r>
              <a:rPr lang="en-US"/>
              <a:t>, disruption of </a:t>
            </a:r>
            <a:r>
              <a:rPr lang="en-US" b="1"/>
              <a:t>vascular channels</a:t>
            </a:r>
            <a:r>
              <a:rPr lang="en-US"/>
              <a:t>, and subsequent </a:t>
            </a:r>
            <a:r>
              <a:rPr lang="en-US" b="1"/>
              <a:t>hemorrhage</a:t>
            </a:r>
            <a:r>
              <a:rPr lang="en-US"/>
              <a:t>, </a:t>
            </a:r>
            <a:r>
              <a:rPr lang="en-US" b="1"/>
              <a:t>tissue injury</a:t>
            </a:r>
            <a:r>
              <a:rPr lang="en-US"/>
              <a:t>, and </a:t>
            </a:r>
            <a:r>
              <a:rPr lang="en-US" b="1"/>
              <a:t>edema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Site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</a:t>
            </a:r>
            <a:r>
              <a:rPr lang="en-US" b="1"/>
              <a:t>crests of the gyri</a:t>
            </a:r>
            <a:r>
              <a:rPr lang="en-US"/>
              <a:t> are the part of the brain most susceptible to traumatic injury.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brain overlying </a:t>
            </a:r>
            <a:r>
              <a:rPr lang="en-US" b="1"/>
              <a:t>rough and irregular inner skull surfaces</a:t>
            </a:r>
            <a:r>
              <a:rPr lang="en-US"/>
              <a:t>, such as the </a:t>
            </a:r>
            <a:r>
              <a:rPr lang="en-US" b="1"/>
              <a:t>orbitofrontal regions</a:t>
            </a:r>
            <a:r>
              <a:rPr lang="en-US"/>
              <a:t> and the </a:t>
            </a:r>
            <a:r>
              <a:rPr lang="en-US" b="1"/>
              <a:t>temporal lobe tips</a:t>
            </a:r>
            <a:r>
              <a:rPr lang="en-US"/>
              <a:t>, is also vulnerable.</a:t>
            </a:r>
            <a:endParaRPr b="1"/>
          </a:p>
        </p:txBody>
      </p:sp>
      <p:sp>
        <p:nvSpPr>
          <p:cNvPr id="373" name="Google Shape;3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74" name="Google Shape;374;p44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Glasgow Coma Scale </a:t>
            </a:r>
            <a:endParaRPr dirty="0"/>
          </a:p>
        </p:txBody>
      </p:sp>
      <p:sp>
        <p:nvSpPr>
          <p:cNvPr id="380" name="Google Shape;380;p45"/>
          <p:cNvSpPr txBox="1">
            <a:spLocks noGrp="1"/>
          </p:cNvSpPr>
          <p:nvPr>
            <p:ph type="sldNum" idx="12"/>
          </p:nvPr>
        </p:nvSpPr>
        <p:spPr>
          <a:xfrm>
            <a:off x="87630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81" name="Google Shape;381;p45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45" descr="Glasgow Coma Scale - The Definitive Guide | Biology Dictio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3105" y="593725"/>
            <a:ext cx="6097289" cy="5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"/>
          <p:cNvSpPr txBox="1">
            <a:spLocks noGrp="1"/>
          </p:cNvSpPr>
          <p:nvPr>
            <p:ph type="sldNum" idx="12"/>
          </p:nvPr>
        </p:nvSpPr>
        <p:spPr>
          <a:xfrm>
            <a:off x="87630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89" name="Google Shape;389;p46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6" descr="Stroke Information - LAMC Stroke Center"/>
          <p:cNvPicPr preferRelativeResize="0"/>
          <p:nvPr/>
        </p:nvPicPr>
        <p:blipFill rotWithShape="1">
          <a:blip r:embed="rId3">
            <a:alphaModFix/>
          </a:blip>
          <a:srcRect t="20886"/>
          <a:stretch/>
        </p:blipFill>
        <p:spPr>
          <a:xfrm>
            <a:off x="3057806" y="728747"/>
            <a:ext cx="6540415" cy="60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76898-418F-4003-973F-714F7FEC6143}"/>
              </a:ext>
            </a:extLst>
          </p:cNvPr>
          <p:cNvSpPr txBox="1"/>
          <p:nvPr/>
        </p:nvSpPr>
        <p:spPr>
          <a:xfrm>
            <a:off x="735723" y="966951"/>
            <a:ext cx="2659117" cy="134532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dirty="0"/>
              <a:t>STROKE! </a:t>
            </a:r>
          </a:p>
          <a:p>
            <a:r>
              <a:rPr lang="en-US" dirty="0"/>
              <a:t>BE FAST </a:t>
            </a:r>
            <a:endParaRPr lang="en-P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0E14-8CB4-43E7-890B-1C51CBC1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Therapeutics In Brain Ischemia 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77214-DFBB-48A7-8D11-64961119E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Thrombolytic Therapy: </a:t>
            </a:r>
            <a:r>
              <a:rPr lang="en-US" dirty="0"/>
              <a:t>IV alteplase (</a:t>
            </a:r>
            <a:r>
              <a:rPr lang="en-US" dirty="0" err="1"/>
              <a:t>tPA</a:t>
            </a:r>
            <a:r>
              <a:rPr lang="en-US" dirty="0"/>
              <a:t>) within the golden window (≤4.5 hours) for clot dissolution and reperfusion.</a:t>
            </a:r>
          </a:p>
          <a:p>
            <a:r>
              <a:rPr lang="en-US" b="1" dirty="0"/>
              <a:t>Neuroprotective Agents: </a:t>
            </a:r>
            <a:r>
              <a:rPr lang="en-US" dirty="0"/>
              <a:t>Investigational drugs targeting oxidative stress, inflammation, and apoptosis to limit neuronal damage.</a:t>
            </a:r>
          </a:p>
          <a:p>
            <a:r>
              <a:rPr lang="en-US" b="1" dirty="0"/>
              <a:t>Antiplatelet &amp; Anticoagulation Therapy: </a:t>
            </a:r>
            <a:r>
              <a:rPr lang="en-US" dirty="0"/>
              <a:t>Aspirin, clopidogrel, and heparin prevent secondary strokes in high-risk patients.</a:t>
            </a:r>
          </a:p>
          <a:p>
            <a:r>
              <a:rPr lang="en-US" b="1" dirty="0"/>
              <a:t>Vascular Risk Management: </a:t>
            </a:r>
            <a:r>
              <a:rPr lang="en-US" dirty="0"/>
              <a:t>Statins, antihypertensives, and glucose control optimize cerebrovascular health and prevent recurrence.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C1E1A-B080-40A5-BBCE-5D508E225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6" name="Google Shape;389;p46">
            <a:extLst>
              <a:ext uri="{FF2B5EF4-FFF2-40B4-BE49-F238E27FC236}">
                <a16:creationId xmlns:a16="http://schemas.microsoft.com/office/drawing/2014/main" id="{472B6D6E-3A3C-46DB-9948-6B11215ABF06}"/>
              </a:ext>
            </a:extLst>
          </p:cNvPr>
          <p:cNvSpPr txBox="1"/>
          <p:nvPr/>
        </p:nvSpPr>
        <p:spPr>
          <a:xfrm>
            <a:off x="8610600" y="76200"/>
            <a:ext cx="33461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703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7" descr="When will we own our farmers and not only their products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0654" y="13"/>
            <a:ext cx="4973122" cy="3760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7"/>
          <p:cNvSpPr txBox="1">
            <a:spLocks noGrp="1"/>
          </p:cNvSpPr>
          <p:nvPr>
            <p:ph type="sldNum" idx="12"/>
          </p:nvPr>
        </p:nvSpPr>
        <p:spPr>
          <a:xfrm>
            <a:off x="87630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397" name="Google Shape;397;p47" descr="https://siraplimau.com/app/uploads/2020/11/Screenshot-2020-11-16-at-10.35.03-AM.png"/>
          <p:cNvPicPr preferRelativeResize="0"/>
          <p:nvPr/>
        </p:nvPicPr>
        <p:blipFill rotWithShape="1">
          <a:blip r:embed="rId4">
            <a:alphaModFix/>
          </a:blip>
          <a:srcRect l="52086"/>
          <a:stretch/>
        </p:blipFill>
        <p:spPr>
          <a:xfrm>
            <a:off x="9053784" y="-22151"/>
            <a:ext cx="3138228" cy="380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7" descr="Five Most Critical Needs of Adult Students - The EvoLLLution The EvoLLLu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7396" y="3747763"/>
            <a:ext cx="4534366" cy="30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7" descr="Man hit with stun gun by deputies at traffic stop brain dead from injuries"/>
          <p:cNvPicPr preferRelativeResize="0"/>
          <p:nvPr/>
        </p:nvPicPr>
        <p:blipFill rotWithShape="1">
          <a:blip r:embed="rId6">
            <a:alphaModFix/>
          </a:blip>
          <a:srcRect t="5838"/>
          <a:stretch/>
        </p:blipFill>
        <p:spPr>
          <a:xfrm>
            <a:off x="0" y="0"/>
            <a:ext cx="577867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2146" y="3734000"/>
            <a:ext cx="4745252" cy="316504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7"/>
          <p:cNvSpPr txBox="1"/>
          <p:nvPr/>
        </p:nvSpPr>
        <p:spPr>
          <a:xfrm>
            <a:off x="4148398" y="3326421"/>
            <a:ext cx="45345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 Decision Capability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25C51-F658-438F-AF82-7A73D7F48858}"/>
              </a:ext>
            </a:extLst>
          </p:cNvPr>
          <p:cNvSpPr txBox="1"/>
          <p:nvPr/>
        </p:nvSpPr>
        <p:spPr>
          <a:xfrm>
            <a:off x="6927179" y="3760937"/>
            <a:ext cx="27466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Decision making rights at different ages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Ethical Issues in Ventilator-Supported Persons</a:t>
            </a:r>
            <a:endParaRPr dirty="0"/>
          </a:p>
        </p:txBody>
      </p:sp>
      <p:sp>
        <p:nvSpPr>
          <p:cNvPr id="407" name="Google Shape;407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Autonomy &amp; Informed Decision-Making: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 patient or surrogate choices regarding </a:t>
            </a: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continuation or withdrawal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ventilatory support.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Beneficence vs. Non-Maleficence: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Balance </a:t>
            </a: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prolonging life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avoiding </a:t>
            </a: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unnecessary suffering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terminal conditions.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Directives &amp; Palliative Care: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Consider </a:t>
            </a: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wills, </a:t>
            </a:r>
            <a:r>
              <a:rPr lang="en-PK" altLang="en-PK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DNR</a:t>
            </a: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orders,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transition to </a:t>
            </a: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comfort-focused care.</a:t>
            </a:r>
            <a:endParaRPr lang="en-PK" altLang="en-PK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&amp; Multidisciplinary Communication: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Ensure </a:t>
            </a:r>
            <a:r>
              <a:rPr lang="en-PK" altLang="en-PK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transparent discussions</a:t>
            </a:r>
            <a:r>
              <a:rPr lang="en-PK" altLang="en-PK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among healthcare providers, patients, and families for ethical decision-making. 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8" name="Google Shape;40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Students should be able to: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Describe </a:t>
            </a:r>
            <a:r>
              <a:rPr lang="en-US" b="1"/>
              <a:t>edema</a:t>
            </a:r>
            <a:r>
              <a:rPr lang="en-US"/>
              <a:t>, </a:t>
            </a:r>
            <a:r>
              <a:rPr lang="en-US" b="1"/>
              <a:t>herniation</a:t>
            </a:r>
            <a:r>
              <a:rPr lang="en-US"/>
              <a:t>, and </a:t>
            </a:r>
            <a:r>
              <a:rPr lang="en-US" b="1"/>
              <a:t>hydrocephalus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Classify </a:t>
            </a:r>
            <a:r>
              <a:rPr lang="en-US" b="1"/>
              <a:t>cerebrovascular diseases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Explain </a:t>
            </a:r>
            <a:r>
              <a:rPr lang="en-US" b="1"/>
              <a:t>CNS trauma</a:t>
            </a:r>
            <a:r>
              <a:rPr lang="en-US"/>
              <a:t>.</a:t>
            </a:r>
            <a:endParaRPr b="1"/>
          </a:p>
        </p:txBody>
      </p:sp>
      <p:sp>
        <p:nvSpPr>
          <p:cNvPr id="117" name="Google Shape;117;p17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Cerebrovascular Diseases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Brain disorders caused by pathologic processes involving </a:t>
            </a:r>
            <a:r>
              <a:rPr lang="en-US" b="1"/>
              <a:t>blood vessels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 three main pathogenic mechanisms are: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Thrombotic occlusion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Embolic occlusion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Vascular rupture</a:t>
            </a:r>
            <a:r>
              <a:rPr lang="en-US" sz="2600"/>
              <a:t>.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Cerebrovascular Diseases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19"/>
          <p:cNvGrpSpPr/>
          <p:nvPr/>
        </p:nvGrpSpPr>
        <p:grpSpPr>
          <a:xfrm>
            <a:off x="838200" y="1600200"/>
            <a:ext cx="6019919" cy="4648237"/>
            <a:chOff x="0" y="0"/>
            <a:chExt cx="6019919" cy="4648237"/>
          </a:xfrm>
        </p:grpSpPr>
        <p:sp>
          <p:nvSpPr>
            <p:cNvPr id="134" name="Google Shape;134;p19"/>
            <p:cNvSpPr/>
            <p:nvPr/>
          </p:nvSpPr>
          <p:spPr>
            <a:xfrm>
              <a:off x="2407919" y="0"/>
              <a:ext cx="3612000" cy="14526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DE1E8">
                <a:alpha val="89800"/>
              </a:srgbClr>
            </a:solidFill>
            <a:ln w="25400" cap="flat" cmpd="sng">
              <a:solidFill>
                <a:srgbClr val="CDE1E8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2407919" y="181570"/>
              <a:ext cx="3067200" cy="108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Localized effect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Hypoxia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Infarction /ischemia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0" y="0"/>
              <a:ext cx="2407800" cy="1452600"/>
            </a:xfrm>
            <a:prstGeom prst="roundRect">
              <a:avLst>
                <a:gd name="adj" fmla="val 16667"/>
              </a:avLst>
            </a:prstGeom>
            <a:solidFill>
              <a:srgbClr val="49AC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70908" y="70908"/>
              <a:ext cx="2266200" cy="13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Thrombosis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Embolism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2407919" y="1597818"/>
              <a:ext cx="3612000" cy="14526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2F2CB">
                <a:alpha val="89800"/>
              </a:srgbClr>
            </a:solidFill>
            <a:ln w="25400" cap="flat" cmpd="sng">
              <a:solidFill>
                <a:srgbClr val="D2F2CB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2407919" y="1779388"/>
              <a:ext cx="3067200" cy="108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Global effect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Hypoxia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Infarction / Ischemia 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0" y="1597818"/>
              <a:ext cx="2407800" cy="1452600"/>
            </a:xfrm>
            <a:prstGeom prst="roundRect">
              <a:avLst>
                <a:gd name="adj" fmla="val 16667"/>
              </a:avLst>
            </a:prstGeom>
            <a:solidFill>
              <a:srgbClr val="5FDF4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70908" y="1668726"/>
              <a:ext cx="2266200" cy="13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Hypovolemic Shock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Sever Hypoglycemia 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2407919" y="3195637"/>
              <a:ext cx="3612000" cy="14526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BDACB">
                <a:alpha val="89800"/>
              </a:srgbClr>
            </a:solidFill>
            <a:ln w="25400" cap="flat" cmpd="sng">
              <a:solidFill>
                <a:srgbClr val="FBDACB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2407919" y="3377207"/>
              <a:ext cx="3067200" cy="108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Direct tissue damage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Char char="•"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Ischemic injury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0" y="3195637"/>
              <a:ext cx="2407800" cy="1452600"/>
            </a:xfrm>
            <a:prstGeom prst="roundRect">
              <a:avLst>
                <a:gd name="adj" fmla="val 16667"/>
              </a:avLst>
            </a:prstGeom>
            <a:solidFill>
              <a:srgbClr val="F69444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70908" y="3266545"/>
              <a:ext cx="2266200" cy="13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Hemorrhage by rupture of vessel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Brain And Cerebral Blood Supply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Cerebral Blood Flow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Highly oxygen-dependent tissue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Requires a continual supply of </a:t>
            </a:r>
            <a:r>
              <a:rPr lang="en-US" b="1"/>
              <a:t>glucose</a:t>
            </a:r>
            <a:r>
              <a:rPr lang="en-US"/>
              <a:t> and </a:t>
            </a:r>
            <a:r>
              <a:rPr lang="en-US" b="1"/>
              <a:t>oxygen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Receives </a:t>
            </a:r>
            <a:r>
              <a:rPr lang="en-US" b="1"/>
              <a:t>15%</a:t>
            </a:r>
            <a:r>
              <a:rPr lang="en-US"/>
              <a:t> of the resting cardiac output and is responsible for </a:t>
            </a:r>
            <a:r>
              <a:rPr lang="en-US" b="1"/>
              <a:t>20%</a:t>
            </a:r>
            <a:r>
              <a:rPr lang="en-US"/>
              <a:t> of total body oxygen consumption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Cerebral blood flow</a:t>
            </a:r>
            <a:r>
              <a:rPr lang="en-US"/>
              <a:t> normally remains stable over a wide range of blood pressure and intracranial pressure due to </a:t>
            </a:r>
            <a:r>
              <a:rPr lang="en-US" b="1"/>
              <a:t>autoregulation of vascular resistance</a:t>
            </a:r>
            <a:r>
              <a:rPr lang="en-US"/>
              <a:t>.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Hypoxia, Ischemia, and Infarction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8966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Brain Hypoxia Occurs By Following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Functional Hypoxia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Low partial pressure of oxygen (e.g., </a:t>
            </a:r>
            <a:r>
              <a:rPr lang="en-US" sz="2600" b="1"/>
              <a:t>high altitude</a:t>
            </a:r>
            <a:r>
              <a:rPr lang="en-US" sz="2600"/>
              <a:t>)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Impaired oxygen-carrying capacity (e.g., </a:t>
            </a:r>
            <a:r>
              <a:rPr lang="en-US" sz="2600" b="1"/>
              <a:t>severe anemia</a:t>
            </a:r>
            <a:r>
              <a:rPr lang="en-US" sz="2600"/>
              <a:t>, </a:t>
            </a:r>
            <a:r>
              <a:rPr lang="en-US" sz="2600" b="1"/>
              <a:t>carbon monoxide poisoning</a:t>
            </a:r>
            <a:r>
              <a:rPr lang="en-US" sz="2600"/>
              <a:t>)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Toxins that interfere with oxygen use (e.g., </a:t>
            </a:r>
            <a:r>
              <a:rPr lang="en-US" sz="2600" b="1"/>
              <a:t>cyanide poisoning</a:t>
            </a:r>
            <a:r>
              <a:rPr lang="en-US" sz="2600"/>
              <a:t>)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Ischemia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Transient or permanent tissue hypoperfusion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Severe </a:t>
            </a:r>
            <a:r>
              <a:rPr lang="en-US" sz="2600" b="1"/>
              <a:t>hypotension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Vascular obstruction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Both.</a:t>
            </a:r>
            <a:endParaRPr b="1"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6386288" y="2160175"/>
            <a:ext cx="1447800" cy="369300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AIR 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6386288" y="4458400"/>
            <a:ext cx="1447800" cy="369300"/>
          </a:xfrm>
          <a:prstGeom prst="rect">
            <a:avLst/>
          </a:prstGeom>
          <a:solidFill>
            <a:srgbClr val="FB33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BLOOD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1429</Words>
  <Application>Microsoft Office PowerPoint</Application>
  <PresentationFormat>Widescreen</PresentationFormat>
  <Paragraphs>262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Cerebrovascular Diseases</vt:lpstr>
      <vt:lpstr>Cerebrovascular Diseases</vt:lpstr>
      <vt:lpstr>The Brain And Cerebral Blood Supply</vt:lpstr>
      <vt:lpstr>Hypoxia, Ischemia, and Infarction</vt:lpstr>
      <vt:lpstr>The Brain And Cerebral Blood Supply</vt:lpstr>
      <vt:lpstr>Global Cerebral Ischemia</vt:lpstr>
      <vt:lpstr>Morphology</vt:lpstr>
      <vt:lpstr>Morphology</vt:lpstr>
      <vt:lpstr>Focal Cerebral Ischemia</vt:lpstr>
      <vt:lpstr>Focal Cerebral Ischemia</vt:lpstr>
      <vt:lpstr>Focal Cerebral Ischemia</vt:lpstr>
      <vt:lpstr>Cerebral Amyloid Angiopathy</vt:lpstr>
      <vt:lpstr>Intracranial Hemorrhage</vt:lpstr>
      <vt:lpstr>PowerPoint Presentation</vt:lpstr>
      <vt:lpstr>Subarachnoid Hemorrhage And Saccular Aneurysms</vt:lpstr>
      <vt:lpstr>Common Sites of Saccular Aneurysms</vt:lpstr>
      <vt:lpstr>Clinical Patterns Of Vascular Injury In The Cns</vt:lpstr>
      <vt:lpstr>PowerPoint Presentation</vt:lpstr>
      <vt:lpstr>Epidural Hematoma</vt:lpstr>
      <vt:lpstr>Epidural Hematoma</vt:lpstr>
      <vt:lpstr>Subdural Hematoma</vt:lpstr>
      <vt:lpstr>Traumatic Parenchymal Injuries</vt:lpstr>
      <vt:lpstr>Traumatic Parenchymal Injuries</vt:lpstr>
      <vt:lpstr>Glasgow Coma Scale </vt:lpstr>
      <vt:lpstr>PowerPoint Presentation</vt:lpstr>
      <vt:lpstr>Therapeutics In Brain Ischemia </vt:lpstr>
      <vt:lpstr>PowerPoint Presentation</vt:lpstr>
      <vt:lpstr>Ethical Issues in Ventilator-Supported Persons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5</cp:revision>
  <dcterms:modified xsi:type="dcterms:W3CDTF">2025-03-05T01:51:14Z</dcterms:modified>
</cp:coreProperties>
</file>