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81" r:id="rId3"/>
    <p:sldId id="382" r:id="rId4"/>
    <p:sldId id="330" r:id="rId5"/>
    <p:sldId id="383" r:id="rId6"/>
    <p:sldId id="258" r:id="rId7"/>
    <p:sldId id="259" r:id="rId8"/>
    <p:sldId id="260" r:id="rId9"/>
    <p:sldId id="261" r:id="rId10"/>
    <p:sldId id="266" r:id="rId11"/>
    <p:sldId id="302" r:id="rId12"/>
    <p:sldId id="384" r:id="rId13"/>
    <p:sldId id="386" r:id="rId14"/>
    <p:sldId id="385" r:id="rId15"/>
    <p:sldId id="265" r:id="rId16"/>
    <p:sldId id="399" r:id="rId17"/>
    <p:sldId id="387" r:id="rId18"/>
    <p:sldId id="388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8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291" r:id="rId37"/>
    <p:sldId id="285" r:id="rId38"/>
    <p:sldId id="407" r:id="rId39"/>
    <p:sldId id="315" r:id="rId40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598" autoAdjust="0"/>
  </p:normalViewPr>
  <p:slideViewPr>
    <p:cSldViewPr>
      <p:cViewPr varScale="1">
        <p:scale>
          <a:sx n="100" d="100"/>
          <a:sy n="100" d="100"/>
        </p:scale>
        <p:origin x="-1560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18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363" y="884015"/>
            <a:ext cx="6570541" cy="2800280"/>
          </a:xfrm>
        </p:spPr>
        <p:txBody>
          <a:bodyPr bIns="0" anchor="b">
            <a:normAutofit/>
          </a:bodyPr>
          <a:lstStyle>
            <a:lvl1pPr algn="l">
              <a:defRPr sz="5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2363" y="3890865"/>
            <a:ext cx="6570541" cy="107719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3" b="0" cap="all" baseline="0">
                <a:solidFill>
                  <a:schemeClr val="tx1"/>
                </a:solidFill>
              </a:defRPr>
            </a:lvl1pPr>
            <a:lvl2pPr marL="377842" indent="0" algn="ctr">
              <a:buNone/>
              <a:defRPr sz="1653"/>
            </a:lvl2pPr>
            <a:lvl3pPr marL="755683" indent="0" algn="ctr">
              <a:buNone/>
              <a:defRPr sz="1488"/>
            </a:lvl3pPr>
            <a:lvl4pPr marL="1133525" indent="0" algn="ctr">
              <a:buNone/>
              <a:defRPr sz="1322"/>
            </a:lvl4pPr>
            <a:lvl5pPr marL="1511366" indent="0" algn="ctr">
              <a:buNone/>
              <a:defRPr sz="1322"/>
            </a:lvl5pPr>
            <a:lvl6pPr marL="1889208" indent="0" algn="ctr">
              <a:buNone/>
              <a:defRPr sz="1322"/>
            </a:lvl6pPr>
            <a:lvl7pPr marL="2267049" indent="0" algn="ctr">
              <a:buNone/>
              <a:defRPr sz="1322"/>
            </a:lvl7pPr>
            <a:lvl8pPr marL="2644891" indent="0" algn="ctr">
              <a:buNone/>
              <a:defRPr sz="1322"/>
            </a:lvl8pPr>
            <a:lvl9pPr marL="3022732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2362" y="362849"/>
            <a:ext cx="3609247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7806" y="880350"/>
            <a:ext cx="937900" cy="276999"/>
          </a:xfrm>
        </p:spPr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02363" y="3887931"/>
            <a:ext cx="65705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294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4" y="769619"/>
            <a:ext cx="10691995" cy="60152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6029" y="1189735"/>
            <a:ext cx="8181975" cy="10010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6029" y="2361691"/>
            <a:ext cx="8204834" cy="403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1500" y="2559050"/>
            <a:ext cx="7578464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4400" b="1" spc="250" dirty="0">
                <a:latin typeface="Century Gothic" pitchFamily="34" charset="0"/>
              </a:rPr>
              <a:t>Patient</a:t>
            </a:r>
            <a:r>
              <a:rPr sz="4400" b="1" spc="10" dirty="0">
                <a:latin typeface="Century Gothic" pitchFamily="34" charset="0"/>
              </a:rPr>
              <a:t> </a:t>
            </a:r>
            <a:r>
              <a:rPr sz="4400" b="1" spc="385" dirty="0">
                <a:latin typeface="Century Gothic" pitchFamily="34" charset="0"/>
              </a:rPr>
              <a:t>with</a:t>
            </a:r>
            <a:r>
              <a:rPr sz="4400" b="1" spc="5" dirty="0">
                <a:latin typeface="Century Gothic" pitchFamily="34" charset="0"/>
              </a:rPr>
              <a:t> </a:t>
            </a:r>
            <a:r>
              <a:rPr lang="en-US" sz="4400" b="1" spc="200" dirty="0">
                <a:latin typeface="Century Gothic" pitchFamily="34" charset="0"/>
              </a:rPr>
              <a:t>F</a:t>
            </a:r>
            <a:r>
              <a:rPr sz="4400" b="1" spc="200" dirty="0">
                <a:latin typeface="Century Gothic" pitchFamily="34" charset="0"/>
              </a:rPr>
              <a:t>ever</a:t>
            </a:r>
            <a:endParaRPr sz="4400" b="1" dirty="0">
              <a:latin typeface="Century Gothic" pitchFamily="34" charset="0"/>
            </a:endParaRP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xmlns="" id="{14DBF9E9-4D63-9F88-42DE-26F4EE4C84AF}"/>
              </a:ext>
            </a:extLst>
          </p:cNvPr>
          <p:cNvSpPr txBox="1">
            <a:spLocks/>
          </p:cNvSpPr>
          <p:nvPr/>
        </p:nvSpPr>
        <p:spPr>
          <a:xfrm>
            <a:off x="5956300" y="4387850"/>
            <a:ext cx="4219851" cy="14319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>
              <a:defRPr sz="175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entury Gothic" pitchFamily="34" charset="0"/>
                <a:cs typeface="Arial" pitchFamily="34" charset="0"/>
              </a:rPr>
              <a:t>Dr. Muhammad Mujeeb Khan</a:t>
            </a:r>
          </a:p>
          <a:p>
            <a:pPr algn="ctr"/>
            <a:r>
              <a:rPr lang="en-US" sz="1200" dirty="0">
                <a:latin typeface="Century Gothic" pitchFamily="34" charset="0"/>
                <a:cs typeface="Arial" pitchFamily="34" charset="0"/>
              </a:rPr>
              <a:t>FCPS (Medicine) </a:t>
            </a:r>
          </a:p>
          <a:p>
            <a:pPr algn="ctr"/>
            <a:r>
              <a:rPr lang="en-US" sz="1200" dirty="0">
                <a:latin typeface="Century Gothic" pitchFamily="34" charset="0"/>
                <a:cs typeface="Arial" pitchFamily="34" charset="0"/>
              </a:rPr>
              <a:t>Dip. DM (UK), Dip. Nutrition (Pak), </a:t>
            </a:r>
          </a:p>
          <a:p>
            <a:pPr algn="ctr"/>
            <a:r>
              <a:rPr lang="en-US" sz="1200" dirty="0">
                <a:latin typeface="Century Gothic" pitchFamily="34" charset="0"/>
                <a:cs typeface="Arial" pitchFamily="34" charset="0"/>
              </a:rPr>
              <a:t>MSc. Infectious Diseases (UK)</a:t>
            </a:r>
          </a:p>
          <a:p>
            <a:pPr algn="ctr"/>
            <a:r>
              <a:rPr lang="en-US" sz="1200" dirty="0">
                <a:latin typeface="Century Gothic" pitchFamily="34" charset="0"/>
                <a:cs typeface="Arial" pitchFamily="34" charset="0"/>
              </a:rPr>
              <a:t>Associate Professor</a:t>
            </a:r>
          </a:p>
          <a:p>
            <a:pPr algn="ctr"/>
            <a:r>
              <a:rPr lang="en-US" sz="1200" dirty="0">
                <a:latin typeface="Century Gothic" pitchFamily="34" charset="0"/>
                <a:cs typeface="Arial" pitchFamily="34" charset="0"/>
              </a:rPr>
              <a:t>Rawalpindi Medical University,  Rawalpindi</a:t>
            </a:r>
          </a:p>
          <a:p>
            <a:pPr algn="ctr"/>
            <a:endParaRPr lang="en" sz="1600" dirty="0">
              <a:latin typeface="Century Gothic" pitchFamily="34" charset="0"/>
              <a:ea typeface="Cambria"/>
              <a:cs typeface="Arial" pitchFamily="34" charset="0"/>
              <a:sym typeface="Cambria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0" y="425450"/>
            <a:ext cx="7708900" cy="3286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55"/>
              </a:spcBef>
            </a:pPr>
            <a:r>
              <a:rPr sz="2000" b="1" dirty="0">
                <a:latin typeface="Century Gothic" pitchFamily="34" charset="0"/>
                <a:cs typeface="P052"/>
              </a:rPr>
              <a:t>TYPES</a:t>
            </a:r>
            <a:r>
              <a:rPr sz="2000" spc="5" dirty="0">
                <a:latin typeface="Century Gothic" pitchFamily="34" charset="0"/>
              </a:rPr>
              <a:t> </a:t>
            </a:r>
            <a:r>
              <a:rPr sz="2000" b="1" dirty="0">
                <a:latin typeface="Century Gothic" pitchFamily="34" charset="0"/>
                <a:cs typeface="P052"/>
              </a:rPr>
              <a:t>OF</a:t>
            </a:r>
            <a:r>
              <a:rPr sz="2000" spc="-40" dirty="0">
                <a:latin typeface="Century Gothic" pitchFamily="34" charset="0"/>
              </a:rPr>
              <a:t> </a:t>
            </a:r>
            <a:r>
              <a:rPr sz="2000" b="1" dirty="0">
                <a:latin typeface="Century Gothic" pitchFamily="34" charset="0"/>
                <a:cs typeface="P052"/>
              </a:rPr>
              <a:t>FEVER</a:t>
            </a:r>
            <a:endParaRPr sz="2000" dirty="0">
              <a:latin typeface="Century Gothic" pitchFamily="34" charset="0"/>
              <a:cs typeface="P05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1" y="1339850"/>
            <a:ext cx="6096000" cy="35893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915" marR="181610" indent="-196850">
              <a:lnSpc>
                <a:spcPct val="140400"/>
              </a:lnSpc>
              <a:spcBef>
                <a:spcPts val="105"/>
              </a:spcBef>
              <a:buFont typeface="Arial"/>
              <a:buChar char="•"/>
              <a:tabLst>
                <a:tab pos="208915" algn="l"/>
              </a:tabLst>
            </a:pPr>
            <a:r>
              <a:rPr sz="1400" b="1" dirty="0">
                <a:latin typeface="Century Gothic" panose="020B0502020202020204" pitchFamily="34" charset="0"/>
                <a:cs typeface="P052"/>
              </a:rPr>
              <a:t>Continuous/sustained</a:t>
            </a:r>
            <a:r>
              <a:rPr sz="1400" spc="36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b="1" dirty="0">
                <a:latin typeface="Century Gothic" panose="020B0502020202020204" pitchFamily="34" charset="0"/>
                <a:cs typeface="P052"/>
              </a:rPr>
              <a:t>fever:</a:t>
            </a:r>
            <a:r>
              <a:rPr sz="1400" spc="-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5" dirty="0">
                <a:latin typeface="Century Gothic" panose="020B0502020202020204" pitchFamily="34" charset="0"/>
                <a:cs typeface="Times New Roman"/>
              </a:rPr>
              <a:t>Temperature</a:t>
            </a:r>
            <a:r>
              <a:rPr sz="1400" spc="-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remains</a:t>
            </a:r>
            <a:r>
              <a:rPr sz="1400" spc="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0" dirty="0">
                <a:latin typeface="Century Gothic" panose="020B0502020202020204" pitchFamily="34" charset="0"/>
                <a:cs typeface="Times New Roman"/>
              </a:rPr>
              <a:t>above</a:t>
            </a:r>
            <a:r>
              <a:rPr sz="1400" spc="-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normal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throughout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the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day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10" dirty="0">
                <a:latin typeface="Century Gothic" panose="020B0502020202020204" pitchFamily="34" charset="0"/>
                <a:cs typeface="Times New Roman"/>
              </a:rPr>
              <a:t>and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P052"/>
              </a:rPr>
              <a:t>does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P052"/>
              </a:rPr>
              <a:t>not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P052"/>
              </a:rPr>
              <a:t>fluctuate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P052"/>
              </a:rPr>
              <a:t>more</a:t>
            </a:r>
            <a:r>
              <a:rPr sz="1400" spc="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P052"/>
              </a:rPr>
              <a:t>than</a:t>
            </a:r>
            <a:r>
              <a:rPr sz="1400" spc="-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P052"/>
              </a:rPr>
              <a:t>1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P052"/>
              </a:rPr>
              <a:t>°C</a:t>
            </a:r>
            <a:r>
              <a:rPr sz="1400" spc="-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0" dirty="0">
                <a:latin typeface="Century Gothic" panose="020B0502020202020204" pitchFamily="34" charset="0"/>
                <a:cs typeface="Times New Roman"/>
              </a:rPr>
              <a:t>in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24</a:t>
            </a:r>
            <a:r>
              <a:rPr sz="1400" spc="-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hours,</a:t>
            </a:r>
            <a:r>
              <a:rPr sz="1400" spc="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e.g. </a:t>
            </a:r>
            <a:r>
              <a:rPr lang="en-US" sz="1400" spc="85" dirty="0">
                <a:latin typeface="Century Gothic" panose="020B0502020202020204" pitchFamily="34" charset="0"/>
                <a:cs typeface="Times New Roman"/>
              </a:rPr>
              <a:t>T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yphoid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fever,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-10" dirty="0">
                <a:latin typeface="Century Gothic" panose="020B0502020202020204" pitchFamily="34" charset="0"/>
                <a:cs typeface="Times New Roman"/>
              </a:rPr>
              <a:t>B</a:t>
            </a:r>
            <a:r>
              <a:rPr sz="1400" spc="-10" dirty="0">
                <a:latin typeface="Century Gothic" panose="020B0502020202020204" pitchFamily="34" charset="0"/>
                <a:cs typeface="Times New Roman"/>
              </a:rPr>
              <a:t>rucellosis</a:t>
            </a:r>
            <a:r>
              <a:rPr lang="en-US" sz="1400" spc="-10" dirty="0">
                <a:latin typeface="Century Gothic" panose="020B0502020202020204" pitchFamily="34" charset="0"/>
                <a:cs typeface="Times New Roman"/>
              </a:rPr>
              <a:t>,</a:t>
            </a:r>
          </a:p>
          <a:p>
            <a:pPr marL="12065" marR="181610">
              <a:lnSpc>
                <a:spcPct val="140400"/>
              </a:lnSpc>
              <a:spcBef>
                <a:spcPts val="105"/>
              </a:spcBef>
              <a:tabLst>
                <a:tab pos="208915" algn="l"/>
              </a:tabLst>
            </a:pPr>
            <a:r>
              <a:rPr lang="en-US" sz="1400" spc="-10" dirty="0">
                <a:latin typeface="Century Gothic" panose="020B0502020202020204" pitchFamily="34" charset="0"/>
                <a:cs typeface="Times New Roman"/>
              </a:rPr>
              <a:t> 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208915" marR="66040" indent="-196850">
              <a:lnSpc>
                <a:spcPct val="140000"/>
              </a:lnSpc>
              <a:spcBef>
                <a:spcPts val="1580"/>
              </a:spcBef>
              <a:buFont typeface="Arial"/>
              <a:buChar char="•"/>
              <a:tabLst>
                <a:tab pos="208915" algn="l"/>
              </a:tabLst>
            </a:pPr>
            <a:r>
              <a:rPr sz="1400" b="1" dirty="0">
                <a:latin typeface="Century Gothic" panose="020B0502020202020204" pitchFamily="34" charset="0"/>
                <a:cs typeface="P052"/>
              </a:rPr>
              <a:t>Intermittent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b="1" dirty="0">
                <a:latin typeface="Century Gothic" panose="020B0502020202020204" pitchFamily="34" charset="0"/>
                <a:cs typeface="P052"/>
              </a:rPr>
              <a:t>fever:</a:t>
            </a:r>
            <a:r>
              <a:rPr sz="1400" spc="-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GB" sz="1400" dirty="0"/>
              <a:t>Fever spikes but returns to normal between episodes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e.g.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5" dirty="0">
                <a:latin typeface="Century Gothic" panose="020B0502020202020204" pitchFamily="34" charset="0"/>
                <a:cs typeface="Times New Roman"/>
              </a:rPr>
              <a:t>pyaemia,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5" dirty="0">
                <a:latin typeface="Century Gothic" panose="020B0502020202020204" pitchFamily="34" charset="0"/>
                <a:cs typeface="Times New Roman"/>
              </a:rPr>
              <a:t>or</a:t>
            </a:r>
            <a:r>
              <a:rPr sz="1400" spc="40" dirty="0">
                <a:latin typeface="Century Gothic" panose="020B0502020202020204" pitchFamily="34" charset="0"/>
                <a:cs typeface="Times New Roman"/>
              </a:rPr>
              <a:t> septicemia.</a:t>
            </a:r>
            <a:endParaRPr lang="en-US" sz="1400" spc="40" dirty="0">
              <a:latin typeface="Century Gothic" panose="020B0502020202020204" pitchFamily="34" charset="0"/>
              <a:cs typeface="Times New Roman"/>
            </a:endParaRPr>
          </a:p>
          <a:p>
            <a:pPr marL="208915" marR="66040" indent="-196850">
              <a:lnSpc>
                <a:spcPct val="140000"/>
              </a:lnSpc>
              <a:spcBef>
                <a:spcPts val="1580"/>
              </a:spcBef>
              <a:buFont typeface="Arial"/>
              <a:buChar char="•"/>
              <a:tabLst>
                <a:tab pos="208915" algn="l"/>
              </a:tabLst>
            </a:pPr>
            <a:endParaRPr lang="en-US" sz="1400" spc="40" dirty="0">
              <a:latin typeface="Century Gothic" panose="020B0502020202020204" pitchFamily="34" charset="0"/>
              <a:cs typeface="Times New Roman"/>
            </a:endParaRPr>
          </a:p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lang="en-US" sz="1400" b="1" dirty="0">
                <a:latin typeface="Century Gothic" panose="020B0502020202020204" pitchFamily="34" charset="0"/>
                <a:cs typeface="P052"/>
              </a:rPr>
              <a:t>Remittent</a:t>
            </a: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b="1" dirty="0">
                <a:latin typeface="Century Gothic" panose="020B0502020202020204" pitchFamily="34" charset="0"/>
                <a:cs typeface="P052"/>
              </a:rPr>
              <a:t>fever</a:t>
            </a: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:</a:t>
            </a:r>
            <a:r>
              <a:rPr lang="en-US" sz="1400" spc="-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65" dirty="0">
                <a:latin typeface="Century Gothic" panose="020B0502020202020204" pitchFamily="34" charset="0"/>
                <a:cs typeface="Times New Roman"/>
              </a:rPr>
              <a:t>Temperature</a:t>
            </a:r>
            <a:r>
              <a:rPr lang="en-US" sz="1400" spc="-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70" dirty="0">
                <a:latin typeface="Century Gothic" panose="020B0502020202020204" pitchFamily="34" charset="0"/>
                <a:cs typeface="Times New Roman"/>
              </a:rPr>
              <a:t>remains</a:t>
            </a:r>
            <a:r>
              <a:rPr lang="en-US" sz="1400" spc="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60" dirty="0">
                <a:latin typeface="Century Gothic" panose="020B0502020202020204" pitchFamily="34" charset="0"/>
                <a:cs typeface="Times New Roman"/>
              </a:rPr>
              <a:t>above</a:t>
            </a:r>
            <a:r>
              <a:rPr lang="en-US" sz="1400" spc="-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80" dirty="0">
                <a:latin typeface="Century Gothic" panose="020B0502020202020204" pitchFamily="34" charset="0"/>
                <a:cs typeface="Times New Roman"/>
              </a:rPr>
              <a:t>normal</a:t>
            </a: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90" dirty="0">
                <a:latin typeface="Century Gothic" panose="020B0502020202020204" pitchFamily="34" charset="0"/>
                <a:cs typeface="Times New Roman"/>
              </a:rPr>
              <a:t>throughout</a:t>
            </a:r>
            <a:r>
              <a:rPr lang="en-US"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70" dirty="0">
                <a:latin typeface="Century Gothic" panose="020B0502020202020204" pitchFamily="34" charset="0"/>
                <a:cs typeface="Times New Roman"/>
              </a:rPr>
              <a:t>the</a:t>
            </a:r>
            <a:r>
              <a:rPr lang="en-US"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100" dirty="0">
                <a:latin typeface="Century Gothic" panose="020B0502020202020204" pitchFamily="34" charset="0"/>
                <a:cs typeface="Times New Roman"/>
              </a:rPr>
              <a:t>day</a:t>
            </a: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85" dirty="0">
                <a:latin typeface="Century Gothic" panose="020B0502020202020204" pitchFamily="34" charset="0"/>
                <a:cs typeface="Times New Roman"/>
              </a:rPr>
              <a:t>and</a:t>
            </a:r>
            <a:endParaRPr lang="en-US" sz="1400" dirty="0">
              <a:latin typeface="Century Gothic" panose="020B0502020202020204" pitchFamily="34" charset="0"/>
              <a:cs typeface="Times New Roman"/>
            </a:endParaRPr>
          </a:p>
          <a:p>
            <a:pPr marL="208915">
              <a:lnSpc>
                <a:spcPct val="100000"/>
              </a:lnSpc>
              <a:spcBef>
                <a:spcPts val="685"/>
              </a:spcBef>
            </a:pPr>
            <a:r>
              <a:rPr lang="en-US" sz="1400" dirty="0">
                <a:latin typeface="Century Gothic" panose="020B0502020202020204" pitchFamily="34" charset="0"/>
                <a:cs typeface="P052"/>
              </a:rPr>
              <a:t>fluctuates</a:t>
            </a:r>
            <a:r>
              <a:rPr lang="en-US"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P052"/>
              </a:rPr>
              <a:t>more</a:t>
            </a:r>
            <a:r>
              <a:rPr lang="en-US"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P052"/>
              </a:rPr>
              <a:t>than</a:t>
            </a:r>
            <a:r>
              <a:rPr lang="en-US" sz="1400" spc="3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P052"/>
              </a:rPr>
              <a:t>1</a:t>
            </a:r>
            <a:r>
              <a:rPr lang="en-US"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P052"/>
              </a:rPr>
              <a:t>°C</a:t>
            </a:r>
            <a:r>
              <a:rPr lang="en-US"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P052"/>
              </a:rPr>
              <a:t>in</a:t>
            </a:r>
            <a:r>
              <a:rPr lang="en-US" sz="1400" spc="4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P052"/>
              </a:rPr>
              <a:t>24</a:t>
            </a:r>
            <a:r>
              <a:rPr lang="en-US"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P052"/>
              </a:rPr>
              <a:t>hours</a:t>
            </a: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,</a:t>
            </a:r>
            <a:r>
              <a:rPr lang="en-US" sz="1400" spc="4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e.g.,</a:t>
            </a:r>
            <a:r>
              <a:rPr lang="en-US" sz="1400" spc="3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infective</a:t>
            </a:r>
            <a:r>
              <a:rPr lang="en-US"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50" dirty="0">
                <a:latin typeface="Century Gothic" panose="020B0502020202020204" pitchFamily="34" charset="0"/>
                <a:cs typeface="Times New Roman"/>
              </a:rPr>
              <a:t>endocarditis.</a:t>
            </a:r>
            <a:endParaRPr lang="en-US" sz="1400" dirty="0">
              <a:latin typeface="Century Gothic" panose="020B0502020202020204" pitchFamily="34" charset="0"/>
              <a:cs typeface="Times New Roman"/>
            </a:endParaRPr>
          </a:p>
          <a:p>
            <a:pPr marL="208915">
              <a:lnSpc>
                <a:spcPct val="100000"/>
              </a:lnSpc>
              <a:spcBef>
                <a:spcPts val="685"/>
              </a:spcBef>
            </a:pPr>
            <a:endParaRPr sz="1400" dirty="0"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7900" y="1873250"/>
            <a:ext cx="2964179" cy="2537460"/>
          </a:xfrm>
          <a:prstGeom prst="rect">
            <a:avLst/>
          </a:prstGeom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9D1C27-EE64-BACD-0183-95F532C79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BFAD4C0C-0481-766A-1C98-DE7680BB4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6700" y="349250"/>
            <a:ext cx="7708900" cy="3286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55"/>
              </a:spcBef>
            </a:pPr>
            <a:r>
              <a:rPr sz="2000" b="1" dirty="0">
                <a:latin typeface="Century Gothic" pitchFamily="34" charset="0"/>
                <a:cs typeface="P052"/>
              </a:rPr>
              <a:t>TYPES</a:t>
            </a:r>
            <a:r>
              <a:rPr sz="2000" spc="5" dirty="0">
                <a:latin typeface="Century Gothic" pitchFamily="34" charset="0"/>
              </a:rPr>
              <a:t> </a:t>
            </a:r>
            <a:r>
              <a:rPr sz="2000" b="1" dirty="0">
                <a:latin typeface="Century Gothic" pitchFamily="34" charset="0"/>
                <a:cs typeface="P052"/>
              </a:rPr>
              <a:t>OF</a:t>
            </a:r>
            <a:r>
              <a:rPr sz="2000" spc="-40" dirty="0">
                <a:latin typeface="Century Gothic" pitchFamily="34" charset="0"/>
              </a:rPr>
              <a:t> </a:t>
            </a:r>
            <a:r>
              <a:rPr sz="2000" b="1" dirty="0">
                <a:latin typeface="Century Gothic" pitchFamily="34" charset="0"/>
                <a:cs typeface="P052"/>
              </a:rPr>
              <a:t>FEVER</a:t>
            </a:r>
            <a:endParaRPr sz="2000" dirty="0">
              <a:latin typeface="Century Gothic" pitchFamily="34" charset="0"/>
              <a:cs typeface="P052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CE0D69BC-74CC-78ED-B493-5BD4ECF61291}"/>
              </a:ext>
            </a:extLst>
          </p:cNvPr>
          <p:cNvSpPr txBox="1"/>
          <p:nvPr/>
        </p:nvSpPr>
        <p:spPr>
          <a:xfrm>
            <a:off x="774700" y="1568450"/>
            <a:ext cx="5638800" cy="28183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010" marR="170815" indent="-194945" algn="just">
              <a:lnSpc>
                <a:spcPct val="140000"/>
              </a:lnSpc>
              <a:spcBef>
                <a:spcPts val="1585"/>
              </a:spcBef>
              <a:buFont typeface="Arial"/>
              <a:buChar char="•"/>
              <a:tabLst>
                <a:tab pos="208915" algn="l"/>
              </a:tabLst>
            </a:pPr>
            <a:endParaRPr lang="en-US" sz="1400" b="1" dirty="0">
              <a:latin typeface="Century Gothic" pitchFamily="34" charset="0"/>
              <a:cs typeface="P052"/>
            </a:endParaRPr>
          </a:p>
          <a:p>
            <a:pPr marL="207010" marR="170815" indent="-194945" algn="just">
              <a:lnSpc>
                <a:spcPct val="140000"/>
              </a:lnSpc>
              <a:spcBef>
                <a:spcPts val="1585"/>
              </a:spcBef>
              <a:buFont typeface="Arial"/>
              <a:buChar char="•"/>
              <a:tabLst>
                <a:tab pos="208915" algn="l"/>
              </a:tabLst>
            </a:pPr>
            <a:r>
              <a:rPr lang="en-US" sz="1400" b="1" dirty="0">
                <a:latin typeface="Century Gothic" pitchFamily="34" charset="0"/>
                <a:cs typeface="P052"/>
              </a:rPr>
              <a:t>Relapsing</a:t>
            </a:r>
            <a:r>
              <a:rPr lang="en-US" sz="1400" spc="-10" dirty="0">
                <a:latin typeface="Century Gothic" pitchFamily="34" charset="0"/>
                <a:cs typeface="Times New Roman"/>
              </a:rPr>
              <a:t> </a:t>
            </a:r>
            <a:r>
              <a:rPr lang="en-US" sz="1400" b="1" dirty="0">
                <a:latin typeface="Century Gothic" pitchFamily="34" charset="0"/>
                <a:cs typeface="P052"/>
              </a:rPr>
              <a:t>fever:</a:t>
            </a:r>
            <a:r>
              <a:rPr lang="en-US" sz="1400" spc="-15" dirty="0">
                <a:latin typeface="Century Gothic" pitchFamily="34" charset="0"/>
                <a:cs typeface="Times New Roman"/>
              </a:rPr>
              <a:t> </a:t>
            </a:r>
            <a:r>
              <a:rPr lang="en-GB" sz="1400" dirty="0">
                <a:latin typeface="Century Gothic" pitchFamily="34" charset="0"/>
              </a:rPr>
              <a:t>Periods of fever alternating with afebrile periods: e.g. Malaria </a:t>
            </a: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lang="en-US" sz="1400" dirty="0">
              <a:latin typeface="Century Gothic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lang="en-US" sz="1400" dirty="0">
              <a:latin typeface="Century Gothic" pitchFamily="34" charset="0"/>
              <a:cs typeface="Times New Roman"/>
            </a:endParaRPr>
          </a:p>
          <a:p>
            <a:pPr marL="207010" marR="5080" indent="-194945" algn="just">
              <a:lnSpc>
                <a:spcPct val="140400"/>
              </a:lnSpc>
              <a:spcBef>
                <a:spcPts val="1565"/>
              </a:spcBef>
              <a:buFont typeface="Arial"/>
              <a:buChar char="•"/>
              <a:tabLst>
                <a:tab pos="208915" algn="l"/>
              </a:tabLst>
            </a:pPr>
            <a:r>
              <a:rPr lang="en-US" sz="1400" b="1" dirty="0">
                <a:latin typeface="Century Gothic" pitchFamily="34" charset="0"/>
                <a:cs typeface="P052"/>
              </a:rPr>
              <a:t>Pel-</a:t>
            </a:r>
            <a:r>
              <a:rPr lang="en-US" sz="1400" b="1" dirty="0" err="1">
                <a:latin typeface="Century Gothic" pitchFamily="34" charset="0"/>
                <a:cs typeface="P052"/>
              </a:rPr>
              <a:t>Ebstein</a:t>
            </a:r>
            <a:r>
              <a:rPr lang="en-US" sz="1400" spc="65" dirty="0">
                <a:latin typeface="Century Gothic" pitchFamily="34" charset="0"/>
                <a:cs typeface="Times New Roman"/>
              </a:rPr>
              <a:t> </a:t>
            </a:r>
            <a:r>
              <a:rPr lang="en-US" sz="1400" b="1" spc="-10" dirty="0">
                <a:latin typeface="Century Gothic" pitchFamily="34" charset="0"/>
                <a:cs typeface="P052"/>
              </a:rPr>
              <a:t>fever</a:t>
            </a:r>
            <a:r>
              <a:rPr lang="en-US" sz="1400" spc="-10" dirty="0">
                <a:latin typeface="Century Gothic" pitchFamily="34" charset="0"/>
                <a:cs typeface="Times New Roman"/>
              </a:rPr>
              <a:t>:</a:t>
            </a:r>
            <a:r>
              <a:rPr lang="en-US" sz="1400" spc="-25" dirty="0">
                <a:latin typeface="Century Gothic" pitchFamily="34" charset="0"/>
                <a:cs typeface="Times New Roman"/>
              </a:rPr>
              <a:t> </a:t>
            </a:r>
            <a:r>
              <a:rPr lang="en-GB" sz="1400" dirty="0">
                <a:latin typeface="Century Gothic" pitchFamily="34" charset="0"/>
              </a:rPr>
              <a:t>Fever for days (e.g. 3–10 days) followed by an afebrile period of the same duration</a:t>
            </a:r>
            <a:r>
              <a:rPr lang="en-US" sz="1400" spc="-10" dirty="0">
                <a:latin typeface="Century Gothic" pitchFamily="34" charset="0"/>
                <a:cs typeface="Times New Roman"/>
              </a:rPr>
              <a:t>. It is associated with Hodgkin’s lymphoma</a:t>
            </a:r>
            <a:endParaRPr lang="en-US" sz="1400" dirty="0">
              <a:latin typeface="Century Gothic" pitchFamily="34" charset="0"/>
              <a:cs typeface="Times New Roman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2E86102D-5A2E-E21D-9FC3-6F40B15ADB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1700" y="2025650"/>
            <a:ext cx="3040379" cy="2461260"/>
          </a:xfrm>
          <a:prstGeom prst="rect">
            <a:avLst/>
          </a:prstGeom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243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2C23A-3B9C-D6BF-ABB4-6A342E74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TREATMENT OF FEVER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02CFB5-7DED-F30A-9E93-D7B9C405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1187450"/>
            <a:ext cx="8455163" cy="5452839"/>
          </a:xfrm>
        </p:spPr>
        <p:txBody>
          <a:bodyPr/>
          <a:lstStyle/>
          <a:p>
            <a:pPr marL="0" algn="l" rtl="0">
              <a:lnSpc>
                <a:spcPct val="150000"/>
              </a:lnSpc>
            </a:pPr>
            <a:r>
              <a:rPr lang="x-none" sz="1400" b="1" dirty="0">
                <a:latin typeface="Century Gothic" pitchFamily="34" charset="0"/>
              </a:rPr>
              <a:t>Anti Pyretics: </a:t>
            </a:r>
          </a:p>
          <a:p>
            <a:pPr marL="0"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marL="0" algn="l" rtl="0">
              <a:lnSpc>
                <a:spcPct val="150000"/>
              </a:lnSpc>
            </a:pPr>
            <a:r>
              <a:rPr lang="x-none" sz="1400" b="1" dirty="0">
                <a:latin typeface="Century Gothic" pitchFamily="34" charset="0"/>
              </a:rPr>
              <a:t>Paracetamol (Acetaminophen): 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It acts by Inhibition of Prostaglandin synthesis in hypothalamus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b="1" dirty="0">
                <a:latin typeface="Century Gothic" pitchFamily="34" charset="0"/>
              </a:rPr>
              <a:t>NSAIDs (Ibuprofen, Aspirin)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Its Acts by COX inhibition which reduces prostaglandin synthesis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b="1" dirty="0">
                <a:latin typeface="Century Gothic" pitchFamily="34" charset="0"/>
              </a:rPr>
              <a:t>Corticosteroids: 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It acts at 2 levels. It blocks the cytokines + COX inhibition 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b="1" dirty="0">
                <a:latin typeface="Century Gothic" pitchFamily="34" charset="0"/>
              </a:rPr>
              <a:t>Supportive measures: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Hydration: Encourage Fluids to prevent dehydration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Rest: Reduces metabolic demand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Cooling Measures: tepid sponging, light clothing, cool enviornment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400" b="1" dirty="0">
              <a:latin typeface="Century Gothic" pitchFamily="34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10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425450"/>
            <a:ext cx="8181975" cy="3265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ct val="93500"/>
              </a:lnSpc>
              <a:spcBef>
                <a:spcPts val="290"/>
              </a:spcBef>
            </a:pPr>
            <a:r>
              <a:rPr lang="en-US" sz="2000" b="1" spc="-10" dirty="0" smtClean="0">
                <a:latin typeface="Century Gothic" pitchFamily="34" charset="0"/>
                <a:cs typeface="P052"/>
              </a:rPr>
              <a:t>SITE OF ACTION OF ANTIPYRETIC DRUGS</a:t>
            </a:r>
            <a:endParaRPr lang="en-US" sz="1400" dirty="0">
              <a:latin typeface="Century Gothic" pitchFamily="34" charset="0"/>
              <a:cs typeface="P052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C65A5930-5C90-E372-FB8C-50953C517FC5}"/>
              </a:ext>
            </a:extLst>
          </p:cNvPr>
          <p:cNvSpPr/>
          <p:nvPr/>
        </p:nvSpPr>
        <p:spPr>
          <a:xfrm>
            <a:off x="3441700" y="248285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3" name="object 3"/>
          <p:cNvSpPr txBox="1"/>
          <p:nvPr/>
        </p:nvSpPr>
        <p:spPr>
          <a:xfrm>
            <a:off x="1039812" y="1855787"/>
            <a:ext cx="8915400" cy="4190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1">
              <a:lnSpc>
                <a:spcPct val="100000"/>
              </a:lnSpc>
            </a:pPr>
            <a:endParaRPr sz="1550" dirty="0">
              <a:latin typeface="Century Gothic" pitchFamily="34" charset="0"/>
              <a:cs typeface="Times New Roman"/>
            </a:endParaRPr>
          </a:p>
          <a:p>
            <a:pPr lvl="1" algn="l">
              <a:lnSpc>
                <a:spcPct val="100000"/>
              </a:lnSpc>
              <a:spcBef>
                <a:spcPts val="40"/>
              </a:spcBef>
            </a:pPr>
            <a:r>
              <a:rPr lang="en-GB" sz="1600" dirty="0">
                <a:latin typeface="Century Gothic" pitchFamily="34" charset="0"/>
              </a:rPr>
              <a:t>              Pyrogens (Exogenous or Endogenous)  </a:t>
            </a:r>
            <a:r>
              <a:rPr lang="x-none" sz="1600" dirty="0">
                <a:latin typeface="Century Gothic" pitchFamily="34" charset="0"/>
              </a:rPr>
              <a:t>→</a:t>
            </a:r>
            <a:r>
              <a:rPr lang="en-GB" sz="1600" dirty="0">
                <a:latin typeface="Century Gothic" pitchFamily="34" charset="0"/>
              </a:rPr>
              <a:t>  Cytokine Release (IL-1, IL-6, TNF-</a:t>
            </a:r>
            <a:r>
              <a:rPr lang="el-GR" sz="1600" dirty="0">
                <a:latin typeface="Century Gothic" pitchFamily="34" charset="0"/>
              </a:rPr>
              <a:t>α) </a:t>
            </a:r>
            <a:endParaRPr lang="en-US" sz="1600" dirty="0">
              <a:latin typeface="Century Gothic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US" sz="1600" dirty="0">
              <a:latin typeface="Century Gothic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GB" sz="16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endParaRPr lang="en-GB" sz="16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endParaRPr lang="en-GB" sz="16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r>
              <a:rPr lang="en-GB" sz="1600" dirty="0">
                <a:latin typeface="Century Gothic" pitchFamily="34" charset="0"/>
              </a:rPr>
              <a:t>Cytokines acts on hypothalamus </a:t>
            </a:r>
            <a:r>
              <a:rPr lang="x-none" sz="1600" dirty="0">
                <a:latin typeface="Century Gothic" pitchFamily="34" charset="0"/>
              </a:rPr>
              <a:t>→ Stimulats COX → </a:t>
            </a:r>
            <a:r>
              <a:rPr lang="en-GB" sz="1600" dirty="0">
                <a:latin typeface="Century Gothic" pitchFamily="34" charset="0"/>
              </a:rPr>
              <a:t>PGE2 production </a:t>
            </a: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r>
              <a:rPr lang="en-GB" sz="1600" dirty="0">
                <a:latin typeface="Century Gothic" pitchFamily="34" charset="0"/>
              </a:rPr>
              <a:t> PGE2 production </a:t>
            </a:r>
            <a:r>
              <a:rPr lang="x-none" sz="1600" dirty="0">
                <a:latin typeface="Century Gothic" pitchFamily="34" charset="0"/>
              </a:rPr>
              <a:t>→ binds with hypoyhalmus →   Increases Setpoint </a:t>
            </a:r>
            <a:endParaRPr lang="en-GB" sz="1600" dirty="0">
              <a:latin typeface="Century Gothic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GB" sz="1600" dirty="0">
              <a:latin typeface="Century Gothic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GB" sz="16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endParaRPr lang="en-GB" sz="16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endParaRPr lang="en-GB" sz="16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r>
              <a:rPr lang="en-GB" sz="1600" dirty="0">
                <a:latin typeface="Century Gothic" pitchFamily="34" charset="0"/>
              </a:rPr>
              <a:t>Thermoregulatory Response (Vasoconstriction, Shivering, Increased Metabolism) 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GB" sz="1600" dirty="0">
              <a:latin typeface="Century Gothic" pitchFamily="34" charset="0"/>
            </a:endParaRPr>
          </a:p>
          <a:p>
            <a:pPr algn="ctr">
              <a:spcBef>
                <a:spcPts val="40"/>
              </a:spcBef>
            </a:pPr>
            <a:endParaRPr lang="en-GB" sz="1600" dirty="0">
              <a:latin typeface="Century Gothic" pitchFamily="34" charset="0"/>
            </a:endParaRPr>
          </a:p>
          <a:p>
            <a:pPr algn="l">
              <a:spcBef>
                <a:spcPts val="40"/>
              </a:spcBef>
            </a:pPr>
            <a:r>
              <a:rPr lang="en-GB" sz="1600" dirty="0" smtClean="0">
                <a:latin typeface="Century Gothic" pitchFamily="34" charset="0"/>
              </a:rPr>
              <a:t>                                                             </a:t>
            </a:r>
          </a:p>
          <a:p>
            <a:pPr algn="l">
              <a:spcBef>
                <a:spcPts val="40"/>
              </a:spcBef>
            </a:pP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                                </a:t>
            </a:r>
            <a:r>
              <a:rPr lang="en-GB" sz="1600" dirty="0" smtClean="0">
                <a:latin typeface="Century Gothic" pitchFamily="34" charset="0"/>
              </a:rPr>
              <a:t>     </a:t>
            </a:r>
            <a:r>
              <a:rPr lang="en-GB" sz="1600" dirty="0">
                <a:latin typeface="Century Gothic" pitchFamily="34" charset="0"/>
              </a:rPr>
              <a:t>Fever</a:t>
            </a:r>
            <a:endParaRPr sz="1550" dirty="0">
              <a:latin typeface="Century Gothic" pitchFamily="34" charset="0"/>
              <a:cs typeface="Times New Roman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5A2B12C8-EA79-428D-A465-EA1FF9B15201}"/>
              </a:ext>
            </a:extLst>
          </p:cNvPr>
          <p:cNvSpPr/>
          <p:nvPr/>
        </p:nvSpPr>
        <p:spPr>
          <a:xfrm>
            <a:off x="3441700" y="3854450"/>
            <a:ext cx="204787" cy="685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8EE935C0-87CD-EA9D-D664-E8B15C5CDAE4}"/>
              </a:ext>
            </a:extLst>
          </p:cNvPr>
          <p:cNvSpPr/>
          <p:nvPr/>
        </p:nvSpPr>
        <p:spPr>
          <a:xfrm>
            <a:off x="3365500" y="507365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A4B7305-9B53-793E-9E8E-70B709E4C495}"/>
              </a:ext>
            </a:extLst>
          </p:cNvPr>
          <p:cNvSpPr/>
          <p:nvPr/>
        </p:nvSpPr>
        <p:spPr>
          <a:xfrm>
            <a:off x="4934743" y="2711450"/>
            <a:ext cx="2362200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x-none" dirty="0"/>
              <a:t>NSAIDS + Paracetamol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EC19042-B257-D85F-0D00-7CC9C7E6BD34}"/>
              </a:ext>
            </a:extLst>
          </p:cNvPr>
          <p:cNvSpPr/>
          <p:nvPr/>
        </p:nvSpPr>
        <p:spPr>
          <a:xfrm>
            <a:off x="7900589" y="2635250"/>
            <a:ext cx="1524001" cy="6477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x-none" dirty="0"/>
              <a:t>Steroids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69C5E508-CC51-F77E-860B-72C47031BAC3}"/>
              </a:ext>
            </a:extLst>
          </p:cNvPr>
          <p:cNvSpPr/>
          <p:nvPr/>
        </p:nvSpPr>
        <p:spPr>
          <a:xfrm>
            <a:off x="5957888" y="3122612"/>
            <a:ext cx="228600" cy="22859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xmlns="" id="{6D19B74A-D527-F450-C48E-98EB8439B5AE}"/>
              </a:ext>
            </a:extLst>
          </p:cNvPr>
          <p:cNvSpPr/>
          <p:nvPr/>
        </p:nvSpPr>
        <p:spPr>
          <a:xfrm>
            <a:off x="5919788" y="3340588"/>
            <a:ext cx="304800" cy="274639"/>
          </a:xfrm>
          <a:prstGeom prst="mathMultiply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AE5C7872-1018-B691-CEFE-CB52B4DE143F}"/>
              </a:ext>
            </a:extLst>
          </p:cNvPr>
          <p:cNvSpPr/>
          <p:nvPr/>
        </p:nvSpPr>
        <p:spPr>
          <a:xfrm rot="8027247">
            <a:off x="7733887" y="2347849"/>
            <a:ext cx="181647" cy="4508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xmlns="" id="{B30E9CBC-231F-B65C-6C52-363982534DA1}"/>
              </a:ext>
            </a:extLst>
          </p:cNvPr>
          <p:cNvSpPr/>
          <p:nvPr/>
        </p:nvSpPr>
        <p:spPr>
          <a:xfrm>
            <a:off x="7294324" y="2092160"/>
            <a:ext cx="304800" cy="274639"/>
          </a:xfrm>
          <a:prstGeom prst="mathMultiply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xmlns="" id="{A3FA7A76-8B19-0DE4-9C7B-D442894CFEA0}"/>
              </a:ext>
            </a:extLst>
          </p:cNvPr>
          <p:cNvSpPr/>
          <p:nvPr/>
        </p:nvSpPr>
        <p:spPr>
          <a:xfrm rot="4109966" flipH="1">
            <a:off x="7373819" y="2731150"/>
            <a:ext cx="145662" cy="8530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pic>
        <p:nvPicPr>
          <p:cNvPr id="1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777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E0423-AAB6-EB22-437E-AD5973AC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425450"/>
            <a:ext cx="8181975" cy="307777"/>
          </a:xfrm>
        </p:spPr>
        <p:txBody>
          <a:bodyPr/>
          <a:lstStyle/>
          <a:p>
            <a:pPr algn="ctr" rtl="0"/>
            <a:r>
              <a:rPr lang="x-none" sz="2000" b="1" smtClean="0">
                <a:latin typeface="Century Gothic" pitchFamily="34" charset="0"/>
              </a:rPr>
              <a:t>WHAT WENT WRONG IN MANAGEMENT OF FEVER ?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52FCD0-242E-4358-0766-5254B174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416050"/>
            <a:ext cx="9296400" cy="2867516"/>
          </a:xfrm>
        </p:spPr>
        <p:txBody>
          <a:bodyPr/>
          <a:lstStyle/>
          <a:p>
            <a:pPr marL="0" algn="just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A 6 year old child had history of fever and sore throat a week ago and took aspirin for fever. Now presented with vomiting, confusion and lethargy. On examination, The child is disoriented with altered mental status hepatomegaly and hyper reflexia. </a:t>
            </a:r>
          </a:p>
          <a:p>
            <a:pPr marL="0" algn="just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marL="0" algn="just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What went wrong?</a:t>
            </a:r>
          </a:p>
          <a:p>
            <a:pPr marL="0" algn="just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marL="0" algn="just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What is the diagnosis?</a:t>
            </a:r>
          </a:p>
          <a:p>
            <a:pPr marL="0" algn="just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marL="0" algn="just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Can we use aspirin in children?</a:t>
            </a: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250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7900" y="425450"/>
            <a:ext cx="305371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Century Gothic" pitchFamily="34" charset="0"/>
              </a:rPr>
              <a:t>FACTITIOUS</a:t>
            </a:r>
            <a:r>
              <a:rPr sz="2000" b="1" spc="185" dirty="0">
                <a:latin typeface="Century Gothic" pitchFamily="34" charset="0"/>
              </a:rPr>
              <a:t> </a:t>
            </a:r>
            <a:r>
              <a:rPr sz="2000" b="1" spc="-20" dirty="0">
                <a:latin typeface="Century Gothic" pitchFamily="34" charset="0"/>
              </a:rPr>
              <a:t>FEVER</a:t>
            </a:r>
            <a:endParaRPr sz="2000" b="1" dirty="0">
              <a:latin typeface="Century Gothic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416050"/>
            <a:ext cx="6875900" cy="40682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065" marR="5080" algn="just">
              <a:lnSpc>
                <a:spcPct val="70900"/>
              </a:lnSpc>
              <a:spcBef>
                <a:spcPts val="695"/>
              </a:spcBef>
              <a:tabLst>
                <a:tab pos="208915" algn="l"/>
              </a:tabLst>
            </a:pPr>
            <a:r>
              <a:rPr lang="en-US" sz="1400" spc="55" dirty="0">
                <a:latin typeface="Century Gothic" panose="020B0502020202020204" pitchFamily="34" charset="0"/>
                <a:cs typeface="Times New Roman"/>
              </a:rPr>
              <a:t>Self induced fever by the 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patient</a:t>
            </a:r>
            <a:r>
              <a:rPr sz="1400" spc="330" dirty="0">
                <a:latin typeface="Century Gothic" panose="020B0502020202020204" pitchFamily="34" charset="0"/>
                <a:cs typeface="Times New Roman"/>
              </a:rPr>
              <a:t>  </a:t>
            </a:r>
            <a:endParaRPr lang="en-US" sz="1400" spc="330" dirty="0">
              <a:latin typeface="Century Gothic" panose="020B0502020202020204" pitchFamily="34" charset="0"/>
              <a:cs typeface="Times New Roman"/>
            </a:endParaRPr>
          </a:p>
          <a:p>
            <a:pPr marL="12065" marR="5080" algn="just">
              <a:lnSpc>
                <a:spcPct val="70900"/>
              </a:lnSpc>
              <a:spcBef>
                <a:spcPts val="695"/>
              </a:spcBef>
              <a:tabLst>
                <a:tab pos="208915" algn="l"/>
              </a:tabLst>
            </a:pP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12065" marR="5080" algn="just">
              <a:lnSpc>
                <a:spcPct val="70900"/>
              </a:lnSpc>
              <a:spcBef>
                <a:spcPts val="1575"/>
              </a:spcBef>
              <a:tabLst>
                <a:tab pos="208915" algn="l"/>
                <a:tab pos="262890" algn="l"/>
              </a:tabLst>
            </a:pP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Common methods used by patients</a:t>
            </a:r>
          </a:p>
          <a:p>
            <a:pPr marL="297815" marR="5080" lvl="7" indent="-285750" algn="just">
              <a:lnSpc>
                <a:spcPct val="709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208915" algn="l"/>
                <a:tab pos="262890" algn="l"/>
              </a:tabLst>
            </a:pP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Manipulation of thermometer</a:t>
            </a:r>
          </a:p>
          <a:p>
            <a:pPr marL="297815" marR="5080" lvl="7" indent="-285750" algn="just">
              <a:lnSpc>
                <a:spcPct val="709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208915" algn="l"/>
                <a:tab pos="262890" algn="l"/>
              </a:tabLst>
            </a:pP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Self injected  drugs:  thyroxine, atropine</a:t>
            </a:r>
          </a:p>
          <a:p>
            <a:pPr marL="297815" marR="5080" lvl="7" indent="-285750" algn="just">
              <a:lnSpc>
                <a:spcPct val="709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208915" algn="l"/>
                <a:tab pos="262890" algn="l"/>
              </a:tabLst>
            </a:pPr>
            <a:endParaRPr lang="en-US" sz="1400" dirty="0">
              <a:latin typeface="Century Gothic" panose="020B0502020202020204" pitchFamily="34" charset="0"/>
              <a:cs typeface="Times New Roman"/>
            </a:endParaRPr>
          </a:p>
          <a:p>
            <a:pPr marL="12065" marR="5080" lvl="7" algn="just">
              <a:lnSpc>
                <a:spcPct val="70900"/>
              </a:lnSpc>
              <a:spcBef>
                <a:spcPts val="1575"/>
              </a:spcBef>
              <a:tabLst>
                <a:tab pos="208915" algn="l"/>
                <a:tab pos="262890" algn="l"/>
              </a:tabLst>
            </a:pP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Clue to diagnosis:</a:t>
            </a:r>
          </a:p>
          <a:p>
            <a:pPr marL="297815" marR="5080" lvl="7" indent="-285750" algn="just">
              <a:lnSpc>
                <a:spcPct val="709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208915" algn="l"/>
                <a:tab pos="262890" algn="l"/>
              </a:tabLst>
            </a:pP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Temperature pulse dissociation</a:t>
            </a:r>
          </a:p>
          <a:p>
            <a:pPr marL="297815" marR="5080" lvl="7" indent="-285750" algn="just">
              <a:lnSpc>
                <a:spcPct val="709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208915" algn="l"/>
                <a:tab pos="262890" algn="l"/>
              </a:tabLst>
            </a:pP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Normal inflammatory markers</a:t>
            </a:r>
          </a:p>
          <a:p>
            <a:pPr marL="297815" marR="5080" lvl="7" indent="-285750" algn="just">
              <a:lnSpc>
                <a:spcPct val="709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208915" algn="l"/>
                <a:tab pos="262890" algn="l"/>
              </a:tabLst>
            </a:pPr>
            <a:r>
              <a:rPr lang="en-US" sz="1400" dirty="0">
                <a:latin typeface="Century Gothic" panose="020B0502020202020204" pitchFamily="34" charset="0"/>
                <a:cs typeface="Times New Roman"/>
              </a:rPr>
              <a:t>Unusual fever patterns</a:t>
            </a:r>
          </a:p>
          <a:p>
            <a:pPr marL="297815" marR="5080" lvl="7" indent="-285750" algn="just">
              <a:lnSpc>
                <a:spcPct val="70900"/>
              </a:lnSpc>
              <a:spcBef>
                <a:spcPts val="1575"/>
              </a:spcBef>
              <a:buFont typeface="Arial" panose="020B0604020202020204" pitchFamily="34" charset="0"/>
              <a:buChar char="•"/>
              <a:tabLst>
                <a:tab pos="208915" algn="l"/>
                <a:tab pos="262890" algn="l"/>
              </a:tabLst>
            </a:pPr>
            <a:endParaRPr lang="en-US" sz="1400" dirty="0">
              <a:latin typeface="Century Gothic" panose="020B0502020202020204" pitchFamily="34" charset="0"/>
              <a:cs typeface="Times New Roman"/>
            </a:endParaRPr>
          </a:p>
          <a:p>
            <a:pPr marL="12065" marR="5080" lvl="7" algn="just">
              <a:lnSpc>
                <a:spcPct val="70900"/>
              </a:lnSpc>
              <a:spcBef>
                <a:spcPts val="1575"/>
              </a:spcBef>
              <a:tabLst>
                <a:tab pos="208915" algn="l"/>
                <a:tab pos="262890" algn="l"/>
              </a:tabLst>
            </a:pPr>
            <a:endParaRPr lang="en-US" sz="1400" dirty="0"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7300" y="1644650"/>
            <a:ext cx="3517898" cy="2921252"/>
          </a:xfrm>
          <a:prstGeom prst="rect">
            <a:avLst/>
          </a:prstGeom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783E-1E86-C8CC-798C-FE82CB31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PYREXIA OF UNKNOWN ORIGIN (PUO)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E4EF80-4BC8-858C-50B2-53D9B8AC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1263650"/>
            <a:ext cx="8204834" cy="430887"/>
          </a:xfrm>
        </p:spPr>
        <p:txBody>
          <a:bodyPr/>
          <a:lstStyle/>
          <a:p>
            <a:pPr marL="0" algn="just" rtl="0"/>
            <a:r>
              <a:rPr lang="en-GB" sz="1400" dirty="0">
                <a:latin typeface="Century Gothic" pitchFamily="34" charset="0"/>
              </a:rPr>
              <a:t>A fever ≥ 38.3°C (101°F) on multiple occasions, lasting for more than 3 weeks, with no clear diagnosis despite at least 1 week of inpatient investigation (or extensive outpatient evaluation)</a:t>
            </a:r>
            <a:endParaRPr lang="x-none" sz="1400" dirty="0">
              <a:latin typeface="Century Gothic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6FC031F-920C-42B7-3AF2-276582A10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2280739"/>
              </p:ext>
            </p:extLst>
          </p:nvPr>
        </p:nvGraphicFramePr>
        <p:xfrm>
          <a:off x="850900" y="2330450"/>
          <a:ext cx="8727896" cy="33505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9299">
                  <a:extLst>
                    <a:ext uri="{9D8B030D-6E8A-4147-A177-3AD203B41FA5}">
                      <a16:colId xmlns:a16="http://schemas.microsoft.com/office/drawing/2014/main" xmlns="" val="1115382237"/>
                    </a:ext>
                  </a:extLst>
                </a:gridCol>
                <a:gridCol w="5818597">
                  <a:extLst>
                    <a:ext uri="{9D8B030D-6E8A-4147-A177-3AD203B41FA5}">
                      <a16:colId xmlns:a16="http://schemas.microsoft.com/office/drawing/2014/main" xmlns="" val="1294620134"/>
                    </a:ext>
                  </a:extLst>
                </a:gridCol>
              </a:tblGrid>
              <a:tr h="466771">
                <a:tc gridSpan="2">
                  <a:txBody>
                    <a:bodyPr/>
                    <a:lstStyle/>
                    <a:p>
                      <a:pPr marL="0" algn="ctr" rtl="0"/>
                      <a:r>
                        <a:rPr lang="x-none" sz="1400" dirty="0">
                          <a:latin typeface="Century Gothic" pitchFamily="34" charset="0"/>
                        </a:rPr>
                        <a:t>Common caues of PUO</a:t>
                      </a:r>
                      <a:endParaRPr lang="x-none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rtl="0"/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1748924"/>
                  </a:ext>
                </a:extLst>
              </a:tr>
              <a:tr h="805658">
                <a:tc>
                  <a:txBody>
                    <a:bodyPr/>
                    <a:lstStyle/>
                    <a:p>
                      <a:pPr marL="0" algn="l" rtl="0"/>
                      <a:r>
                        <a:rPr lang="x-none" sz="1400" dirty="0">
                          <a:latin typeface="Century Gothic" pitchFamily="34" charset="0"/>
                        </a:rPr>
                        <a:t>Infections 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/>
                      <a:r>
                        <a:rPr lang="x-none" sz="1400" dirty="0">
                          <a:latin typeface="Century Gothic" pitchFamily="34" charset="0"/>
                        </a:rPr>
                        <a:t>Tuberculosis, HIV, endocarditis, depp abscess, brucellosis, psitacosis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61344"/>
                  </a:ext>
                </a:extLst>
              </a:tr>
              <a:tr h="466771">
                <a:tc>
                  <a:txBody>
                    <a:bodyPr/>
                    <a:lstStyle/>
                    <a:p>
                      <a:pPr marL="0" algn="l" rtl="0"/>
                      <a:r>
                        <a:rPr lang="x-none" sz="1400" dirty="0">
                          <a:latin typeface="Century Gothic" pitchFamily="34" charset="0"/>
                        </a:rPr>
                        <a:t>Neoplasm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/>
                      <a:r>
                        <a:rPr lang="x-none" sz="1400" dirty="0">
                          <a:latin typeface="Century Gothic" pitchFamily="34" charset="0"/>
                        </a:rPr>
                        <a:t>Lymphoma, leukemia, solid tumors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508265"/>
                  </a:ext>
                </a:extLst>
              </a:tr>
              <a:tr h="805658">
                <a:tc>
                  <a:txBody>
                    <a:bodyPr/>
                    <a:lstStyle/>
                    <a:p>
                      <a:pPr marL="0" algn="l" rtl="0"/>
                      <a:r>
                        <a:rPr lang="x-none" sz="1400" dirty="0">
                          <a:latin typeface="Century Gothic" pitchFamily="34" charset="0"/>
                        </a:rPr>
                        <a:t>Autoimmune diseases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/>
                      <a:r>
                        <a:rPr lang="x-none" sz="1400" dirty="0">
                          <a:latin typeface="Century Gothic" pitchFamily="34" charset="0"/>
                        </a:rPr>
                        <a:t>SLE, Vasculitis, Adult onset still’s disease, Granulamtous diseases (Sarcoidosis, crohn’s)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1156546"/>
                  </a:ext>
                </a:extLst>
              </a:tr>
              <a:tr h="805658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Century Gothic" pitchFamily="34" charset="0"/>
                        </a:rPr>
                        <a:t>Miscellaneous (~20%)</a:t>
                      </a:r>
                      <a:endParaRPr lang="en-GB" sz="14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/>
                      <a:r>
                        <a:rPr lang="x-none" sz="1400" dirty="0">
                          <a:latin typeface="Century Gothic" pitchFamily="34" charset="0"/>
                        </a:rPr>
                        <a:t>Thromboembolic disease, drug fever, Endocrine disease (hyperthyroidism, thyroiditis,)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6270613"/>
                  </a:ext>
                </a:extLst>
              </a:tr>
            </a:tbl>
          </a:graphicData>
        </a:graphic>
      </p:graphicFrame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372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064B2D-75B8-80EA-9F93-9DB70AC99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8100" y="1797050"/>
            <a:ext cx="8204834" cy="1477328"/>
          </a:xfrm>
        </p:spPr>
        <p:txBody>
          <a:bodyPr/>
          <a:lstStyle/>
          <a:p>
            <a:pPr marL="0" algn="ctr" rtl="0"/>
            <a:r>
              <a:rPr lang="en-GB" sz="2400" b="1" dirty="0">
                <a:solidFill>
                  <a:srgbClr val="404040"/>
                </a:solidFill>
                <a:effectLst/>
                <a:latin typeface="Century Gothic" pitchFamily="34" charset="0"/>
              </a:rPr>
              <a:t>Fever is not an illness in itself but a sign of the body's battle against infection or disease</a:t>
            </a:r>
          </a:p>
          <a:p>
            <a:pPr marL="0" algn="ctr" rtl="0"/>
            <a:endParaRPr lang="en-GB" sz="2400" b="1" dirty="0">
              <a:solidFill>
                <a:srgbClr val="404040"/>
              </a:solidFill>
              <a:latin typeface="Century Gothic" pitchFamily="34" charset="0"/>
            </a:endParaRPr>
          </a:p>
          <a:p>
            <a:pPr marL="0" algn="ctr" rtl="0"/>
            <a:r>
              <a:rPr lang="en-GB" sz="2400" b="1" dirty="0">
                <a:solidFill>
                  <a:srgbClr val="404040"/>
                </a:solidFill>
                <a:latin typeface="Century Gothic" pitchFamily="34" charset="0"/>
              </a:rPr>
              <a:t>Hippocrates</a:t>
            </a:r>
            <a:endParaRPr lang="x-none" sz="2400" b="1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24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0E943-7F0F-8165-5408-34C28B7C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HISTORY OF FEVER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BC348D-FD03-7B64-0745-5C9CF8C1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1263650"/>
            <a:ext cx="8433434" cy="2585323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Duration: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Acute &amp; shorter duration:   Usually infectious, self limiting</a:t>
            </a:r>
          </a:p>
          <a:p>
            <a:pPr lvl="1" algn="l" rtl="0"/>
            <a:endParaRPr lang="x-none" sz="1400" dirty="0">
              <a:latin typeface="Century Gothic" pitchFamily="34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Chronic (Prolong Duration): Usually &gt; 14 days, indicates malignancy, chronic infection, systtemic disease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Mode of onset: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Sudden onset: Develops over the hours (e.g. Dengue, influenza, UTI, Pneumonia)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Gradual onset: Develops slowly over the days or weeks (e.g TB, endocarditis, SLE)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10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545DA-F9CB-CB66-55B0-E9589E68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HISTORY OF FEVER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7ACA21-170E-490F-F66F-7E60BA253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339850"/>
            <a:ext cx="8204834" cy="2369880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Progression:  Continoue, intermittent, remitent or relapsing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Severity: Assess by quality of life, temerautre charting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Treatment rec</a:t>
            </a:r>
            <a:r>
              <a:rPr lang="en-GB" sz="1400" dirty="0" err="1">
                <a:latin typeface="Century Gothic" pitchFamily="34" charset="0"/>
              </a:rPr>
              <a:t>ei</a:t>
            </a:r>
            <a:r>
              <a:rPr lang="x-none" sz="1400" dirty="0">
                <a:latin typeface="Century Gothic" pitchFamily="34" charset="0"/>
              </a:rPr>
              <a:t>ved and outcome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Associated symptoms: These localizes to source of infection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345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120650"/>
            <a:ext cx="8215544" cy="901868"/>
          </a:xfrm>
          <a:prstGeom prst="rect">
            <a:avLst/>
          </a:prstGeom>
        </p:spPr>
        <p:txBody>
          <a:bodyPr vert="horz" wrap="square" lIns="89112" tIns="44556" rIns="89112" bIns="44556" rtlCol="0" anchor="ctr">
            <a:normAutofit/>
          </a:bodyPr>
          <a:lstStyle/>
          <a:p>
            <a:pPr marL="12376" marR="4950" algn="ctr" defTabSz="891083"/>
            <a:r>
              <a:rPr lang="en-US" sz="2000" b="1" dirty="0">
                <a:latin typeface="Century Gothic" pitchFamily="34" charset="0"/>
              </a:rPr>
              <a:t>University Motto, Vision, Values &amp; Goals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6100" y="1416050"/>
            <a:ext cx="6477000" cy="4474623"/>
          </a:xfrm>
          <a:prstGeom prst="rect">
            <a:avLst/>
          </a:prstGeom>
        </p:spPr>
        <p:txBody>
          <a:bodyPr vert="horz" lIns="89112" tIns="44556" rIns="89112" bIns="44556" rtlCol="0" anchor="t">
            <a:noAutofit/>
          </a:bodyPr>
          <a:lstStyle/>
          <a:p>
            <a:pPr marL="12376" indent="-222771" algn="just" defTabSz="891083">
              <a:lnSpc>
                <a:spcPct val="110000"/>
              </a:lnSpc>
              <a:spcBef>
                <a:spcPts val="9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Mission Statement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just" defTabSz="891083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anose="020B0502020202020204" pitchFamily="34" charset="0"/>
              </a:rPr>
              <a:t>To impart evidence-based research-oriented health professional education</a:t>
            </a:r>
          </a:p>
          <a:p>
            <a:pPr algn="just" defTabSz="891083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anose="020B0502020202020204" pitchFamily="34" charset="0"/>
              </a:rPr>
              <a:t>Best possible patient care</a:t>
            </a:r>
          </a:p>
          <a:p>
            <a:pPr marR="383661" algn="just" defTabSz="891083">
              <a:lnSpc>
                <a:spcPct val="110000"/>
              </a:lnSpc>
              <a:spcBef>
                <a:spcPts val="175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anose="020B0502020202020204" pitchFamily="34" charset="0"/>
              </a:rPr>
              <a:t>Mutual respect, ethical practice of healthcare and social accountability.</a:t>
            </a:r>
          </a:p>
          <a:p>
            <a:pPr marL="12376" indent="-222771" algn="just" defTabSz="891083">
              <a:lnSpc>
                <a:spcPct val="110000"/>
              </a:lnSpc>
              <a:spcBef>
                <a:spcPts val="984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Vision and Values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just" defTabSz="891083">
              <a:lnSpc>
                <a:spcPct val="110000"/>
              </a:lnSpc>
              <a:spcBef>
                <a:spcPts val="614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anose="020B0502020202020204" pitchFamily="34" charset="0"/>
              </a:rPr>
              <a:t>Highly recognized and accredited </a:t>
            </a:r>
            <a:r>
              <a:rPr lang="en-US" sz="1400" dirty="0" err="1">
                <a:latin typeface="Century Gothic" panose="020B0502020202020204" pitchFamily="34" charset="0"/>
              </a:rPr>
              <a:t>centre</a:t>
            </a:r>
            <a:r>
              <a:rPr lang="en-US" sz="1400" dirty="0">
                <a:latin typeface="Century Gothic" panose="020B0502020202020204" pitchFamily="34" charset="0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2376" indent="-222771" algn="just" defTabSz="891083">
              <a:lnSpc>
                <a:spcPct val="110000"/>
              </a:lnSpc>
              <a:spcBef>
                <a:spcPts val="1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Goals</a:t>
            </a:r>
            <a:endParaRPr lang="en-US" sz="1400" dirty="0">
              <a:latin typeface="Century Gothic" panose="020B0502020202020204" pitchFamily="34" charset="0"/>
            </a:endParaRPr>
          </a:p>
          <a:p>
            <a:pPr marR="4950" algn="just" defTabSz="891083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100000"/>
            </a:pPr>
            <a:r>
              <a:rPr lang="en-US" sz="1400" dirty="0">
                <a:latin typeface="Century Gothic" panose="020B0502020202020204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8" name="object 8" descr="A close-up of a gear&#10;&#10;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300" y="2330450"/>
            <a:ext cx="3260084" cy="2979883"/>
          </a:xfrm>
          <a:prstGeom prst="rect">
            <a:avLst/>
          </a:prstGeom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72099-E969-BC80-FA5A-6696001F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3492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FEVER AND RESPIRATORY DISEASES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6183C5-46DC-FC37-AED2-5D6420D60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1492250"/>
            <a:ext cx="8204834" cy="215444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Associated symptoms: Cough, sputum production, shortness of breath, chest pain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5EB251-421B-4DAF-210C-EAAC526661AD}"/>
              </a:ext>
            </a:extLst>
          </p:cNvPr>
          <p:cNvSpPr txBox="1"/>
          <p:nvPr/>
        </p:nvSpPr>
        <p:spPr>
          <a:xfrm>
            <a:off x="698500" y="2101850"/>
            <a:ext cx="7315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400" dirty="0">
                <a:latin typeface="Century Gothic" pitchFamily="34" charset="0"/>
              </a:rPr>
              <a:t>Upper respiratory tract infections: pharyngitis, sinusitis, common cold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Lower respiratory tract infections: Pneumonia, Bronchitis, Bronchiolitis 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Tuberculosis: 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Covid 19 and influenza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Lung abscess or empyema:  </a:t>
            </a:r>
          </a:p>
        </p:txBody>
      </p:sp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424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3C4FB-27F8-102F-B47D-51717BA9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FEVER AND CARDIAC DISEASES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6F440C-1F4E-9BA8-45A9-DBBC3C84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2254250"/>
            <a:ext cx="8204834" cy="1508105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Infective endocarditis: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Myocarditis: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Pericarditis: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EF1285-567A-D9A3-A1B3-095EF19AEFC1}"/>
              </a:ext>
            </a:extLst>
          </p:cNvPr>
          <p:cNvSpPr txBox="1"/>
          <p:nvPr/>
        </p:nvSpPr>
        <p:spPr>
          <a:xfrm>
            <a:off x="850900" y="1416050"/>
            <a:ext cx="8985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400" dirty="0">
                <a:latin typeface="Century Gothic" pitchFamily="34" charset="0"/>
              </a:rPr>
              <a:t>Associated sign and symptoms : Chest pain, shortness of breath, edema, weight loss, fatigue , murmur</a:t>
            </a:r>
          </a:p>
        </p:txBody>
      </p:sp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7382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1E302-21DC-41E8-1726-3A99036D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3492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FEVER AND NEUROLOGICAL DISEASES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80936F-F4FA-9326-F311-033756E8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25650"/>
            <a:ext cx="8128634" cy="1938992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Meningitis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Encephalitis: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Brain abscess: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Central fever: Fever due to hypothalamic dysfunction (After stroke or brain injury)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Neuroleptic malignant syndrome: Drug induced fever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371916-3F6F-DD44-0AC0-D77E3C5C30A8}"/>
              </a:ext>
            </a:extLst>
          </p:cNvPr>
          <p:cNvSpPr txBox="1"/>
          <p:nvPr/>
        </p:nvSpPr>
        <p:spPr>
          <a:xfrm>
            <a:off x="698500" y="1263650"/>
            <a:ext cx="912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400" dirty="0">
                <a:latin typeface="Century Gothic" pitchFamily="34" charset="0"/>
              </a:rPr>
              <a:t>Localizing symptoms: Headache, neck stiffness, loss of consciousness, Focal neurological deficits</a:t>
            </a:r>
          </a:p>
        </p:txBody>
      </p:sp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586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1E990-07C5-7BC4-41F9-FAFAFA19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FEVER IN GASTROINSTINAL DISEASES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5C8A1F-C8B0-05BE-3913-09E5DE9EC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5650"/>
            <a:ext cx="8357234" cy="1938992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Infectious gastroenteritis: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Appendicitis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Inflammatory Bowel Diseases: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Hepatitis/liver abscess: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Peritonitis: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D86AA8-3F62-EA8A-5F1D-CD375AB9DCDA}"/>
              </a:ext>
            </a:extLst>
          </p:cNvPr>
          <p:cNvSpPr txBox="1"/>
          <p:nvPr/>
        </p:nvSpPr>
        <p:spPr>
          <a:xfrm>
            <a:off x="622300" y="1187450"/>
            <a:ext cx="868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Abdominal ,vomiting, diarrhea, jaundice, change in bowel habits, per rectal bleeding</a:t>
            </a:r>
          </a:p>
        </p:txBody>
      </p:sp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6662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4C326-481A-87DB-35EB-4A286559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3492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FEVER IN GENITOURINARY DISEASES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F37AE8-E31A-E69D-B0A5-E60B838FC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949450"/>
            <a:ext cx="8204834" cy="2369880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Urinary tract infection: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Prostatitis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Epididymitis/orchitis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Pelvic inflammatory disease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Renal abscess/perinephric abscess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764A81-9440-3394-2DFF-B2BE5493D254}"/>
              </a:ext>
            </a:extLst>
          </p:cNvPr>
          <p:cNvSpPr txBox="1"/>
          <p:nvPr/>
        </p:nvSpPr>
        <p:spPr>
          <a:xfrm>
            <a:off x="546100" y="1187450"/>
            <a:ext cx="851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400" dirty="0">
                <a:latin typeface="Century Gothic" pitchFamily="34" charset="0"/>
              </a:rPr>
              <a:t>Localizing symptoms: Dysurea,frequency/urgency  flank pain, perineal or suprapubic discomfort</a:t>
            </a:r>
          </a:p>
        </p:txBody>
      </p:sp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003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CA7A0-1C70-F739-F8B1-61749FC7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FEVER IN ENDOCRINE DISEASES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3F4B0A-8AA0-EAF3-6CD5-544262BA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2025650"/>
            <a:ext cx="8204834" cy="1938992"/>
          </a:xfrm>
        </p:spPr>
        <p:txBody>
          <a:bodyPr/>
          <a:lstStyle/>
          <a:p>
            <a:pPr marL="0" algn="l" rtl="0"/>
            <a:r>
              <a:rPr lang="en-GB" sz="1400" dirty="0">
                <a:latin typeface="Century Gothic" pitchFamily="34" charset="0"/>
              </a:rPr>
              <a:t>T</a:t>
            </a:r>
            <a:r>
              <a:rPr lang="x-none" sz="1400" dirty="0">
                <a:latin typeface="Century Gothic" pitchFamily="34" charset="0"/>
              </a:rPr>
              <a:t>hyroid storm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Adrenla insufficiency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Pheochromocytoma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Graves disease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Thyroiditis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C4732F-DE2B-3054-00F7-997F92A6FFB0}"/>
              </a:ext>
            </a:extLst>
          </p:cNvPr>
          <p:cNvSpPr txBox="1"/>
          <p:nvPr/>
        </p:nvSpPr>
        <p:spPr>
          <a:xfrm>
            <a:off x="546100" y="118745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x-none" sz="1400" dirty="0">
                <a:latin typeface="Century Gothic" pitchFamily="34" charset="0"/>
              </a:rPr>
              <a:t>Localizing smptoms: Palpitations, heat intolerance, sweating, Skin hyperpigmentation, </a:t>
            </a:r>
          </a:p>
          <a:p>
            <a:pPr algn="just" rtl="0"/>
            <a:r>
              <a:rPr lang="x-none" sz="1400" dirty="0">
                <a:latin typeface="Century Gothic" pitchFamily="34" charset="0"/>
              </a:rPr>
              <a:t>goiter, ophthalmopathy, tremors</a:t>
            </a:r>
          </a:p>
        </p:txBody>
      </p:sp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206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F5C27-367B-6C80-FD38-948B2B76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FEVER IN HEMATOLOGY &amp; ONCOLOGY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0DE7C6-C0E6-4253-1203-1B0CB9270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1416050"/>
            <a:ext cx="8204834" cy="2154436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Neutropenic fever: Fever in presence of neutropenia (ANC &lt; </a:t>
            </a:r>
            <a:r>
              <a:rPr lang="en-GB" sz="1400" dirty="0">
                <a:latin typeface="Century Gothic" pitchFamily="34" charset="0"/>
              </a:rPr>
              <a:t>500/µL)</a:t>
            </a:r>
          </a:p>
          <a:p>
            <a:pPr marL="0" algn="l" rtl="0"/>
            <a:endParaRPr lang="en-GB" sz="1400" dirty="0">
              <a:latin typeface="Century Gothic" pitchFamily="34" charset="0"/>
            </a:endParaRPr>
          </a:p>
          <a:p>
            <a:pPr marL="0" algn="l" rtl="0"/>
            <a:endParaRPr lang="en-GB" sz="1400" dirty="0">
              <a:latin typeface="Century Gothic" pitchFamily="34" charset="0"/>
            </a:endParaRPr>
          </a:p>
          <a:p>
            <a:pPr marL="0" algn="l" rtl="0"/>
            <a:r>
              <a:rPr lang="en-GB" sz="1400" dirty="0">
                <a:latin typeface="Century Gothic" pitchFamily="34" charset="0"/>
              </a:rPr>
              <a:t>Fever, night sweats, weight loss: Lymphoma, tuberculosis, brucellosis</a:t>
            </a:r>
          </a:p>
          <a:p>
            <a:pPr marL="0" algn="l" rtl="0"/>
            <a:r>
              <a:rPr lang="en-GB" sz="1400" dirty="0">
                <a:latin typeface="Century Gothic" pitchFamily="34" charset="0"/>
              </a:rPr>
              <a:t> </a:t>
            </a:r>
          </a:p>
          <a:p>
            <a:pPr marL="0" algn="l" rtl="0"/>
            <a:endParaRPr lang="en-GB" sz="1400" dirty="0">
              <a:latin typeface="Century Gothic" pitchFamily="34" charset="0"/>
            </a:endParaRPr>
          </a:p>
          <a:p>
            <a:pPr marL="0" algn="l" rtl="0"/>
            <a:r>
              <a:rPr lang="en-GB" sz="1400" dirty="0">
                <a:latin typeface="Century Gothic" pitchFamily="34" charset="0"/>
              </a:rPr>
              <a:t>Fever with bone pain: Leukaemia, multiple myeloma, bone metastasis</a:t>
            </a:r>
          </a:p>
          <a:p>
            <a:pPr marL="0" algn="l" rtl="0"/>
            <a:endParaRPr lang="en-GB" sz="1400" dirty="0">
              <a:latin typeface="Century Gothic" pitchFamily="34" charset="0"/>
            </a:endParaRPr>
          </a:p>
          <a:p>
            <a:pPr marL="0" algn="l" rtl="0"/>
            <a:endParaRPr lang="en-GB" sz="1400" dirty="0">
              <a:latin typeface="Century Gothic" pitchFamily="34" charset="0"/>
            </a:endParaRPr>
          </a:p>
          <a:p>
            <a:pPr marL="0" algn="l" rtl="0"/>
            <a:r>
              <a:rPr lang="en-GB" sz="1400" dirty="0">
                <a:latin typeface="Century Gothic" pitchFamily="34" charset="0"/>
              </a:rPr>
              <a:t>Fever with hepatosplenomegaly: Leukaemia, lymphoma, malaria, leishmaniasis</a:t>
            </a:r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3512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162E9-54E9-0C11-38D0-0F9955C2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425450"/>
            <a:ext cx="8181975" cy="307777"/>
          </a:xfrm>
        </p:spPr>
        <p:txBody>
          <a:bodyPr/>
          <a:lstStyle/>
          <a:p>
            <a:pPr algn="ctr"/>
            <a:r>
              <a:rPr lang="en-GB" sz="2000" b="1" dirty="0" smtClean="0">
                <a:latin typeface="Century Gothic" pitchFamily="34" charset="0"/>
              </a:rPr>
              <a:t>F</a:t>
            </a:r>
            <a:r>
              <a:rPr lang="x-none" sz="2000" b="1" smtClean="0">
                <a:latin typeface="Century Gothic" pitchFamily="34" charset="0"/>
              </a:rPr>
              <a:t>EVER IN DERMATOLOGY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36D51-F849-EEE3-C3AB-428312D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949450"/>
            <a:ext cx="8204834" cy="3231654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Bacterial: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Celuulitis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Necrotizing Fascitis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Scarlet fever</a:t>
            </a:r>
          </a:p>
          <a:p>
            <a:pPr algn="l" rtl="0"/>
            <a:r>
              <a:rPr lang="x-none" sz="1400" dirty="0">
                <a:latin typeface="Century Gothic" pitchFamily="34" charset="0"/>
              </a:rPr>
              <a:t>Viral: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Varicella (chicken pox)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Measles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Rubella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Hand, foot and mouth disease</a:t>
            </a:r>
          </a:p>
          <a:p>
            <a:pPr algn="l" rtl="0"/>
            <a:r>
              <a:rPr lang="x-none" sz="1400" dirty="0">
                <a:latin typeface="Century Gothic" pitchFamily="34" charset="0"/>
              </a:rPr>
              <a:t>Drug induced :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DRESS syndrome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Steven-Johnson syndrome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Toxic eidermal Necrolysis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lvl="1" algn="l" rtl="0"/>
            <a:endParaRPr lang="x-none" sz="1400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ECA92B-C7CB-6735-D4A3-F4C6A4B64441}"/>
              </a:ext>
            </a:extLst>
          </p:cNvPr>
          <p:cNvSpPr txBox="1"/>
          <p:nvPr/>
        </p:nvSpPr>
        <p:spPr>
          <a:xfrm>
            <a:off x="774700" y="1263650"/>
            <a:ext cx="6546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400" dirty="0">
                <a:latin typeface="Century Gothic" pitchFamily="34" charset="0"/>
              </a:rPr>
              <a:t>Pattern of the skin rash is the major localizing sign </a:t>
            </a:r>
          </a:p>
        </p:txBody>
      </p:sp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9896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E18AA3-F552-9196-8D43-280C5B612E25}"/>
              </a:ext>
            </a:extLst>
          </p:cNvPr>
          <p:cNvSpPr txBox="1"/>
          <p:nvPr/>
        </p:nvSpPr>
        <p:spPr>
          <a:xfrm>
            <a:off x="2527300" y="42545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none" sz="2000" b="1" smtClean="0">
                <a:latin typeface="Century Gothic" pitchFamily="34" charset="0"/>
              </a:rPr>
              <a:t>FEVER &amp; MUSCULOSKELETAL SYSTEM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D33EFC-0E66-7524-3407-8BCD631DFF46}"/>
              </a:ext>
            </a:extLst>
          </p:cNvPr>
          <p:cNvSpPr txBox="1"/>
          <p:nvPr/>
        </p:nvSpPr>
        <p:spPr>
          <a:xfrm>
            <a:off x="850900" y="2482850"/>
            <a:ext cx="5715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400" dirty="0">
                <a:latin typeface="Century Gothic" pitchFamily="34" charset="0"/>
              </a:rPr>
              <a:t>SLE: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Rheumatic fever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Vasculitis (giant cell arteritis, Polyarteeritis nodosa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Adult onset still’s disease: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Septic arthritis:</a:t>
            </a:r>
          </a:p>
          <a:p>
            <a:pPr algn="l" rtl="0"/>
            <a:endParaRPr lang="x-none" sz="1400" dirty="0">
              <a:latin typeface="Century Gothic" pitchFamily="34" charset="0"/>
            </a:endParaRPr>
          </a:p>
          <a:p>
            <a:pPr algn="l" rtl="0"/>
            <a:r>
              <a:rPr lang="x-none" sz="1400" dirty="0">
                <a:latin typeface="Century Gothic" pitchFamily="34" charset="0"/>
              </a:rPr>
              <a:t>Osteomyelitis: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C49751FC-9098-EC06-5700-47ACDB46FA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4100" y="3779837"/>
            <a:ext cx="2074164" cy="1997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51B06D-BF34-3ED8-6F4A-A69159DCE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208" y="1343025"/>
            <a:ext cx="1877948" cy="2239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367E8B-A9FE-2B27-7CD8-F95327475FF0}"/>
              </a:ext>
            </a:extLst>
          </p:cNvPr>
          <p:cNvSpPr txBox="1"/>
          <p:nvPr/>
        </p:nvSpPr>
        <p:spPr>
          <a:xfrm>
            <a:off x="698500" y="1416050"/>
            <a:ext cx="496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x-none" sz="1400" dirty="0">
                <a:latin typeface="Century Gothic" pitchFamily="34" charset="0"/>
              </a:rPr>
              <a:t>Localizing sign and symptoms: Pattern of arthritis, Rash ,</a:t>
            </a:r>
          </a:p>
          <a:p>
            <a:pPr algn="l" rtl="0"/>
            <a:r>
              <a:rPr lang="x-none" sz="1400" dirty="0">
                <a:latin typeface="Century Gothic" pitchFamily="34" charset="0"/>
              </a:rPr>
              <a:t>Bone pain, Myopathy</a:t>
            </a:r>
          </a:p>
        </p:txBody>
      </p:sp>
      <p:pic>
        <p:nvPicPr>
          <p:cNvPr id="9" name="Google Shape;56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0162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DABE9-29F4-B682-BEFB-69624399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349250"/>
            <a:ext cx="8181975" cy="457200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HISTORY OF PAST ILLNESS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6ACED9-5449-5D7C-673E-33932EB0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1416050"/>
            <a:ext cx="8204834" cy="1938992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History of immunosuppression: HIV, Chemotherapeutic drugs, Malignancy,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Chronic illness: Diabetes mellitus, CKD, Autoimmune diseases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Surgical or procedure history: Prosthetic heart valves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Trauma/accidents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History of bllod transfusion</a:t>
            </a: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918700" y="3492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162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425450"/>
            <a:ext cx="8422873" cy="320274"/>
          </a:xfrm>
          <a:prstGeom prst="rect">
            <a:avLst/>
          </a:prstGeom>
        </p:spPr>
        <p:txBody>
          <a:bodyPr vert="horz" wrap="square" lIns="0" tIns="12377" rIns="0" bIns="0" rtlCol="0" anchor="t">
            <a:spAutoFit/>
          </a:bodyPr>
          <a:lstStyle/>
          <a:p>
            <a:pPr marL="12376" algn="ctr">
              <a:spcBef>
                <a:spcPts val="97"/>
              </a:spcBef>
            </a:pPr>
            <a:r>
              <a:rPr sz="2000" b="1" dirty="0">
                <a:latin typeface="Century Gothic" pitchFamily="34" charset="0"/>
              </a:rPr>
              <a:t>SEQUENCE OF LGIS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4700" y="1568450"/>
            <a:ext cx="8422873" cy="2097673"/>
          </a:xfrm>
          <a:prstGeom prst="rect">
            <a:avLst/>
          </a:prstGeom>
        </p:spPr>
        <p:txBody>
          <a:bodyPr vert="horz" wrap="square" lIns="0" tIns="136762" rIns="0" bIns="0" rtlCol="0" anchor="t">
            <a:spAutoFit/>
          </a:bodyPr>
          <a:lstStyle/>
          <a:p>
            <a:pPr marL="12376">
              <a:lnSpc>
                <a:spcPct val="150000"/>
              </a:lnSpc>
              <a:spcBef>
                <a:spcPts val="1077"/>
              </a:spcBef>
            </a:pPr>
            <a:r>
              <a:rPr lang="en-US" sz="1400" dirty="0">
                <a:latin typeface="Century Gothic" pitchFamily="34" charset="0"/>
              </a:rPr>
              <a:t>Learning objectives</a:t>
            </a:r>
          </a:p>
          <a:p>
            <a:pPr marL="12376" marR="4950">
              <a:lnSpc>
                <a:spcPct val="150000"/>
              </a:lnSpc>
              <a:spcBef>
                <a:spcPts val="960"/>
              </a:spcBef>
              <a:tabLst>
                <a:tab pos="2199242" algn="l"/>
                <a:tab pos="2692431" algn="l"/>
                <a:tab pos="4111976" algn="l"/>
                <a:tab pos="5097117" algn="l"/>
                <a:tab pos="6558741" algn="l"/>
              </a:tabLst>
            </a:pPr>
            <a:r>
              <a:rPr lang="en-US" sz="1400" dirty="0">
                <a:latin typeface="Century Gothic" pitchFamily="34" charset="0"/>
              </a:rPr>
              <a:t>What is Pyrexia of Unknown Origin and how to diagnose it?(core concept = 70%)</a:t>
            </a:r>
          </a:p>
          <a:p>
            <a:pPr marL="12376" marR="5569">
              <a:lnSpc>
                <a:spcPct val="150000"/>
              </a:lnSpc>
              <a:spcBef>
                <a:spcPts val="1009"/>
              </a:spcBef>
              <a:tabLst>
                <a:tab pos="1697389" algn="l"/>
                <a:tab pos="3774107" algn="l"/>
                <a:tab pos="4912713" algn="l"/>
              </a:tabLst>
            </a:pPr>
            <a:r>
              <a:rPr lang="en-US" sz="1400" dirty="0">
                <a:latin typeface="Century Gothic" pitchFamily="34" charset="0"/>
              </a:rPr>
              <a:t>Related pathology and pharmacology (horizontal integration 15%)</a:t>
            </a:r>
          </a:p>
          <a:p>
            <a:pPr marL="12376" marR="5569">
              <a:lnSpc>
                <a:spcPct val="150000"/>
              </a:lnSpc>
              <a:spcBef>
                <a:spcPts val="887"/>
              </a:spcBef>
              <a:tabLst>
                <a:tab pos="1385510" algn="l"/>
                <a:tab pos="2628075" algn="l"/>
                <a:tab pos="2997504" algn="l"/>
                <a:tab pos="4800090" algn="l"/>
              </a:tabLst>
            </a:pPr>
            <a:r>
              <a:rPr lang="en-US" sz="1400" dirty="0">
                <a:latin typeface="Century Gothic" pitchFamily="34" charset="0"/>
              </a:rPr>
              <a:t>Recent advances and developments. (vertical integration – 10%)</a:t>
            </a:r>
          </a:p>
          <a:p>
            <a:pPr marL="12376" marR="1376228">
              <a:lnSpc>
                <a:spcPct val="150000"/>
              </a:lnSpc>
              <a:spcBef>
                <a:spcPts val="78"/>
              </a:spcBef>
            </a:pPr>
            <a:r>
              <a:rPr lang="en-US" sz="1400" dirty="0">
                <a:latin typeface="Century Gothic" pitchFamily="34" charset="0"/>
              </a:rPr>
              <a:t>Research article related to topic (3%) Ethics (2%)</a:t>
            </a: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A2038-A59F-58AB-A7E4-BF1AC564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DRUG HISTORY IMMUNIZATION HISTORY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38F37-F5AD-9746-8740-BDBEDDA3C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339850"/>
            <a:ext cx="8204834" cy="3190682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Drug induced fever: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Antibiotics: Beta-lactams, Sulfonamide, vancomycin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Anticonvolsants: Phenytoin, carbamazepine, valproate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Biologics: TNF inhibitors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Vaccination  and  fever: Fever may be due to vaccination or missed vaccination </a:t>
            </a: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Vaccination induced fever: 24-48 hours vaccine </a:t>
            </a: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5767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56345-2D85-58AE-913C-3C73ABB1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IMMUNIZATION HISTORY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1F557A-FC47-8652-1544-C3DE5857C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339850"/>
            <a:ext cx="8204834" cy="4160178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Fever may be due to vaccination or missed vaccination </a:t>
            </a: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Post vaccination fever: Mild and self limiting, </a:t>
            </a: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Missed Vaccinations: Specially in splenectomized patients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No Pneumococcal vaccine: Pneumonia risk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No Meningococcal vaccine: Meningitis risk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No childhood vaccine: Measles, mumps and rubella risk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algn="ctr" rtl="0">
              <a:lnSpc>
                <a:spcPct val="150000"/>
              </a:lnSpc>
            </a:pPr>
            <a:r>
              <a:rPr lang="x-none" sz="1400" b="1" dirty="0">
                <a:solidFill>
                  <a:srgbClr val="C00000"/>
                </a:solidFill>
                <a:latin typeface="Century Gothic" pitchFamily="34" charset="0"/>
              </a:rPr>
              <a:t>Any fever (&gt;38.5</a:t>
            </a:r>
            <a:r>
              <a:rPr lang="x-none" sz="1400" b="1" baseline="30000" dirty="0">
                <a:solidFill>
                  <a:srgbClr val="C00000"/>
                </a:solidFill>
                <a:latin typeface="Century Gothic" pitchFamily="34" charset="0"/>
              </a:rPr>
              <a:t>0</a:t>
            </a:r>
            <a:r>
              <a:rPr lang="x-none" sz="1400" b="1" dirty="0">
                <a:solidFill>
                  <a:srgbClr val="C00000"/>
                </a:solidFill>
                <a:latin typeface="Century Gothic" pitchFamily="34" charset="0"/>
              </a:rPr>
              <a:t>) in a splenectomized patient is medical emergency as patient is at the risk of fulminant sepsis</a:t>
            </a: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marL="0"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358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72F72-0EF9-601F-1B0D-C303FE91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TRAVEL HISTORY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C57981-7DB6-950C-5605-8B9A74B28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1111250"/>
            <a:ext cx="8204834" cy="4160178"/>
          </a:xfrm>
        </p:spPr>
        <p:txBody>
          <a:bodyPr/>
          <a:lstStyle/>
          <a:p>
            <a:pPr marL="0"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Name of the area, Duration of stay </a:t>
            </a:r>
          </a:p>
          <a:p>
            <a:pPr marL="0"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Short incubation period (&lt; 7 days): Dengue, Leptospirosis, typhoid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Medium incubation period (1-3 weeks): malaria, typhoid, rickettsial fever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Long incubation period: (&gt; 3 weeks): TB, Leishmaniais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Mosquito bite: Malaria, dengue, chickungunya</a:t>
            </a: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Fresh water exposure: Leptospirosis, Schistosomiasis</a:t>
            </a: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Animal contact: Rabies, Brucellosis</a:t>
            </a:r>
          </a:p>
          <a:p>
            <a:pPr algn="l" rtl="0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Uncooked food/water: Typoi, Hepatitis A/E</a:t>
            </a:r>
          </a:p>
        </p:txBody>
      </p:sp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403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E8ADC-5849-BC5B-5442-985920D1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3492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PERSONAL AND SOCIAL HISTORY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0C1084-0B0C-3B0C-A808-CD53F4BD7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187450"/>
            <a:ext cx="8204834" cy="4093428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Drinking water source: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Sanitation status of home and surrounding area: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Animal/pets at home: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Consumption of unpasteurized milk: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Sexual history: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Illicit drug use and injection and sharing of needle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endParaRPr lang="x-none" sz="14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869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9F9BD-3B4A-D131-D4AF-C4BF66B3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4254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INVESTIGATIONS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65CB8C-0162-52DD-79BB-31A30BE5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1568450"/>
            <a:ext cx="8204834" cy="2544351"/>
          </a:xfrm>
        </p:spPr>
        <p:txBody>
          <a:bodyPr/>
          <a:lstStyle/>
          <a:p>
            <a:pPr marL="0" algn="l" rtl="0">
              <a:lnSpc>
                <a:spcPct val="150000"/>
              </a:lnSpc>
            </a:pPr>
            <a:r>
              <a:rPr lang="x-none" sz="1400" dirty="0">
                <a:latin typeface="Century Gothic" pitchFamily="34" charset="0"/>
              </a:rPr>
              <a:t>Initial basic investigations: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CBC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Urine analysis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Chest X-ray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ESR and CRP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Blood Cultures before starting antibiotics. 2-3 sets from different sites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Urine Cultures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Liver functions, Renal functions</a:t>
            </a: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9595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66B1D-FB6E-1627-2FEC-23AF16F0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3492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TARGETED INVESTIGATIONS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2335C-013C-2CFE-EA21-01E81D03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797050"/>
            <a:ext cx="8204834" cy="2369880"/>
          </a:xfrm>
        </p:spPr>
        <p:txBody>
          <a:bodyPr/>
          <a:lstStyle/>
          <a:p>
            <a:pPr marL="0" algn="l" rtl="0"/>
            <a:r>
              <a:rPr lang="x-none" sz="1400" dirty="0">
                <a:latin typeface="Century Gothic" pitchFamily="34" charset="0"/>
              </a:rPr>
              <a:t>Lymph node biopsy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Bone Marrow Biopsy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ANA, RA factor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Sputum studies: 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Viral serology</a:t>
            </a:r>
          </a:p>
          <a:p>
            <a:pPr marL="0" algn="l" rtl="0"/>
            <a:endParaRPr lang="x-none" sz="1400" dirty="0">
              <a:latin typeface="Century Gothic" pitchFamily="34" charset="0"/>
            </a:endParaRPr>
          </a:p>
          <a:p>
            <a:pPr marL="0" algn="l" rtl="0"/>
            <a:r>
              <a:rPr lang="x-none" sz="1400" dirty="0">
                <a:latin typeface="Century Gothic" pitchFamily="34" charset="0"/>
              </a:rPr>
              <a:t>CT scan/MRI</a:t>
            </a:r>
          </a:p>
        </p:txBody>
      </p:sp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5566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349250"/>
            <a:ext cx="8181975" cy="400110"/>
          </a:xfrm>
          <a:prstGeom prst="rect">
            <a:avLst/>
          </a:prstGeom>
        </p:spPr>
        <p:txBody>
          <a:bodyPr vert="horz" wrap="square" lIns="0" tIns="9144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130" dirty="0" smtClean="0">
                <a:latin typeface="Century Gothic" pitchFamily="34" charset="0"/>
              </a:rPr>
              <a:t>RED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spc="65" dirty="0" smtClean="0">
                <a:latin typeface="Century Gothic" pitchFamily="34" charset="0"/>
              </a:rPr>
              <a:t>FLAGS</a:t>
            </a:r>
            <a:endParaRPr lang="en-US" sz="2000" b="1" spc="65" dirty="0">
              <a:latin typeface="Century Gothic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1644650"/>
            <a:ext cx="7466965" cy="1808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915" algn="l"/>
              </a:tabLst>
            </a:pPr>
            <a:r>
              <a:rPr sz="1400" spc="60" dirty="0">
                <a:latin typeface="Century Gothic" panose="020B0502020202020204" pitchFamily="34" charset="0"/>
                <a:cs typeface="Times New Roman"/>
              </a:rPr>
              <a:t>The</a:t>
            </a:r>
            <a:r>
              <a:rPr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5" dirty="0">
                <a:latin typeface="Century Gothic" panose="020B0502020202020204" pitchFamily="34" charset="0"/>
                <a:cs typeface="Times New Roman"/>
              </a:rPr>
              <a:t>following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are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of</a:t>
            </a:r>
            <a:r>
              <a:rPr sz="1400" spc="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particular</a:t>
            </a:r>
            <a:r>
              <a:rPr sz="1400" spc="3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45" dirty="0">
                <a:latin typeface="Century Gothic" panose="020B0502020202020204" pitchFamily="34" charset="0"/>
                <a:cs typeface="Times New Roman"/>
              </a:rPr>
              <a:t>concern: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208915" algn="l"/>
              </a:tabLst>
            </a:pPr>
            <a:r>
              <a:rPr sz="1400" spc="445" dirty="0">
                <a:latin typeface="Century Gothic" panose="020B0502020202020204" pitchFamily="34" charset="0"/>
                <a:cs typeface="Times New Roman"/>
              </a:rPr>
              <a:t>•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Immunocompromise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208915" algn="l"/>
              </a:tabLst>
            </a:pPr>
            <a:r>
              <a:rPr sz="1400" spc="445" dirty="0">
                <a:latin typeface="Century Gothic" panose="020B0502020202020204" pitchFamily="34" charset="0"/>
                <a:cs typeface="Times New Roman"/>
              </a:rPr>
              <a:t>•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5" dirty="0">
                <a:latin typeface="Century Gothic" panose="020B0502020202020204" pitchFamily="34" charset="0"/>
                <a:cs typeface="Times New Roman"/>
              </a:rPr>
              <a:t>Heart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35" dirty="0">
                <a:latin typeface="Century Gothic" panose="020B0502020202020204" pitchFamily="34" charset="0"/>
                <a:cs typeface="Times New Roman"/>
              </a:rPr>
              <a:t>murmur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12701">
              <a:lnSpc>
                <a:spcPct val="100000"/>
              </a:lnSpc>
              <a:spcBef>
                <a:spcPts val="1380"/>
              </a:spcBef>
              <a:tabLst>
                <a:tab pos="265430" algn="l"/>
              </a:tabLst>
            </a:pPr>
            <a:r>
              <a:rPr sz="1400" spc="445" dirty="0">
                <a:latin typeface="Century Gothic" panose="020B0502020202020204" pitchFamily="34" charset="0"/>
                <a:cs typeface="Times New Roman"/>
              </a:rPr>
              <a:t>•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Presence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of</a:t>
            </a:r>
            <a:r>
              <a:rPr sz="1400" spc="6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inserted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devices</a:t>
            </a:r>
            <a:r>
              <a:rPr sz="1400" spc="114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(eg,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IV</a:t>
            </a:r>
            <a:r>
              <a:rPr sz="1400" spc="9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lines,</a:t>
            </a:r>
            <a:r>
              <a:rPr sz="1400" spc="1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pacemakers,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joint</a:t>
            </a:r>
            <a:r>
              <a:rPr sz="1400" spc="7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prostheses)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12701">
              <a:lnSpc>
                <a:spcPct val="100000"/>
              </a:lnSpc>
              <a:spcBef>
                <a:spcPts val="1370"/>
              </a:spcBef>
              <a:tabLst>
                <a:tab pos="265430" algn="l"/>
              </a:tabLst>
            </a:pPr>
            <a:r>
              <a:rPr sz="1400" spc="445" dirty="0">
                <a:latin typeface="Century Gothic" panose="020B0502020202020204" pitchFamily="34" charset="0"/>
                <a:cs typeface="Times New Roman"/>
              </a:rPr>
              <a:t>•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55" dirty="0">
                <a:latin typeface="Century Gothic" panose="020B0502020202020204" pitchFamily="34" charset="0"/>
                <a:cs typeface="Times New Roman"/>
              </a:rPr>
              <a:t>Recent</a:t>
            </a:r>
            <a:r>
              <a:rPr sz="1400" spc="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travel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to</a:t>
            </a:r>
            <a:r>
              <a:rPr sz="1400" spc="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endemic</a:t>
            </a:r>
            <a:r>
              <a:rPr sz="1400" spc="3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5" dirty="0">
                <a:latin typeface="Century Gothic" panose="020B0502020202020204" pitchFamily="34" charset="0"/>
                <a:cs typeface="Times New Roman"/>
              </a:rPr>
              <a:t>areas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909" y="1386839"/>
            <a:ext cx="2506979" cy="1879092"/>
          </a:xfrm>
          <a:prstGeom prst="rect">
            <a:avLst/>
          </a:prstGeom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0" y="196850"/>
            <a:ext cx="8181975" cy="579645"/>
          </a:xfrm>
          <a:prstGeom prst="rect">
            <a:avLst/>
          </a:prstGeom>
        </p:spPr>
        <p:txBody>
          <a:bodyPr vert="horz" wrap="square" lIns="0" tIns="221868" rIns="0" bIns="0" rtlCol="0">
            <a:spAutoFit/>
          </a:bodyPr>
          <a:lstStyle/>
          <a:p>
            <a:pPr marL="12700" marR="5080" algn="ctr">
              <a:lnSpc>
                <a:spcPts val="3040"/>
              </a:lnSpc>
              <a:spcBef>
                <a:spcPts val="475"/>
              </a:spcBef>
            </a:pPr>
            <a:r>
              <a:rPr lang="en-US" sz="2000" b="1" spc="190" dirty="0" smtClean="0">
                <a:latin typeface="Century Gothic" pitchFamily="34" charset="0"/>
              </a:rPr>
              <a:t>WHEN</a:t>
            </a:r>
            <a:r>
              <a:rPr lang="en-US" sz="2000" b="1" spc="55" dirty="0" smtClean="0">
                <a:latin typeface="Century Gothic" pitchFamily="34" charset="0"/>
              </a:rPr>
              <a:t> </a:t>
            </a:r>
            <a:r>
              <a:rPr lang="en-US" sz="2000" b="1" spc="85" dirty="0" smtClean="0">
                <a:latin typeface="Century Gothic" pitchFamily="34" charset="0"/>
              </a:rPr>
              <a:t>TO</a:t>
            </a:r>
            <a:r>
              <a:rPr lang="en-US" sz="2000" b="1" spc="60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Century Gothic" pitchFamily="34" charset="0"/>
              </a:rPr>
              <a:t>OBTAIN</a:t>
            </a:r>
            <a:r>
              <a:rPr lang="en-US" sz="2000" b="1" spc="-65" dirty="0" smtClean="0">
                <a:latin typeface="Century Gothic" pitchFamily="34" charset="0"/>
              </a:rPr>
              <a:t> </a:t>
            </a:r>
            <a:r>
              <a:rPr lang="en-US" sz="2000" b="1" spc="220" dirty="0" smtClean="0">
                <a:latin typeface="Century Gothic" pitchFamily="34" charset="0"/>
              </a:rPr>
              <a:t>AN</a:t>
            </a:r>
            <a:r>
              <a:rPr lang="en-US" sz="2000" b="1" spc="70" dirty="0" smtClean="0">
                <a:latin typeface="Century Gothic" pitchFamily="34" charset="0"/>
              </a:rPr>
              <a:t> </a:t>
            </a:r>
            <a:r>
              <a:rPr lang="en-US" sz="2000" b="1" spc="60" dirty="0" smtClean="0">
                <a:latin typeface="Century Gothic" pitchFamily="34" charset="0"/>
              </a:rPr>
              <a:t>INFECTIOUS</a:t>
            </a:r>
            <a:r>
              <a:rPr lang="en-US" sz="2000" b="1" spc="35" dirty="0" smtClean="0">
                <a:latin typeface="Century Gothic" pitchFamily="34" charset="0"/>
              </a:rPr>
              <a:t> </a:t>
            </a:r>
            <a:r>
              <a:rPr lang="en-US" sz="2000" b="1" spc="-10" dirty="0" smtClean="0">
                <a:latin typeface="Century Gothic" pitchFamily="34" charset="0"/>
              </a:rPr>
              <a:t>DISEASE </a:t>
            </a:r>
            <a:r>
              <a:rPr lang="en-US" sz="2000" b="1" spc="50" dirty="0" smtClean="0">
                <a:latin typeface="Century Gothic" pitchFamily="34" charset="0"/>
              </a:rPr>
              <a:t>CONSULT?</a:t>
            </a:r>
            <a:endParaRPr lang="en-US" sz="2000" b="1" spc="50" dirty="0">
              <a:latin typeface="Century Gothic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492250"/>
            <a:ext cx="9753599" cy="191462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50850" lvl="1" indent="-194945">
              <a:lnSpc>
                <a:spcPct val="150000"/>
              </a:lnSpc>
              <a:spcBef>
                <a:spcPts val="545"/>
              </a:spcBef>
              <a:buFont typeface="Arial"/>
              <a:buChar char="–"/>
              <a:tabLst>
                <a:tab pos="450850" algn="l"/>
              </a:tabLst>
            </a:pPr>
            <a:r>
              <a:rPr sz="1400" dirty="0">
                <a:latin typeface="Century Gothic" panose="020B0502020202020204" pitchFamily="34" charset="0"/>
                <a:cs typeface="Times New Roman"/>
              </a:rPr>
              <a:t>(1)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55" dirty="0">
                <a:latin typeface="Century Gothic" panose="020B0502020202020204" pitchFamily="34" charset="0"/>
                <a:cs typeface="Times New Roman"/>
              </a:rPr>
              <a:t>difficult-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to</a:t>
            </a:r>
            <a:r>
              <a:rPr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diagnose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patients</a:t>
            </a:r>
            <a:r>
              <a:rPr sz="1400" spc="3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5" dirty="0">
                <a:latin typeface="Century Gothic" panose="020B0502020202020204" pitchFamily="34" charset="0"/>
                <a:cs typeface="Times New Roman"/>
              </a:rPr>
              <a:t>with</a:t>
            </a:r>
            <a:r>
              <a:rPr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25" dirty="0">
                <a:latin typeface="Century Gothic" panose="020B0502020202020204" pitchFamily="34" charset="0"/>
                <a:cs typeface="Times New Roman"/>
              </a:rPr>
              <a:t>presumed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50" dirty="0">
                <a:latin typeface="Century Gothic" panose="020B0502020202020204" pitchFamily="34" charset="0"/>
                <a:cs typeface="Times New Roman"/>
              </a:rPr>
              <a:t>infections,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450850" lvl="1" indent="-194945">
              <a:lnSpc>
                <a:spcPct val="150000"/>
              </a:lnSpc>
              <a:spcBef>
                <a:spcPts val="555"/>
              </a:spcBef>
              <a:buFont typeface="Arial"/>
              <a:buChar char="–"/>
              <a:tabLst>
                <a:tab pos="450850" algn="l"/>
              </a:tabLst>
            </a:pPr>
            <a:r>
              <a:rPr sz="1400" dirty="0">
                <a:latin typeface="Century Gothic" panose="020B0502020202020204" pitchFamily="34" charset="0"/>
                <a:cs typeface="Times New Roman"/>
              </a:rPr>
              <a:t>(2)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patients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35" dirty="0">
                <a:latin typeface="Century Gothic" panose="020B0502020202020204" pitchFamily="34" charset="0"/>
                <a:cs typeface="Times New Roman"/>
              </a:rPr>
              <a:t>who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are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not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5" dirty="0">
                <a:latin typeface="Century Gothic" panose="020B0502020202020204" pitchFamily="34" charset="0"/>
                <a:cs typeface="Times New Roman"/>
              </a:rPr>
              <a:t>responding</a:t>
            </a:r>
            <a:r>
              <a:rPr sz="1400" spc="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to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treatment</a:t>
            </a:r>
            <a:r>
              <a:rPr sz="1400" spc="-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as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5" dirty="0">
                <a:latin typeface="Century Gothic" panose="020B0502020202020204" pitchFamily="34" charset="0"/>
                <a:cs typeface="Times New Roman"/>
              </a:rPr>
              <a:t>expected,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450850" marR="162560" lvl="1" indent="-194945">
              <a:lnSpc>
                <a:spcPct val="150000"/>
              </a:lnSpc>
              <a:spcBef>
                <a:spcPts val="730"/>
              </a:spcBef>
              <a:buFont typeface="Arial"/>
              <a:buChar char="–"/>
              <a:tabLst>
                <a:tab pos="452755" algn="l"/>
              </a:tabLst>
            </a:pPr>
            <a:r>
              <a:rPr sz="1400" dirty="0">
                <a:latin typeface="Century Gothic" panose="020B0502020202020204" pitchFamily="34" charset="0"/>
                <a:cs typeface="Times New Roman"/>
              </a:rPr>
              <a:t>(3)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patients</a:t>
            </a:r>
            <a:r>
              <a:rPr sz="1400" spc="4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5" dirty="0">
                <a:latin typeface="Century Gothic" panose="020B0502020202020204" pitchFamily="34" charset="0"/>
                <a:cs typeface="Times New Roman"/>
              </a:rPr>
              <a:t>with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a</a:t>
            </a:r>
            <a:r>
              <a:rPr sz="1400" spc="4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complicated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medical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5" dirty="0">
                <a:latin typeface="Century Gothic" panose="020B0502020202020204" pitchFamily="34" charset="0"/>
                <a:cs typeface="Times New Roman"/>
              </a:rPr>
              <a:t>history</a:t>
            </a:r>
            <a:r>
              <a:rPr sz="1400" spc="3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(e.g.,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5" dirty="0">
                <a:latin typeface="Century Gothic" panose="020B0502020202020204" pitchFamily="34" charset="0"/>
                <a:cs typeface="Times New Roman"/>
              </a:rPr>
              <a:t>organ</a:t>
            </a:r>
            <a:r>
              <a:rPr sz="1400" spc="5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transplant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0" dirty="0">
                <a:latin typeface="Century Gothic" panose="020B0502020202020204" pitchFamily="34" charset="0"/>
                <a:cs typeface="Times New Roman"/>
              </a:rPr>
              <a:t>recipients, 	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patients</a:t>
            </a:r>
            <a:r>
              <a:rPr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20" dirty="0">
                <a:latin typeface="Century Gothic" panose="020B0502020202020204" pitchFamily="34" charset="0"/>
                <a:cs typeface="Times New Roman"/>
              </a:rPr>
              <a:t>immunosuppressed</a:t>
            </a:r>
            <a:r>
              <a:rPr sz="1400" spc="-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40" dirty="0">
                <a:latin typeface="Century Gothic" panose="020B0502020202020204" pitchFamily="34" charset="0"/>
                <a:cs typeface="Times New Roman"/>
              </a:rPr>
              <a:t>due</a:t>
            </a:r>
            <a:r>
              <a:rPr sz="1400" spc="1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to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20" dirty="0">
                <a:latin typeface="Century Gothic" panose="020B0502020202020204" pitchFamily="34" charset="0"/>
                <a:cs typeface="Times New Roman"/>
              </a:rPr>
              <a:t>autoimmune</a:t>
            </a:r>
            <a:r>
              <a:rPr sz="1400" spc="-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5" dirty="0">
                <a:latin typeface="Century Gothic" panose="020B0502020202020204" pitchFamily="34" charset="0"/>
                <a:cs typeface="Times New Roman"/>
              </a:rPr>
              <a:t>or</a:t>
            </a:r>
            <a:r>
              <a:rPr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5" dirty="0">
                <a:latin typeface="Century Gothic" panose="020B0502020202020204" pitchFamily="34" charset="0"/>
                <a:cs typeface="Times New Roman"/>
              </a:rPr>
              <a:t>inflammatory</a:t>
            </a:r>
            <a:r>
              <a:rPr sz="1400" spc="-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conditions),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14" dirty="0">
                <a:latin typeface="Century Gothic" panose="020B0502020202020204" pitchFamily="34" charset="0"/>
                <a:cs typeface="Times New Roman"/>
              </a:rPr>
              <a:t>and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  <a:p>
            <a:pPr marL="450850" marR="5080" lvl="1" indent="-194945">
              <a:lnSpc>
                <a:spcPct val="150000"/>
              </a:lnSpc>
              <a:spcBef>
                <a:spcPts val="715"/>
              </a:spcBef>
              <a:buFont typeface="Arial"/>
              <a:buChar char="–"/>
              <a:tabLst>
                <a:tab pos="452755" algn="l"/>
              </a:tabLst>
            </a:pPr>
            <a:r>
              <a:rPr sz="1400" dirty="0">
                <a:latin typeface="Century Gothic" panose="020B0502020202020204" pitchFamily="34" charset="0"/>
                <a:cs typeface="Times New Roman"/>
              </a:rPr>
              <a:t>(4)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patients</a:t>
            </a:r>
            <a:r>
              <a:rPr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5" dirty="0">
                <a:latin typeface="Century Gothic" panose="020B0502020202020204" pitchFamily="34" charset="0"/>
                <a:cs typeface="Times New Roman"/>
              </a:rPr>
              <a:t>with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60" dirty="0">
                <a:latin typeface="Century Gothic" panose="020B0502020202020204" pitchFamily="34" charset="0"/>
                <a:cs typeface="Times New Roman"/>
              </a:rPr>
              <a:t>“exotic”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diseases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(i.e.,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diseases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that</a:t>
            </a:r>
            <a:r>
              <a:rPr sz="1400" spc="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are</a:t>
            </a:r>
            <a:r>
              <a:rPr sz="1400" spc="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not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typically</a:t>
            </a:r>
            <a:r>
              <a:rPr sz="1400" spc="4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seen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within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the </a:t>
            </a:r>
            <a:r>
              <a:rPr sz="1400" spc="55" dirty="0" smtClean="0">
                <a:latin typeface="Century Gothic" panose="020B0502020202020204" pitchFamily="34" charset="0"/>
                <a:cs typeface="Times New Roman"/>
              </a:rPr>
              <a:t>region</a:t>
            </a:r>
            <a:r>
              <a:rPr sz="1400" spc="55" dirty="0">
                <a:latin typeface="Century Gothic" panose="020B0502020202020204" pitchFamily="34" charset="0"/>
                <a:cs typeface="Times New Roman"/>
              </a:rPr>
              <a:t>).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C2AEE-35E7-98D3-9F07-5FEEC3FF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349250"/>
            <a:ext cx="8181975" cy="307777"/>
          </a:xfrm>
        </p:spPr>
        <p:txBody>
          <a:bodyPr/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REFRENCES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65B110-5F11-B691-7FA3-488ABD96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1263650"/>
            <a:ext cx="9372600" cy="3842911"/>
          </a:xfrm>
        </p:spPr>
        <p:txBody>
          <a:bodyPr/>
          <a:lstStyle/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GB" sz="120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Roth AR, </a:t>
            </a:r>
            <a:r>
              <a:rPr lang="en-GB" sz="1200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Basello</a:t>
            </a:r>
            <a:r>
              <a:rPr lang="en-GB" sz="120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GM</a:t>
            </a:r>
            <a:r>
              <a:rPr lang="en-GB" sz="1200" b="1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 Approach to the adult patient with fever of unknown origin.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Am Fam Physician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2003;68(11):2223-8.</a:t>
            </a: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GB" sz="120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Cunha BA. 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Fever of unknown origin: focused diagnostic approach based on clinical clues from the history, physical examination, and laboratory tests.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Infect Dis Clin North Am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2007;21(4):1137-87.</a:t>
            </a: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GB" sz="1200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Dinarello</a:t>
            </a:r>
            <a:r>
              <a:rPr lang="en-GB" sz="120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CA. 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Infection, fever, and exogenous and endogenous pyrogens: some concepts have changed.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J Endotoxin Res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2004;10(4):201-22.</a:t>
            </a: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GB" sz="120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World Health Organization (WHO). 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Fever in children: assessment and initial management in children younger than 5 years. Geneva: World Health Organization; 2013.</a:t>
            </a: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GB" sz="1200" i="0" dirty="0" err="1">
                <a:solidFill>
                  <a:srgbClr val="404040"/>
                </a:solidFill>
                <a:effectLst/>
                <a:latin typeface="Century Gothic" pitchFamily="34" charset="0"/>
              </a:rPr>
              <a:t>Mackowiak</a:t>
            </a:r>
            <a:r>
              <a:rPr lang="en-GB" sz="120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 PA, Wasserman SS, Levine MM. 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A critical appraisal of 98.6°F, the upper limit of the normal body temperature, and other legacies of Carl Reinhold August Wunderlich.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JAMA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1992;268(12):1578-80.</a:t>
            </a: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GB" sz="120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Hayakawa K, Ramasamy B, Chandrasekar PH. 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Fever of unknown origin: an evidence-based review. </a:t>
            </a:r>
            <a:r>
              <a:rPr lang="en-GB" sz="1200" b="0" i="1" dirty="0">
                <a:solidFill>
                  <a:srgbClr val="404040"/>
                </a:solidFill>
                <a:effectLst/>
                <a:latin typeface="Century Gothic" pitchFamily="34" charset="0"/>
              </a:rPr>
              <a:t>Am J Med Sci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. 2012;344(4):307-16.</a:t>
            </a:r>
          </a:p>
          <a:p>
            <a:pPr marL="342900" indent="-342900" algn="just" rtl="0">
              <a:lnSpc>
                <a:spcPct val="150000"/>
              </a:lnSpc>
              <a:buFont typeface="+mj-lt"/>
              <a:buAutoNum type="arabicPeriod"/>
            </a:pPr>
            <a:r>
              <a:rPr lang="en-GB" sz="120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World Health Organization (WHO). 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Century Gothic" pitchFamily="34" charset="0"/>
              </a:rPr>
              <a:t>Fever in children: assessment and initial management in children younger than 5 years. Geneva: World Health Organization; 2013.</a:t>
            </a:r>
            <a:endParaRPr lang="x-none" sz="1200" dirty="0">
              <a:latin typeface="Century Gothic" pitchFamily="34" charset="0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739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DFA5F-5DDD-4D87-622F-DBBFA7889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4100" y="2254250"/>
            <a:ext cx="4971377" cy="184714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latin typeface="Century Gothic" pitchFamily="34" charset="0"/>
              </a:rPr>
              <a:t>Thank You</a:t>
            </a:r>
            <a:endParaRPr lang="en-GB" sz="3600" dirty="0">
              <a:latin typeface="Century Gothic" pitchFamily="34" charset="0"/>
            </a:endParaRPr>
          </a:p>
        </p:txBody>
      </p:sp>
      <p:pic>
        <p:nvPicPr>
          <p:cNvPr id="3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941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1300" y="196850"/>
            <a:ext cx="10148829" cy="760791"/>
          </a:xfrm>
          <a:noFill/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B1FDFD3B-90C1-3D5A-E708-BEFCF777CF0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22300" y="1416050"/>
            <a:ext cx="9377362" cy="360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By the end of this lecture, students will have learnt about: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Define Fever and Hyperthermia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Classify and Identify Fever Types –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Recognize infectious and non-infectious causes of fever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Discuss Pyrogens and Fever Mechanism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Define FUO, its classification, common causes, diagnostic approach, and management strategies.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Recognize Fever-Related Emergencies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Outline Diagnostic Approaches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Describe Management and Treatment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Evaluate the Role of Infectious Disease Consultation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Understand ethical concerns in fever management</a:t>
            </a: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27100" y="120650"/>
            <a:ext cx="8763000" cy="685800"/>
          </a:xfrm>
          <a:prstGeom prst="rect">
            <a:avLst/>
          </a:prstGeom>
        </p:spPr>
        <p:txBody>
          <a:bodyPr vert="horz" wrap="square" lIns="89112" tIns="44556" rIns="89112" bIns="0" rtlCol="0" anchor="b">
            <a:normAutofit/>
          </a:bodyPr>
          <a:lstStyle/>
          <a:p>
            <a:pPr marL="12376" marR="4950" algn="ctr" defTabSz="891083"/>
            <a:r>
              <a:rPr lang="en-US" sz="2000" b="1" dirty="0">
                <a:latin typeface="Century Gothic" pitchFamily="34" charset="0"/>
              </a:rPr>
              <a:t>PROF UMER MODEL OF INTEGRATED LECTURE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300" y="1644650"/>
            <a:ext cx="5788459" cy="40411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50838"/>
            <a:ext cx="8181975" cy="677108"/>
          </a:xfrm>
          <a:prstGeom prst="rect">
            <a:avLst/>
          </a:prstGeom>
        </p:spPr>
        <p:txBody>
          <a:bodyPr vert="horz" wrap="square" lIns="0" tIns="36576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100" dirty="0">
                <a:latin typeface="Century Gothic" pitchFamily="34" charset="0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1416050"/>
            <a:ext cx="9144000" cy="3717683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065" marR="5080" algn="just">
              <a:lnSpc>
                <a:spcPct val="90100"/>
              </a:lnSpc>
              <a:spcBef>
                <a:spcPts val="309"/>
              </a:spcBef>
              <a:tabLst>
                <a:tab pos="208915" algn="l"/>
              </a:tabLst>
            </a:pPr>
            <a:r>
              <a:rPr sz="1400" b="1" dirty="0">
                <a:latin typeface="Century Gothic" panose="020B0502020202020204" pitchFamily="34" charset="0"/>
                <a:cs typeface="P052"/>
              </a:rPr>
              <a:t>FEVER(Pyrexia)</a:t>
            </a:r>
            <a:r>
              <a:rPr lang="en-US" sz="1400" b="1" spc="125" dirty="0">
                <a:latin typeface="Century Gothic" panose="020B0502020202020204" pitchFamily="34" charset="0"/>
                <a:cs typeface="Times New Roman"/>
              </a:rPr>
              <a:t>: </a:t>
            </a:r>
            <a:r>
              <a:rPr lang="en-GB" sz="1400" spc="125" dirty="0">
                <a:latin typeface="Century Gothic" panose="020B0502020202020204" pitchFamily="34" charset="0"/>
                <a:cs typeface="Al Bayan Plain" pitchFamily="2" charset="-78"/>
              </a:rPr>
              <a:t>E</a:t>
            </a:r>
            <a:r>
              <a:rPr lang="en-GB" sz="1400" b="0" i="0" u="none" strike="noStrike" dirty="0">
                <a:effectLst/>
                <a:latin typeface="Century Gothic" panose="020B0502020202020204" pitchFamily="34" charset="0"/>
              </a:rPr>
              <a:t>levation in core body temperature above the daily range for an individual</a:t>
            </a:r>
          </a:p>
          <a:p>
            <a:pPr marL="208915" marR="5080" indent="-196850" algn="just">
              <a:lnSpc>
                <a:spcPct val="90100"/>
              </a:lnSpc>
              <a:spcBef>
                <a:spcPts val="309"/>
              </a:spcBef>
              <a:buFont typeface="Arial"/>
              <a:buChar char="•"/>
              <a:tabLst>
                <a:tab pos="208915" algn="l"/>
              </a:tabLst>
            </a:pPr>
            <a:endParaRPr lang="en-GB" sz="1400" spc="125" dirty="0">
              <a:latin typeface="Century Gothic" panose="020B0502020202020204" pitchFamily="34" charset="0"/>
              <a:cs typeface="Times New Roman"/>
            </a:endParaRPr>
          </a:p>
          <a:p>
            <a:pPr marL="208915" marR="5080" lvl="6" indent="-196850" algn="just">
              <a:lnSpc>
                <a:spcPct val="90100"/>
              </a:lnSpc>
              <a:spcBef>
                <a:spcPts val="309"/>
              </a:spcBef>
              <a:buFont typeface="Arial"/>
              <a:buChar char="•"/>
              <a:tabLst>
                <a:tab pos="208915" algn="l"/>
              </a:tabLst>
            </a:pPr>
            <a:r>
              <a:rPr lang="en-GB" sz="1400" spc="125" dirty="0">
                <a:latin typeface="Century Gothic" panose="020B0502020202020204" pitchFamily="34" charset="0"/>
                <a:cs typeface="Times New Roman"/>
              </a:rPr>
              <a:t>Range of normal temperature: 35.3 – 37.3</a:t>
            </a:r>
            <a:r>
              <a:rPr lang="en-GB" sz="1400" spc="125" baseline="30000" dirty="0">
                <a:latin typeface="Century Gothic" panose="020B0502020202020204" pitchFamily="34" charset="0"/>
                <a:cs typeface="Times New Roman"/>
              </a:rPr>
              <a:t>o</a:t>
            </a:r>
            <a:r>
              <a:rPr lang="en-GB" sz="1400" spc="125" dirty="0">
                <a:latin typeface="Century Gothic" panose="020B0502020202020204" pitchFamily="34" charset="0"/>
                <a:cs typeface="Times New Roman"/>
              </a:rPr>
              <a:t>C ( 95.5 – 99.9</a:t>
            </a:r>
            <a:r>
              <a:rPr lang="en-GB" sz="1400" spc="125" baseline="30000" dirty="0">
                <a:latin typeface="Century Gothic" panose="020B0502020202020204" pitchFamily="34" charset="0"/>
                <a:cs typeface="Times New Roman"/>
              </a:rPr>
              <a:t>0</a:t>
            </a:r>
            <a:r>
              <a:rPr lang="en-GB" sz="1400" spc="125" dirty="0">
                <a:latin typeface="Century Gothic" panose="020B0502020202020204" pitchFamily="34" charset="0"/>
                <a:cs typeface="Times New Roman"/>
              </a:rPr>
              <a:t>F)</a:t>
            </a:r>
          </a:p>
          <a:p>
            <a:pPr marL="208915" marR="5080" lvl="6" indent="-196850" algn="just">
              <a:lnSpc>
                <a:spcPct val="90100"/>
              </a:lnSpc>
              <a:spcBef>
                <a:spcPts val="309"/>
              </a:spcBef>
              <a:buFont typeface="Arial"/>
              <a:buChar char="•"/>
              <a:tabLst>
                <a:tab pos="208915" algn="l"/>
              </a:tabLst>
            </a:pPr>
            <a:r>
              <a:rPr lang="en-GB" sz="1400" spc="125" dirty="0">
                <a:latin typeface="Century Gothic" panose="020B0502020202020204" pitchFamily="34" charset="0"/>
                <a:cs typeface="Times New Roman"/>
              </a:rPr>
              <a:t>Average body temperature: 36.7</a:t>
            </a:r>
            <a:r>
              <a:rPr lang="en-GB" sz="1400" spc="125" baseline="30000" dirty="0">
                <a:latin typeface="Century Gothic" panose="020B0502020202020204" pitchFamily="34" charset="0"/>
                <a:cs typeface="Times New Roman"/>
              </a:rPr>
              <a:t>o</a:t>
            </a:r>
            <a:r>
              <a:rPr lang="en-GB" sz="1400" spc="125" dirty="0">
                <a:latin typeface="Century Gothic" panose="020B0502020202020204" pitchFamily="34" charset="0"/>
                <a:cs typeface="Times New Roman"/>
              </a:rPr>
              <a:t>C (98</a:t>
            </a:r>
            <a:r>
              <a:rPr lang="en-GB" sz="1400" spc="125" baseline="30000" dirty="0">
                <a:latin typeface="Century Gothic" panose="020B0502020202020204" pitchFamily="34" charset="0"/>
                <a:cs typeface="Times New Roman"/>
              </a:rPr>
              <a:t>0</a:t>
            </a:r>
            <a:r>
              <a:rPr lang="en-GB" sz="1400" spc="125" dirty="0">
                <a:latin typeface="Century Gothic" panose="020B0502020202020204" pitchFamily="34" charset="0"/>
                <a:cs typeface="Times New Roman"/>
              </a:rPr>
              <a:t>F)</a:t>
            </a:r>
            <a:endParaRPr lang="en-US" sz="1400" spc="125" dirty="0">
              <a:latin typeface="Century Gothic" panose="020B0502020202020204" pitchFamily="34" charset="0"/>
              <a:cs typeface="Times New Roman"/>
            </a:endParaRPr>
          </a:p>
          <a:p>
            <a:pPr marL="12065" marR="5080" algn="just">
              <a:lnSpc>
                <a:spcPts val="1900"/>
              </a:lnSpc>
              <a:spcBef>
                <a:spcPts val="1595"/>
              </a:spcBef>
              <a:tabLst>
                <a:tab pos="208915" algn="l"/>
              </a:tabLst>
            </a:pPr>
            <a:r>
              <a:rPr sz="1400" b="1" dirty="0">
                <a:latin typeface="Century Gothic" panose="020B0502020202020204" pitchFamily="34" charset="0"/>
                <a:cs typeface="P052"/>
              </a:rPr>
              <a:t>Hyperthermia</a:t>
            </a:r>
            <a:r>
              <a:rPr lang="en-US" sz="1400" b="1" spc="335" dirty="0">
                <a:latin typeface="Century Gothic" panose="020B0502020202020204" pitchFamily="34" charset="0"/>
                <a:cs typeface="Times New Roman"/>
              </a:rPr>
              <a:t>: </a:t>
            </a:r>
            <a:endParaRPr lang="en-US" sz="1400" spc="335" dirty="0">
              <a:latin typeface="Century Gothic" panose="020B0502020202020204" pitchFamily="34" charset="0"/>
              <a:cs typeface="Times New Roman"/>
            </a:endParaRPr>
          </a:p>
          <a:p>
            <a:pPr marL="12065" marR="5080" algn="just">
              <a:lnSpc>
                <a:spcPts val="1900"/>
              </a:lnSpc>
              <a:spcBef>
                <a:spcPts val="1595"/>
              </a:spcBef>
              <a:tabLst>
                <a:tab pos="208915" algn="l"/>
              </a:tabLst>
            </a:pPr>
            <a:r>
              <a:rPr lang="en-GB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Hyperthermia is an uncontrolled increase in body temperature that exceeds the body's ability to lose heat, without a change in the hypothalamic set point. 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2065" marR="5080" algn="just">
              <a:lnSpc>
                <a:spcPts val="1900"/>
              </a:lnSpc>
              <a:spcBef>
                <a:spcPts val="1595"/>
              </a:spcBef>
              <a:tabLst>
                <a:tab pos="208915" algn="l"/>
              </a:tabLst>
            </a:pP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/>
              </a:rPr>
              <a:t>Examples: Heat stroke, Drugs like atropine, ecstasy </a:t>
            </a:r>
          </a:p>
          <a:p>
            <a:pPr marL="12065" marR="5080" algn="just">
              <a:lnSpc>
                <a:spcPts val="1900"/>
              </a:lnSpc>
              <a:spcBef>
                <a:spcPts val="1595"/>
              </a:spcBef>
              <a:tabLst>
                <a:tab pos="208915" algn="l"/>
              </a:tabLst>
            </a:pPr>
            <a:r>
              <a:rPr sz="1400" b="1" dirty="0">
                <a:latin typeface="Century Gothic" panose="020B0502020202020204" pitchFamily="34" charset="0"/>
                <a:cs typeface="P052"/>
              </a:rPr>
              <a:t>Hyperpyrexia</a:t>
            </a:r>
            <a:endParaRPr lang="en-US" sz="1400" b="1" spc="484" dirty="0">
              <a:latin typeface="Century Gothic" panose="020B0502020202020204" pitchFamily="34" charset="0"/>
              <a:cs typeface="Times New Roman"/>
            </a:endParaRPr>
          </a:p>
          <a:p>
            <a:pPr marL="12065" marR="5080" algn="just">
              <a:lnSpc>
                <a:spcPts val="1900"/>
              </a:lnSpc>
              <a:spcBef>
                <a:spcPts val="1560"/>
              </a:spcBef>
              <a:tabLst>
                <a:tab pos="208915" algn="l"/>
              </a:tabLst>
            </a:pPr>
            <a:r>
              <a:rPr sz="1400" spc="95" dirty="0">
                <a:latin typeface="Century Gothic" panose="020B0502020202020204" pitchFamily="34" charset="0"/>
                <a:cs typeface="Times New Roman"/>
              </a:rPr>
              <a:t>Hyperpyrexia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is</a:t>
            </a:r>
            <a:r>
              <a:rPr sz="1400" spc="49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5" dirty="0">
                <a:latin typeface="Century Gothic" panose="020B0502020202020204" pitchFamily="34" charset="0"/>
                <a:cs typeface="Times New Roman"/>
              </a:rPr>
              <a:t>the</a:t>
            </a:r>
            <a:r>
              <a:rPr sz="1400" spc="484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5" dirty="0">
                <a:latin typeface="Century Gothic" panose="020B0502020202020204" pitchFamily="34" charset="0"/>
                <a:cs typeface="Times New Roman"/>
              </a:rPr>
              <a:t>term</a:t>
            </a:r>
            <a:r>
              <a:rPr sz="1400" spc="47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50" dirty="0">
                <a:latin typeface="Century Gothic" panose="020B0502020202020204" pitchFamily="34" charset="0"/>
                <a:cs typeface="Times New Roman"/>
              </a:rPr>
              <a:t>for</a:t>
            </a:r>
            <a:r>
              <a:rPr sz="1400" spc="49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10" dirty="0">
                <a:latin typeface="Century Gothic" panose="020B0502020202020204" pitchFamily="34" charset="0"/>
                <a:cs typeface="Times New Roman"/>
              </a:rPr>
              <a:t>an</a:t>
            </a:r>
            <a:r>
              <a:rPr sz="1400" spc="47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80" dirty="0">
                <a:latin typeface="Century Gothic" panose="020B0502020202020204" pitchFamily="34" charset="0"/>
                <a:cs typeface="Times New Roman"/>
              </a:rPr>
              <a:t>extraordinarily</a:t>
            </a:r>
            <a:r>
              <a:rPr sz="1400" spc="484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5" dirty="0">
                <a:latin typeface="Century Gothic" panose="020B0502020202020204" pitchFamily="34" charset="0"/>
                <a:cs typeface="Times New Roman"/>
              </a:rPr>
              <a:t>high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 </a:t>
            </a:r>
            <a:r>
              <a:rPr sz="1400" spc="35" dirty="0">
                <a:latin typeface="Century Gothic" panose="020B0502020202020204" pitchFamily="34" charset="0"/>
                <a:cs typeface="Times New Roman"/>
              </a:rPr>
              <a:t>fever </a:t>
            </a:r>
            <a:r>
              <a:rPr sz="1400" dirty="0">
                <a:latin typeface="Century Gothic" panose="020B0502020202020204" pitchFamily="34" charset="0"/>
                <a:cs typeface="Times New Roman"/>
              </a:rPr>
              <a:t>(&gt;41.5°C),</a:t>
            </a:r>
            <a:r>
              <a:rPr sz="1400" spc="42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90" dirty="0">
                <a:latin typeface="Century Gothic" panose="020B0502020202020204" pitchFamily="34" charset="0"/>
                <a:cs typeface="Times New Roman"/>
              </a:rPr>
              <a:t>It may be due to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severe</a:t>
            </a:r>
            <a:r>
              <a:rPr sz="1400" spc="4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55" dirty="0">
                <a:latin typeface="Century Gothic" panose="020B0502020202020204" pitchFamily="34" charset="0"/>
                <a:cs typeface="Times New Roman"/>
              </a:rPr>
              <a:t>infections</a:t>
            </a:r>
            <a:r>
              <a:rPr sz="1400" spc="42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110" dirty="0">
                <a:latin typeface="Century Gothic" panose="020B0502020202020204" pitchFamily="34" charset="0"/>
                <a:cs typeface="Times New Roman"/>
              </a:rPr>
              <a:t>or non infective cause like </a:t>
            </a:r>
            <a:r>
              <a:rPr sz="1400" spc="70" dirty="0">
                <a:latin typeface="Century Gothic" panose="020B0502020202020204" pitchFamily="34" charset="0"/>
                <a:cs typeface="Times New Roman"/>
              </a:rPr>
              <a:t>central</a:t>
            </a:r>
            <a:r>
              <a:rPr sz="1400" spc="3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100" dirty="0">
                <a:latin typeface="Century Gothic" panose="020B0502020202020204" pitchFamily="34" charset="0"/>
                <a:cs typeface="Times New Roman"/>
              </a:rPr>
              <a:t>nervous</a:t>
            </a:r>
            <a:r>
              <a:rPr sz="1400" spc="15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sz="1400" spc="90" dirty="0">
                <a:latin typeface="Century Gothic" panose="020B0502020202020204" pitchFamily="34" charset="0"/>
                <a:cs typeface="Times New Roman"/>
              </a:rPr>
              <a:t>system</a:t>
            </a:r>
            <a:r>
              <a:rPr sz="1400" spc="3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400" spc="80" dirty="0">
                <a:latin typeface="Century Gothic" panose="020B0502020202020204" pitchFamily="34" charset="0"/>
                <a:cs typeface="Times New Roman"/>
              </a:rPr>
              <a:t>pathology 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100" y="501650"/>
            <a:ext cx="63246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 smtClean="0">
                <a:latin typeface="Century Gothic" pitchFamily="34" charset="0"/>
                <a:cs typeface="P052"/>
              </a:rPr>
              <a:t>HYPERTHERMIA IS ALWAYS PATHOLOGICAL </a:t>
            </a:r>
            <a:r>
              <a:rPr lang="en-US" sz="2000" b="1" spc="-95" dirty="0" smtClean="0">
                <a:latin typeface="Century Gothic" pitchFamily="34" charset="0"/>
                <a:cs typeface="P052"/>
              </a:rPr>
              <a:t>      </a:t>
            </a:r>
            <a:endParaRPr lang="en-US" sz="2000" b="1" spc="-25" dirty="0">
              <a:latin typeface="Century Gothic" pitchFamily="34" charset="0"/>
              <a:cs typeface="P05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1492250"/>
            <a:ext cx="8281670" cy="357033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08915" marR="5080" indent="-196850" algn="just">
              <a:lnSpc>
                <a:spcPct val="90200"/>
              </a:lnSpc>
              <a:spcBef>
                <a:spcPts val="305"/>
              </a:spcBef>
              <a:buFont typeface="Arial"/>
              <a:buChar char="•"/>
              <a:tabLst>
                <a:tab pos="208915" algn="l"/>
              </a:tabLst>
            </a:pPr>
            <a:r>
              <a:rPr lang="en-US" sz="1400" u="none" spc="145" dirty="0">
                <a:latin typeface="Century Gothic" panose="020B0502020202020204" pitchFamily="34" charset="0"/>
                <a:cs typeface="Times New Roman"/>
              </a:rPr>
              <a:t>Hypothalamic Set point is unchanged </a:t>
            </a:r>
          </a:p>
          <a:p>
            <a:pPr marL="208915" marR="5080" indent="-196850" algn="just">
              <a:lnSpc>
                <a:spcPct val="90200"/>
              </a:lnSpc>
              <a:spcBef>
                <a:spcPts val="305"/>
              </a:spcBef>
              <a:buFont typeface="Arial"/>
              <a:buChar char="•"/>
              <a:tabLst>
                <a:tab pos="208915" algn="l"/>
              </a:tabLst>
            </a:pPr>
            <a:endParaRPr lang="en-US" sz="1400" u="none" spc="145" dirty="0">
              <a:latin typeface="Century Gothic" panose="020B0502020202020204" pitchFamily="34" charset="0"/>
              <a:cs typeface="Times New Roman"/>
            </a:endParaRPr>
          </a:p>
          <a:p>
            <a:pPr marL="208915" marR="5080" indent="-196850" algn="just">
              <a:lnSpc>
                <a:spcPct val="90200"/>
              </a:lnSpc>
              <a:spcBef>
                <a:spcPts val="305"/>
              </a:spcBef>
              <a:buFont typeface="Arial"/>
              <a:buChar char="•"/>
              <a:tabLst>
                <a:tab pos="208915" algn="l"/>
              </a:tabLst>
            </a:pPr>
            <a:r>
              <a:rPr lang="en-US" sz="1400" b="1" u="none" dirty="0">
                <a:latin typeface="Century Gothic" panose="020B0502020202020204" pitchFamily="34" charset="0"/>
                <a:cs typeface="P052"/>
              </a:rPr>
              <a:t>Mechanism: </a:t>
            </a:r>
            <a:r>
              <a:rPr sz="1400" b="1" u="none" dirty="0">
                <a:latin typeface="Century Gothic" panose="020B0502020202020204" pitchFamily="34" charset="0"/>
                <a:cs typeface="P052"/>
              </a:rPr>
              <a:t>Exogenous</a:t>
            </a:r>
            <a:r>
              <a:rPr sz="1400" u="none" spc="150" dirty="0">
                <a:latin typeface="Century Gothic" panose="020B0502020202020204" pitchFamily="34" charset="0"/>
                <a:cs typeface="Times New Roman"/>
              </a:rPr>
              <a:t>  </a:t>
            </a:r>
            <a:r>
              <a:rPr lang="en-US" sz="1400" spc="90" dirty="0">
                <a:latin typeface="Century Gothic" panose="020B0502020202020204" pitchFamily="34" charset="0"/>
                <a:cs typeface="Times New Roman"/>
              </a:rPr>
              <a:t>H</a:t>
            </a:r>
            <a:r>
              <a:rPr sz="1400" u="none" spc="90" dirty="0">
                <a:latin typeface="Century Gothic" panose="020B0502020202020204" pitchFamily="34" charset="0"/>
                <a:cs typeface="Times New Roman"/>
              </a:rPr>
              <a:t>eat</a:t>
            </a:r>
            <a:r>
              <a:rPr sz="1400" u="none" spc="145" dirty="0">
                <a:latin typeface="Century Gothic" panose="020B0502020202020204" pitchFamily="34" charset="0"/>
                <a:cs typeface="Times New Roman"/>
              </a:rPr>
              <a:t>  </a:t>
            </a:r>
            <a:r>
              <a:rPr sz="1400" u="none" spc="90" dirty="0">
                <a:latin typeface="Century Gothic" panose="020B0502020202020204" pitchFamily="34" charset="0"/>
                <a:cs typeface="Times New Roman"/>
              </a:rPr>
              <a:t>exposure</a:t>
            </a:r>
            <a:r>
              <a:rPr sz="1400" u="none" spc="150" dirty="0">
                <a:latin typeface="Century Gothic" panose="020B0502020202020204" pitchFamily="34" charset="0"/>
                <a:cs typeface="Times New Roman"/>
              </a:rPr>
              <a:t>  </a:t>
            </a:r>
            <a:r>
              <a:rPr sz="1400" u="none" spc="135" dirty="0">
                <a:latin typeface="Century Gothic" panose="020B0502020202020204" pitchFamily="34" charset="0"/>
                <a:cs typeface="Times New Roman"/>
              </a:rPr>
              <a:t>and</a:t>
            </a:r>
            <a:r>
              <a:rPr lang="en-US" sz="1400" u="none" spc="135" dirty="0">
                <a:latin typeface="Century Gothic" panose="020B0502020202020204" pitchFamily="34" charset="0"/>
                <a:cs typeface="Times New Roman"/>
              </a:rPr>
              <a:t>/or</a:t>
            </a:r>
            <a:r>
              <a:rPr sz="1400" u="none" spc="145" dirty="0">
                <a:latin typeface="Century Gothic" panose="020B0502020202020204" pitchFamily="34" charset="0"/>
                <a:cs typeface="Times New Roman"/>
              </a:rPr>
              <a:t>  </a:t>
            </a:r>
            <a:r>
              <a:rPr sz="1400" b="1" u="none" dirty="0">
                <a:latin typeface="Century Gothic" panose="020B0502020202020204" pitchFamily="34" charset="0"/>
                <a:cs typeface="P052"/>
              </a:rPr>
              <a:t>endogenous</a:t>
            </a:r>
            <a:r>
              <a:rPr sz="1400" u="none" spc="150" dirty="0">
                <a:latin typeface="Century Gothic" panose="020B0502020202020204" pitchFamily="34" charset="0"/>
                <a:cs typeface="Times New Roman"/>
              </a:rPr>
              <a:t>  </a:t>
            </a:r>
            <a:r>
              <a:rPr sz="1400" u="none" spc="90" dirty="0">
                <a:latin typeface="Century Gothic" panose="020B0502020202020204" pitchFamily="34" charset="0"/>
                <a:cs typeface="Times New Roman"/>
              </a:rPr>
              <a:t>heat</a:t>
            </a:r>
            <a:r>
              <a:rPr sz="1400" u="none" spc="140" dirty="0">
                <a:latin typeface="Century Gothic" panose="020B0502020202020204" pitchFamily="34" charset="0"/>
                <a:cs typeface="Times New Roman"/>
              </a:rPr>
              <a:t>  </a:t>
            </a:r>
            <a:r>
              <a:rPr sz="1400" u="none" spc="100" dirty="0">
                <a:latin typeface="Century Gothic" panose="020B0502020202020204" pitchFamily="34" charset="0"/>
                <a:cs typeface="Times New Roman"/>
              </a:rPr>
              <a:t>production</a:t>
            </a:r>
            <a:r>
              <a:rPr sz="1400" u="none" spc="90" dirty="0">
                <a:latin typeface="Century Gothic" panose="020B0502020202020204" pitchFamily="34" charset="0"/>
                <a:cs typeface="Times New Roman"/>
              </a:rPr>
              <a:t>.</a:t>
            </a:r>
            <a:r>
              <a:rPr sz="1400" u="none" spc="-40" dirty="0">
                <a:latin typeface="Century Gothic" panose="020B0502020202020204" pitchFamily="34" charset="0"/>
                <a:cs typeface="Times New Roman"/>
              </a:rPr>
              <a:t> </a:t>
            </a:r>
            <a:endParaRPr lang="en-US" sz="1400" u="none" spc="-40" dirty="0">
              <a:latin typeface="Century Gothic" panose="020B05020202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endParaRPr lang="en-US" sz="1400" spc="-40" dirty="0">
              <a:latin typeface="Century Gothic" panose="020B05020202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en-US" sz="1400" b="1" i="1" u="sng" spc="-10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P052"/>
              </a:rPr>
              <a:t>Examples</a:t>
            </a: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P052"/>
              </a:rPr>
              <a:t>:</a:t>
            </a:r>
            <a:endParaRPr sz="1400" dirty="0">
              <a:latin typeface="Century Gothic" panose="020B0502020202020204" pitchFamily="34" charset="0"/>
              <a:cs typeface="P052"/>
            </a:endParaRPr>
          </a:p>
          <a:p>
            <a:pPr marL="450850" lvl="1" indent="-19494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450850" algn="l"/>
              </a:tabLst>
            </a:pPr>
            <a:r>
              <a:rPr lang="en-US" sz="1400" spc="110" dirty="0">
                <a:latin typeface="Century Gothic" panose="020B0502020202020204" pitchFamily="34" charset="0"/>
                <a:cs typeface="Times New Roman"/>
              </a:rPr>
              <a:t>Heat stroke: Excessive heat exposure + dehydration + impaired heat dissipation</a:t>
            </a:r>
          </a:p>
          <a:p>
            <a:pPr marL="450850" lvl="1" indent="-19494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450850" algn="l"/>
              </a:tabLst>
            </a:pPr>
            <a:endParaRPr lang="en-US" sz="1400" spc="110" dirty="0">
              <a:latin typeface="Century Gothic" panose="020B0502020202020204" pitchFamily="34" charset="0"/>
              <a:cs typeface="Times New Roman"/>
            </a:endParaRPr>
          </a:p>
          <a:p>
            <a:pPr marL="450850" lvl="1" indent="-19494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450850" algn="l"/>
              </a:tabLst>
            </a:pPr>
            <a:r>
              <a:rPr lang="en-US" sz="1400" spc="110" dirty="0">
                <a:latin typeface="Century Gothic" panose="020B0502020202020204" pitchFamily="34" charset="0"/>
                <a:cs typeface="Times New Roman"/>
              </a:rPr>
              <a:t>Malignant hyperthermia: Genetic disorder triggered by anesthetic drug (halothane) leads to excessive muscle contraction &amp; heat production </a:t>
            </a:r>
          </a:p>
          <a:p>
            <a:pPr marL="450850" lvl="1" indent="-19494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450850" algn="l"/>
              </a:tabLst>
            </a:pPr>
            <a:endParaRPr lang="en-US" sz="1400" spc="110" dirty="0">
              <a:latin typeface="Century Gothic" panose="020B0502020202020204" pitchFamily="34" charset="0"/>
              <a:cs typeface="Times New Roman"/>
            </a:endParaRPr>
          </a:p>
          <a:p>
            <a:pPr marL="450850" lvl="1" indent="-19494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450850" algn="l"/>
              </a:tabLst>
            </a:pPr>
            <a:r>
              <a:rPr lang="en-US" sz="1400" spc="110" dirty="0">
                <a:latin typeface="Century Gothic" panose="020B0502020202020204" pitchFamily="34" charset="0"/>
                <a:cs typeface="Times New Roman"/>
              </a:rPr>
              <a:t>Neuroleptic malignant syndrome: Excessive muscle contractions and excessive heat production due to dopamine receptor blockade</a:t>
            </a:r>
            <a:endParaRPr sz="1400" dirty="0"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1900" y="2025650"/>
            <a:ext cx="1252727" cy="1964435"/>
          </a:xfrm>
          <a:prstGeom prst="rect">
            <a:avLst/>
          </a:prstGeom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100" y="501650"/>
            <a:ext cx="912950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 smtClean="0">
                <a:latin typeface="Century Gothic" pitchFamily="34" charset="0"/>
                <a:cs typeface="P052"/>
              </a:rPr>
              <a:t>TREATMENT OF FEVER, HYPERPYREXIA AND HYPERTHERMIA </a:t>
            </a:r>
            <a:endParaRPr lang="en-US" sz="2000" b="1" spc="-25" dirty="0">
              <a:latin typeface="Century Gothic" pitchFamily="34" charset="0"/>
              <a:cs typeface="P05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416050"/>
            <a:ext cx="8013700" cy="269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r>
              <a:rPr lang="en-US" sz="1400" b="1" spc="-10" dirty="0">
                <a:latin typeface="Century Gothic" panose="020B0502020202020204" pitchFamily="34" charset="0"/>
                <a:cs typeface="Times New Roman"/>
              </a:rPr>
              <a:t>Fever: </a:t>
            </a:r>
            <a:r>
              <a:rPr lang="en-US" sz="1400" spc="-10" dirty="0">
                <a:latin typeface="Century Gothic" panose="020B0502020202020204" pitchFamily="34" charset="0"/>
                <a:cs typeface="Times New Roman"/>
              </a:rPr>
              <a:t>Supportive + antipyretics</a:t>
            </a:r>
          </a:p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endParaRPr lang="en-US" sz="1400" spc="-10" dirty="0">
              <a:latin typeface="Century Gothic" panose="020B0502020202020204" pitchFamily="34" charset="0"/>
              <a:cs typeface="Times New Roman"/>
            </a:endParaRPr>
          </a:p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r>
              <a:rPr lang="en-US" sz="1400" b="1" spc="-10" dirty="0" smtClean="0">
                <a:latin typeface="Century Gothic" panose="020B0502020202020204" pitchFamily="34" charset="0"/>
                <a:cs typeface="Times New Roman"/>
              </a:rPr>
              <a:t>Hyperpyrexia</a:t>
            </a:r>
            <a:r>
              <a:rPr lang="en-US" sz="1400" b="1" spc="-10" dirty="0">
                <a:latin typeface="Century Gothic" panose="020B0502020202020204" pitchFamily="34" charset="0"/>
                <a:cs typeface="Times New Roman"/>
              </a:rPr>
              <a:t>: </a:t>
            </a:r>
            <a:r>
              <a:rPr lang="en-US" sz="1400" spc="-10" dirty="0">
                <a:latin typeface="Century Gothic" panose="020B0502020202020204" pitchFamily="34" charset="0"/>
                <a:cs typeface="Times New Roman"/>
              </a:rPr>
              <a:t>Excessive cooling + Antipyretics + Treat underling cause</a:t>
            </a:r>
          </a:p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endParaRPr lang="en-US" sz="1400" spc="-10" dirty="0">
              <a:latin typeface="Century Gothic" panose="020B0502020202020204" pitchFamily="34" charset="0"/>
              <a:cs typeface="Times New Roman"/>
            </a:endParaRPr>
          </a:p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r>
              <a:rPr lang="en-US" sz="1400" b="1" spc="-10" dirty="0" smtClean="0">
                <a:latin typeface="Century Gothic" panose="020B0502020202020204" pitchFamily="34" charset="0"/>
                <a:cs typeface="Times New Roman"/>
              </a:rPr>
              <a:t>Hyperthermia</a:t>
            </a:r>
            <a:r>
              <a:rPr lang="en-US" sz="1400" b="1" spc="-10" dirty="0">
                <a:latin typeface="Century Gothic" panose="020B0502020202020204" pitchFamily="34" charset="0"/>
                <a:cs typeface="Times New Roman"/>
              </a:rPr>
              <a:t>: </a:t>
            </a:r>
            <a:r>
              <a:rPr lang="en-US" sz="1400" spc="-10" dirty="0">
                <a:latin typeface="Century Gothic" panose="020B0502020202020204" pitchFamily="34" charset="0"/>
                <a:cs typeface="Times New Roman"/>
              </a:rPr>
              <a:t>Excessive cooling + Treat underling cause</a:t>
            </a:r>
          </a:p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endParaRPr lang="en-US" sz="1400" spc="-10" dirty="0">
              <a:latin typeface="Century Gothic" panose="020B0502020202020204" pitchFamily="34" charset="0"/>
              <a:cs typeface="Times New Roman"/>
            </a:endParaRPr>
          </a:p>
          <a:p>
            <a:pPr marL="12700" algn="l" rtl="0">
              <a:lnSpc>
                <a:spcPts val="2000"/>
              </a:lnSpc>
              <a:spcBef>
                <a:spcPts val="100"/>
              </a:spcBef>
              <a:tabLst>
                <a:tab pos="208915" algn="l"/>
              </a:tabLst>
            </a:pPr>
            <a:endParaRPr lang="en-US" sz="1400" spc="-10" dirty="0">
              <a:latin typeface="Century Gothic" panose="020B0502020202020204" pitchFamily="34" charset="0"/>
              <a:cs typeface="Times New Roman"/>
            </a:endParaRPr>
          </a:p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endParaRPr lang="en-US" sz="1400" spc="-10" dirty="0">
              <a:latin typeface="Century Gothic" panose="020B0502020202020204" pitchFamily="34" charset="0"/>
              <a:cs typeface="Times New Roman"/>
            </a:endParaRPr>
          </a:p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endParaRPr lang="en-US" sz="1400" spc="-10" dirty="0">
              <a:latin typeface="Century Gothic" panose="020B0502020202020204" pitchFamily="34" charset="0"/>
              <a:cs typeface="Times New Roman"/>
            </a:endParaRPr>
          </a:p>
          <a:p>
            <a:pPr marL="208915" indent="-196215" algn="l" rtl="0">
              <a:lnSpc>
                <a:spcPts val="2000"/>
              </a:lnSpc>
              <a:spcBef>
                <a:spcPts val="100"/>
              </a:spcBef>
              <a:buFont typeface="Arial"/>
              <a:buChar char="•"/>
              <a:tabLst>
                <a:tab pos="208915" algn="l"/>
              </a:tabLst>
            </a:pPr>
            <a:endParaRPr sz="1400" dirty="0"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501650"/>
            <a:ext cx="8181975" cy="3265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ct val="93500"/>
              </a:lnSpc>
              <a:spcBef>
                <a:spcPts val="290"/>
              </a:spcBef>
            </a:pPr>
            <a:r>
              <a:rPr lang="en-US" sz="2000" b="1" spc="-10" dirty="0" smtClean="0">
                <a:latin typeface="Century Gothic" pitchFamily="34" charset="0"/>
                <a:cs typeface="P052"/>
              </a:rPr>
              <a:t>PATHOPHYSIOLOGY OF FEVER</a:t>
            </a:r>
            <a:endParaRPr lang="en-US" sz="1400" dirty="0">
              <a:latin typeface="Century Gothic" pitchFamily="34" charset="0"/>
              <a:cs typeface="P05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700" y="1339850"/>
            <a:ext cx="8915400" cy="37010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60" dirty="0">
                <a:latin typeface="Century Gothic" pitchFamily="34" charset="0"/>
              </a:rPr>
              <a:t>Pyrogens: “</a:t>
            </a:r>
            <a:r>
              <a:rPr lang="en-US" sz="1400" spc="105" dirty="0">
                <a:latin typeface="Century Gothic" pitchFamily="34" charset="0"/>
              </a:rPr>
              <a:t>any</a:t>
            </a:r>
            <a:r>
              <a:rPr lang="en-US" sz="1400" spc="-10" dirty="0">
                <a:latin typeface="Century Gothic" pitchFamily="34" charset="0"/>
              </a:rPr>
              <a:t> </a:t>
            </a:r>
            <a:r>
              <a:rPr lang="en-US" sz="1400" spc="80" dirty="0">
                <a:latin typeface="Century Gothic" pitchFamily="34" charset="0"/>
              </a:rPr>
              <a:t>substance</a:t>
            </a:r>
            <a:r>
              <a:rPr lang="en-US" sz="1400" spc="10" dirty="0">
                <a:latin typeface="Century Gothic" pitchFamily="34" charset="0"/>
              </a:rPr>
              <a:t> </a:t>
            </a:r>
            <a:r>
              <a:rPr lang="en-US" sz="1400" spc="75" dirty="0">
                <a:latin typeface="Century Gothic" pitchFamily="34" charset="0"/>
              </a:rPr>
              <a:t>that causes</a:t>
            </a:r>
            <a:r>
              <a:rPr lang="en-US" sz="1400" spc="35" dirty="0">
                <a:latin typeface="Century Gothic" pitchFamily="34" charset="0"/>
              </a:rPr>
              <a:t> </a:t>
            </a:r>
            <a:r>
              <a:rPr lang="en-US" sz="1400" dirty="0">
                <a:latin typeface="Century Gothic" pitchFamily="34" charset="0"/>
              </a:rPr>
              <a:t>fever” .</a:t>
            </a:r>
            <a:r>
              <a:rPr lang="en-US" sz="1400" spc="20" dirty="0">
                <a:latin typeface="Century Gothic" pitchFamily="34" charset="0"/>
              </a:rPr>
              <a:t> </a:t>
            </a:r>
            <a:r>
              <a:rPr lang="en-US" sz="1400" spc="85" dirty="0">
                <a:latin typeface="Century Gothic" pitchFamily="34" charset="0"/>
              </a:rPr>
              <a:t>Pyrogens</a:t>
            </a:r>
            <a:r>
              <a:rPr lang="en-US" sz="1400" spc="40" dirty="0">
                <a:latin typeface="Century Gothic" pitchFamily="34" charset="0"/>
              </a:rPr>
              <a:t> </a:t>
            </a:r>
            <a:r>
              <a:rPr lang="en-US" sz="1400" spc="85" dirty="0">
                <a:latin typeface="Century Gothic" pitchFamily="34" charset="0"/>
              </a:rPr>
              <a:t>are</a:t>
            </a:r>
            <a:r>
              <a:rPr lang="en-US" sz="1400" spc="40" dirty="0">
                <a:latin typeface="Century Gothic" pitchFamily="34" charset="0"/>
              </a:rPr>
              <a:t> </a:t>
            </a:r>
            <a:r>
              <a:rPr lang="en-US" sz="1400" spc="75" dirty="0">
                <a:latin typeface="Century Gothic" pitchFamily="34" charset="0"/>
              </a:rPr>
              <a:t>either</a:t>
            </a:r>
            <a:r>
              <a:rPr lang="en-US" sz="1400" spc="45" dirty="0">
                <a:latin typeface="Century Gothic" pitchFamily="34" charset="0"/>
              </a:rPr>
              <a:t> </a:t>
            </a:r>
          </a:p>
          <a:p>
            <a:pPr marL="2984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85" dirty="0">
                <a:latin typeface="Century Gothic" pitchFamily="34" charset="0"/>
              </a:rPr>
              <a:t>exogenous</a:t>
            </a:r>
            <a:r>
              <a:rPr lang="en-US" sz="1400" spc="40" dirty="0">
                <a:latin typeface="Century Gothic" pitchFamily="34" charset="0"/>
              </a:rPr>
              <a:t> : Toxins, Viral protein, Microbial components</a:t>
            </a:r>
            <a:endParaRPr lang="en-US" sz="1400" spc="85" dirty="0">
              <a:latin typeface="Century Gothic" pitchFamily="34" charset="0"/>
            </a:endParaRPr>
          </a:p>
          <a:p>
            <a:pPr marL="2984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95" dirty="0">
                <a:latin typeface="Century Gothic" pitchFamily="34" charset="0"/>
              </a:rPr>
              <a:t>endogenous: Proinflammatory cytokines (IL-1, IL-6, TNF-</a:t>
            </a:r>
            <a:r>
              <a:rPr lang="el-GR" sz="1400" dirty="0">
                <a:latin typeface="Century Gothic" pitchFamily="34" charset="0"/>
              </a:rPr>
              <a:t>α</a:t>
            </a:r>
            <a:r>
              <a:rPr lang="en-US" sz="1400" dirty="0">
                <a:latin typeface="Century Gothic" pitchFamily="34" charset="0"/>
              </a:rPr>
              <a:t>)</a:t>
            </a:r>
            <a:endParaRPr sz="1400" dirty="0">
              <a:latin typeface="Century Gothic" pitchFamily="34" charset="0"/>
              <a:cs typeface="Times New Roman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en-US" sz="1400" dirty="0">
              <a:latin typeface="Century Gothic" pitchFamily="34" charset="0"/>
              <a:cs typeface="Times New Roman"/>
            </a:endParaRPr>
          </a:p>
          <a:p>
            <a:pPr lvl="1">
              <a:lnSpc>
                <a:spcPct val="100000"/>
              </a:lnSpc>
            </a:pPr>
            <a:endParaRPr sz="1400" dirty="0">
              <a:latin typeface="Century Gothic" pitchFamily="34" charset="0"/>
              <a:cs typeface="Times New Roman"/>
            </a:endParaRPr>
          </a:p>
          <a:p>
            <a:pPr lvl="1" algn="l">
              <a:lnSpc>
                <a:spcPct val="100000"/>
              </a:lnSpc>
              <a:spcBef>
                <a:spcPts val="40"/>
              </a:spcBef>
            </a:pPr>
            <a:r>
              <a:rPr lang="en-GB" sz="1400" dirty="0">
                <a:latin typeface="Century Gothic" pitchFamily="34" charset="0"/>
              </a:rPr>
              <a:t>              Pyrogens (Exogenous or Endogenous)  </a:t>
            </a:r>
            <a:r>
              <a:rPr lang="x-none" sz="1400" dirty="0">
                <a:latin typeface="Century Gothic" pitchFamily="34" charset="0"/>
              </a:rPr>
              <a:t>→</a:t>
            </a:r>
            <a:r>
              <a:rPr lang="en-GB" sz="1400" dirty="0">
                <a:latin typeface="Century Gothic" pitchFamily="34" charset="0"/>
              </a:rPr>
              <a:t>  Cytokine Release (IL-1, IL-6, TNF-</a:t>
            </a:r>
            <a:r>
              <a:rPr lang="el-GR" sz="1400" dirty="0">
                <a:latin typeface="Century Gothic" pitchFamily="34" charset="0"/>
              </a:rPr>
              <a:t>α) </a:t>
            </a:r>
            <a:endParaRPr lang="en-US" sz="1400" dirty="0">
              <a:latin typeface="Century Gothic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US" sz="1400" dirty="0">
              <a:latin typeface="Century Gothic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GB" sz="14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r>
              <a:rPr lang="en-GB" sz="1400" dirty="0">
                <a:latin typeface="Century Gothic" pitchFamily="34" charset="0"/>
              </a:rPr>
              <a:t>Cytokines acts on hypothalamus </a:t>
            </a:r>
            <a:r>
              <a:rPr lang="x-none" sz="1400" dirty="0">
                <a:latin typeface="Century Gothic" pitchFamily="34" charset="0"/>
              </a:rPr>
              <a:t>→ Stimulats COX → </a:t>
            </a:r>
            <a:r>
              <a:rPr lang="en-GB" sz="1400" dirty="0">
                <a:latin typeface="Century Gothic" pitchFamily="34" charset="0"/>
              </a:rPr>
              <a:t>PGE2 production </a:t>
            </a: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r>
              <a:rPr lang="en-GB" sz="1400" dirty="0">
                <a:latin typeface="Century Gothic" pitchFamily="34" charset="0"/>
              </a:rPr>
              <a:t> PGE2 production </a:t>
            </a:r>
            <a:r>
              <a:rPr lang="x-none" sz="1400" dirty="0">
                <a:latin typeface="Century Gothic" pitchFamily="34" charset="0"/>
              </a:rPr>
              <a:t>→ binds with hypoyhalmus →   Increases Setpoint </a:t>
            </a:r>
            <a:endParaRPr lang="en-GB" sz="1400" dirty="0">
              <a:latin typeface="Century Gothic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GB" sz="1400" dirty="0">
              <a:latin typeface="Century Gothic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GB" sz="14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endParaRPr lang="en-GB" sz="1400" dirty="0">
              <a:latin typeface="Century Gothic" pitchFamily="34" charset="0"/>
            </a:endParaRPr>
          </a:p>
          <a:p>
            <a:pPr lvl="1" algn="ctr">
              <a:lnSpc>
                <a:spcPct val="100000"/>
              </a:lnSpc>
              <a:spcBef>
                <a:spcPts val="40"/>
              </a:spcBef>
            </a:pPr>
            <a:r>
              <a:rPr lang="en-GB" sz="1400" dirty="0">
                <a:latin typeface="Century Gothic" pitchFamily="34" charset="0"/>
              </a:rPr>
              <a:t>Thermoregulatory Response (Vasoconstriction, Shivering, Increased Metabolism) 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lang="en-GB" sz="1400" dirty="0">
              <a:latin typeface="Century Gothic" pitchFamily="34" charset="0"/>
            </a:endParaRPr>
          </a:p>
          <a:p>
            <a:pPr algn="ctr">
              <a:spcBef>
                <a:spcPts val="40"/>
              </a:spcBef>
            </a:pPr>
            <a:endParaRPr lang="en-GB" sz="1400" dirty="0">
              <a:latin typeface="Century Gothic" pitchFamily="34" charset="0"/>
            </a:endParaRPr>
          </a:p>
          <a:p>
            <a:pPr algn="l">
              <a:spcBef>
                <a:spcPts val="40"/>
              </a:spcBef>
            </a:pPr>
            <a:r>
              <a:rPr lang="en-GB" sz="1400" dirty="0">
                <a:latin typeface="Century Gothic" pitchFamily="34" charset="0"/>
              </a:rPr>
              <a:t>                                                                 </a:t>
            </a:r>
            <a:r>
              <a:rPr lang="en-GB" sz="1400" dirty="0" smtClean="0">
                <a:latin typeface="Century Gothic" pitchFamily="34" charset="0"/>
              </a:rPr>
              <a:t>      </a:t>
            </a:r>
            <a:r>
              <a:rPr lang="en-GB" sz="1400" dirty="0">
                <a:latin typeface="Century Gothic" pitchFamily="34" charset="0"/>
              </a:rPr>
              <a:t>Fever</a:t>
            </a:r>
            <a:endParaRPr sz="1400" dirty="0">
              <a:latin typeface="Century Gothic" pitchFamily="34" charset="0"/>
              <a:cs typeface="Times New Roman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C65A5930-5C90-E372-FB8C-50953C517FC5}"/>
              </a:ext>
            </a:extLst>
          </p:cNvPr>
          <p:cNvSpPr/>
          <p:nvPr/>
        </p:nvSpPr>
        <p:spPr>
          <a:xfrm>
            <a:off x="4356100" y="271145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5A2B12C8-EA79-428D-A465-EA1FF9B15201}"/>
              </a:ext>
            </a:extLst>
          </p:cNvPr>
          <p:cNvSpPr/>
          <p:nvPr/>
        </p:nvSpPr>
        <p:spPr>
          <a:xfrm>
            <a:off x="4356100" y="362585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8EE935C0-87CD-EA9D-D664-E8B15C5CDAE4}"/>
              </a:ext>
            </a:extLst>
          </p:cNvPr>
          <p:cNvSpPr/>
          <p:nvPr/>
        </p:nvSpPr>
        <p:spPr>
          <a:xfrm>
            <a:off x="4356100" y="438785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822EB39-F409-84FC-D800-D1A740DCAC93}"/>
              </a:ext>
            </a:extLst>
          </p:cNvPr>
          <p:cNvCxnSpPr>
            <a:cxnSpLocks/>
          </p:cNvCxnSpPr>
          <p:nvPr/>
        </p:nvCxnSpPr>
        <p:spPr>
          <a:xfrm flipV="1">
            <a:off x="2755900" y="4854666"/>
            <a:ext cx="0" cy="142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6F00023-9F1C-342C-EFF6-B785F7E9121A}"/>
              </a:ext>
            </a:extLst>
          </p:cNvPr>
          <p:cNvCxnSpPr>
            <a:cxnSpLocks/>
          </p:cNvCxnSpPr>
          <p:nvPr/>
        </p:nvCxnSpPr>
        <p:spPr>
          <a:xfrm flipV="1">
            <a:off x="7251700" y="4854666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9766300" y="1968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13269</TotalTime>
  <Words>1924</Words>
  <Application>Microsoft Office PowerPoint</Application>
  <PresentationFormat>Custom</PresentationFormat>
  <Paragraphs>391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Patient with Fever</vt:lpstr>
      <vt:lpstr>University Motto, Vision, Values &amp; Goals</vt:lpstr>
      <vt:lpstr>SEQUENCE OF LGIS</vt:lpstr>
      <vt:lpstr>LEARNING OBJECTIVES</vt:lpstr>
      <vt:lpstr>PROF UMER MODEL OF INTEGRATED LECTURE</vt:lpstr>
      <vt:lpstr>INTRODUCTION</vt:lpstr>
      <vt:lpstr>HYPERTHERMIA IS ALWAYS PATHOLOGICAL       </vt:lpstr>
      <vt:lpstr>TREATMENT OF FEVER, HYPERPYREXIA AND HYPERTHERMIA </vt:lpstr>
      <vt:lpstr>PATHOPHYSIOLOGY OF FEVER</vt:lpstr>
      <vt:lpstr>TYPES OF FEVER</vt:lpstr>
      <vt:lpstr>TYPES OF FEVER</vt:lpstr>
      <vt:lpstr>TREATMENT OF FEVER</vt:lpstr>
      <vt:lpstr>SITE OF ACTION OF ANTIPYRETIC DRUGS</vt:lpstr>
      <vt:lpstr>WHAT WENT WRONG IN MANAGEMENT OF FEVER ?</vt:lpstr>
      <vt:lpstr>FACTITIOUS FEVER</vt:lpstr>
      <vt:lpstr>PYREXIA OF UNKNOWN ORIGIN (PUO)</vt:lpstr>
      <vt:lpstr>Slide 17</vt:lpstr>
      <vt:lpstr>HISTORY OF FEVER</vt:lpstr>
      <vt:lpstr>HISTORY OF FEVER</vt:lpstr>
      <vt:lpstr>FEVER AND RESPIRATORY DISEASES </vt:lpstr>
      <vt:lpstr>FEVER AND CARDIAC DISEASES</vt:lpstr>
      <vt:lpstr>FEVER AND NEUROLOGICAL DISEASES</vt:lpstr>
      <vt:lpstr>FEVER IN GASTROINSTINAL DISEASES</vt:lpstr>
      <vt:lpstr>FEVER IN GENITOURINARY DISEASES</vt:lpstr>
      <vt:lpstr>FEVER IN ENDOCRINE DISEASES</vt:lpstr>
      <vt:lpstr>FEVER IN HEMATOLOGY &amp; ONCOLOGY</vt:lpstr>
      <vt:lpstr>FEVER IN DERMATOLOGY</vt:lpstr>
      <vt:lpstr>Slide 28</vt:lpstr>
      <vt:lpstr>HISTORY OF PAST ILLNESS</vt:lpstr>
      <vt:lpstr>DRUG HISTORY IMMUNIZATION HISTORY</vt:lpstr>
      <vt:lpstr>IMMUNIZATION HISTORY</vt:lpstr>
      <vt:lpstr>TRAVEL HISTORY</vt:lpstr>
      <vt:lpstr>PERSONAL AND SOCIAL HISTORY</vt:lpstr>
      <vt:lpstr>INVESTIGATIONS</vt:lpstr>
      <vt:lpstr>TARGETED INVESTIGATIONS</vt:lpstr>
      <vt:lpstr>RED FLAGS</vt:lpstr>
      <vt:lpstr>WHEN TO OBTAIN AN INFECTIOUS DISEASE CONSULT?</vt:lpstr>
      <vt:lpstr>REFRENCES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with fever</dc:title>
  <dc:creator>Zsofi</dc:creator>
  <cp:keywords>()</cp:keywords>
  <cp:lastModifiedBy>DID</cp:lastModifiedBy>
  <cp:revision>20</cp:revision>
  <dcterms:created xsi:type="dcterms:W3CDTF">2025-02-12T05:06:12Z</dcterms:created>
  <dcterms:modified xsi:type="dcterms:W3CDTF">2025-03-21T05:45:12Z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2018-04-23T00:00:00Z</vt:filetime>
  </property>
  <property fmtid="{D5CDD505-2E9C-101B-9397-08002B2CF9AE}" pid="3" name="Creator">
    <vt:lpwstr>PDFCreator Version 1.6.0</vt:lpwstr>
  </property>
  <property fmtid="{D5CDD505-2E9C-101B-9397-08002B2CF9AE}" pid="4" name="LastSaved">
    <vt:filetime>2025-02-12T00:00:00Z</vt:filetime>
  </property>
  <property fmtid="{D5CDD505-2E9C-101B-9397-08002B2CF9AE}" pid="5" name="Producer">
    <vt:lpwstr>3-Heights(TM) PDF Security Shell 4.8.25.2 (http://www.pdf-tools.com)</vt:lpwstr>
  </property>
</Properties>
</file>