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305" r:id="rId3"/>
    <p:sldId id="303" r:id="rId4"/>
    <p:sldId id="304" r:id="rId5"/>
    <p:sldId id="257" r:id="rId6"/>
    <p:sldId id="258" r:id="rId7"/>
    <p:sldId id="306" r:id="rId8"/>
    <p:sldId id="261" r:id="rId9"/>
    <p:sldId id="307" r:id="rId10"/>
    <p:sldId id="308" r:id="rId11"/>
    <p:sldId id="309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10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6" r:id="rId43"/>
    <p:sldId id="297" r:id="rId44"/>
    <p:sldId id="298" r:id="rId45"/>
    <p:sldId id="299" r:id="rId46"/>
    <p:sldId id="300" r:id="rId47"/>
    <p:sldId id="311" r:id="rId48"/>
    <p:sldId id="312" r:id="rId49"/>
    <p:sldId id="313" r:id="rId50"/>
    <p:sldId id="302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74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7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1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1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2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4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5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0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250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617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1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6955" y="1101012"/>
            <a:ext cx="6615404" cy="2015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600" dirty="0" smtClean="0"/>
              <a:t>HEMATEMESIS</a:t>
            </a:r>
            <a:endParaRPr lang="en-GB" sz="6600" dirty="0"/>
          </a:p>
        </p:txBody>
      </p:sp>
      <p:sp>
        <p:nvSpPr>
          <p:cNvPr id="4" name="Rectangle 3"/>
          <p:cNvSpPr/>
          <p:nvPr/>
        </p:nvSpPr>
        <p:spPr>
          <a:xfrm>
            <a:off x="3508310" y="4711959"/>
            <a:ext cx="5383763" cy="14742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 smtClean="0"/>
              <a:t>DR WAQAS RAZA</a:t>
            </a:r>
          </a:p>
          <a:p>
            <a:r>
              <a:rPr lang="en-GB" sz="2400" dirty="0" smtClean="0"/>
              <a:t>PROF OF SURGERY</a:t>
            </a:r>
          </a:p>
          <a:p>
            <a:r>
              <a:rPr lang="en-GB" sz="2400" dirty="0" smtClean="0"/>
              <a:t>RTH HOSPITAL RAWALPINDI</a:t>
            </a:r>
            <a:endParaRPr lang="en-GB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0892" y="306692"/>
            <a:ext cx="7680960" cy="1371600"/>
          </a:xfrm>
        </p:spPr>
        <p:txBody>
          <a:bodyPr/>
          <a:lstStyle/>
          <a:p>
            <a:r>
              <a:rPr lang="en-GB" dirty="0" smtClean="0"/>
              <a:t>PRESENTATION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1474237"/>
            <a:ext cx="8164285" cy="5122461"/>
          </a:xfrm>
        </p:spPr>
      </p:pic>
    </p:spTree>
    <p:extLst>
      <p:ext uri="{BB962C8B-B14F-4D97-AF65-F5344CB8AC3E}">
        <p14:creationId xmlns:p14="http://schemas.microsoft.com/office/powerpoint/2010/main" val="3193512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231" y="-19879"/>
            <a:ext cx="7680960" cy="1371600"/>
          </a:xfrm>
        </p:spPr>
        <p:txBody>
          <a:bodyPr/>
          <a:lstStyle/>
          <a:p>
            <a:r>
              <a:rPr lang="en-GB" dirty="0" smtClean="0"/>
              <a:t>APPROACH  TO PATIENT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80" y="1063690"/>
            <a:ext cx="6820677" cy="5467739"/>
          </a:xfrm>
        </p:spPr>
      </p:pic>
    </p:spTree>
    <p:extLst>
      <p:ext uri="{BB962C8B-B14F-4D97-AF65-F5344CB8AC3E}">
        <p14:creationId xmlns:p14="http://schemas.microsoft.com/office/powerpoint/2010/main" val="65593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upper-gastrointestinal-bleeding-10-638.jpg"/>
          <p:cNvPicPr>
            <a:picLocks noChangeAspect="1"/>
          </p:cNvPicPr>
          <p:nvPr/>
        </p:nvPicPr>
        <p:blipFill rotWithShape="1">
          <a:blip r:embed="rId2"/>
          <a:srcRect l="4387" r="11940"/>
          <a:stretch/>
        </p:blipFill>
        <p:spPr>
          <a:xfrm>
            <a:off x="298580" y="4571"/>
            <a:ext cx="85748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upper-gastrointestinal-bleeding-11-638.jpg"/>
          <p:cNvPicPr>
            <a:picLocks noChangeAspect="1"/>
          </p:cNvPicPr>
          <p:nvPr/>
        </p:nvPicPr>
        <p:blipFill rotWithShape="1">
          <a:blip r:embed="rId2"/>
          <a:srcRect l="6327" t="14627" r="11327"/>
          <a:stretch/>
        </p:blipFill>
        <p:spPr>
          <a:xfrm>
            <a:off x="345233" y="438537"/>
            <a:ext cx="8472196" cy="58548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upper-gastrointestinal-bleeding-12-638.jpg"/>
          <p:cNvPicPr>
            <a:picLocks noChangeAspect="1"/>
          </p:cNvPicPr>
          <p:nvPr/>
        </p:nvPicPr>
        <p:blipFill rotWithShape="1">
          <a:blip r:embed="rId2"/>
          <a:srcRect l="4490" r="4388"/>
          <a:stretch/>
        </p:blipFill>
        <p:spPr>
          <a:xfrm>
            <a:off x="410547" y="4571"/>
            <a:ext cx="83322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upper-gastrointestinal-bleeding-13-638.jpg"/>
          <p:cNvPicPr>
            <a:picLocks noChangeAspect="1"/>
          </p:cNvPicPr>
          <p:nvPr/>
        </p:nvPicPr>
        <p:blipFill rotWithShape="1">
          <a:blip r:embed="rId2"/>
          <a:srcRect l="3367" t="20206" r="12041"/>
          <a:stretch/>
        </p:blipFill>
        <p:spPr>
          <a:xfrm>
            <a:off x="550505" y="979714"/>
            <a:ext cx="8117633" cy="54723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028" y="166733"/>
            <a:ext cx="7680960" cy="896957"/>
          </a:xfrm>
        </p:spPr>
        <p:txBody>
          <a:bodyPr/>
          <a:lstStyle/>
          <a:p>
            <a:r>
              <a:rPr lang="en-GB" dirty="0" smtClean="0"/>
              <a:t>LAB DIAGNOSIS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upper-gastrointestinal-bleeding-14-638.jpg"/>
          <p:cNvPicPr>
            <a:picLocks noChangeAspect="1"/>
          </p:cNvPicPr>
          <p:nvPr/>
        </p:nvPicPr>
        <p:blipFill rotWithShape="1">
          <a:blip r:embed="rId2"/>
          <a:srcRect l="4286" r="11939"/>
          <a:stretch/>
        </p:blipFill>
        <p:spPr>
          <a:xfrm>
            <a:off x="289249" y="107208"/>
            <a:ext cx="85375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upper-gastrointestinal-bleeding-16-638.jpg"/>
          <p:cNvPicPr>
            <a:picLocks noChangeAspect="1"/>
          </p:cNvPicPr>
          <p:nvPr/>
        </p:nvPicPr>
        <p:blipFill rotWithShape="1">
          <a:blip r:embed="rId2"/>
          <a:srcRect l="4489" r="5306" b="18706"/>
          <a:stretch/>
        </p:blipFill>
        <p:spPr>
          <a:xfrm>
            <a:off x="410546" y="601730"/>
            <a:ext cx="8248261" cy="55751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upper-gastrointestinal-bleeding-17-638.jpg"/>
          <p:cNvPicPr>
            <a:picLocks noChangeAspect="1"/>
          </p:cNvPicPr>
          <p:nvPr/>
        </p:nvPicPr>
        <p:blipFill rotWithShape="1">
          <a:blip r:embed="rId2"/>
          <a:srcRect l="4592" t="21431" r="7143" b="17889"/>
          <a:stretch/>
        </p:blipFill>
        <p:spPr>
          <a:xfrm>
            <a:off x="514117" y="1203648"/>
            <a:ext cx="8070980" cy="48892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127" y="26774"/>
            <a:ext cx="7680960" cy="1371600"/>
          </a:xfrm>
        </p:spPr>
        <p:txBody>
          <a:bodyPr/>
          <a:lstStyle/>
          <a:p>
            <a:r>
              <a:rPr lang="en-GB" dirty="0" smtClean="0"/>
              <a:t>ENDOSCOPY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upper-gastrointestinal-bleeding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</a:t>
            </a:r>
            <a:r>
              <a:rPr lang="en-GB" dirty="0"/>
              <a:t>Objectives: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800" dirty="0"/>
              <a:t>Understand the pathophysiology behind hematemesis.</a:t>
            </a:r>
          </a:p>
          <a:p>
            <a:r>
              <a:rPr lang="en-GB" sz="2800" dirty="0"/>
              <a:t>Identify the common causes and their mechanisms.</a:t>
            </a:r>
          </a:p>
          <a:p>
            <a:r>
              <a:rPr lang="en-GB" sz="2800" dirty="0"/>
              <a:t>Discuss the principles of initial assessment and management.</a:t>
            </a:r>
          </a:p>
        </p:txBody>
      </p:sp>
    </p:spTree>
    <p:extLst>
      <p:ext uri="{BB962C8B-B14F-4D97-AF65-F5344CB8AC3E}">
        <p14:creationId xmlns:p14="http://schemas.microsoft.com/office/powerpoint/2010/main" val="2434714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upper-gastrointestinal-bleeding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upper-gastrointestinal-bleeding-20-638.jpg"/>
          <p:cNvPicPr>
            <a:picLocks noChangeAspect="1"/>
          </p:cNvPicPr>
          <p:nvPr/>
        </p:nvPicPr>
        <p:blipFill rotWithShape="1">
          <a:blip r:embed="rId2"/>
          <a:srcRect l="5307" t="14219" r="8162" b="22107"/>
          <a:stretch/>
        </p:blipFill>
        <p:spPr>
          <a:xfrm>
            <a:off x="410547" y="1132088"/>
            <a:ext cx="8276253" cy="53060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520" y="291116"/>
            <a:ext cx="7680960" cy="840973"/>
          </a:xfrm>
        </p:spPr>
        <p:txBody>
          <a:bodyPr/>
          <a:lstStyle/>
          <a:p>
            <a:r>
              <a:rPr lang="en-GB" dirty="0" smtClean="0"/>
              <a:t>IMAGING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upper-gastrointestinal-bleeding-21-638.jpg"/>
          <p:cNvPicPr>
            <a:picLocks noChangeAspect="1"/>
          </p:cNvPicPr>
          <p:nvPr/>
        </p:nvPicPr>
        <p:blipFill rotWithShape="1">
          <a:blip r:embed="rId2"/>
          <a:srcRect l="3775" r="11021"/>
          <a:stretch/>
        </p:blipFill>
        <p:spPr>
          <a:xfrm>
            <a:off x="699795" y="307910"/>
            <a:ext cx="7791061" cy="62421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upper-gastrointestinal-bleeding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upper-gastrointestinal-bleeding-23-638.jpg"/>
          <p:cNvPicPr>
            <a:picLocks noChangeAspect="1"/>
          </p:cNvPicPr>
          <p:nvPr/>
        </p:nvPicPr>
        <p:blipFill rotWithShape="1">
          <a:blip r:embed="rId2"/>
          <a:srcRect l="6224" t="12178" r="14592" b="-3265"/>
          <a:stretch/>
        </p:blipFill>
        <p:spPr>
          <a:xfrm>
            <a:off x="354564" y="1063689"/>
            <a:ext cx="8705462" cy="62467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317" y="273350"/>
            <a:ext cx="7680960" cy="1090463"/>
          </a:xfrm>
        </p:spPr>
        <p:txBody>
          <a:bodyPr/>
          <a:lstStyle/>
          <a:p>
            <a:r>
              <a:rPr lang="en-GB" dirty="0" smtClean="0"/>
              <a:t>ANGIOGRAPHY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upper-gastrointestinal-bleeding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upper-gastrointestinal-bleeding-25-638.jpg"/>
          <p:cNvPicPr>
            <a:picLocks noChangeAspect="1"/>
          </p:cNvPicPr>
          <p:nvPr/>
        </p:nvPicPr>
        <p:blipFill rotWithShape="1">
          <a:blip r:embed="rId2"/>
          <a:srcRect l="2346" r="4389"/>
          <a:stretch/>
        </p:blipFill>
        <p:spPr>
          <a:xfrm>
            <a:off x="335902" y="237836"/>
            <a:ext cx="85281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upper-gastrointestinal-bleeding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upper-gastrointestinal-bleeding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upper-gastrointestinal-bleeding-28-638.jpg"/>
          <p:cNvPicPr>
            <a:picLocks noChangeAspect="1"/>
          </p:cNvPicPr>
          <p:nvPr/>
        </p:nvPicPr>
        <p:blipFill rotWithShape="1">
          <a:blip r:embed="rId2"/>
          <a:srcRect l="2347" t="13131" r="4797" b="17073"/>
          <a:stretch/>
        </p:blipFill>
        <p:spPr>
          <a:xfrm>
            <a:off x="214604" y="905069"/>
            <a:ext cx="8724123" cy="47866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894" y="606490"/>
            <a:ext cx="82949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Imagine </a:t>
            </a:r>
            <a:r>
              <a:rPr lang="en-GB" sz="2800" dirty="0"/>
              <a:t>you're in the </a:t>
            </a:r>
            <a:r>
              <a:rPr lang="en-GB" sz="2800" dirty="0" smtClean="0"/>
              <a:t>ER </a:t>
            </a:r>
            <a:r>
              <a:rPr lang="en-GB" sz="2800" dirty="0"/>
              <a:t>and a patient comes in with a complaint of sudden onset </a:t>
            </a:r>
            <a:r>
              <a:rPr lang="en-GB" sz="2800" dirty="0" smtClean="0"/>
              <a:t>of blood in vomitus. </a:t>
            </a:r>
            <a:r>
              <a:rPr lang="en-GB" sz="2800" dirty="0"/>
              <a:t>Before we </a:t>
            </a:r>
            <a:r>
              <a:rPr lang="en-GB" sz="2800" dirty="0" smtClean="0"/>
              <a:t>discuss the </a:t>
            </a:r>
            <a:r>
              <a:rPr lang="en-GB" sz="2800" dirty="0"/>
              <a:t>potential causes and the pathophysiology behind </a:t>
            </a:r>
            <a:r>
              <a:rPr lang="en-GB" sz="2800" dirty="0" smtClean="0"/>
              <a:t>this complaint , 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</a:rPr>
              <a:t>1. I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want you to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</a:rPr>
              <a:t>tell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about the initial steps you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</a:rPr>
              <a:t>  would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take in assessing this patient. </a:t>
            </a:r>
            <a:endParaRPr lang="en-GB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GB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</a:rPr>
              <a:t>  2. What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questions would you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</a:rPr>
              <a:t>ask.</a:t>
            </a:r>
          </a:p>
          <a:p>
            <a:endParaRPr lang="en-GB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</a:rPr>
              <a:t>  3. What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immediate interventions might be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</a:rPr>
              <a:t>necessary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738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upper-gastrointestinal-bleeding-29-638.jpg"/>
          <p:cNvPicPr>
            <a:picLocks noChangeAspect="1"/>
          </p:cNvPicPr>
          <p:nvPr/>
        </p:nvPicPr>
        <p:blipFill rotWithShape="1">
          <a:blip r:embed="rId2"/>
          <a:srcRect l="2755" r="10714"/>
          <a:stretch/>
        </p:blipFill>
        <p:spPr>
          <a:xfrm>
            <a:off x="550505" y="485191"/>
            <a:ext cx="7912359" cy="578955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513184"/>
            <a:ext cx="7585787" cy="56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95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upper-gastrointestinal-bleeding-30-638.jpg"/>
          <p:cNvPicPr>
            <a:picLocks noChangeAspect="1"/>
          </p:cNvPicPr>
          <p:nvPr/>
        </p:nvPicPr>
        <p:blipFill rotWithShape="1">
          <a:blip r:embed="rId2"/>
          <a:srcRect l="4286" r="10612" b="23876"/>
          <a:stretch/>
        </p:blipFill>
        <p:spPr>
          <a:xfrm>
            <a:off x="625151" y="545745"/>
            <a:ext cx="7781730" cy="578040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upper-gastrointestinal-bleeding-31-638.jpg"/>
          <p:cNvPicPr>
            <a:picLocks noChangeAspect="1"/>
          </p:cNvPicPr>
          <p:nvPr/>
        </p:nvPicPr>
        <p:blipFill rotWithShape="1">
          <a:blip r:embed="rId2"/>
          <a:srcRect l="3878" r="10918"/>
          <a:stretch/>
        </p:blipFill>
        <p:spPr>
          <a:xfrm>
            <a:off x="671803" y="340662"/>
            <a:ext cx="7791061" cy="651733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upper-gastrointestinal-bleeding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upper-gastrointestinal-bleeding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upper-gastrointestinal-bleeding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upper-gastrointestinal-bleeding-35-638.jpg"/>
          <p:cNvPicPr>
            <a:picLocks noChangeAspect="1"/>
          </p:cNvPicPr>
          <p:nvPr/>
        </p:nvPicPr>
        <p:blipFill rotWithShape="1">
          <a:blip r:embed="rId2"/>
          <a:srcRect l="1531" t="11090" r="7245" b="27822"/>
          <a:stretch/>
        </p:blipFill>
        <p:spPr>
          <a:xfrm>
            <a:off x="326571" y="1772816"/>
            <a:ext cx="8341568" cy="41894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329" y="186612"/>
            <a:ext cx="7680960" cy="1371600"/>
          </a:xfrm>
        </p:spPr>
        <p:txBody>
          <a:bodyPr/>
          <a:lstStyle/>
          <a:p>
            <a:r>
              <a:rPr lang="en-GB" dirty="0" smtClean="0"/>
              <a:t>TREATMENT FOR VARICEAL BLEED</a:t>
            </a:r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upper-gastrointestinal-bleeding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upper-gastrointestinal-bleeding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Definition: </a:t>
            </a:r>
            <a:endParaRPr lang="en-GB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</a:rPr>
              <a:t>"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Hematemesis refers to the vomiting of blood, indicating bleeding somewhere in the gastrointestinal (GI) tract."</a:t>
            </a:r>
          </a:p>
        </p:txBody>
      </p:sp>
    </p:spTree>
    <p:extLst>
      <p:ext uri="{BB962C8B-B14F-4D97-AF65-F5344CB8AC3E}">
        <p14:creationId xmlns:p14="http://schemas.microsoft.com/office/powerpoint/2010/main" val="18789837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upper-gastrointestinal-bleeding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upper-gastrointestinal-bleeding-39-638.jpg"/>
          <p:cNvPicPr>
            <a:picLocks noChangeAspect="1"/>
          </p:cNvPicPr>
          <p:nvPr/>
        </p:nvPicPr>
        <p:blipFill rotWithShape="1">
          <a:blip r:embed="rId2"/>
          <a:srcRect l="3571" t="13539" r="4489"/>
          <a:stretch/>
        </p:blipFill>
        <p:spPr>
          <a:xfrm>
            <a:off x="326571" y="1399591"/>
            <a:ext cx="8406882" cy="51830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571" y="183908"/>
            <a:ext cx="8238931" cy="1371600"/>
          </a:xfrm>
        </p:spPr>
        <p:txBody>
          <a:bodyPr/>
          <a:lstStyle/>
          <a:p>
            <a:r>
              <a:rPr lang="en-GB" dirty="0" smtClean="0"/>
              <a:t>TREATMENT FOR NONVARICEAL BLEED</a:t>
            </a:r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upper-gastrointestinal-bleeding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upper-gastrointestinal-bleeding-42-638.jpg"/>
          <p:cNvPicPr>
            <a:picLocks noChangeAspect="1"/>
          </p:cNvPicPr>
          <p:nvPr/>
        </p:nvPicPr>
        <p:blipFill rotWithShape="1">
          <a:blip r:embed="rId2"/>
          <a:srcRect l="4592" t="10410" r="11633"/>
          <a:stretch/>
        </p:blipFill>
        <p:spPr>
          <a:xfrm>
            <a:off x="485193" y="1250301"/>
            <a:ext cx="7660432" cy="51830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650" y="166179"/>
            <a:ext cx="7680960" cy="1371600"/>
          </a:xfrm>
        </p:spPr>
        <p:txBody>
          <a:bodyPr/>
          <a:lstStyle/>
          <a:p>
            <a:r>
              <a:rPr lang="en-GB" dirty="0" smtClean="0"/>
              <a:t>INDICATIONS FOR SURGERY </a:t>
            </a:r>
            <a:endParaRPr lang="en-GB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upper-gastrointestinal-bleeding-43-638.jpg"/>
          <p:cNvPicPr>
            <a:picLocks noChangeAspect="1"/>
          </p:cNvPicPr>
          <p:nvPr/>
        </p:nvPicPr>
        <p:blipFill rotWithShape="1">
          <a:blip r:embed="rId2"/>
          <a:srcRect l="1939" r="13878"/>
          <a:stretch/>
        </p:blipFill>
        <p:spPr>
          <a:xfrm>
            <a:off x="802433" y="251926"/>
            <a:ext cx="7697755" cy="641470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upper-gastrointestinal-bleeding-44-638.jpg"/>
          <p:cNvPicPr>
            <a:picLocks noChangeAspect="1"/>
          </p:cNvPicPr>
          <p:nvPr/>
        </p:nvPicPr>
        <p:blipFill rotWithShape="1">
          <a:blip r:embed="rId2"/>
          <a:srcRect l="4592" t="14355" r="11734"/>
          <a:stretch/>
        </p:blipFill>
        <p:spPr>
          <a:xfrm>
            <a:off x="419877" y="1455575"/>
            <a:ext cx="8257591" cy="50710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2312" y="239892"/>
            <a:ext cx="7680960" cy="1010410"/>
          </a:xfrm>
        </p:spPr>
        <p:txBody>
          <a:bodyPr/>
          <a:lstStyle/>
          <a:p>
            <a:r>
              <a:rPr lang="en-GB" dirty="0" smtClean="0"/>
              <a:t>COMPLICATIONS</a:t>
            </a:r>
            <a:endParaRPr lang="en-GB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upper-gastrointestinal-bleeding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690466"/>
            <a:ext cx="8145625" cy="55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40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4" y="653144"/>
            <a:ext cx="8304245" cy="57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85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4" y="503854"/>
            <a:ext cx="8070979" cy="57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0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upper-gastrointestinal-bleeding-2-638.jpg"/>
          <p:cNvPicPr>
            <a:picLocks noChangeAspect="1"/>
          </p:cNvPicPr>
          <p:nvPr/>
        </p:nvPicPr>
        <p:blipFill rotWithShape="1">
          <a:blip r:embed="rId2"/>
          <a:srcRect l="2347" t="16124" r="4286"/>
          <a:stretch/>
        </p:blipFill>
        <p:spPr>
          <a:xfrm>
            <a:off x="289249" y="83976"/>
            <a:ext cx="8537510" cy="677859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upper-gastrointestinal-bleeding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upper-gastrointestinal-bleeding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17241"/>
            <a:ext cx="7680960" cy="1026367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AUSES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4" y="1343608"/>
            <a:ext cx="8584162" cy="5085184"/>
          </a:xfrm>
        </p:spPr>
      </p:pic>
    </p:spTree>
    <p:extLst>
      <p:ext uri="{BB962C8B-B14F-4D97-AF65-F5344CB8AC3E}">
        <p14:creationId xmlns:p14="http://schemas.microsoft.com/office/powerpoint/2010/main" val="359379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upper-gastrointestinal-bleeding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663692"/>
          </a:xfrm>
        </p:spPr>
        <p:txBody>
          <a:bodyPr/>
          <a:lstStyle/>
          <a:p>
            <a:r>
              <a:rPr lang="en-GB" dirty="0" smtClean="0"/>
              <a:t>SIGN AND SYMPTOMS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83567"/>
            <a:ext cx="7680959" cy="4786604"/>
          </a:xfrm>
        </p:spPr>
      </p:pic>
    </p:spTree>
    <p:extLst>
      <p:ext uri="{BB962C8B-B14F-4D97-AF65-F5344CB8AC3E}">
        <p14:creationId xmlns:p14="http://schemas.microsoft.com/office/powerpoint/2010/main" val="178534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52</TotalTime>
  <Words>157</Words>
  <Application>Microsoft Office PowerPoint</Application>
  <PresentationFormat>On-screen Show (4:3)</PresentationFormat>
  <Paragraphs>30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Century Gothic</vt:lpstr>
      <vt:lpstr>Garamond</vt:lpstr>
      <vt:lpstr>Savon</vt:lpstr>
      <vt:lpstr>PowerPoint Presentation</vt:lpstr>
      <vt:lpstr>Learning Objectives: </vt:lpstr>
      <vt:lpstr>PowerPoint Presentation</vt:lpstr>
      <vt:lpstr>INTRODUCTION</vt:lpstr>
      <vt:lpstr>PowerPoint Presentation</vt:lpstr>
      <vt:lpstr>PowerPoint Presentation</vt:lpstr>
      <vt:lpstr>CAUSES</vt:lpstr>
      <vt:lpstr>PowerPoint Presentation</vt:lpstr>
      <vt:lpstr>SIGN AND SYMPTOMS</vt:lpstr>
      <vt:lpstr>PRESENTATION </vt:lpstr>
      <vt:lpstr>APPROACH  TO PATIENT</vt:lpstr>
      <vt:lpstr>PowerPoint Presentation</vt:lpstr>
      <vt:lpstr>PowerPoint Presentation</vt:lpstr>
      <vt:lpstr>PowerPoint Presentation</vt:lpstr>
      <vt:lpstr>LAB DIAGNOSIS</vt:lpstr>
      <vt:lpstr>PowerPoint Presentation</vt:lpstr>
      <vt:lpstr>PowerPoint Presentation</vt:lpstr>
      <vt:lpstr>ENDOSCOPY</vt:lpstr>
      <vt:lpstr>PowerPoint Presentation</vt:lpstr>
      <vt:lpstr>PowerPoint Presentation</vt:lpstr>
      <vt:lpstr>IMAGING</vt:lpstr>
      <vt:lpstr>PowerPoint Presentation</vt:lpstr>
      <vt:lpstr>PowerPoint Presentation</vt:lpstr>
      <vt:lpstr>ANGIOGRAPHY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FOR VARICEAL BLEED</vt:lpstr>
      <vt:lpstr>PowerPoint Presentation</vt:lpstr>
      <vt:lpstr>PowerPoint Presentation</vt:lpstr>
      <vt:lpstr>PowerPoint Presentation</vt:lpstr>
      <vt:lpstr>TREATMENT FOR NONVARICEAL BLEED</vt:lpstr>
      <vt:lpstr>PowerPoint Presentation</vt:lpstr>
      <vt:lpstr>INDICATIONS FOR SURGERY </vt:lpstr>
      <vt:lpstr>PowerPoint Presentation</vt:lpstr>
      <vt:lpstr>COMPLICATIONS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Dr. Aamna Nazir</dc:creator>
  <cp:keywords/>
  <dc:description>generated using python-pptx</dc:description>
  <cp:lastModifiedBy>hp</cp:lastModifiedBy>
  <cp:revision>8</cp:revision>
  <dcterms:created xsi:type="dcterms:W3CDTF">2013-01-27T09:14:16Z</dcterms:created>
  <dcterms:modified xsi:type="dcterms:W3CDTF">2024-03-25T19:33:15Z</dcterms:modified>
  <cp:category/>
</cp:coreProperties>
</file>