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78" r:id="rId2"/>
    <p:sldId id="256" r:id="rId3"/>
    <p:sldId id="283" r:id="rId4"/>
    <p:sldId id="282" r:id="rId5"/>
    <p:sldId id="281" r:id="rId6"/>
    <p:sldId id="280" r:id="rId7"/>
    <p:sldId id="279" r:id="rId8"/>
    <p:sldId id="268" r:id="rId9"/>
    <p:sldId id="269" r:id="rId10"/>
    <p:sldId id="270" r:id="rId11"/>
    <p:sldId id="271" r:id="rId12"/>
    <p:sldId id="272" r:id="rId13"/>
    <p:sldId id="273" r:id="rId14"/>
    <p:sldId id="257" r:id="rId15"/>
    <p:sldId id="258" r:id="rId16"/>
    <p:sldId id="259" r:id="rId17"/>
    <p:sldId id="260" r:id="rId18"/>
    <p:sldId id="261" r:id="rId19"/>
    <p:sldId id="262" r:id="rId20"/>
    <p:sldId id="265" r:id="rId21"/>
    <p:sldId id="263" r:id="rId22"/>
    <p:sldId id="266" r:id="rId23"/>
    <p:sldId id="267" r:id="rId24"/>
    <p:sldId id="274" r:id="rId25"/>
    <p:sldId id="275" r:id="rId26"/>
    <p:sldId id="276" r:id="rId27"/>
    <p:sldId id="285" r:id="rId28"/>
    <p:sldId id="284" r:id="rId29"/>
    <p:sldId id="27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30D1-02E0-4707-818D-CA642C03824A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DFF3B-51CB-4558-AE98-75500B80C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16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30D1-02E0-4707-818D-CA642C03824A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DFF3B-51CB-4558-AE98-75500B80C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65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30D1-02E0-4707-818D-CA642C03824A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DFF3B-51CB-4558-AE98-75500B80C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15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30D1-02E0-4707-818D-CA642C03824A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DFF3B-51CB-4558-AE98-75500B80C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12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30D1-02E0-4707-818D-CA642C03824A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DFF3B-51CB-4558-AE98-75500B80C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33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30D1-02E0-4707-818D-CA642C03824A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DFF3B-51CB-4558-AE98-75500B80C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85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30D1-02E0-4707-818D-CA642C03824A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DFF3B-51CB-4558-AE98-75500B80C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57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30D1-02E0-4707-818D-CA642C03824A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DFF3B-51CB-4558-AE98-75500B80C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40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30D1-02E0-4707-818D-CA642C03824A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DFF3B-51CB-4558-AE98-75500B80C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58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30D1-02E0-4707-818D-CA642C03824A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DFF3B-51CB-4558-AE98-75500B80C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16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30D1-02E0-4707-818D-CA642C03824A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DFF3B-51CB-4558-AE98-75500B80C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01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330D1-02E0-4707-818D-CA642C03824A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DFF3B-51CB-4558-AE98-75500B80C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9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3160" y="1485901"/>
            <a:ext cx="7429500" cy="38633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2692398" y="4978398"/>
            <a:ext cx="6815669" cy="73661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18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Symptoms of Pleural effusion</a:t>
            </a:r>
            <a:endParaRPr lang="en-US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Chest pain.</a:t>
            </a:r>
          </a:p>
          <a:p>
            <a:r>
              <a:rPr lang="en-US" dirty="0"/>
              <a:t>Dry, nonproductive cough.</a:t>
            </a:r>
          </a:p>
          <a:p>
            <a:r>
              <a:rPr lang="en-US" dirty="0"/>
              <a:t>Dyspnea (shortness of breath, or difficult, labored breathing)</a:t>
            </a:r>
          </a:p>
          <a:p>
            <a:r>
              <a:rPr lang="en-US" dirty="0"/>
              <a:t>Orthopnea (the inability to breathe easily unless the person is sitting up straight or standing erect)</a:t>
            </a:r>
          </a:p>
        </p:txBody>
      </p:sp>
    </p:spTree>
    <p:extLst>
      <p:ext uri="{BB962C8B-B14F-4D97-AF65-F5344CB8AC3E}">
        <p14:creationId xmlns:p14="http://schemas.microsoft.com/office/powerpoint/2010/main" val="29803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Signs of Pleural effusion</a:t>
            </a:r>
            <a:endParaRPr lang="en-US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Physical examination reveals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</a:t>
            </a:r>
            <a:r>
              <a:rPr lang="en-US" dirty="0" smtClean="0"/>
              <a:t>bsent </a:t>
            </a:r>
            <a:r>
              <a:rPr lang="en-US" dirty="0"/>
              <a:t>tactile </a:t>
            </a:r>
            <a:r>
              <a:rPr lang="en-US" dirty="0" smtClean="0"/>
              <a:t>fremitus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</a:t>
            </a:r>
            <a:r>
              <a:rPr lang="en-US" dirty="0" smtClean="0"/>
              <a:t>ullness </a:t>
            </a:r>
            <a:r>
              <a:rPr lang="en-US" dirty="0"/>
              <a:t>to </a:t>
            </a:r>
            <a:r>
              <a:rPr lang="en-US" dirty="0" smtClean="0"/>
              <a:t>percussion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</a:t>
            </a:r>
            <a:r>
              <a:rPr lang="en-US" dirty="0" smtClean="0"/>
              <a:t>ecreased </a:t>
            </a:r>
            <a:r>
              <a:rPr lang="en-US" dirty="0"/>
              <a:t>breath sounds on the side of the </a:t>
            </a:r>
            <a:r>
              <a:rPr lang="en-US" dirty="0" smtClean="0"/>
              <a:t>effusion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Pleural </a:t>
            </a:r>
            <a:r>
              <a:rPr lang="en-US" dirty="0"/>
              <a:t>friction </a:t>
            </a:r>
            <a:r>
              <a:rPr lang="en-US" dirty="0" smtClean="0"/>
              <a:t>rub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89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Chest </a:t>
            </a:r>
            <a:r>
              <a:rPr lang="en-US" dirty="0" smtClean="0"/>
              <a:t>x-ray</a:t>
            </a:r>
            <a:endParaRPr lang="en-US" dirty="0"/>
          </a:p>
          <a:p>
            <a:r>
              <a:rPr lang="en-US" dirty="0"/>
              <a:t>Pleural fluid </a:t>
            </a:r>
            <a:r>
              <a:rPr lang="en-US" dirty="0" smtClean="0"/>
              <a:t>analysis and PH</a:t>
            </a:r>
            <a:endParaRPr lang="en-US" dirty="0"/>
          </a:p>
          <a:p>
            <a:r>
              <a:rPr lang="en-US" dirty="0"/>
              <a:t>Sometimes CT angiography </a:t>
            </a:r>
          </a:p>
          <a:p>
            <a:r>
              <a:rPr lang="en-US" dirty="0" smtClean="0"/>
              <a:t>Sputum C/S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55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90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682581"/>
            <a:ext cx="9601196" cy="1056067"/>
          </a:xfrm>
        </p:spPr>
        <p:txBody>
          <a:bodyPr>
            <a:normAutofit fontScale="90000"/>
          </a:bodyPr>
          <a:lstStyle/>
          <a:p>
            <a:r>
              <a:rPr lang="en-US" sz="2200" dirty="0"/>
              <a:t> 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1800" dirty="0" smtClean="0"/>
              <a:t>In </a:t>
            </a:r>
            <a:r>
              <a:rPr lang="en-US" sz="1800" dirty="0"/>
              <a:t>the normal pleural space, there is a steady state in which there is a roughly equal rate of </a:t>
            </a:r>
            <a:r>
              <a:rPr lang="en-US" sz="1800" dirty="0" smtClean="0"/>
              <a:t>the formation </a:t>
            </a:r>
            <a:r>
              <a:rPr lang="en-US" sz="1800" dirty="0"/>
              <a:t>(entry) and absorption (exit) of liquid</a:t>
            </a:r>
            <a:r>
              <a:rPr lang="en-US" sz="1800" dirty="0" smtClean="0"/>
              <a:t>.</a:t>
            </a:r>
            <a:r>
              <a:rPr lang="en-US" sz="1800" dirty="0"/>
              <a:t>  This balance must be disturbed in order to produce a pleural effusion. Thus, there must be an increase in entry rate and/or a reduction in exit rate.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5324" y="1455313"/>
            <a:ext cx="5885645" cy="477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12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all" dirty="0" smtClean="0"/>
              <a:t>Mechanisms of fluid accumulation</a:t>
            </a:r>
            <a:endParaRPr lang="en-US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1) Increased fluid entry</a:t>
            </a:r>
          </a:p>
          <a:p>
            <a:r>
              <a:rPr lang="en-US" dirty="0" smtClean="0"/>
              <a:t>2) Decreased exit of fluid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98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all" dirty="0" smtClean="0"/>
              <a:t>Mechanism of increased fluid entry</a:t>
            </a:r>
            <a:endParaRPr lang="en-US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18295"/>
            <a:ext cx="9601196" cy="3318936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  <a:latin typeface="Verdana" panose="020B0604030504040204" pitchFamily="34" charset="0"/>
              </a:rPr>
              <a:t>Increase </a:t>
            </a:r>
            <a:r>
              <a:rPr lang="en-US" dirty="0" smtClean="0">
                <a:solidFill>
                  <a:schemeClr val="accent1"/>
                </a:solidFill>
                <a:latin typeface="Verdana" panose="020B0604030504040204" pitchFamily="34" charset="0"/>
              </a:rPr>
              <a:t>in permeability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Verdana" panose="020B0604030504040204" pitchFamily="34" charset="0"/>
              </a:rPr>
              <a:t> </a:t>
            </a:r>
            <a:r>
              <a:rPr lang="en-US" sz="1900" dirty="0" smtClean="0">
                <a:solidFill>
                  <a:schemeClr val="tx1"/>
                </a:solidFill>
                <a:latin typeface="Verdana" panose="020B0604030504040204" pitchFamily="34" charset="0"/>
              </a:rPr>
              <a:t>due to infection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  <a:latin typeface="Verdana" panose="020B0604030504040204" pitchFamily="34" charset="0"/>
              </a:rPr>
              <a:t>2.  </a:t>
            </a:r>
            <a:r>
              <a:rPr lang="en-US" dirty="0">
                <a:solidFill>
                  <a:schemeClr val="accent1"/>
                </a:solidFill>
                <a:latin typeface="Verdana" panose="020B0604030504040204" pitchFamily="34" charset="0"/>
              </a:rPr>
              <a:t>Increase in microvascular </a:t>
            </a:r>
            <a:r>
              <a:rPr lang="en-US" dirty="0" smtClean="0">
                <a:solidFill>
                  <a:schemeClr val="accent1"/>
                </a:solidFill>
                <a:latin typeface="Verdana" panose="020B0604030504040204" pitchFamily="34" charset="0"/>
              </a:rPr>
              <a:t>pressure</a:t>
            </a:r>
          </a:p>
          <a:p>
            <a:pPr marL="0" indent="0">
              <a:buNone/>
            </a:pPr>
            <a:r>
              <a:rPr lang="en-US" sz="1700" dirty="0">
                <a:solidFill>
                  <a:srgbClr val="000000"/>
                </a:solidFill>
                <a:latin typeface="Verdana" panose="020B0604030504040204" pitchFamily="34" charset="0"/>
              </a:rPr>
              <a:t>Elevations in either systemic venous pressure (affecting the parietal pleura) or pulmonary venous pressure (affecting the visceral pleura) can lead to an increase in pleural liquid formation</a:t>
            </a:r>
            <a:endParaRPr lang="en-US" sz="17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  <a:latin typeface="Verdana" panose="020B0604030504040204" pitchFamily="34" charset="0"/>
              </a:rPr>
              <a:t>3. Decrease In </a:t>
            </a:r>
            <a:r>
              <a:rPr lang="en-US" dirty="0">
                <a:solidFill>
                  <a:schemeClr val="accent1"/>
                </a:solidFill>
                <a:latin typeface="Verdana" panose="020B0604030504040204" pitchFamily="34" charset="0"/>
              </a:rPr>
              <a:t>pleural </a:t>
            </a:r>
            <a:r>
              <a:rPr lang="en-US" dirty="0" smtClean="0">
                <a:solidFill>
                  <a:schemeClr val="accent1"/>
                </a:solidFill>
                <a:latin typeface="Verdana" panose="020B0604030504040204" pitchFamily="34" charset="0"/>
              </a:rPr>
              <a:t>pressure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     </a:t>
            </a:r>
            <a:r>
              <a:rPr lang="en-US" sz="17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seen </a:t>
            </a:r>
            <a:r>
              <a:rPr lang="en-US" sz="1700" dirty="0">
                <a:solidFill>
                  <a:srgbClr val="000000"/>
                </a:solidFill>
                <a:latin typeface="Verdana" panose="020B0604030504040204" pitchFamily="34" charset="0"/>
              </a:rPr>
              <a:t>with significant atelectasis</a:t>
            </a:r>
            <a:endParaRPr lang="en-US" sz="17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  <a:latin typeface="Verdana" panose="020B0604030504040204" pitchFamily="34" charset="0"/>
              </a:rPr>
              <a:t>4. Decrease </a:t>
            </a:r>
            <a:r>
              <a:rPr lang="en-US" dirty="0">
                <a:solidFill>
                  <a:schemeClr val="accent1"/>
                </a:solidFill>
                <a:latin typeface="Verdana" panose="020B0604030504040204" pitchFamily="34" charset="0"/>
              </a:rPr>
              <a:t>in plasma osmotic pressure </a:t>
            </a:r>
            <a:endParaRPr lang="en-US" dirty="0" smtClean="0">
              <a:solidFill>
                <a:schemeClr val="accent1"/>
              </a:solidFill>
              <a:latin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      Hypoproteinemia </a:t>
            </a:r>
            <a:r>
              <a:rPr lang="en-US" sz="1800" dirty="0">
                <a:solidFill>
                  <a:srgbClr val="000000"/>
                </a:solidFill>
                <a:latin typeface="Verdana" panose="020B0604030504040204" pitchFamily="34" charset="0"/>
              </a:rPr>
              <a:t>(due to hypoalbuminemia) will decrease the plasma </a:t>
            </a:r>
            <a:r>
              <a:rPr lang="en-US" sz="1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oncotic </a:t>
            </a:r>
            <a:r>
              <a:rPr lang="en-US" sz="1800" dirty="0">
                <a:solidFill>
                  <a:srgbClr val="000000"/>
                </a:solidFill>
                <a:latin typeface="Verdana" panose="020B0604030504040204" pitchFamily="34" charset="0"/>
              </a:rPr>
              <a:t>pressure </a:t>
            </a:r>
            <a:r>
              <a:rPr lang="en-US" sz="1800" dirty="0" smtClean="0"/>
              <a:t>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8238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all" dirty="0" smtClean="0"/>
              <a:t>Mechanism of decreased fluid exit</a:t>
            </a:r>
            <a:endParaRPr lang="en-US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Verdana" panose="020B0604030504040204" pitchFamily="34" charset="0"/>
              </a:rPr>
              <a:t>A </a:t>
            </a:r>
            <a:r>
              <a:rPr lang="en-US" sz="1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decrease </a:t>
            </a:r>
            <a:r>
              <a:rPr lang="en-US" sz="1800" dirty="0">
                <a:solidFill>
                  <a:srgbClr val="000000"/>
                </a:solidFill>
                <a:latin typeface="Verdana" panose="020B0604030504040204" pitchFamily="34" charset="0"/>
              </a:rPr>
              <a:t>in exit rate reflects a reduction in lymphatic </a:t>
            </a:r>
            <a:r>
              <a:rPr lang="en-US" sz="1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function.</a:t>
            </a:r>
            <a:endParaRPr lang="en-US" sz="1800" dirty="0">
              <a:solidFill>
                <a:schemeClr val="accent1"/>
              </a:solidFill>
              <a:latin typeface="Verdana" panose="020B0604030504040204" pitchFamily="34" charset="0"/>
            </a:endParaRPr>
          </a:p>
          <a:p>
            <a:r>
              <a:rPr lang="en-US" sz="1800" b="1" dirty="0">
                <a:solidFill>
                  <a:schemeClr val="accent1"/>
                </a:solidFill>
                <a:latin typeface="Verdana" panose="020B0604030504040204" pitchFamily="34" charset="0"/>
              </a:rPr>
              <a:t>Intrinsic factors </a:t>
            </a:r>
            <a:endParaRPr lang="en-US" sz="18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Verdana" panose="020B0604030504040204" pitchFamily="34" charset="0"/>
              </a:rPr>
              <a:t> A number of factors can interfere with or inhibit the ability of lymphatics to contract, including: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Verdana" panose="020B0604030504040204" pitchFamily="34" charset="0"/>
              </a:rPr>
              <a:t>Cytokines and products of inflammation (</a:t>
            </a:r>
            <a:r>
              <a:rPr lang="en-US" sz="1800" dirty="0" err="1">
                <a:solidFill>
                  <a:srgbClr val="000000"/>
                </a:solidFill>
                <a:latin typeface="Verdana" panose="020B0604030504040204" pitchFamily="34" charset="0"/>
              </a:rPr>
              <a:t>eg</a:t>
            </a:r>
            <a:r>
              <a:rPr lang="en-US" sz="1800" dirty="0">
                <a:solidFill>
                  <a:srgbClr val="000000"/>
                </a:solidFill>
                <a:latin typeface="Verdana" panose="020B0604030504040204" pitchFamily="34" charset="0"/>
              </a:rPr>
              <a:t>, endotoxins)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Verdana" panose="020B0604030504040204" pitchFamily="34" charset="0"/>
              </a:rPr>
              <a:t>Endocrine abnormalities (</a:t>
            </a:r>
            <a:r>
              <a:rPr lang="en-US" sz="1800" dirty="0" err="1">
                <a:solidFill>
                  <a:srgbClr val="000000"/>
                </a:solidFill>
                <a:latin typeface="Verdana" panose="020B0604030504040204" pitchFamily="34" charset="0"/>
              </a:rPr>
              <a:t>eg</a:t>
            </a:r>
            <a:r>
              <a:rPr lang="en-US" sz="1800" dirty="0">
                <a:solidFill>
                  <a:srgbClr val="000000"/>
                </a:solidFill>
                <a:latin typeface="Verdana" panose="020B0604030504040204" pitchFamily="34" charset="0"/>
              </a:rPr>
              <a:t>, hypothyroidism)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Verdana" panose="020B0604030504040204" pitchFamily="34" charset="0"/>
              </a:rPr>
              <a:t>Injury due to radiation or drugs (</a:t>
            </a:r>
            <a:r>
              <a:rPr lang="en-US" sz="1800" dirty="0" err="1">
                <a:solidFill>
                  <a:srgbClr val="000000"/>
                </a:solidFill>
                <a:latin typeface="Verdana" panose="020B0604030504040204" pitchFamily="34" charset="0"/>
              </a:rPr>
              <a:t>eg</a:t>
            </a:r>
            <a:r>
              <a:rPr lang="en-US" sz="1800" dirty="0">
                <a:solidFill>
                  <a:srgbClr val="000000"/>
                </a:solidFill>
                <a:latin typeface="Verdana" panose="020B0604030504040204" pitchFamily="34" charset="0"/>
              </a:rPr>
              <a:t>, chemotherapeutic agents)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Verdana" panose="020B0604030504040204" pitchFamily="34" charset="0"/>
              </a:rPr>
              <a:t>Infiltration of lymphatics by cancer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Verdana" panose="020B0604030504040204" pitchFamily="34" charset="0"/>
              </a:rPr>
              <a:t>Anatomic abnormalities (</a:t>
            </a:r>
            <a:r>
              <a:rPr lang="en-US" sz="1800" dirty="0" err="1">
                <a:solidFill>
                  <a:srgbClr val="000000"/>
                </a:solidFill>
                <a:latin typeface="Verdana" panose="020B0604030504040204" pitchFamily="34" charset="0"/>
              </a:rPr>
              <a:t>eg</a:t>
            </a:r>
            <a:r>
              <a:rPr lang="en-US" sz="1800" dirty="0">
                <a:solidFill>
                  <a:srgbClr val="000000"/>
                </a:solidFill>
                <a:latin typeface="Verdana" panose="020B0604030504040204" pitchFamily="34" charset="0"/>
              </a:rPr>
              <a:t>, yellow nail syndrome)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5372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all" dirty="0">
                <a:solidFill>
                  <a:prstClr val="black">
                    <a:lumMod val="85000"/>
                    <a:lumOff val="15000"/>
                  </a:prstClr>
                </a:solidFill>
              </a:rPr>
              <a:t>Mechanism of decreased fluid exit</a:t>
            </a:r>
            <a:endParaRPr lang="en-US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189408"/>
            <a:ext cx="9601196" cy="4146998"/>
          </a:xfrm>
        </p:spPr>
        <p:txBody>
          <a:bodyPr>
            <a:normAutofit fontScale="55000" lnSpcReduction="20000"/>
          </a:bodyPr>
          <a:lstStyle/>
          <a:p>
            <a:endParaRPr lang="en-US" b="1" dirty="0" smtClean="0">
              <a:solidFill>
                <a:schemeClr val="accent1"/>
              </a:solidFill>
              <a:latin typeface="Verdana" panose="020B0604030504040204" pitchFamily="34" charset="0"/>
            </a:endParaRPr>
          </a:p>
          <a:p>
            <a:r>
              <a:rPr lang="en-US" b="1" dirty="0" smtClean="0">
                <a:solidFill>
                  <a:schemeClr val="accent1"/>
                </a:solidFill>
                <a:latin typeface="Verdana" panose="020B0604030504040204" pitchFamily="34" charset="0"/>
              </a:rPr>
              <a:t>Extrinsic </a:t>
            </a:r>
            <a:r>
              <a:rPr lang="en-US" b="1" dirty="0">
                <a:solidFill>
                  <a:schemeClr val="accent1"/>
                </a:solidFill>
                <a:latin typeface="Verdana" panose="020B0604030504040204" pitchFamily="34" charset="0"/>
              </a:rPr>
              <a:t>factors </a:t>
            </a:r>
            <a:r>
              <a:rPr lang="en-US" dirty="0">
                <a:solidFill>
                  <a:schemeClr val="accent1"/>
                </a:solidFill>
                <a:latin typeface="Verdana" panose="020B0604030504040204" pitchFamily="34" charset="0"/>
              </a:rPr>
              <a:t> </a:t>
            </a:r>
            <a:endParaRPr lang="en-US" dirty="0" smtClean="0">
              <a:solidFill>
                <a:schemeClr val="accent1"/>
              </a:solidFill>
              <a:latin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Verdana" panose="020B0604030504040204" pitchFamily="34" charset="0"/>
              </a:rPr>
              <a:t>Multiple 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extrinsic factors can inhibit lymphatic function although the lymphatics themselves are normal. These include: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Limitation of respiratory motion (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</a:rPr>
              <a:t>eg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, diaphragm paralysis, lung collapse, pneumothorax)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Extrinsic compression of lymphatics (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</a:rPr>
              <a:t>eg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, pleural fibrosis, pleural granulomas)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Blockage of lymphatic stomata (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</a:rPr>
              <a:t>eg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, fibrin deposition on pleural surface, pleural malignancy)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Decreased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</a:rPr>
              <a:t>intrapleural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 pressure (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</a:rPr>
              <a:t>eg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, trapped lung caused by a fibrous rind on the visceral pleura)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Increased systemic venous pressure - Acutely, increases in venous pressure may decrease lymphatic flow because of the higher downstream pressures; chronically, the lymphatics may be able to adapt.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Decreased liquid availability - After pneumothorax, for example, liquid will be in contact with fewer lymphatic stomata and may accumulate in the pleural space.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87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 OF PLERAL EFFUSION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 </a:t>
            </a:r>
            <a:r>
              <a:rPr lang="en-US" sz="1800" dirty="0">
                <a:solidFill>
                  <a:srgbClr val="000000"/>
                </a:solidFill>
                <a:latin typeface="Verdana" panose="020B0604030504040204" pitchFamily="34" charset="0"/>
              </a:rPr>
              <a:t>Determining the cause of a pleural effusion is greatly facilitated by analysis of the pleural fluid. Thoracentesis is a simple bedside procedure that permits fluid to be rapidly sampled, visualized, examined microscopically, and quantified. 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0757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PLEURAL EFFUSION</a:t>
            </a:r>
            <a:br>
              <a:rPr lang="en-US" dirty="0" smtClean="0"/>
            </a:br>
            <a:r>
              <a:rPr lang="en-US" dirty="0" smtClean="0"/>
              <a:t>&amp; EMPYMA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18485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DR ABRAR AKBAR</a:t>
            </a:r>
          </a:p>
          <a:p>
            <a:r>
              <a:rPr lang="en-US" dirty="0" smtClean="0"/>
              <a:t>ASSISTANT PROF</a:t>
            </a:r>
          </a:p>
          <a:p>
            <a:r>
              <a:rPr lang="en-US" dirty="0" smtClean="0"/>
              <a:t>MICU/HFH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7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PLEURAL EFFUSION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i="1" dirty="0">
                <a:solidFill>
                  <a:schemeClr val="accent1"/>
                </a:solidFill>
                <a:latin typeface="Verdana" panose="020B0604030504040204" pitchFamily="34" charset="0"/>
              </a:rPr>
              <a:t>Gross appearance 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 — Initial diagnostic clues can be obtained by gross inspection of pleural fluid as it is being aspirated from the patient's chest </a:t>
            </a: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</a:p>
          <a:p>
            <a:r>
              <a:rPr lang="en-US" sz="2000" i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2000" b="1" i="1" dirty="0" smtClean="0">
                <a:solidFill>
                  <a:schemeClr val="accent1"/>
                </a:solidFill>
                <a:latin typeface="Verdana" panose="020B0604030504040204" pitchFamily="34" charset="0"/>
              </a:rPr>
              <a:t>Characterization</a:t>
            </a:r>
            <a:r>
              <a:rPr lang="en-US" sz="2000" b="1" i="1" dirty="0">
                <a:solidFill>
                  <a:srgbClr val="000000"/>
                </a:solidFill>
                <a:latin typeface="Verdana" panose="020B0604030504040204" pitchFamily="34" charset="0"/>
              </a:rPr>
              <a:t> 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 — The pleural fluid is next characterized as either a transudate or an </a:t>
            </a:r>
            <a:r>
              <a:rPr lang="en-US" sz="2000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exudatative</a:t>
            </a: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endParaRPr lang="en-US" sz="20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29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38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475" y="1052512"/>
            <a:ext cx="687705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8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771525"/>
            <a:ext cx="5943600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2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PLEURAL EFFUSION STAGES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UNCOMPLICATED      (exudative/</a:t>
            </a:r>
            <a:r>
              <a:rPr lang="en-US" dirty="0" err="1" smtClean="0"/>
              <a:t>neutrophilic</a:t>
            </a:r>
            <a:r>
              <a:rPr lang="en-US" dirty="0" smtClean="0"/>
              <a:t> 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COMPLICATED          </a:t>
            </a:r>
            <a:r>
              <a:rPr lang="en-US" dirty="0" smtClean="0"/>
              <a:t> ( persistent </a:t>
            </a:r>
            <a:r>
              <a:rPr lang="en-US" dirty="0"/>
              <a:t>bacterial </a:t>
            </a:r>
            <a:r>
              <a:rPr lang="en-US" dirty="0" smtClean="0"/>
              <a:t>invasion/ LDH &gt;1000)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EMPYEMA                 </a:t>
            </a:r>
            <a:r>
              <a:rPr lang="en-US" dirty="0" smtClean="0"/>
              <a:t>(+</a:t>
            </a:r>
            <a:r>
              <a:rPr lang="en-US" dirty="0" err="1" smtClean="0"/>
              <a:t>ve</a:t>
            </a:r>
            <a:r>
              <a:rPr lang="en-US" dirty="0" smtClean="0"/>
              <a:t> Gram </a:t>
            </a:r>
            <a:r>
              <a:rPr lang="en-US" dirty="0"/>
              <a:t>stain and/or the aspiration of </a:t>
            </a:r>
            <a:r>
              <a:rPr lang="en-US" dirty="0" smtClean="0"/>
              <a:t>pus)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03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According to Cause</a:t>
            </a:r>
          </a:p>
          <a:p>
            <a:r>
              <a:rPr lang="en-US" dirty="0" smtClean="0"/>
              <a:t>For infective Exudative : antibiotics</a:t>
            </a:r>
          </a:p>
          <a:p>
            <a:r>
              <a:rPr lang="en-US" dirty="0" smtClean="0"/>
              <a:t>For  inflammatory Exudative</a:t>
            </a:r>
            <a:r>
              <a:rPr lang="en-US" dirty="0"/>
              <a:t>: Treat underlying disorder</a:t>
            </a:r>
          </a:p>
          <a:p>
            <a:r>
              <a:rPr lang="en-US" dirty="0" smtClean="0"/>
              <a:t>For </a:t>
            </a:r>
            <a:r>
              <a:rPr lang="en-US" dirty="0" err="1" smtClean="0"/>
              <a:t>Transudative</a:t>
            </a:r>
            <a:r>
              <a:rPr lang="en-US" dirty="0" smtClean="0"/>
              <a:t> : treat cause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Consider Diuretics and albumin where indicated</a:t>
            </a:r>
          </a:p>
        </p:txBody>
      </p:sp>
    </p:spTree>
    <p:extLst>
      <p:ext uri="{BB962C8B-B14F-4D97-AF65-F5344CB8AC3E}">
        <p14:creationId xmlns:p14="http://schemas.microsoft.com/office/powerpoint/2010/main" val="103978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EMPYEMA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Sterilization of the empyema cavity with appropriate systemic antibiotics; at least 4 to 6 weeks of therapy are required, and a longer course may be necessary unless there is prompt resolution of fever and leukocytosis.</a:t>
            </a:r>
          </a:p>
          <a:p>
            <a:r>
              <a:rPr lang="en-US" dirty="0"/>
              <a:t>Complete pleural fluid drainage, as evidenced by minimal chest tube output and CT documentation that no residual loculations persist.</a:t>
            </a:r>
          </a:p>
          <a:p>
            <a:r>
              <a:rPr lang="en-US" dirty="0"/>
              <a:t>Obliteration of the empyema cavity by adequate lung expansion.</a:t>
            </a:r>
          </a:p>
        </p:txBody>
      </p:sp>
    </p:spTree>
    <p:extLst>
      <p:ext uri="{BB962C8B-B14F-4D97-AF65-F5344CB8AC3E}">
        <p14:creationId xmlns:p14="http://schemas.microsoft.com/office/powerpoint/2010/main" val="337128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RESEARCH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48000"/>
            <a:ext cx="10515600" cy="1417984"/>
          </a:xfrm>
        </p:spPr>
        <p:txBody>
          <a:bodyPr/>
          <a:lstStyle/>
          <a:p>
            <a:r>
              <a:rPr lang="en-US" dirty="0" smtClean="0"/>
              <a:t>Beaudoin S, Gonzalez AV. Evaluation of the patient with pleural effusion. </a:t>
            </a:r>
            <a:r>
              <a:rPr lang="en-US" dirty="0" err="1" smtClean="0"/>
              <a:t>Cmaj</a:t>
            </a:r>
            <a:r>
              <a:rPr lang="en-US" dirty="0" smtClean="0"/>
              <a:t>. 2018 Mar 12;190(10):E291-5.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511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b="1" dirty="0" smtClean="0"/>
              <a:t>ETHICS</a:t>
            </a:r>
            <a:br>
              <a:rPr lang="en-US" sz="5400" b="1" dirty="0" smtClean="0"/>
            </a:b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339" y="2663687"/>
            <a:ext cx="10810461" cy="3513276"/>
          </a:xfrm>
        </p:spPr>
        <p:txBody>
          <a:bodyPr/>
          <a:lstStyle/>
          <a:p>
            <a:r>
              <a:rPr lang="en-US" dirty="0" smtClean="0"/>
              <a:t>Before doing any medical or surgical  treatment, informed consent must be taken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Prognosis should be explained to patients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and attendants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6836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8281" y="2875326"/>
            <a:ext cx="9601196" cy="1303867"/>
          </a:xfrm>
        </p:spPr>
        <p:txBody>
          <a:bodyPr/>
          <a:lstStyle/>
          <a:p>
            <a:r>
              <a:rPr lang="en-US" dirty="0" smtClean="0"/>
              <a:t>THANKYOU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59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77240"/>
            <a:ext cx="9601196" cy="104838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UNIVERSITY MOTTO, VISION, </a:t>
            </a:r>
            <a:br>
              <a:rPr lang="en-US" dirty="0"/>
            </a:br>
            <a:r>
              <a:rPr lang="en-US" dirty="0"/>
              <a:t>VALUES &amp; GOALS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091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MISSION STATEMENT</a:t>
            </a:r>
          </a:p>
          <a:p>
            <a:r>
              <a:rPr lang="en-US" dirty="0"/>
              <a:t> To impart evidence-based research-oriented health professional education </a:t>
            </a:r>
          </a:p>
          <a:p>
            <a:r>
              <a:rPr lang="en-US" dirty="0"/>
              <a:t> Best possible patient care</a:t>
            </a:r>
          </a:p>
          <a:p>
            <a:r>
              <a:rPr lang="en-US" dirty="0"/>
              <a:t> Mutual respect, ethical practice of healthcare and social accountability.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VISION AND VALUES</a:t>
            </a:r>
          </a:p>
          <a:p>
            <a:r>
              <a:rPr lang="en-US" dirty="0"/>
              <a:t> Highly recognized and accredited </a:t>
            </a:r>
            <a:r>
              <a:rPr lang="en-US" dirty="0" err="1"/>
              <a:t>centre</a:t>
            </a:r>
            <a:r>
              <a:rPr lang="en-US" dirty="0"/>
              <a:t> of excellence in Medical Education, </a:t>
            </a:r>
            <a:r>
              <a:rPr lang="en-US" dirty="0" smtClean="0"/>
              <a:t>Using </a:t>
            </a:r>
            <a:r>
              <a:rPr lang="en-US" dirty="0"/>
              <a:t>evidence-based training techniques for development of </a:t>
            </a:r>
            <a:r>
              <a:rPr lang="en-US" dirty="0" smtClean="0"/>
              <a:t>highly </a:t>
            </a:r>
            <a:r>
              <a:rPr lang="en-US" dirty="0"/>
              <a:t>Competent health professionals, who are lifelong experiential learner and </a:t>
            </a:r>
            <a:r>
              <a:rPr lang="en-US" dirty="0" smtClean="0"/>
              <a:t>are  </a:t>
            </a:r>
            <a:r>
              <a:rPr lang="en-US" dirty="0"/>
              <a:t>Socially accountable.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544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6455"/>
          </a:xfrm>
        </p:spPr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1580"/>
            <a:ext cx="10515600" cy="544068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 The Undergraduate Integrated Learning Program is geared </a:t>
            </a:r>
          </a:p>
          <a:p>
            <a:pPr marL="0" indent="0">
              <a:buNone/>
            </a:pPr>
            <a:r>
              <a:rPr lang="en-US" dirty="0" smtClean="0"/>
              <a:t>     to  Provide you with quality medical education.</a:t>
            </a:r>
          </a:p>
          <a:p>
            <a:endParaRPr lang="en-US" dirty="0" smtClean="0"/>
          </a:p>
          <a:p>
            <a:r>
              <a:rPr lang="en-US" dirty="0" smtClean="0"/>
              <a:t>      Provide thorough grounding in the basic theoretical </a:t>
            </a:r>
          </a:p>
          <a:p>
            <a:pPr marL="0" indent="0">
              <a:buNone/>
            </a:pPr>
            <a:r>
              <a:rPr lang="en-US" dirty="0" smtClean="0"/>
              <a:t>       concepts underpinning the practice of medicine.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   Develop and polish the skills required for providing medical</a:t>
            </a:r>
          </a:p>
          <a:p>
            <a:pPr marL="0" indent="0">
              <a:buNone/>
            </a:pPr>
            <a:r>
              <a:rPr lang="en-US" dirty="0" smtClean="0"/>
              <a:t>      services at all levels of the Health care delivery system. </a:t>
            </a:r>
          </a:p>
          <a:p>
            <a:endParaRPr lang="en-US" dirty="0" smtClean="0"/>
          </a:p>
          <a:p>
            <a:r>
              <a:rPr lang="en-US" dirty="0" smtClean="0"/>
              <a:t>     Help you attain and maintain the highest possible levels of </a:t>
            </a:r>
          </a:p>
          <a:p>
            <a:pPr marL="0" indent="0">
              <a:buNone/>
            </a:pPr>
            <a:r>
              <a:rPr lang="en-US" dirty="0" smtClean="0"/>
              <a:t>     ethical and professional conduct in your future life. </a:t>
            </a:r>
          </a:p>
          <a:p>
            <a:endParaRPr lang="en-US" dirty="0" smtClean="0"/>
          </a:p>
          <a:p>
            <a:r>
              <a:rPr lang="en-US" dirty="0" smtClean="0"/>
              <a:t>    Kindle a spirit of inquiry and acquisition of knowledge to help</a:t>
            </a:r>
          </a:p>
          <a:p>
            <a:pPr marL="0" indent="0">
              <a:buNone/>
            </a:pPr>
            <a:r>
              <a:rPr lang="en-US" dirty="0" smtClean="0"/>
              <a:t>      you attain personal and professional growth &amp; excellence.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843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501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SEQUENCE OF LGIS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54380"/>
            <a:ext cx="10515600" cy="5852160"/>
          </a:xfrm>
        </p:spPr>
        <p:txBody>
          <a:bodyPr/>
          <a:lstStyle/>
          <a:p>
            <a:r>
              <a:rPr lang="en-US" sz="3200" dirty="0" smtClean="0"/>
              <a:t>Learning objectives</a:t>
            </a:r>
          </a:p>
          <a:p>
            <a:r>
              <a:rPr lang="en-US" sz="3200" dirty="0" smtClean="0"/>
              <a:t>Definition</a:t>
            </a:r>
          </a:p>
          <a:p>
            <a:r>
              <a:rPr lang="en-US" sz="3200" dirty="0" smtClean="0"/>
              <a:t>Integration with pathophysiology</a:t>
            </a:r>
          </a:p>
          <a:p>
            <a:r>
              <a:rPr lang="en-US" sz="3200" dirty="0" smtClean="0"/>
              <a:t>Types of Pleural Effusion</a:t>
            </a:r>
          </a:p>
          <a:p>
            <a:r>
              <a:rPr lang="en-US" sz="3200" dirty="0" smtClean="0"/>
              <a:t>Related Clinical Features</a:t>
            </a:r>
          </a:p>
          <a:p>
            <a:r>
              <a:rPr lang="en-US" sz="3200" dirty="0" smtClean="0"/>
              <a:t>Complications</a:t>
            </a:r>
          </a:p>
          <a:p>
            <a:r>
              <a:rPr lang="en-US" sz="3200" dirty="0" smtClean="0"/>
              <a:t>Investigations</a:t>
            </a:r>
          </a:p>
          <a:p>
            <a:r>
              <a:rPr lang="en-US" sz="3200" dirty="0" smtClean="0"/>
              <a:t>Management</a:t>
            </a:r>
          </a:p>
          <a:p>
            <a:r>
              <a:rPr lang="en-US" sz="3200" dirty="0" smtClean="0"/>
              <a:t>Research articles related to topic</a:t>
            </a:r>
          </a:p>
          <a:p>
            <a:r>
              <a:rPr lang="en-US" sz="3200" dirty="0" smtClean="0"/>
              <a:t>Ethics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069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499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LEARNING OBJECTIVES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731520"/>
            <a:ext cx="11079480" cy="5852159"/>
          </a:xfrm>
        </p:spPr>
        <p:txBody>
          <a:bodyPr/>
          <a:lstStyle/>
          <a:p>
            <a:r>
              <a:rPr lang="en-US" dirty="0" smtClean="0"/>
              <a:t>AT THE END OF THIS LECTURE STUDENTS SHALL BE ABLE TO LEARN:</a:t>
            </a:r>
          </a:p>
          <a:p>
            <a:endParaRPr lang="en-US" dirty="0" smtClean="0"/>
          </a:p>
          <a:p>
            <a:r>
              <a:rPr lang="en-US" sz="3200" dirty="0" smtClean="0"/>
              <a:t> Definition and causes Pleural Effusion</a:t>
            </a:r>
          </a:p>
          <a:p>
            <a:r>
              <a:rPr lang="en-US" sz="3200" dirty="0" smtClean="0"/>
              <a:t>Classification of Pleural Effusion</a:t>
            </a:r>
          </a:p>
          <a:p>
            <a:r>
              <a:rPr lang="en-US" sz="3200" dirty="0" smtClean="0"/>
              <a:t>Pathophysiology of Pleural Effusion</a:t>
            </a:r>
          </a:p>
          <a:p>
            <a:r>
              <a:rPr lang="en-US" sz="3200" dirty="0" smtClean="0"/>
              <a:t>Signs and symptoms of Pleural Effusion</a:t>
            </a:r>
          </a:p>
          <a:p>
            <a:r>
              <a:rPr lang="en-US" sz="3200" dirty="0" smtClean="0"/>
              <a:t>Investigations</a:t>
            </a:r>
          </a:p>
          <a:p>
            <a:r>
              <a:rPr lang="en-US" sz="3200" dirty="0" smtClean="0"/>
              <a:t>Medical and Surgical management</a:t>
            </a:r>
          </a:p>
          <a:p>
            <a:r>
              <a:rPr lang="en-US" sz="3200" dirty="0" smtClean="0"/>
              <a:t>Recent advances</a:t>
            </a:r>
          </a:p>
          <a:p>
            <a:r>
              <a:rPr lang="en-US" sz="3200" dirty="0" smtClean="0"/>
              <a:t>Ethics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318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0" y="198783"/>
            <a:ext cx="11370366" cy="6506817"/>
          </a:xfrm>
        </p:spPr>
      </p:pic>
    </p:spTree>
    <p:extLst>
      <p:ext uri="{BB962C8B-B14F-4D97-AF65-F5344CB8AC3E}">
        <p14:creationId xmlns:p14="http://schemas.microsoft.com/office/powerpoint/2010/main" val="712537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40 year old laborer living in joint family presents with history of cough for 5 days with high grade fever.</a:t>
            </a:r>
          </a:p>
          <a:p>
            <a:r>
              <a:rPr lang="en-US" dirty="0" smtClean="0"/>
              <a:t>He only took paracetamol for fever with no improvement.</a:t>
            </a:r>
          </a:p>
          <a:p>
            <a:r>
              <a:rPr lang="en-US" dirty="0" smtClean="0"/>
              <a:t>Now he has developed Shortness of breath with chest pain increased on deep breathing.</a:t>
            </a:r>
          </a:p>
          <a:p>
            <a:r>
              <a:rPr lang="en-US" dirty="0" smtClean="0"/>
              <a:t>His labs show TLC of 15,000 and positive CRP.</a:t>
            </a:r>
          </a:p>
          <a:p>
            <a:r>
              <a:rPr lang="en-US" dirty="0" smtClean="0"/>
              <a:t>His Physician advised Chest X-ray which is as follows.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87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944" y="579550"/>
            <a:ext cx="6000750" cy="57826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95504" y="1403798"/>
            <a:ext cx="33356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Right Side homogeneous opacity with blunting of </a:t>
            </a:r>
            <a:r>
              <a:rPr lang="en-US" dirty="0" err="1" smtClean="0"/>
              <a:t>cardiophrenic</a:t>
            </a:r>
            <a:r>
              <a:rPr lang="en-US" dirty="0" smtClean="0"/>
              <a:t> and </a:t>
            </a:r>
            <a:r>
              <a:rPr lang="en-US" dirty="0" err="1" smtClean="0"/>
              <a:t>costophrenic</a:t>
            </a:r>
            <a:r>
              <a:rPr lang="en-US" dirty="0" smtClean="0"/>
              <a:t> angle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88686" y="4043966"/>
            <a:ext cx="2756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DIAGNOSIS:</a:t>
            </a:r>
          </a:p>
          <a:p>
            <a:r>
              <a:rPr lang="en-US" dirty="0" smtClean="0"/>
              <a:t>Right sided Pleural Effusion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65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</TotalTime>
  <Words>1088</Words>
  <Application>Microsoft Office PowerPoint</Application>
  <PresentationFormat>Widescreen</PresentationFormat>
  <Paragraphs>136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Verdana</vt:lpstr>
      <vt:lpstr>Office Theme</vt:lpstr>
      <vt:lpstr>PowerPoint Presentation</vt:lpstr>
      <vt:lpstr>PLEURAL EFFUSION &amp; EMPYMA</vt:lpstr>
      <vt:lpstr>UNIVERSITY MOTTO, VISION,  VALUES &amp; GOALS </vt:lpstr>
      <vt:lpstr>GOALS</vt:lpstr>
      <vt:lpstr>SEQUENCE OF LGIS </vt:lpstr>
      <vt:lpstr>LEARNING OBJECTIVES </vt:lpstr>
      <vt:lpstr>PowerPoint Presentation</vt:lpstr>
      <vt:lpstr>SCENARIO</vt:lpstr>
      <vt:lpstr>PowerPoint Presentation</vt:lpstr>
      <vt:lpstr>Symptoms of Pleural effusion</vt:lpstr>
      <vt:lpstr>Signs of Pleural effusion</vt:lpstr>
      <vt:lpstr>INVESTIGATIONS</vt:lpstr>
      <vt:lpstr>PATHOGENESIS</vt:lpstr>
      <vt:lpstr>  In the normal pleural space, there is a steady state in which there is a roughly equal rate of the formation (entry) and absorption (exit) of liquid.  This balance must be disturbed in order to produce a pleural effusion. Thus, there must be an increase in entry rate and/or a reduction in exit rate. </vt:lpstr>
      <vt:lpstr>Mechanisms of fluid accumulation</vt:lpstr>
      <vt:lpstr>Mechanism of increased fluid entry</vt:lpstr>
      <vt:lpstr>Mechanism of decreased fluid exit</vt:lpstr>
      <vt:lpstr>Mechanism of decreased fluid exit</vt:lpstr>
      <vt:lpstr>CAUSE OF PLERAL EFFUSION</vt:lpstr>
      <vt:lpstr>TYPES OF PLEURAL EFFUSION</vt:lpstr>
      <vt:lpstr>PowerPoint Presentation</vt:lpstr>
      <vt:lpstr>PowerPoint Presentation</vt:lpstr>
      <vt:lpstr>PowerPoint Presentation</vt:lpstr>
      <vt:lpstr>PLEURAL EFFUSION STAGES</vt:lpstr>
      <vt:lpstr>TREATMENT </vt:lpstr>
      <vt:lpstr>EMPYEMA</vt:lpstr>
      <vt:lpstr>RESEARCH</vt:lpstr>
      <vt:lpstr>ETHICS </vt:lpstr>
      <vt:lpstr>THANKYOU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PLEURAL EFFUSION &amp; EMPYMA</dc:title>
  <dc:creator>Madeeha</dc:creator>
  <cp:lastModifiedBy>Windows User</cp:lastModifiedBy>
  <cp:revision>44</cp:revision>
  <dcterms:created xsi:type="dcterms:W3CDTF">2017-01-02T05:22:19Z</dcterms:created>
  <dcterms:modified xsi:type="dcterms:W3CDTF">2025-02-11T22:40:34Z</dcterms:modified>
</cp:coreProperties>
</file>