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</p:sldMasterIdLst>
  <p:notesMasterIdLst>
    <p:notesMasterId r:id="rId36"/>
  </p:notesMasterIdLst>
  <p:sldIdLst>
    <p:sldId id="310" r:id="rId2"/>
    <p:sldId id="454" r:id="rId3"/>
    <p:sldId id="429" r:id="rId4"/>
    <p:sldId id="430" r:id="rId5"/>
    <p:sldId id="431" r:id="rId6"/>
    <p:sldId id="256" r:id="rId7"/>
    <p:sldId id="438" r:id="rId8"/>
    <p:sldId id="437" r:id="rId9"/>
    <p:sldId id="257" r:id="rId10"/>
    <p:sldId id="439" r:id="rId11"/>
    <p:sldId id="434" r:id="rId12"/>
    <p:sldId id="435" r:id="rId13"/>
    <p:sldId id="436" r:id="rId14"/>
    <p:sldId id="433" r:id="rId15"/>
    <p:sldId id="440" r:id="rId16"/>
    <p:sldId id="441" r:id="rId17"/>
    <p:sldId id="442" r:id="rId18"/>
    <p:sldId id="347" r:id="rId19"/>
    <p:sldId id="450" r:id="rId20"/>
    <p:sldId id="348" r:id="rId21"/>
    <p:sldId id="444" r:id="rId22"/>
    <p:sldId id="443" r:id="rId23"/>
    <p:sldId id="451" r:id="rId24"/>
    <p:sldId id="349" r:id="rId25"/>
    <p:sldId id="445" r:id="rId26"/>
    <p:sldId id="446" r:id="rId27"/>
    <p:sldId id="350" r:id="rId28"/>
    <p:sldId id="447" r:id="rId29"/>
    <p:sldId id="448" r:id="rId30"/>
    <p:sldId id="351" r:id="rId31"/>
    <p:sldId id="449" r:id="rId32"/>
    <p:sldId id="452" r:id="rId33"/>
    <p:sldId id="424" r:id="rId34"/>
    <p:sldId id="42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912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Servic</a:t>
          </a:r>
          <a:r>
            <a:rPr lang="en-US" dirty="0">
              <a:latin typeface="Arial Black" pitchFamily="34" charset="0"/>
            </a:rPr>
            <a:t>e</a:t>
          </a:r>
          <a:r>
            <a:rPr lang="en-US" dirty="0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6B41B-120B-4968-AB6A-FC6E7C8EF3C0}" type="pres">
      <dgm:prSet presAssocID="{DACAB5BA-B8B4-4D66-8B11-1D02259E020B}" presName="gear1srcNode" presStyleLbl="node1" presStyleIdx="0" presStyleCnt="3"/>
      <dgm:spPr/>
      <dgm:t>
        <a:bodyPr/>
        <a:lstStyle/>
        <a:p>
          <a:endParaRPr lang="en-US"/>
        </a:p>
      </dgm:t>
    </dgm:pt>
    <dgm:pt modelId="{8BC64EA7-2794-42B6-96C9-F39A52CB985A}" type="pres">
      <dgm:prSet presAssocID="{DACAB5BA-B8B4-4D66-8B11-1D02259E020B}" presName="gear1dstNode" presStyleLbl="node1" presStyleIdx="0" presStyleCnt="3"/>
      <dgm:spPr/>
      <dgm:t>
        <a:bodyPr/>
        <a:lstStyle/>
        <a:p>
          <a:endParaRPr lang="en-US"/>
        </a:p>
      </dgm:t>
    </dgm:pt>
    <dgm:pt modelId="{93300324-D62F-4E58-B882-734182BDB462}" type="pres">
      <dgm:prSet presAssocID="{663C1E13-76F9-4B70-A2F2-CA23180743C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0EE9-43E4-4FD4-8144-E92B1DD0FCDF}" type="pres">
      <dgm:prSet presAssocID="{663C1E13-76F9-4B70-A2F2-CA23180743CE}" presName="gear2srcNode" presStyleLbl="node1" presStyleIdx="1" presStyleCnt="3"/>
      <dgm:spPr/>
      <dgm:t>
        <a:bodyPr/>
        <a:lstStyle/>
        <a:p>
          <a:endParaRPr lang="en-US"/>
        </a:p>
      </dgm:t>
    </dgm:pt>
    <dgm:pt modelId="{4822A78E-EAEC-401F-941A-3A84E13E2357}" type="pres">
      <dgm:prSet presAssocID="{663C1E13-76F9-4B70-A2F2-CA23180743CE}" presName="gear2dstNode" presStyleLbl="node1" presStyleIdx="1" presStyleCnt="3"/>
      <dgm:spPr/>
      <dgm:t>
        <a:bodyPr/>
        <a:lstStyle/>
        <a:p>
          <a:endParaRPr lang="en-US"/>
        </a:p>
      </dgm:t>
    </dgm:pt>
    <dgm:pt modelId="{59EDF28D-6C67-49D0-B5A1-DE5C3CBA2292}" type="pres">
      <dgm:prSet presAssocID="{399ACE2F-90C5-48B1-9E65-700A32562848}" presName="gear3" presStyleLbl="node1" presStyleIdx="2" presStyleCnt="3"/>
      <dgm:spPr/>
      <dgm:t>
        <a:bodyPr/>
        <a:lstStyle/>
        <a:p>
          <a:endParaRPr lang="en-US"/>
        </a:p>
      </dgm:t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EFDB4-E5D1-439A-86D8-1FCF80D959BA}" type="pres">
      <dgm:prSet presAssocID="{399ACE2F-90C5-48B1-9E65-700A32562848}" presName="gear3srcNode" presStyleLbl="node1" presStyleIdx="2" presStyleCnt="3"/>
      <dgm:spPr/>
      <dgm:t>
        <a:bodyPr/>
        <a:lstStyle/>
        <a:p>
          <a:endParaRPr lang="en-US"/>
        </a:p>
      </dgm:t>
    </dgm:pt>
    <dgm:pt modelId="{9815588C-16D0-4475-B64C-847FC87C8C32}" type="pres">
      <dgm:prSet presAssocID="{399ACE2F-90C5-48B1-9E65-700A32562848}" presName="gear3dstNode" presStyleLbl="node1" presStyleIdx="2" presStyleCnt="3"/>
      <dgm:spPr/>
      <dgm:t>
        <a:bodyPr/>
        <a:lstStyle/>
        <a:p>
          <a:endParaRPr lang="en-US"/>
        </a:p>
      </dgm:t>
    </dgm:pt>
    <dgm:pt modelId="{398423B3-DD54-4226-99D7-017EFC1488DF}" type="pres">
      <dgm:prSet presAssocID="{23718C41-0A1F-40BF-86BE-8A5476EC271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DF3A3A0-5919-4E69-80DD-61760D6340A0}" type="pres">
      <dgm:prSet presAssocID="{188C389E-9423-41DE-9C5E-D4A7E95C7E6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09CEA93-9338-4361-A5E6-CF85B6019F5A}" type="pres">
      <dgm:prSet presAssocID="{DA82EADB-2721-42A0-95EA-F9B5521A38A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3AEB4BD-CA1A-426C-90BB-D7372CFB0674}" type="presOf" srcId="{DACAB5BA-B8B4-4D66-8B11-1D02259E020B}" destId="{8BC64EA7-2794-42B6-96C9-F39A52CB985A}" srcOrd="2" destOrd="0" presId="urn:microsoft.com/office/officeart/2005/8/layout/gear1#1"/>
    <dgm:cxn modelId="{467DED3E-2A99-45C2-BC9A-06355B77E51E}" type="presOf" srcId="{399ACE2F-90C5-48B1-9E65-700A32562848}" destId="{59EDF28D-6C67-49D0-B5A1-DE5C3CBA2292}" srcOrd="0" destOrd="0" presId="urn:microsoft.com/office/officeart/2005/8/layout/gear1#1"/>
    <dgm:cxn modelId="{CE9F9598-677D-428C-8D85-B2668DCCC115}" type="presOf" srcId="{DACAB5BA-B8B4-4D66-8B11-1D02259E020B}" destId="{87622A90-D0D8-4EA3-BC0D-D537801AF2B1}" srcOrd="0" destOrd="0" presId="urn:microsoft.com/office/officeart/2005/8/layout/gear1#1"/>
    <dgm:cxn modelId="{A5EA78F4-E99D-49C5-BEF8-802A361AFB88}" type="presOf" srcId="{23718C41-0A1F-40BF-86BE-8A5476EC271E}" destId="{398423B3-DD54-4226-99D7-017EFC1488DF}" srcOrd="0" destOrd="0" presId="urn:microsoft.com/office/officeart/2005/8/layout/gear1#1"/>
    <dgm:cxn modelId="{C57EC7BD-CAC0-4AB3-B5CC-3789DF882F37}" type="presOf" srcId="{399ACE2F-90C5-48B1-9E65-700A32562848}" destId="{9815588C-16D0-4475-B64C-847FC87C8C32}" srcOrd="3" destOrd="0" presId="urn:microsoft.com/office/officeart/2005/8/layout/gear1#1"/>
    <dgm:cxn modelId="{66F019AD-6FD0-4F6A-A98F-2CD2895D7E11}" type="presOf" srcId="{188C389E-9423-41DE-9C5E-D4A7E95C7E62}" destId="{6DF3A3A0-5919-4E69-80DD-61760D6340A0}" srcOrd="0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CC81B721-2F2C-453D-8163-351D21F1165D}" type="presOf" srcId="{DA82EADB-2721-42A0-95EA-F9B5521A38A6}" destId="{A09CEA93-9338-4361-A5E6-CF85B6019F5A}" srcOrd="0" destOrd="0" presId="urn:microsoft.com/office/officeart/2005/8/layout/gear1#1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C4DDE0C8-838B-4B62-8BFF-E82B684A583C}" type="presOf" srcId="{663C1E13-76F9-4B70-A2F2-CA23180743CE}" destId="{B9330EE9-43E4-4FD4-8144-E92B1DD0FCDF}" srcOrd="1" destOrd="0" presId="urn:microsoft.com/office/officeart/2005/8/layout/gear1#1"/>
    <dgm:cxn modelId="{856FC55A-0586-4DBC-9D18-254359567B5C}" type="presOf" srcId="{DACAB5BA-B8B4-4D66-8B11-1D02259E020B}" destId="{B6B6B41B-120B-4968-AB6A-FC6E7C8EF3C0}" srcOrd="1" destOrd="0" presId="urn:microsoft.com/office/officeart/2005/8/layout/gear1#1"/>
    <dgm:cxn modelId="{9FA58456-A766-4E24-B1C2-3E5506642699}" type="presOf" srcId="{399ACE2F-90C5-48B1-9E65-700A32562848}" destId="{23DC08E4-3725-4448-BFFF-1CCEA2F2987E}" srcOrd="1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E0B41D5B-C71D-44C8-937B-321486546FC0}" type="presOf" srcId="{663C1E13-76F9-4B70-A2F2-CA23180743CE}" destId="{93300324-D62F-4E58-B882-734182BDB462}" srcOrd="0" destOrd="0" presId="urn:microsoft.com/office/officeart/2005/8/layout/gear1#1"/>
    <dgm:cxn modelId="{D056A332-4FD7-4B91-9534-D08098BFA313}" type="presOf" srcId="{663C1E13-76F9-4B70-A2F2-CA23180743CE}" destId="{4822A78E-EAEC-401F-941A-3A84E13E2357}" srcOrd="2" destOrd="0" presId="urn:microsoft.com/office/officeart/2005/8/layout/gear1#1"/>
    <dgm:cxn modelId="{8B3DD0CD-E0F6-4861-A613-CF4853C427C3}" type="presOf" srcId="{F9CEBA05-2F10-437E-89B2-54F4D9FAF478}" destId="{5ED88519-AC6C-4AA3-B76D-812B93A167E4}" srcOrd="0" destOrd="0" presId="urn:microsoft.com/office/officeart/2005/8/layout/gear1#1"/>
    <dgm:cxn modelId="{944D9A6B-A928-4F8E-A3B5-26E78EB5A613}" type="presOf" srcId="{399ACE2F-90C5-48B1-9E65-700A32562848}" destId="{7D3EFDB4-E5D1-439A-86D8-1FCF80D959BA}" srcOrd="2" destOrd="0" presId="urn:microsoft.com/office/officeart/2005/8/layout/gear1#1"/>
    <dgm:cxn modelId="{A1623A73-0390-457B-9521-3721C15ADC7E}" type="presParOf" srcId="{5ED88519-AC6C-4AA3-B76D-812B93A167E4}" destId="{87622A90-D0D8-4EA3-BC0D-D537801AF2B1}" srcOrd="0" destOrd="0" presId="urn:microsoft.com/office/officeart/2005/8/layout/gear1#1"/>
    <dgm:cxn modelId="{AB0EDE3A-4F76-4D38-A36B-FA34FADCFFBC}" type="presParOf" srcId="{5ED88519-AC6C-4AA3-B76D-812B93A167E4}" destId="{B6B6B41B-120B-4968-AB6A-FC6E7C8EF3C0}" srcOrd="1" destOrd="0" presId="urn:microsoft.com/office/officeart/2005/8/layout/gear1#1"/>
    <dgm:cxn modelId="{81610D63-0972-4037-80D9-762947EC788F}" type="presParOf" srcId="{5ED88519-AC6C-4AA3-B76D-812B93A167E4}" destId="{8BC64EA7-2794-42B6-96C9-F39A52CB985A}" srcOrd="2" destOrd="0" presId="urn:microsoft.com/office/officeart/2005/8/layout/gear1#1"/>
    <dgm:cxn modelId="{F04B7CC7-97EB-49DC-99F2-86B14CF93694}" type="presParOf" srcId="{5ED88519-AC6C-4AA3-B76D-812B93A167E4}" destId="{93300324-D62F-4E58-B882-734182BDB462}" srcOrd="3" destOrd="0" presId="urn:microsoft.com/office/officeart/2005/8/layout/gear1#1"/>
    <dgm:cxn modelId="{06B0FAC5-43E7-4044-8311-F7398E4F3C89}" type="presParOf" srcId="{5ED88519-AC6C-4AA3-B76D-812B93A167E4}" destId="{B9330EE9-43E4-4FD4-8144-E92B1DD0FCDF}" srcOrd="4" destOrd="0" presId="urn:microsoft.com/office/officeart/2005/8/layout/gear1#1"/>
    <dgm:cxn modelId="{9BF210CE-E7F6-45E0-A0B0-723221303FBD}" type="presParOf" srcId="{5ED88519-AC6C-4AA3-B76D-812B93A167E4}" destId="{4822A78E-EAEC-401F-941A-3A84E13E2357}" srcOrd="5" destOrd="0" presId="urn:microsoft.com/office/officeart/2005/8/layout/gear1#1"/>
    <dgm:cxn modelId="{7D15D5AA-EBD0-4EF8-8778-1E8D1253B555}" type="presParOf" srcId="{5ED88519-AC6C-4AA3-B76D-812B93A167E4}" destId="{59EDF28D-6C67-49D0-B5A1-DE5C3CBA2292}" srcOrd="6" destOrd="0" presId="urn:microsoft.com/office/officeart/2005/8/layout/gear1#1"/>
    <dgm:cxn modelId="{7EEDD9DD-2110-40BB-826D-1C411B0FB563}" type="presParOf" srcId="{5ED88519-AC6C-4AA3-B76D-812B93A167E4}" destId="{23DC08E4-3725-4448-BFFF-1CCEA2F2987E}" srcOrd="7" destOrd="0" presId="urn:microsoft.com/office/officeart/2005/8/layout/gear1#1"/>
    <dgm:cxn modelId="{9F118AA1-2EA2-4C66-AE21-7543BE6BB1BC}" type="presParOf" srcId="{5ED88519-AC6C-4AA3-B76D-812B93A167E4}" destId="{7D3EFDB4-E5D1-439A-86D8-1FCF80D959BA}" srcOrd="8" destOrd="0" presId="urn:microsoft.com/office/officeart/2005/8/layout/gear1#1"/>
    <dgm:cxn modelId="{96347A95-7EF3-4006-841F-EB410AAB39FB}" type="presParOf" srcId="{5ED88519-AC6C-4AA3-B76D-812B93A167E4}" destId="{9815588C-16D0-4475-B64C-847FC87C8C32}" srcOrd="9" destOrd="0" presId="urn:microsoft.com/office/officeart/2005/8/layout/gear1#1"/>
    <dgm:cxn modelId="{04AC1A06-EF03-40B6-A47E-F8ED9DB674B4}" type="presParOf" srcId="{5ED88519-AC6C-4AA3-B76D-812B93A167E4}" destId="{398423B3-DD54-4226-99D7-017EFC1488DF}" srcOrd="10" destOrd="0" presId="urn:microsoft.com/office/officeart/2005/8/layout/gear1#1"/>
    <dgm:cxn modelId="{2185EB0C-7894-4DDA-870D-BC580F25B969}" type="presParOf" srcId="{5ED88519-AC6C-4AA3-B76D-812B93A167E4}" destId="{6DF3A3A0-5919-4E69-80DD-61760D6340A0}" srcOrd="11" destOrd="0" presId="urn:microsoft.com/office/officeart/2005/8/layout/gear1#1"/>
    <dgm:cxn modelId="{019E3E84-41D2-4249-B232-7D263C51AD7D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27E98-1E10-4206-B57E-F81244DDD533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7648B2A-33ED-4028-B2F3-B4F524D3762B}">
      <dgm:prSet phldrT="[Text]"/>
      <dgm:spPr/>
      <dgm:t>
        <a:bodyPr/>
        <a:lstStyle/>
        <a:p>
          <a:r>
            <a:rPr lang="en-US" dirty="0"/>
            <a:t>60%</a:t>
          </a:r>
        </a:p>
        <a:p>
          <a:r>
            <a:rPr lang="en-US" dirty="0"/>
            <a:t>CORE SUBJECT</a:t>
          </a:r>
        </a:p>
      </dgm:t>
    </dgm:pt>
    <dgm:pt modelId="{D64B3BA1-266D-481E-B80B-3DF7FD909DF0}" type="parTrans" cxnId="{A95F06A7-F804-4132-957F-5832CF2EE004}">
      <dgm:prSet/>
      <dgm:spPr/>
      <dgm:t>
        <a:bodyPr/>
        <a:lstStyle/>
        <a:p>
          <a:endParaRPr lang="en-US"/>
        </a:p>
      </dgm:t>
    </dgm:pt>
    <dgm:pt modelId="{76EC814A-35FA-41ED-B10A-236B26825BA7}" type="sibTrans" cxnId="{A95F06A7-F804-4132-957F-5832CF2EE004}">
      <dgm:prSet/>
      <dgm:spPr/>
      <dgm:t>
        <a:bodyPr/>
        <a:lstStyle/>
        <a:p>
          <a:endParaRPr lang="en-US"/>
        </a:p>
      </dgm:t>
    </dgm:pt>
    <dgm:pt modelId="{121F74F1-FDD4-4EA8-A5BE-6B67F4871C5A}">
      <dgm:prSet phldrT="[Text]" custT="1"/>
      <dgm:spPr/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20%</a:t>
          </a:r>
        </a:p>
        <a:p>
          <a:r>
            <a:rPr lang="en-US" sz="1100" b="1" dirty="0">
              <a:solidFill>
                <a:schemeClr val="tx1"/>
              </a:solidFill>
            </a:rPr>
            <a:t>HORIZONTAL</a:t>
          </a:r>
        </a:p>
        <a:p>
          <a:r>
            <a:rPr lang="en-US" sz="1100" b="1" dirty="0">
              <a:solidFill>
                <a:schemeClr val="tx1"/>
              </a:solidFill>
            </a:rPr>
            <a:t>INTEGRATION</a:t>
          </a:r>
        </a:p>
        <a:p>
          <a:r>
            <a:rPr lang="en-US" sz="1100" b="1" dirty="0">
              <a:solidFill>
                <a:schemeClr val="tx1"/>
              </a:solidFill>
            </a:rPr>
            <a:t>Physiology</a:t>
          </a:r>
        </a:p>
        <a:p>
          <a:r>
            <a:rPr lang="en-US" sz="1100" b="1" dirty="0">
              <a:solidFill>
                <a:schemeClr val="tx1"/>
              </a:solidFill>
            </a:rPr>
            <a:t>biochemistry</a:t>
          </a:r>
          <a:r>
            <a:rPr lang="en-US" sz="1050" b="1" dirty="0">
              <a:solidFill>
                <a:schemeClr val="tx1"/>
              </a:solidFill>
            </a:rPr>
            <a:t> </a:t>
          </a:r>
        </a:p>
      </dgm:t>
    </dgm:pt>
    <dgm:pt modelId="{10B33A64-CE0E-4D57-A46F-A3C1B642720B}" type="parTrans" cxnId="{DC8754B7-DCE5-4767-ACEF-E999F750C368}">
      <dgm:prSet/>
      <dgm:spPr/>
      <dgm:t>
        <a:bodyPr/>
        <a:lstStyle/>
        <a:p>
          <a:endParaRPr lang="en-US"/>
        </a:p>
      </dgm:t>
    </dgm:pt>
    <dgm:pt modelId="{D1B6DC8B-AABB-428C-BA6F-DF069B929066}" type="sibTrans" cxnId="{DC8754B7-DCE5-4767-ACEF-E999F750C368}">
      <dgm:prSet/>
      <dgm:spPr/>
      <dgm:t>
        <a:bodyPr/>
        <a:lstStyle/>
        <a:p>
          <a:endParaRPr lang="en-US"/>
        </a:p>
      </dgm:t>
    </dgm:pt>
    <dgm:pt modelId="{B6E0A33C-945C-4182-8BDD-143F429DB44A}">
      <dgm:prSet phldrT="[Text]"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8%</a:t>
          </a:r>
        </a:p>
        <a:p>
          <a:r>
            <a:rPr lang="en-US" sz="1200" b="1" dirty="0">
              <a:solidFill>
                <a:schemeClr val="tx1"/>
              </a:solidFill>
            </a:rPr>
            <a:t>VERTICAL INTEGRATION</a:t>
          </a:r>
        </a:p>
        <a:p>
          <a:r>
            <a:rPr lang="en-US" sz="1200" b="1" dirty="0">
              <a:solidFill>
                <a:schemeClr val="tx1"/>
              </a:solidFill>
            </a:rPr>
            <a:t>Pathology</a:t>
          </a:r>
        </a:p>
        <a:p>
          <a:r>
            <a:rPr lang="en-US" sz="1200" b="1" dirty="0">
              <a:solidFill>
                <a:schemeClr val="tx1"/>
              </a:solidFill>
            </a:rPr>
            <a:t>pharmacolog</a:t>
          </a:r>
          <a:r>
            <a:rPr lang="en-US" sz="1000" b="1" dirty="0">
              <a:solidFill>
                <a:schemeClr val="tx1"/>
              </a:solidFill>
            </a:rPr>
            <a:t>y</a:t>
          </a:r>
        </a:p>
      </dgm:t>
    </dgm:pt>
    <dgm:pt modelId="{B5331A6F-01D6-4644-B888-4B5645F13CE6}" type="parTrans" cxnId="{396A80D6-17D5-4D69-9D59-445694BF0D8E}">
      <dgm:prSet/>
      <dgm:spPr/>
      <dgm:t>
        <a:bodyPr/>
        <a:lstStyle/>
        <a:p>
          <a:endParaRPr lang="en-US"/>
        </a:p>
      </dgm:t>
    </dgm:pt>
    <dgm:pt modelId="{9B5ED3AA-8E83-460F-B86F-44104E144176}" type="sibTrans" cxnId="{396A80D6-17D5-4D69-9D59-445694BF0D8E}">
      <dgm:prSet/>
      <dgm:spPr/>
      <dgm:t>
        <a:bodyPr/>
        <a:lstStyle/>
        <a:p>
          <a:endParaRPr lang="en-US"/>
        </a:p>
      </dgm:t>
    </dgm:pt>
    <dgm:pt modelId="{4AEA9772-498B-4A7D-8FBC-65C72E5384FE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7%</a:t>
          </a:r>
        </a:p>
        <a:p>
          <a:r>
            <a:rPr lang="en-US" b="1" dirty="0">
              <a:solidFill>
                <a:schemeClr val="tx1"/>
              </a:solidFill>
            </a:rPr>
            <a:t>VERTICAL INTEGRATION</a:t>
          </a:r>
        </a:p>
        <a:p>
          <a:r>
            <a:rPr lang="en-US" b="1" dirty="0">
              <a:solidFill>
                <a:schemeClr val="tx1"/>
              </a:solidFill>
            </a:rPr>
            <a:t>Clinical integration </a:t>
          </a:r>
        </a:p>
      </dgm:t>
    </dgm:pt>
    <dgm:pt modelId="{06D8DAA3-4439-4E9F-A039-E909B9F94479}" type="parTrans" cxnId="{5FCD7FB6-D736-4581-AD08-E8F35A843627}">
      <dgm:prSet/>
      <dgm:spPr/>
      <dgm:t>
        <a:bodyPr/>
        <a:lstStyle/>
        <a:p>
          <a:endParaRPr lang="en-US"/>
        </a:p>
      </dgm:t>
    </dgm:pt>
    <dgm:pt modelId="{0C62EB7E-D4E0-49F5-BBB6-50EB39F6A944}" type="sibTrans" cxnId="{5FCD7FB6-D736-4581-AD08-E8F35A843627}">
      <dgm:prSet/>
      <dgm:spPr/>
      <dgm:t>
        <a:bodyPr/>
        <a:lstStyle/>
        <a:p>
          <a:endParaRPr lang="en-US"/>
        </a:p>
      </dgm:t>
    </dgm:pt>
    <dgm:pt modelId="{45F05D4F-6A7F-4BA7-940D-874B1B917549}">
      <dgm:prSet phldrT="[Text]" custT="1"/>
      <dgm:spPr/>
      <dgm:t>
        <a:bodyPr/>
        <a:lstStyle/>
        <a:p>
          <a:endParaRPr lang="en-US" sz="1050" b="1" dirty="0">
            <a:solidFill>
              <a:schemeClr val="tx1"/>
            </a:solidFill>
          </a:endParaRPr>
        </a:p>
        <a:p>
          <a:r>
            <a:rPr lang="en-US" sz="1050" b="1" dirty="0">
              <a:solidFill>
                <a:schemeClr val="tx1"/>
              </a:solidFill>
            </a:rPr>
            <a:t>5%</a:t>
          </a:r>
        </a:p>
        <a:p>
          <a:r>
            <a:rPr lang="en-US" sz="1050" b="1" dirty="0">
              <a:solidFill>
                <a:schemeClr val="tx1"/>
              </a:solidFill>
            </a:rPr>
            <a:t>VERTICAL INTEGRATION</a:t>
          </a:r>
        </a:p>
        <a:p>
          <a:r>
            <a:rPr lang="en-US" sz="1050" b="1" dirty="0">
              <a:solidFill>
                <a:schemeClr val="tx1"/>
              </a:solidFill>
            </a:rPr>
            <a:t>Research, professionalism</a:t>
          </a:r>
        </a:p>
        <a:p>
          <a:r>
            <a:rPr lang="en-US" sz="1050" b="1" dirty="0">
              <a:solidFill>
                <a:schemeClr val="tx1"/>
              </a:solidFill>
            </a:rPr>
            <a:t>Ethics </a:t>
          </a:r>
        </a:p>
        <a:p>
          <a:r>
            <a:rPr lang="en-US" sz="1050" b="1" dirty="0">
              <a:solidFill>
                <a:schemeClr val="tx1"/>
              </a:solidFill>
            </a:rPr>
            <a:t>Digital library</a:t>
          </a:r>
        </a:p>
        <a:p>
          <a:r>
            <a:rPr lang="en-US" sz="900" b="1" dirty="0">
              <a:solidFill>
                <a:schemeClr val="tx1"/>
              </a:solidFill>
            </a:rPr>
            <a:t> </a:t>
          </a:r>
        </a:p>
      </dgm:t>
    </dgm:pt>
    <dgm:pt modelId="{EE9BDDB5-AB92-4FD3-9B7F-C659B48A0E17}" type="parTrans" cxnId="{E00CBB8F-0744-4E6B-95C1-E802B639B1DB}">
      <dgm:prSet/>
      <dgm:spPr/>
      <dgm:t>
        <a:bodyPr/>
        <a:lstStyle/>
        <a:p>
          <a:endParaRPr lang="en-US"/>
        </a:p>
      </dgm:t>
    </dgm:pt>
    <dgm:pt modelId="{2F69F2EB-6FFF-456F-A0F5-2947C5CE39EF}" type="sibTrans" cxnId="{E00CBB8F-0744-4E6B-95C1-E802B639B1DB}">
      <dgm:prSet/>
      <dgm:spPr/>
      <dgm:t>
        <a:bodyPr/>
        <a:lstStyle/>
        <a:p>
          <a:endParaRPr lang="en-US"/>
        </a:p>
      </dgm:t>
    </dgm:pt>
    <dgm:pt modelId="{67A1F69E-C926-4175-8EF0-EC9E8AFA4B46}" type="pres">
      <dgm:prSet presAssocID="{C3327E98-1E10-4206-B57E-F81244DDD5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38205C-F2A8-496C-8DCF-600DE54D6393}" type="pres">
      <dgm:prSet presAssocID="{47648B2A-33ED-4028-B2F3-B4F524D3762B}" presName="node" presStyleLbl="node1" presStyleIdx="0" presStyleCnt="5" custScaleY="135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8AEBB-F837-44E3-A146-4769901CB08D}" type="pres">
      <dgm:prSet presAssocID="{76EC814A-35FA-41ED-B10A-236B26825BA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3B78F93-9E80-4755-A323-9689D8DECC57}" type="pres">
      <dgm:prSet presAssocID="{76EC814A-35FA-41ED-B10A-236B26825BA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D0BBEBF-42DC-4E79-A91E-A668B3BA1989}" type="pres">
      <dgm:prSet presAssocID="{121F74F1-FDD4-4EA8-A5BE-6B67F4871C5A}" presName="node" presStyleLbl="node1" presStyleIdx="1" presStyleCnt="5" custScaleX="126402" custScaleY="166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2F4A8-DCB8-4DEF-AC3F-2211663DBAB6}" type="pres">
      <dgm:prSet presAssocID="{D1B6DC8B-AABB-428C-BA6F-DF069B92906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2C657F6-1940-4324-875D-FF2FE954D413}" type="pres">
      <dgm:prSet presAssocID="{D1B6DC8B-AABB-428C-BA6F-DF069B92906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0F5D903-B3E5-42A8-AF88-F76845A333BE}" type="pres">
      <dgm:prSet presAssocID="{B6E0A33C-945C-4182-8BDD-143F429DB44A}" presName="node" presStyleLbl="node1" presStyleIdx="2" presStyleCnt="5" custScaleY="162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54956-750C-4CBF-BB94-422A3BEF206B}" type="pres">
      <dgm:prSet presAssocID="{9B5ED3AA-8E83-460F-B86F-44104E14417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87127F3-6656-4F8F-8088-466EFD2A454B}" type="pres">
      <dgm:prSet presAssocID="{9B5ED3AA-8E83-460F-B86F-44104E14417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8B8B8C7-C92F-49B8-8D20-06D427A8A2FA}" type="pres">
      <dgm:prSet presAssocID="{4AEA9772-498B-4A7D-8FBC-65C72E5384FE}" presName="node" presStyleLbl="node1" presStyleIdx="3" presStyleCnt="5" custScaleY="170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11881-67C4-464B-B2A0-7F15A4CA74F3}" type="pres">
      <dgm:prSet presAssocID="{0C62EB7E-D4E0-49F5-BBB6-50EB39F6A94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25C0E271-EE96-401B-BC0B-7E56E305D9C1}" type="pres">
      <dgm:prSet presAssocID="{0C62EB7E-D4E0-49F5-BBB6-50EB39F6A94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8343954-0F46-49EC-800A-08714300477C}" type="pres">
      <dgm:prSet presAssocID="{45F05D4F-6A7F-4BA7-940D-874B1B917549}" presName="node" presStyleLbl="node1" presStyleIdx="4" presStyleCnt="5" custScaleY="207382" custLinFactNeighborX="871" custLinFactNeighborY="-19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5A5985-6DA0-4D5D-8795-139604DBA3E4}" type="presOf" srcId="{D1B6DC8B-AABB-428C-BA6F-DF069B929066}" destId="{05F2F4A8-DCB8-4DEF-AC3F-2211663DBAB6}" srcOrd="0" destOrd="0" presId="urn:microsoft.com/office/officeart/2005/8/layout/process5"/>
    <dgm:cxn modelId="{73B04B56-BC6C-4DE9-94D3-F6DF5927321C}" type="presOf" srcId="{C3327E98-1E10-4206-B57E-F81244DDD533}" destId="{67A1F69E-C926-4175-8EF0-EC9E8AFA4B46}" srcOrd="0" destOrd="0" presId="urn:microsoft.com/office/officeart/2005/8/layout/process5"/>
    <dgm:cxn modelId="{9BD5D917-832C-4114-ABEB-F1016977D527}" type="presOf" srcId="{76EC814A-35FA-41ED-B10A-236B26825BA7}" destId="{D808AEBB-F837-44E3-A146-4769901CB08D}" srcOrd="0" destOrd="0" presId="urn:microsoft.com/office/officeart/2005/8/layout/process5"/>
    <dgm:cxn modelId="{C456E6FB-66ED-44CE-A3F6-C83A889AC9E5}" type="presOf" srcId="{121F74F1-FDD4-4EA8-A5BE-6B67F4871C5A}" destId="{6D0BBEBF-42DC-4E79-A91E-A668B3BA1989}" srcOrd="0" destOrd="0" presId="urn:microsoft.com/office/officeart/2005/8/layout/process5"/>
    <dgm:cxn modelId="{7E1CB8C7-5B2D-4714-9B09-7B0F8CDBD901}" type="presOf" srcId="{9B5ED3AA-8E83-460F-B86F-44104E144176}" destId="{687127F3-6656-4F8F-8088-466EFD2A454B}" srcOrd="1" destOrd="0" presId="urn:microsoft.com/office/officeart/2005/8/layout/process5"/>
    <dgm:cxn modelId="{E00CBB8F-0744-4E6B-95C1-E802B639B1DB}" srcId="{C3327E98-1E10-4206-B57E-F81244DDD533}" destId="{45F05D4F-6A7F-4BA7-940D-874B1B917549}" srcOrd="4" destOrd="0" parTransId="{EE9BDDB5-AB92-4FD3-9B7F-C659B48A0E17}" sibTransId="{2F69F2EB-6FFF-456F-A0F5-2947C5CE39EF}"/>
    <dgm:cxn modelId="{396A80D6-17D5-4D69-9D59-445694BF0D8E}" srcId="{C3327E98-1E10-4206-B57E-F81244DDD533}" destId="{B6E0A33C-945C-4182-8BDD-143F429DB44A}" srcOrd="2" destOrd="0" parTransId="{B5331A6F-01D6-4644-B888-4B5645F13CE6}" sibTransId="{9B5ED3AA-8E83-460F-B86F-44104E144176}"/>
    <dgm:cxn modelId="{A542F2DB-12DE-417C-8E0D-BF174AB91CEF}" type="presOf" srcId="{45F05D4F-6A7F-4BA7-940D-874B1B917549}" destId="{18343954-0F46-49EC-800A-08714300477C}" srcOrd="0" destOrd="0" presId="urn:microsoft.com/office/officeart/2005/8/layout/process5"/>
    <dgm:cxn modelId="{027ED4B0-806C-48CF-B329-AB47F05C38CB}" type="presOf" srcId="{0C62EB7E-D4E0-49F5-BBB6-50EB39F6A944}" destId="{25C0E271-EE96-401B-BC0B-7E56E305D9C1}" srcOrd="1" destOrd="0" presId="urn:microsoft.com/office/officeart/2005/8/layout/process5"/>
    <dgm:cxn modelId="{5FCD7FB6-D736-4581-AD08-E8F35A843627}" srcId="{C3327E98-1E10-4206-B57E-F81244DDD533}" destId="{4AEA9772-498B-4A7D-8FBC-65C72E5384FE}" srcOrd="3" destOrd="0" parTransId="{06D8DAA3-4439-4E9F-A039-E909B9F94479}" sibTransId="{0C62EB7E-D4E0-49F5-BBB6-50EB39F6A944}"/>
    <dgm:cxn modelId="{DC8754B7-DCE5-4767-ACEF-E999F750C368}" srcId="{C3327E98-1E10-4206-B57E-F81244DDD533}" destId="{121F74F1-FDD4-4EA8-A5BE-6B67F4871C5A}" srcOrd="1" destOrd="0" parTransId="{10B33A64-CE0E-4D57-A46F-A3C1B642720B}" sibTransId="{D1B6DC8B-AABB-428C-BA6F-DF069B929066}"/>
    <dgm:cxn modelId="{457B1BAD-881E-4624-A82F-F81EDC928070}" type="presOf" srcId="{47648B2A-33ED-4028-B2F3-B4F524D3762B}" destId="{5138205C-F2A8-496C-8DCF-600DE54D6393}" srcOrd="0" destOrd="0" presId="urn:microsoft.com/office/officeart/2005/8/layout/process5"/>
    <dgm:cxn modelId="{41A8617F-31EE-4ECD-9FA1-D94A6ED49BF2}" type="presOf" srcId="{D1B6DC8B-AABB-428C-BA6F-DF069B929066}" destId="{E2C657F6-1940-4324-875D-FF2FE954D413}" srcOrd="1" destOrd="0" presId="urn:microsoft.com/office/officeart/2005/8/layout/process5"/>
    <dgm:cxn modelId="{2E07B726-3176-4BFF-9BE0-A39843898DA4}" type="presOf" srcId="{B6E0A33C-945C-4182-8BDD-143F429DB44A}" destId="{A0F5D903-B3E5-42A8-AF88-F76845A333BE}" srcOrd="0" destOrd="0" presId="urn:microsoft.com/office/officeart/2005/8/layout/process5"/>
    <dgm:cxn modelId="{9A01428B-DC8E-4339-BD87-5D26769B3A52}" type="presOf" srcId="{4AEA9772-498B-4A7D-8FBC-65C72E5384FE}" destId="{78B8B8C7-C92F-49B8-8D20-06D427A8A2FA}" srcOrd="0" destOrd="0" presId="urn:microsoft.com/office/officeart/2005/8/layout/process5"/>
    <dgm:cxn modelId="{FDABDC25-2D65-4AE2-8FE3-0F88D094A2BB}" type="presOf" srcId="{0C62EB7E-D4E0-49F5-BBB6-50EB39F6A944}" destId="{11F11881-67C4-464B-B2A0-7F15A4CA74F3}" srcOrd="0" destOrd="0" presId="urn:microsoft.com/office/officeart/2005/8/layout/process5"/>
    <dgm:cxn modelId="{A95F06A7-F804-4132-957F-5832CF2EE004}" srcId="{C3327E98-1E10-4206-B57E-F81244DDD533}" destId="{47648B2A-33ED-4028-B2F3-B4F524D3762B}" srcOrd="0" destOrd="0" parTransId="{D64B3BA1-266D-481E-B80B-3DF7FD909DF0}" sibTransId="{76EC814A-35FA-41ED-B10A-236B26825BA7}"/>
    <dgm:cxn modelId="{986FD2F0-6406-4116-B5AB-EA2A380AC5BD}" type="presOf" srcId="{9B5ED3AA-8E83-460F-B86F-44104E144176}" destId="{6C154956-750C-4CBF-BB94-422A3BEF206B}" srcOrd="0" destOrd="0" presId="urn:microsoft.com/office/officeart/2005/8/layout/process5"/>
    <dgm:cxn modelId="{D20388D0-3165-44FC-88FD-243EE1182DCF}" type="presOf" srcId="{76EC814A-35FA-41ED-B10A-236B26825BA7}" destId="{13B78F93-9E80-4755-A323-9689D8DECC57}" srcOrd="1" destOrd="0" presId="urn:microsoft.com/office/officeart/2005/8/layout/process5"/>
    <dgm:cxn modelId="{3A3B4A6A-A78A-40A9-ADF3-7E255BC452B5}" type="presParOf" srcId="{67A1F69E-C926-4175-8EF0-EC9E8AFA4B46}" destId="{5138205C-F2A8-496C-8DCF-600DE54D6393}" srcOrd="0" destOrd="0" presId="urn:microsoft.com/office/officeart/2005/8/layout/process5"/>
    <dgm:cxn modelId="{EA9900E6-EAD4-4B8E-9FCD-BA8108E4AE1F}" type="presParOf" srcId="{67A1F69E-C926-4175-8EF0-EC9E8AFA4B46}" destId="{D808AEBB-F837-44E3-A146-4769901CB08D}" srcOrd="1" destOrd="0" presId="urn:microsoft.com/office/officeart/2005/8/layout/process5"/>
    <dgm:cxn modelId="{9CD0F39A-3F13-4665-86B7-80F0144990A8}" type="presParOf" srcId="{D808AEBB-F837-44E3-A146-4769901CB08D}" destId="{13B78F93-9E80-4755-A323-9689D8DECC57}" srcOrd="0" destOrd="0" presId="urn:microsoft.com/office/officeart/2005/8/layout/process5"/>
    <dgm:cxn modelId="{456DFB3B-2E74-4A44-B5E5-BA42B6F64B3F}" type="presParOf" srcId="{67A1F69E-C926-4175-8EF0-EC9E8AFA4B46}" destId="{6D0BBEBF-42DC-4E79-A91E-A668B3BA1989}" srcOrd="2" destOrd="0" presId="urn:microsoft.com/office/officeart/2005/8/layout/process5"/>
    <dgm:cxn modelId="{62E966BC-381D-47F0-903C-4E5B4BB15B4D}" type="presParOf" srcId="{67A1F69E-C926-4175-8EF0-EC9E8AFA4B46}" destId="{05F2F4A8-DCB8-4DEF-AC3F-2211663DBAB6}" srcOrd="3" destOrd="0" presId="urn:microsoft.com/office/officeart/2005/8/layout/process5"/>
    <dgm:cxn modelId="{B82BE5A4-E99A-436C-B210-97672BBFE2C4}" type="presParOf" srcId="{05F2F4A8-DCB8-4DEF-AC3F-2211663DBAB6}" destId="{E2C657F6-1940-4324-875D-FF2FE954D413}" srcOrd="0" destOrd="0" presId="urn:microsoft.com/office/officeart/2005/8/layout/process5"/>
    <dgm:cxn modelId="{D3369E32-2706-44FB-997F-876A0340D145}" type="presParOf" srcId="{67A1F69E-C926-4175-8EF0-EC9E8AFA4B46}" destId="{A0F5D903-B3E5-42A8-AF88-F76845A333BE}" srcOrd="4" destOrd="0" presId="urn:microsoft.com/office/officeart/2005/8/layout/process5"/>
    <dgm:cxn modelId="{BFBFDCFA-F6ED-4873-B251-164C31DC6CD9}" type="presParOf" srcId="{67A1F69E-C926-4175-8EF0-EC9E8AFA4B46}" destId="{6C154956-750C-4CBF-BB94-422A3BEF206B}" srcOrd="5" destOrd="0" presId="urn:microsoft.com/office/officeart/2005/8/layout/process5"/>
    <dgm:cxn modelId="{4973C855-8B73-453D-B0FD-1FED2DF06F8A}" type="presParOf" srcId="{6C154956-750C-4CBF-BB94-422A3BEF206B}" destId="{687127F3-6656-4F8F-8088-466EFD2A454B}" srcOrd="0" destOrd="0" presId="urn:microsoft.com/office/officeart/2005/8/layout/process5"/>
    <dgm:cxn modelId="{EC9A716A-0CC0-447E-9198-5BC16C5F72D9}" type="presParOf" srcId="{67A1F69E-C926-4175-8EF0-EC9E8AFA4B46}" destId="{78B8B8C7-C92F-49B8-8D20-06D427A8A2FA}" srcOrd="6" destOrd="0" presId="urn:microsoft.com/office/officeart/2005/8/layout/process5"/>
    <dgm:cxn modelId="{AB473805-12AB-47CC-A271-828629BC54C4}" type="presParOf" srcId="{67A1F69E-C926-4175-8EF0-EC9E8AFA4B46}" destId="{11F11881-67C4-464B-B2A0-7F15A4CA74F3}" srcOrd="7" destOrd="0" presId="urn:microsoft.com/office/officeart/2005/8/layout/process5"/>
    <dgm:cxn modelId="{3A5FF638-ACF8-42BB-B71C-4083CBB766EF}" type="presParOf" srcId="{11F11881-67C4-464B-B2A0-7F15A4CA74F3}" destId="{25C0E271-EE96-401B-BC0B-7E56E305D9C1}" srcOrd="0" destOrd="0" presId="urn:microsoft.com/office/officeart/2005/8/layout/process5"/>
    <dgm:cxn modelId="{9B8AA3EC-EB4B-4960-A7EE-3A8EA7E93B63}" type="presParOf" srcId="{67A1F69E-C926-4175-8EF0-EC9E8AFA4B46}" destId="{18343954-0F46-49EC-800A-08714300477C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524000" y="1335579"/>
          <a:ext cx="1636775" cy="1636775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Arial Black" pitchFamily="34" charset="0"/>
            </a:rPr>
            <a:t>Wisdom</a:t>
          </a:r>
        </a:p>
      </dsp:txBody>
      <dsp:txXfrm>
        <a:off x="1853065" y="1718986"/>
        <a:ext cx="978645" cy="841336"/>
      </dsp:txXfrm>
    </dsp:sp>
    <dsp:sp modelId="{93300324-D62F-4E58-B882-734182BDB462}">
      <dsp:nvSpPr>
        <dsp:cNvPr id="0" name=""/>
        <dsp:cNvSpPr/>
      </dsp:nvSpPr>
      <dsp:spPr>
        <a:xfrm>
          <a:off x="575295" y="952305"/>
          <a:ext cx="1190382" cy="1190382"/>
        </a:xfrm>
        <a:prstGeom prst="gear6">
          <a:avLst/>
        </a:prstGeom>
        <a:solidFill>
          <a:schemeClr val="accent4">
            <a:hueOff val="-246306"/>
            <a:satOff val="7355"/>
            <a:lumOff val="284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latin typeface="Arial Black" pitchFamily="34" charset="0"/>
            </a:rPr>
            <a:t>Truth</a:t>
          </a:r>
          <a:r>
            <a:rPr lang="en-US" sz="1100" kern="1200" dirty="0"/>
            <a:t> </a:t>
          </a:r>
        </a:p>
      </dsp:txBody>
      <dsp:txXfrm>
        <a:off x="874977" y="1253799"/>
        <a:ext cx="591018" cy="587394"/>
      </dsp:txXfrm>
    </dsp:sp>
    <dsp:sp modelId="{59EDF28D-6C67-49D0-B5A1-DE5C3CBA2292}">
      <dsp:nvSpPr>
        <dsp:cNvPr id="0" name=""/>
        <dsp:cNvSpPr/>
      </dsp:nvSpPr>
      <dsp:spPr>
        <a:xfrm rot="20700000">
          <a:off x="1242031" y="131063"/>
          <a:ext cx="1166331" cy="1166331"/>
        </a:xfrm>
        <a:prstGeom prst="gear6">
          <a:avLst/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Arial Black" pitchFamily="34" charset="0"/>
            </a:rPr>
            <a:t>Servic</a:t>
          </a:r>
          <a:r>
            <a:rPr lang="en-US" sz="1100" kern="1200" dirty="0">
              <a:latin typeface="Arial Black" pitchFamily="34" charset="0"/>
            </a:rPr>
            <a:t>e</a:t>
          </a:r>
          <a:r>
            <a:rPr lang="en-US" sz="1100" kern="1200" dirty="0"/>
            <a:t> </a:t>
          </a:r>
        </a:p>
      </dsp:txBody>
      <dsp:txXfrm rot="-20700000">
        <a:off x="1497842" y="386874"/>
        <a:ext cx="654710" cy="654710"/>
      </dsp:txXfrm>
    </dsp:sp>
    <dsp:sp modelId="{398423B3-DD54-4226-99D7-017EFC1488DF}">
      <dsp:nvSpPr>
        <dsp:cNvPr id="0" name=""/>
        <dsp:cNvSpPr/>
      </dsp:nvSpPr>
      <dsp:spPr>
        <a:xfrm>
          <a:off x="1388855" y="1099438"/>
          <a:ext cx="2095073" cy="2095073"/>
        </a:xfrm>
        <a:prstGeom prst="circularArrow">
          <a:avLst>
            <a:gd name="adj1" fmla="val 4688"/>
            <a:gd name="adj2" fmla="val 299029"/>
            <a:gd name="adj3" fmla="val 2477732"/>
            <a:gd name="adj4" fmla="val 15946703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364481" y="694147"/>
          <a:ext cx="1522201" cy="152220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46306"/>
            <a:satOff val="7355"/>
            <a:lumOff val="284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972246" y="-119178"/>
          <a:ext cx="1641239" cy="164123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8205C-F2A8-496C-8DCF-600DE54D6393}">
      <dsp:nvSpPr>
        <dsp:cNvPr id="0" name=""/>
        <dsp:cNvSpPr/>
      </dsp:nvSpPr>
      <dsp:spPr>
        <a:xfrm>
          <a:off x="1279486" y="820304"/>
          <a:ext cx="1123021" cy="9133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60%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CORE SUBJECT</a:t>
          </a:r>
        </a:p>
      </dsp:txBody>
      <dsp:txXfrm>
        <a:off x="1306238" y="847056"/>
        <a:ext cx="1069517" cy="859862"/>
      </dsp:txXfrm>
    </dsp:sp>
    <dsp:sp modelId="{D808AEBB-F837-44E3-A146-4769901CB08D}">
      <dsp:nvSpPr>
        <dsp:cNvPr id="0" name=""/>
        <dsp:cNvSpPr/>
      </dsp:nvSpPr>
      <dsp:spPr>
        <a:xfrm>
          <a:off x="2501333" y="1137733"/>
          <a:ext cx="238080" cy="278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501333" y="1193435"/>
        <a:ext cx="166656" cy="167105"/>
      </dsp:txXfrm>
    </dsp:sp>
    <dsp:sp modelId="{6D0BBEBF-42DC-4E79-A91E-A668B3BA1989}">
      <dsp:nvSpPr>
        <dsp:cNvPr id="0" name=""/>
        <dsp:cNvSpPr/>
      </dsp:nvSpPr>
      <dsp:spPr>
        <a:xfrm>
          <a:off x="2851716" y="716160"/>
          <a:ext cx="1419521" cy="1121655"/>
        </a:xfrm>
        <a:prstGeom prst="roundRect">
          <a:avLst>
            <a:gd name="adj" fmla="val 10000"/>
          </a:avLst>
        </a:prstGeom>
        <a:solidFill>
          <a:schemeClr val="accent4">
            <a:hueOff val="-123153"/>
            <a:satOff val="3677"/>
            <a:lumOff val="142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20%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HORIZONTAL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INTEGRATION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Physiology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biochemistry</a:t>
          </a:r>
          <a:r>
            <a:rPr lang="en-US" sz="1050" b="1" kern="1200" dirty="0">
              <a:solidFill>
                <a:schemeClr val="tx1"/>
              </a:solidFill>
            </a:rPr>
            <a:t> </a:t>
          </a:r>
        </a:p>
      </dsp:txBody>
      <dsp:txXfrm>
        <a:off x="2884568" y="749012"/>
        <a:ext cx="1353817" cy="1055951"/>
      </dsp:txXfrm>
    </dsp:sp>
    <dsp:sp modelId="{05F2F4A8-DCB8-4DEF-AC3F-2211663DBAB6}">
      <dsp:nvSpPr>
        <dsp:cNvPr id="0" name=""/>
        <dsp:cNvSpPr/>
      </dsp:nvSpPr>
      <dsp:spPr>
        <a:xfrm rot="5102483">
          <a:off x="3475757" y="1989620"/>
          <a:ext cx="319259" cy="278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64204"/>
            <a:satOff val="4903"/>
            <a:lumOff val="18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-5400000">
        <a:off x="3548222" y="1969402"/>
        <a:ext cx="167105" cy="235706"/>
      </dsp:txXfrm>
    </dsp:sp>
    <dsp:sp modelId="{A0F5D903-B3E5-42A8-AF88-F76845A333BE}">
      <dsp:nvSpPr>
        <dsp:cNvPr id="0" name=""/>
        <dsp:cNvSpPr/>
      </dsp:nvSpPr>
      <dsp:spPr>
        <a:xfrm>
          <a:off x="3148216" y="2437938"/>
          <a:ext cx="1123021" cy="1095538"/>
        </a:xfrm>
        <a:prstGeom prst="roundRect">
          <a:avLst>
            <a:gd name="adj" fmla="val 10000"/>
          </a:avLst>
        </a:prstGeom>
        <a:solidFill>
          <a:schemeClr val="accent4">
            <a:hueOff val="-246306"/>
            <a:satOff val="7355"/>
            <a:lumOff val="284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1"/>
              </a:solidFill>
            </a:rPr>
            <a:t>8%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1"/>
              </a:solidFill>
            </a:rPr>
            <a:t>VERTICAL INTEGRATION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1"/>
              </a:solidFill>
            </a:rPr>
            <a:t>Pathology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1"/>
              </a:solidFill>
            </a:rPr>
            <a:t>pharmacolog</a:t>
          </a:r>
          <a:r>
            <a:rPr lang="en-US" sz="1000" b="1" kern="1200" dirty="0">
              <a:solidFill>
                <a:schemeClr val="tx1"/>
              </a:solidFill>
            </a:rPr>
            <a:t>y</a:t>
          </a:r>
        </a:p>
      </dsp:txBody>
      <dsp:txXfrm>
        <a:off x="3180303" y="2470025"/>
        <a:ext cx="1058847" cy="1031364"/>
      </dsp:txXfrm>
    </dsp:sp>
    <dsp:sp modelId="{6C154956-750C-4CBF-BB94-422A3BEF206B}">
      <dsp:nvSpPr>
        <dsp:cNvPr id="0" name=""/>
        <dsp:cNvSpPr/>
      </dsp:nvSpPr>
      <dsp:spPr>
        <a:xfrm rot="10800000">
          <a:off x="2811310" y="2846452"/>
          <a:ext cx="238080" cy="278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28408"/>
            <a:satOff val="9806"/>
            <a:lumOff val="37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2882734" y="2902154"/>
        <a:ext cx="166656" cy="167105"/>
      </dsp:txXfrm>
    </dsp:sp>
    <dsp:sp modelId="{78B8B8C7-C92F-49B8-8D20-06D427A8A2FA}">
      <dsp:nvSpPr>
        <dsp:cNvPr id="0" name=""/>
        <dsp:cNvSpPr/>
      </dsp:nvSpPr>
      <dsp:spPr>
        <a:xfrm>
          <a:off x="1575986" y="2411801"/>
          <a:ext cx="1123021" cy="1147812"/>
        </a:xfrm>
        <a:prstGeom prst="roundRect">
          <a:avLst>
            <a:gd name="adj" fmla="val 10000"/>
          </a:avLst>
        </a:prstGeom>
        <a:solidFill>
          <a:schemeClr val="accent4">
            <a:hueOff val="-369459"/>
            <a:satOff val="11032"/>
            <a:lumOff val="426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7%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VERTICAL INTEGRATION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Clinical integration </a:t>
          </a:r>
        </a:p>
      </dsp:txBody>
      <dsp:txXfrm>
        <a:off x="1608878" y="2444693"/>
        <a:ext cx="1057237" cy="1082028"/>
      </dsp:txXfrm>
    </dsp:sp>
    <dsp:sp modelId="{11F11881-67C4-464B-B2A0-7F15A4CA74F3}">
      <dsp:nvSpPr>
        <dsp:cNvPr id="0" name=""/>
        <dsp:cNvSpPr/>
      </dsp:nvSpPr>
      <dsp:spPr>
        <a:xfrm rot="11092833">
          <a:off x="1245992" y="2780308"/>
          <a:ext cx="233743" cy="2785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1315988" y="2838993"/>
        <a:ext cx="163620" cy="167105"/>
      </dsp:txXfrm>
    </dsp:sp>
    <dsp:sp modelId="{18343954-0F46-49EC-800A-08714300477C}">
      <dsp:nvSpPr>
        <dsp:cNvPr id="0" name=""/>
        <dsp:cNvSpPr/>
      </dsp:nvSpPr>
      <dsp:spPr>
        <a:xfrm>
          <a:off x="13538" y="2153609"/>
          <a:ext cx="1123021" cy="1397366"/>
        </a:xfrm>
        <a:prstGeom prst="roundRect">
          <a:avLst>
            <a:gd name="adj" fmla="val 10000"/>
          </a:avLst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dirty="0">
            <a:solidFill>
              <a:schemeClr val="tx1"/>
            </a:solidFill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solidFill>
                <a:schemeClr val="tx1"/>
              </a:solidFill>
            </a:rPr>
            <a:t>5%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solidFill>
                <a:schemeClr val="tx1"/>
              </a:solidFill>
            </a:rPr>
            <a:t>VERTICAL INTEGRATION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solidFill>
                <a:schemeClr val="tx1"/>
              </a:solidFill>
            </a:rPr>
            <a:t>Research, professionalism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solidFill>
                <a:schemeClr val="tx1"/>
              </a:solidFill>
            </a:rPr>
            <a:t>Ethics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solidFill>
                <a:schemeClr val="tx1"/>
              </a:solidFill>
            </a:rPr>
            <a:t>Digital library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solidFill>
                <a:schemeClr val="tx1"/>
              </a:solidFill>
            </a:rPr>
            <a:t> </a:t>
          </a:r>
        </a:p>
      </dsp:txBody>
      <dsp:txXfrm>
        <a:off x="46430" y="2186501"/>
        <a:ext cx="1057237" cy="1331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288FC-F88B-4C91-801C-45DFA260AD6D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C2A14-3DCC-4989-993C-914C0D6C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9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62365-84F5-4DF1-934D-A6927731EA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5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0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1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6578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98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6425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17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9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8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6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0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8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0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0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8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AFDE-BF60-4736-AA0C-50E1292BE5C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2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5AFDE-BF60-4736-AA0C-50E1292BE5C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156B874-C431-4286-AACC-3027A51CC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7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c4dab44b-8421-4bb4-908e-69a7927adb1d"/>
          <p:cNvSpPr>
            <a:spLocks noChangeAspect="1" noChangeArrowheads="1"/>
          </p:cNvSpPr>
          <p:nvPr/>
        </p:nvSpPr>
        <p:spPr bwMode="auto">
          <a:xfrm>
            <a:off x="3328543" y="29370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  <p:pic>
        <p:nvPicPr>
          <p:cNvPr id="7" name="Picture 6" descr="Logo Bismill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2029" y="1560426"/>
            <a:ext cx="4602343" cy="400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173480"/>
            <a:ext cx="9736772" cy="443484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 smtClean="0"/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Is it Arthralgia or Arthritis ?</a:t>
            </a:r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50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173480"/>
            <a:ext cx="9736772" cy="443484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 smtClean="0"/>
          </a:p>
          <a:p>
            <a:r>
              <a:rPr lang="en-US" altLang="en-US" sz="2800" dirty="0"/>
              <a:t> </a:t>
            </a:r>
            <a:r>
              <a:rPr lang="en-US" altLang="en-US" sz="2800" dirty="0" smtClean="0"/>
              <a:t>Pain</a:t>
            </a:r>
          </a:p>
          <a:p>
            <a:pPr marL="0" indent="0">
              <a:buNone/>
            </a:pPr>
            <a:endParaRPr lang="en-US" altLang="en-US" sz="2800" dirty="0" smtClean="0"/>
          </a:p>
          <a:p>
            <a:r>
              <a:rPr lang="en-US" altLang="en-US" sz="2800" dirty="0"/>
              <a:t> </a:t>
            </a:r>
            <a:r>
              <a:rPr lang="en-US" altLang="en-US" sz="2800" dirty="0" smtClean="0"/>
              <a:t>Swelling</a:t>
            </a:r>
          </a:p>
          <a:p>
            <a:pPr marL="0" indent="0">
              <a:buNone/>
            </a:pPr>
            <a:endParaRPr lang="en-US" altLang="en-US" sz="2800" dirty="0" smtClean="0"/>
          </a:p>
          <a:p>
            <a:r>
              <a:rPr lang="en-US" altLang="en-US" sz="2800" dirty="0" smtClean="0"/>
              <a:t>Stiffness</a:t>
            </a:r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465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173480"/>
            <a:ext cx="9736772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endParaRPr lang="en-US" altLang="en-US" sz="2800" dirty="0" smtClean="0"/>
          </a:p>
          <a:p>
            <a:r>
              <a:rPr lang="en-US" altLang="en-US" sz="2800" dirty="0" smtClean="0"/>
              <a:t>Is it </a:t>
            </a:r>
            <a:r>
              <a:rPr lang="en-US" altLang="en-US" sz="2800" dirty="0" err="1" smtClean="0"/>
              <a:t>Monoarthritis</a:t>
            </a:r>
            <a:r>
              <a:rPr lang="en-US" altLang="en-US" sz="2800" dirty="0" smtClean="0"/>
              <a:t>/</a:t>
            </a:r>
            <a:r>
              <a:rPr lang="en-US" altLang="en-US" sz="2800" dirty="0" err="1" smtClean="0"/>
              <a:t>Oligoarthritis</a:t>
            </a:r>
            <a:r>
              <a:rPr lang="en-US" altLang="en-US" sz="2800" dirty="0" smtClean="0"/>
              <a:t>/Polyarthritis </a:t>
            </a:r>
            <a:r>
              <a:rPr lang="en-US" altLang="en-US" sz="2800" dirty="0" smtClean="0"/>
              <a:t>?</a:t>
            </a:r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03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173480"/>
            <a:ext cx="9736772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endParaRPr lang="en-US" altLang="en-US" sz="2800" dirty="0" smtClean="0"/>
          </a:p>
          <a:p>
            <a:r>
              <a:rPr lang="en-US" altLang="en-US" sz="2800" dirty="0" smtClean="0"/>
              <a:t>Is it Mechanical or Inflammatory pain ?</a:t>
            </a:r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19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173480"/>
            <a:ext cx="9736772" cy="443484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 smtClean="0"/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dirty="0"/>
              <a:t>Look (swelling, redness, deformity)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dirty="0"/>
              <a:t> Feel (painful, fluid )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dirty="0"/>
              <a:t> Move (restricted range of motion)</a:t>
            </a:r>
          </a:p>
          <a:p>
            <a:endParaRPr lang="en-US" altLang="en-US" sz="2800" dirty="0" smtClean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32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173480"/>
            <a:ext cx="9736772" cy="443484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 smtClean="0"/>
          </a:p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/>
          </a:p>
          <a:p>
            <a:endParaRPr lang="en-US" altLang="en-US" sz="2800" dirty="0" smtClean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  <p:pic>
        <p:nvPicPr>
          <p:cNvPr id="5" name="Picture 4" descr="http://slideplayer.com/6230220/20/images/4/The+Clinical+Spectrum+of+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2680" y="1423266"/>
            <a:ext cx="7581900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48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173480"/>
            <a:ext cx="9736772" cy="443484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 smtClean="0"/>
          </a:p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/>
          </a:p>
          <a:p>
            <a:endParaRPr lang="en-US" altLang="en-US" sz="2800" dirty="0" smtClean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  <p:pic>
        <p:nvPicPr>
          <p:cNvPr id="6" name="Picture 2" descr="https://image.slidesharecdn.com/aravinthmathi-physiotherapyppt-161210045133/95/ankylosing-spondylitis-physiotherapy-ppt-15-638.jpg?cb=14813458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3834" y="1423266"/>
            <a:ext cx="6659206" cy="4999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460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173480"/>
            <a:ext cx="9736772" cy="443484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 smtClean="0"/>
          </a:p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/>
          </a:p>
          <a:p>
            <a:endParaRPr lang="en-US" altLang="en-US" sz="2800" dirty="0" smtClean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  <p:pic>
        <p:nvPicPr>
          <p:cNvPr id="7" name="Picture 2" descr="https://image.slidesharecdn.com/ankylosingspondylitisrelease-151110020933-lva1-app6892/95/ankylosing-spondylitis-self-study-materials-for-medical-students-41-638.jpg?cb=14471765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9360" y="1575666"/>
            <a:ext cx="6553200" cy="4714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689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Systemic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1706880"/>
            <a:ext cx="9161851" cy="4219582"/>
          </a:xfrm>
        </p:spPr>
        <p:txBody>
          <a:bodyPr>
            <a:normAutofit/>
          </a:bodyPr>
          <a:lstStyle/>
          <a:p>
            <a:r>
              <a:rPr lang="en-AU" altLang="en-US" sz="2800" dirty="0"/>
              <a:t> </a:t>
            </a:r>
            <a:r>
              <a:rPr lang="en-AU" altLang="en-US" sz="2800" dirty="0" smtClean="0"/>
              <a:t>RA (ILD, amyloidosis, </a:t>
            </a:r>
            <a:r>
              <a:rPr lang="en-AU" altLang="en-US" sz="2800" dirty="0" err="1" smtClean="0"/>
              <a:t>felty’s</a:t>
            </a:r>
            <a:r>
              <a:rPr lang="en-AU" altLang="en-US" sz="2800" dirty="0" smtClean="0"/>
              <a:t> syndrome, </a:t>
            </a:r>
            <a:r>
              <a:rPr lang="en-AU" altLang="en-US" sz="2800" dirty="0" err="1" smtClean="0"/>
              <a:t>mononeuritis</a:t>
            </a:r>
            <a:r>
              <a:rPr lang="en-AU" altLang="en-US" sz="2800" dirty="0" smtClean="0"/>
              <a:t>)</a:t>
            </a:r>
            <a:endParaRPr lang="en-AU" altLang="en-US" sz="2800" dirty="0"/>
          </a:p>
          <a:p>
            <a:endParaRPr lang="en-AU" altLang="en-US" sz="2800" dirty="0"/>
          </a:p>
          <a:p>
            <a:r>
              <a:rPr lang="en-AU" altLang="en-US" sz="2800" dirty="0"/>
              <a:t> </a:t>
            </a:r>
            <a:r>
              <a:rPr lang="en-AU" altLang="en-US" sz="2800" dirty="0" smtClean="0"/>
              <a:t>SPA (uveitis, psoriasis)</a:t>
            </a:r>
            <a:endParaRPr lang="en-AU" altLang="en-US" sz="2800" dirty="0"/>
          </a:p>
          <a:p>
            <a:endParaRPr lang="en-AU" altLang="en-US" sz="2800" dirty="0"/>
          </a:p>
          <a:p>
            <a:r>
              <a:rPr lang="en-AU" altLang="en-US" sz="2800" dirty="0"/>
              <a:t> </a:t>
            </a:r>
            <a:r>
              <a:rPr lang="en-AU" altLang="en-US" sz="2800" dirty="0" smtClean="0"/>
              <a:t>SLE (multi-system)</a:t>
            </a:r>
            <a:endParaRPr lang="en-AU" altLang="en-US" sz="2800" dirty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776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1706880"/>
            <a:ext cx="9161851" cy="4219582"/>
          </a:xfrm>
        </p:spPr>
        <p:txBody>
          <a:bodyPr>
            <a:normAutofit/>
          </a:bodyPr>
          <a:lstStyle/>
          <a:p>
            <a:r>
              <a:rPr lang="en-AU" altLang="en-US" sz="2800" dirty="0"/>
              <a:t>Imaging modalities (x-rays, MRI, MSUS)</a:t>
            </a:r>
          </a:p>
          <a:p>
            <a:endParaRPr lang="en-AU" altLang="en-US" sz="2800" dirty="0"/>
          </a:p>
          <a:p>
            <a:r>
              <a:rPr lang="en-AU" altLang="en-US" sz="2800" dirty="0"/>
              <a:t> Synovial fluid analysis</a:t>
            </a:r>
          </a:p>
          <a:p>
            <a:endParaRPr lang="en-AU" altLang="en-US" sz="2800" dirty="0"/>
          </a:p>
          <a:p>
            <a:r>
              <a:rPr lang="en-AU" altLang="en-US" sz="2800" dirty="0"/>
              <a:t> Serological </a:t>
            </a:r>
            <a:r>
              <a:rPr lang="en-AU" altLang="en-US" sz="2800" dirty="0" smtClean="0"/>
              <a:t>tests</a:t>
            </a:r>
            <a:endParaRPr lang="en-AU" altLang="en-US" sz="2800" dirty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891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71500" y="71438"/>
            <a:ext cx="10972800" cy="1143000"/>
          </a:xfrm>
        </p:spPr>
        <p:txBody>
          <a:bodyPr/>
          <a:lstStyle/>
          <a:p>
            <a:pPr eaLnBrk="1" hangingPunct="1"/>
            <a:endParaRPr lang="en-AU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dirty="0"/>
          </a:p>
          <a:p>
            <a:pPr eaLnBrk="1" hangingPunct="1"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endParaRPr lang="en-US" altLang="en-US" b="1" dirty="0">
              <a:latin typeface="Lucida Sans" pitchFamily="34" charset="0"/>
            </a:endParaRPr>
          </a:p>
          <a:p>
            <a:pPr eaLnBrk="1" hangingPunct="1"/>
            <a:endParaRPr lang="en-AU" alt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85875"/>
            <a:ext cx="9525000" cy="1588"/>
          </a:xfrm>
          <a:prstGeom prst="line">
            <a:avLst/>
          </a:prstGeom>
          <a:ln w="47625">
            <a:solidFill>
              <a:srgbClr val="2287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solidFill>
            <a:srgbClr val="0B5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/>
              <a:t>RHEUMATOLOGY</a:t>
            </a:r>
          </a:p>
        </p:txBody>
      </p: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5048251" y="6357939"/>
            <a:ext cx="2952749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3079" name="Picture 25" descr="http://www.cosh.in/images/Rhematology_Clin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10800" y="5715000"/>
            <a:ext cx="198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: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304800"/>
            <a:ext cx="1828800" cy="1292322"/>
          </a:xfrm>
          <a:prstGeom prst="rect">
            <a:avLst/>
          </a:prstGeom>
          <a:noFill/>
        </p:spPr>
      </p:pic>
      <p:pic>
        <p:nvPicPr>
          <p:cNvPr id="83970" name="Picture 2" descr="See the source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90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Radiographs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endParaRPr lang="en-US" altLang="en-US" sz="2800" dirty="0" smtClean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  <p:pic>
        <p:nvPicPr>
          <p:cNvPr id="5" name="Picture 2" descr="https://www.consumerhealthdigest.com/wp-content/uploads/2017/10/detect-arthritis-in-an-x-r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8840" y="1630680"/>
            <a:ext cx="762000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82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Radiographs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endParaRPr lang="en-US" altLang="en-US" sz="2800" dirty="0" smtClean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  <p:pic>
        <p:nvPicPr>
          <p:cNvPr id="5" name="Picture 2" descr="https://salonihb.files.wordpress.com/2014/08/rheumatoid-arthritis-caus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524000"/>
            <a:ext cx="60960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18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Radiographs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 smtClean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  <p:pic>
        <p:nvPicPr>
          <p:cNvPr id="5" name="Picture 2" descr="https://doctorakerkar.files.wordpress.com/2013/09/ankylosing-spondylitis-progression-xray-final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760" y="1374352"/>
            <a:ext cx="6004560" cy="5087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280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Radiographs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 smtClean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  <p:pic>
        <p:nvPicPr>
          <p:cNvPr id="6" name="Picture 2" descr="See the source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5680" y="1121872"/>
            <a:ext cx="4846320" cy="5498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504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560" y="1661160"/>
            <a:ext cx="10453052" cy="4250062"/>
          </a:xfrm>
        </p:spPr>
        <p:txBody>
          <a:bodyPr>
            <a:normAutofit/>
          </a:bodyPr>
          <a:lstStyle/>
          <a:p>
            <a:endParaRPr lang="en-AU" altLang="en-US" sz="2800" dirty="0" smtClean="0"/>
          </a:p>
          <a:p>
            <a:r>
              <a:rPr lang="en-AU" altLang="en-US" sz="2800" dirty="0" smtClean="0"/>
              <a:t>Assessment </a:t>
            </a:r>
            <a:r>
              <a:rPr lang="en-AU" altLang="en-US" sz="2800" dirty="0"/>
              <a:t>of inflammatory lesions of joints(synovial thickening, effusion, cartilage)</a:t>
            </a:r>
          </a:p>
          <a:p>
            <a:endParaRPr lang="en-AU" altLang="en-US" sz="2800" dirty="0"/>
          </a:p>
          <a:p>
            <a:r>
              <a:rPr lang="en-AU" altLang="en-US" sz="2800" dirty="0"/>
              <a:t>Assessment of bone lesions (bone </a:t>
            </a:r>
            <a:r>
              <a:rPr lang="en-AU" altLang="en-US" sz="2800" dirty="0" err="1"/>
              <a:t>edema</a:t>
            </a:r>
            <a:r>
              <a:rPr lang="en-AU" altLang="en-US" sz="2800" dirty="0"/>
              <a:t>, </a:t>
            </a:r>
            <a:r>
              <a:rPr lang="en-AU" altLang="en-US" sz="2800" dirty="0" smtClean="0"/>
              <a:t>erosions</a:t>
            </a:r>
            <a:r>
              <a:rPr lang="en-AU" altLang="en-US" sz="2800" dirty="0"/>
              <a:t>)</a:t>
            </a:r>
            <a:endParaRPr lang="en-US" altLang="en-US" sz="2800" dirty="0"/>
          </a:p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 smtClean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MSUS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560" y="1661160"/>
            <a:ext cx="10453052" cy="4250062"/>
          </a:xfrm>
        </p:spPr>
        <p:txBody>
          <a:bodyPr>
            <a:normAutofit/>
          </a:bodyPr>
          <a:lstStyle/>
          <a:p>
            <a:endParaRPr lang="en-AU" altLang="en-US" sz="2800" dirty="0" smtClean="0"/>
          </a:p>
          <a:p>
            <a:r>
              <a:rPr lang="en-AU" altLang="en-US" sz="2800" dirty="0"/>
              <a:t>Diagnostic and monitoring tool</a:t>
            </a:r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 smtClean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297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MSUS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560" y="1661160"/>
            <a:ext cx="10453052" cy="4250062"/>
          </a:xfrm>
        </p:spPr>
        <p:txBody>
          <a:bodyPr>
            <a:normAutofit/>
          </a:bodyPr>
          <a:lstStyle/>
          <a:p>
            <a:endParaRPr lang="en-AU" altLang="en-US" sz="2800" dirty="0" smtClean="0"/>
          </a:p>
          <a:p>
            <a:pPr marL="0" indent="0">
              <a:buNone/>
            </a:pPr>
            <a:endParaRPr lang="en-AU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 smtClean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  <p:pic>
        <p:nvPicPr>
          <p:cNvPr id="5" name="Picture 2" descr="An external file that holds a picture, illustration, etc.&#10;Object name is fp-32-12a-8s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508" y="2270760"/>
            <a:ext cx="5987369" cy="248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9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480" y="1889760"/>
            <a:ext cx="9569132" cy="402146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dirty="0" smtClean="0"/>
              <a:t>Synovial Fluid Analysis</a:t>
            </a:r>
            <a:endParaRPr lang="en-US" altLang="en-US" sz="2800" dirty="0"/>
          </a:p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/>
          </a:p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 smtClean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28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480" y="1889760"/>
            <a:ext cx="9569132" cy="402146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/>
          </a:p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/>
          </a:p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 smtClean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  <p:pic>
        <p:nvPicPr>
          <p:cNvPr id="5" name="Picture 2" descr="https://fthmb.tqn.com/zfunjoFYVQcwwDyNuiCGmLkW56g=/768x0/filters:no_upscale()/GettyImages-82155147-569c27363df78cafda99285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0320" y="1607821"/>
            <a:ext cx="6829482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480" y="1889760"/>
            <a:ext cx="9569132" cy="402146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/>
          </a:p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/>
          </a:p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 smtClean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  <p:pic>
        <p:nvPicPr>
          <p:cNvPr id="6" name="Picture 2" descr="Synovial Fluid Analysis · RheumTu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31" y="30480"/>
            <a:ext cx="9144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20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14401" y="1905000"/>
          <a:ext cx="3352799" cy="2975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83080" y="624110"/>
            <a:ext cx="9982200" cy="128089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Motto       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                  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Vision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09600" y="1676401"/>
            <a:ext cx="5486400" cy="4449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3368" y="1676401"/>
            <a:ext cx="5389033" cy="4449763"/>
          </a:xfrm>
        </p:spPr>
        <p:txBody>
          <a:bodyPr/>
          <a:lstStyle/>
          <a:p>
            <a:pPr lvl="0"/>
            <a:r>
              <a:rPr lang="en-US" sz="2400" dirty="0"/>
              <a:t>To impart evidence based research oriented medical </a:t>
            </a:r>
            <a:r>
              <a:rPr lang="en-US" sz="2400" dirty="0" smtClean="0"/>
              <a:t>education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To provide best possible patient </a:t>
            </a:r>
            <a:r>
              <a:rPr lang="en-US" sz="2400" dirty="0" smtClean="0"/>
              <a:t>care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To inculcate the values of mutual respect and ethical practice of medicine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Synovial Fluid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720" y="1661160"/>
            <a:ext cx="9934892" cy="425006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/>
          </a:p>
          <a:p>
            <a:pPr>
              <a:lnSpc>
                <a:spcPct val="200000"/>
              </a:lnSpc>
              <a:spcBef>
                <a:spcPct val="50000"/>
              </a:spcBef>
            </a:pPr>
            <a:endParaRPr lang="en-US" altLang="en-US" sz="2800" dirty="0"/>
          </a:p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/>
          </a:p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 smtClean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  <p:pic>
        <p:nvPicPr>
          <p:cNvPr id="5" name="Picture 2" descr="See the source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3720" y="1584960"/>
            <a:ext cx="601980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11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Serological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720" y="1661160"/>
            <a:ext cx="9934892" cy="425006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/>
          </a:p>
          <a:p>
            <a:pPr>
              <a:lnSpc>
                <a:spcPct val="200000"/>
              </a:lnSpc>
              <a:spcBef>
                <a:spcPct val="50000"/>
              </a:spcBef>
            </a:pPr>
            <a:endParaRPr lang="en-US" altLang="en-US" sz="2800" dirty="0"/>
          </a:p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/>
          </a:p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 smtClean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  <p:pic>
        <p:nvPicPr>
          <p:cNvPr id="5" name="Picture 2" descr="Autoantibodies for Rheumatic Diseases | Rheumatic diseases, Medical  knowledge, Medical stud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16245"/>
            <a:ext cx="5494020" cy="548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80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Serological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720" y="1661160"/>
            <a:ext cx="9934892" cy="425006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/>
          </a:p>
          <a:p>
            <a:pPr>
              <a:lnSpc>
                <a:spcPct val="200000"/>
              </a:lnSpc>
              <a:spcBef>
                <a:spcPct val="50000"/>
              </a:spcBef>
            </a:pPr>
            <a:endParaRPr lang="en-US" altLang="en-US" sz="2800" dirty="0"/>
          </a:p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/>
          </a:p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 smtClean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  <p:pic>
        <p:nvPicPr>
          <p:cNvPr id="6" name="Picture 2" descr="https://knowmedge.com/blog/wp-content/uploads/2015/10/SLE-Workup-e14448007484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23" y="1423266"/>
            <a:ext cx="7905068" cy="543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9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963748"/>
          </a:xfrm>
        </p:spPr>
        <p:txBody>
          <a:bodyPr/>
          <a:lstStyle/>
          <a:p>
            <a:pPr algn="ctr"/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173480"/>
            <a:ext cx="9736772" cy="5196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altLang="en-US" sz="2800" dirty="0"/>
              <a:t> </a:t>
            </a:r>
            <a:r>
              <a:rPr lang="en-US" altLang="en-US" sz="2800" dirty="0" err="1" smtClean="0"/>
              <a:t>Focussed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history and examination</a:t>
            </a:r>
          </a:p>
          <a:p>
            <a:endParaRPr lang="en-US" altLang="en-US" sz="2800" dirty="0"/>
          </a:p>
          <a:p>
            <a:r>
              <a:rPr lang="en-US" altLang="en-US" sz="2800" dirty="0" smtClean="0"/>
              <a:t> Appropriate use of investigations</a:t>
            </a:r>
          </a:p>
          <a:p>
            <a:endParaRPr lang="en-US" altLang="en-US" sz="2800" dirty="0"/>
          </a:p>
          <a:p>
            <a:pPr marL="0" indent="0">
              <a:buNone/>
            </a:pPr>
            <a:r>
              <a:rPr lang="en-US" altLang="en-US" sz="2800" dirty="0" smtClean="0"/>
              <a:t>          help in establishing diagnosis of “</a:t>
            </a:r>
            <a:r>
              <a:rPr lang="en-US" altLang="en-US" sz="2800" dirty="0" err="1" smtClean="0"/>
              <a:t>rheumatological</a:t>
            </a:r>
            <a:r>
              <a:rPr lang="en-US" altLang="en-US" sz="2800" dirty="0" smtClean="0"/>
              <a:t> disorders”</a:t>
            </a:r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 algn="ctr">
              <a:buNone/>
            </a:pPr>
            <a:endParaRPr lang="en-US" sz="2800" b="1" i="1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lnSpc>
                <a:spcPct val="200000"/>
              </a:lnSpc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>
              <a:cs typeface="Arial" pitchFamily="34" charset="0"/>
            </a:endParaRPr>
          </a:p>
          <a:p>
            <a:pPr marL="0" indent="0">
              <a:buNone/>
            </a:pPr>
            <a:endParaRPr lang="en-US" sz="2800" dirty="0">
              <a:cs typeface="Arial" pitchFamily="34" charset="0"/>
            </a:endParaRPr>
          </a:p>
          <a:p>
            <a:endParaRPr lang="en-US" altLang="en-US" sz="2800" dirty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93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963748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173480"/>
            <a:ext cx="9736772" cy="5196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 algn="ctr">
              <a:buNone/>
            </a:pPr>
            <a:endParaRPr lang="en-US" sz="2800" b="1" i="1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lnSpc>
                <a:spcPct val="200000"/>
              </a:lnSpc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>
              <a:cs typeface="Arial" pitchFamily="34" charset="0"/>
            </a:endParaRPr>
          </a:p>
          <a:p>
            <a:pPr marL="0" indent="0">
              <a:buNone/>
            </a:pPr>
            <a:endParaRPr lang="en-US" sz="2800" dirty="0">
              <a:cs typeface="Arial" pitchFamily="34" charset="0"/>
            </a:endParaRPr>
          </a:p>
          <a:p>
            <a:endParaRPr lang="en-US" altLang="en-US" sz="2800" dirty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  <p:pic>
        <p:nvPicPr>
          <p:cNvPr id="5" name="Picture 2" descr="See the source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758440"/>
            <a:ext cx="4762500" cy="1619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76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2229"/>
            <a:ext cx="10058400" cy="1207008"/>
          </a:xfrm>
        </p:spPr>
        <p:txBody>
          <a:bodyPr>
            <a:normAutofit/>
          </a:bodyPr>
          <a:lstStyle/>
          <a:p>
            <a:r>
              <a:rPr lang="en-US" sz="2400" b="1" spc="-75" dirty="0">
                <a:solidFill>
                  <a:srgbClr val="C00000"/>
                </a:solidFill>
              </a:rPr>
              <a:t> Professor Umar Model of  Integrated Lecture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E2C6E-C712-42CF-A5C8-9DB515D498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User\Downloads\WhatsApp Image 2022-10-11 at 2.02.06 PM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1415" y="2304336"/>
            <a:ext cx="7765367" cy="4052015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56714805"/>
              </p:ext>
            </p:extLst>
          </p:nvPr>
        </p:nvGraphicFramePr>
        <p:xfrm>
          <a:off x="7721600" y="1647484"/>
          <a:ext cx="4274995" cy="4400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739" y="511205"/>
            <a:ext cx="1420491" cy="9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00" y="2286000"/>
            <a:ext cx="12090400" cy="18764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ctrTitle"/>
          </p:nvPr>
        </p:nvSpPr>
        <p:spPr>
          <a:xfrm>
            <a:off x="101600" y="2726532"/>
            <a:ext cx="12192000" cy="2014539"/>
          </a:xfrm>
        </p:spPr>
        <p:txBody>
          <a:bodyPr rtlCol="0">
            <a:noAutofit/>
          </a:bodyPr>
          <a:lstStyle/>
          <a:p>
            <a:r>
              <a:rPr lang="en-US" sz="3200" b="1" dirty="0" smtClean="0">
                <a:solidFill>
                  <a:schemeClr val="bg2"/>
                </a:solidFill>
              </a:rPr>
              <a:t>RHEUMATOLOGY</a:t>
            </a:r>
            <a:br>
              <a:rPr lang="en-US" sz="3200" b="1" dirty="0" smtClean="0">
                <a:solidFill>
                  <a:schemeClr val="bg2"/>
                </a:solidFill>
              </a:rPr>
            </a:br>
            <a:r>
              <a:rPr lang="en-US" sz="3200" b="1" dirty="0" smtClean="0">
                <a:solidFill>
                  <a:schemeClr val="bg2"/>
                </a:solidFill>
              </a:rPr>
              <a:t>LECTURE:1                      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4340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-1930400" y="5715000"/>
            <a:ext cx="8534400" cy="1676400"/>
          </a:xfrm>
        </p:spPr>
        <p:txBody>
          <a:bodyPr>
            <a:normAutofit/>
          </a:bodyPr>
          <a:lstStyle/>
          <a:p>
            <a:pPr>
              <a:lnSpc>
                <a:spcPts val="1500"/>
              </a:lnSpc>
            </a:pP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  <a:p>
            <a:pPr>
              <a:lnSpc>
                <a:spcPts val="1500"/>
              </a:lnSpc>
            </a:pPr>
            <a:endParaRPr lang="en-US" altLang="en-US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2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4876801" y="457201"/>
            <a:ext cx="2281767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45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9968" y="1253066"/>
            <a:ext cx="9573767" cy="22803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“Overview of </a:t>
            </a:r>
            <a:r>
              <a:rPr lang="en-US" sz="4900" dirty="0" err="1" smtClean="0"/>
              <a:t>Rheumatological</a:t>
            </a:r>
            <a:r>
              <a:rPr lang="en-US" sz="4900" dirty="0" smtClean="0"/>
              <a:t> Disorders”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9968" y="4278489"/>
            <a:ext cx="8915399" cy="1456267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Dr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Shamaila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Mumtaz</a:t>
            </a:r>
            <a:endParaRPr lang="en-US" sz="2000" b="1" dirty="0" smtClean="0"/>
          </a:p>
          <a:p>
            <a:r>
              <a:rPr lang="en-US" sz="2000" b="1" dirty="0" smtClean="0"/>
              <a:t>FCPS (Medicine), FCPS (Rheumatology)</a:t>
            </a:r>
          </a:p>
          <a:p>
            <a:r>
              <a:rPr lang="en-US" sz="2000" b="1" dirty="0" smtClean="0"/>
              <a:t>Rheumatologist, Rawalpindi Medical University</a:t>
            </a:r>
          </a:p>
          <a:p>
            <a:endParaRPr lang="en-US" sz="2400" b="1" dirty="0" smtClean="0"/>
          </a:p>
        </p:txBody>
      </p:sp>
      <p:pic>
        <p:nvPicPr>
          <p:cNvPr id="5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266410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98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762000"/>
            <a:ext cx="10607041" cy="54559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/>
              <a:t>Learning Objectives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At the end of this session students will be able to </a:t>
            </a:r>
            <a:r>
              <a:rPr lang="en-US" sz="2800" dirty="0" smtClean="0">
                <a:solidFill>
                  <a:schemeClr val="tx1"/>
                </a:solidFill>
              </a:rPr>
              <a:t>learn: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/>
              <a:t>How to diagnose </a:t>
            </a:r>
            <a:r>
              <a:rPr lang="en-US" sz="2800" dirty="0" err="1" smtClean="0"/>
              <a:t>rheumatological</a:t>
            </a:r>
            <a:r>
              <a:rPr lang="en-US" sz="2800" dirty="0" smtClean="0"/>
              <a:t> disorders  on the basis of history and examination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/>
              <a:t> </a:t>
            </a:r>
            <a:r>
              <a:rPr lang="en-US" sz="2800" dirty="0" err="1" smtClean="0"/>
              <a:t>Rheumatological</a:t>
            </a:r>
            <a:r>
              <a:rPr lang="en-US" sz="2800" dirty="0" smtClean="0"/>
              <a:t> Investigations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/>
              <a:t>G</a:t>
            </a:r>
            <a:r>
              <a:rPr lang="en-US" sz="2800" dirty="0" smtClean="0"/>
              <a:t>uidelines and recent advances 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531" t="7436" r="20910" b="11437"/>
          <a:stretch/>
        </p:blipFill>
        <p:spPr>
          <a:xfrm>
            <a:off x="8137947" y="4333526"/>
            <a:ext cx="3794973" cy="20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err="1" smtClean="0"/>
              <a:t>Rheumatological</a:t>
            </a:r>
            <a:r>
              <a:rPr lang="en-AU" altLang="en-US" dirty="0" smtClean="0"/>
              <a:t>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9675812" cy="4572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 sz="3200" dirty="0" smtClean="0">
                <a:latin typeface="Lucida Sans" pitchFamily="34" charset="0"/>
              </a:rPr>
              <a:t> </a:t>
            </a:r>
            <a:r>
              <a:rPr lang="en-US" altLang="en-US" sz="2800" dirty="0">
                <a:latin typeface="Lucida Sans" pitchFamily="34" charset="0"/>
              </a:rPr>
              <a:t>Joint Diseases (Arthritis)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dirty="0">
                <a:latin typeface="Lucida Sans" pitchFamily="34" charset="0"/>
              </a:rPr>
              <a:t> Soft tissue Rheumatism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dirty="0">
                <a:latin typeface="Lucida Sans" pitchFamily="34" charset="0"/>
              </a:rPr>
              <a:t> Systemic Diseases (</a:t>
            </a:r>
            <a:r>
              <a:rPr lang="en-US" altLang="en-US" sz="2800" dirty="0" smtClean="0">
                <a:latin typeface="Lucida Sans" pitchFamily="34" charset="0"/>
              </a:rPr>
              <a:t>Auto-immune/</a:t>
            </a:r>
            <a:r>
              <a:rPr lang="en-US" altLang="en-US" sz="2800" dirty="0" err="1" smtClean="0">
                <a:latin typeface="Lucida Sans" pitchFamily="34" charset="0"/>
              </a:rPr>
              <a:t>Vasculitis</a:t>
            </a:r>
            <a:r>
              <a:rPr lang="en-US" altLang="en-US" sz="2800" dirty="0" smtClean="0">
                <a:latin typeface="Lucida Sans" pitchFamily="34" charset="0"/>
              </a:rPr>
              <a:t>)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 sz="2800" dirty="0" smtClean="0">
                <a:latin typeface="Lucida Sans" pitchFamily="34" charset="0"/>
              </a:rPr>
              <a:t> Bone Disorders</a:t>
            </a:r>
            <a:endParaRPr lang="en-US" altLang="en-US" sz="2800" dirty="0">
              <a:latin typeface="Lucida Sans" pitchFamily="34" charset="0"/>
            </a:endParaRP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  <a:p>
            <a:endParaRPr lang="en-US" dirty="0"/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056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789" y="459518"/>
            <a:ext cx="8911687" cy="1280890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160" y="1173480"/>
            <a:ext cx="10605452" cy="516636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50000"/>
              </a:spcBef>
              <a:buNone/>
            </a:pPr>
            <a:endParaRPr lang="en-US" altLang="en-US" sz="2800" dirty="0" smtClean="0"/>
          </a:p>
          <a:p>
            <a:endParaRPr lang="en-US" altLang="en-US" sz="2800" dirty="0" smtClean="0"/>
          </a:p>
          <a:p>
            <a:pPr marL="0" indent="0" algn="ctr">
              <a:buNone/>
            </a:pPr>
            <a:endParaRPr lang="en-US" altLang="en-US" sz="3600" dirty="0" smtClean="0"/>
          </a:p>
          <a:p>
            <a:pPr marL="0" indent="0" algn="ctr">
              <a:buNone/>
            </a:pPr>
            <a:r>
              <a:rPr lang="en-US" altLang="en-US" sz="4000" dirty="0" smtClean="0"/>
              <a:t>Core Concept</a:t>
            </a:r>
          </a:p>
        </p:txBody>
      </p:sp>
      <p:pic>
        <p:nvPicPr>
          <p:cNvPr id="4" name="Picture 2" descr="E: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331" y="130944"/>
            <a:ext cx="1371600" cy="1292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19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19257</TotalTime>
  <Words>316</Words>
  <Application>Microsoft Office PowerPoint</Application>
  <PresentationFormat>Custom</PresentationFormat>
  <Paragraphs>157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Wisp</vt:lpstr>
      <vt:lpstr>PowerPoint Presentation</vt:lpstr>
      <vt:lpstr>PowerPoint Presentation</vt:lpstr>
      <vt:lpstr>Motto                            Vision</vt:lpstr>
      <vt:lpstr> Professor Umar Model of  Integrated Lecture </vt:lpstr>
      <vt:lpstr>RHEUMATOLOGY LECTURE:1                         </vt:lpstr>
      <vt:lpstr>     “Overview of Rheumatological Disorders”</vt:lpstr>
      <vt:lpstr>PowerPoint Presentation</vt:lpstr>
      <vt:lpstr>Rheumatological Diseases</vt:lpstr>
      <vt:lpstr>PowerPoint Presentation</vt:lpstr>
      <vt:lpstr>History</vt:lpstr>
      <vt:lpstr>History</vt:lpstr>
      <vt:lpstr>History</vt:lpstr>
      <vt:lpstr>History</vt:lpstr>
      <vt:lpstr>Examination</vt:lpstr>
      <vt:lpstr>Examination</vt:lpstr>
      <vt:lpstr>Examination</vt:lpstr>
      <vt:lpstr>Examination</vt:lpstr>
      <vt:lpstr>Systemic Examination</vt:lpstr>
      <vt:lpstr>Investigations</vt:lpstr>
      <vt:lpstr>Radiographs</vt:lpstr>
      <vt:lpstr>Radiographs</vt:lpstr>
      <vt:lpstr>Radiographs</vt:lpstr>
      <vt:lpstr>Radiographs</vt:lpstr>
      <vt:lpstr>MRI</vt:lpstr>
      <vt:lpstr>MSUS</vt:lpstr>
      <vt:lpstr>MSUS</vt:lpstr>
      <vt:lpstr>Investigations</vt:lpstr>
      <vt:lpstr>Investigations</vt:lpstr>
      <vt:lpstr>Investigations</vt:lpstr>
      <vt:lpstr>Synovial Fluid Analysis</vt:lpstr>
      <vt:lpstr>Serological Tests</vt:lpstr>
      <vt:lpstr>Serological Tests</vt:lpstr>
      <vt:lpstr>Take home message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ANCA Associated vasculitis</dc:title>
  <dc:creator>Microsoft account</dc:creator>
  <cp:lastModifiedBy>Windows User</cp:lastModifiedBy>
  <cp:revision>235</cp:revision>
  <dcterms:created xsi:type="dcterms:W3CDTF">2023-11-18T06:12:52Z</dcterms:created>
  <dcterms:modified xsi:type="dcterms:W3CDTF">2024-11-15T16:56:28Z</dcterms:modified>
</cp:coreProperties>
</file>