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>
      <p:cViewPr varScale="1">
        <p:scale>
          <a:sx n="106" d="100"/>
          <a:sy n="106" d="100"/>
        </p:scale>
        <p:origin x="17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850" y="2446654"/>
            <a:ext cx="616330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90C2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0C2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0C2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8011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0C2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562" y="1334452"/>
            <a:ext cx="557022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90C2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0563"/>
            <a:ext cx="7644130" cy="447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10" dirty="0">
                <a:solidFill>
                  <a:srgbClr val="FFFFFF"/>
                </a:solidFill>
                <a:latin typeface="Arial MT"/>
                <a:cs typeface="Arial MT"/>
              </a:rPr>
              <a:t>OSTEOPOROSIS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0" y="4646295"/>
            <a:ext cx="25781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Dr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 MT"/>
                <a:cs typeface="Arial MT"/>
              </a:rPr>
              <a:t>Saad Riaz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"/>
            <a:ext cx="9144000" cy="6856730"/>
            <a:chOff x="0" y="761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8011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"/>
            <a:ext cx="9144000" cy="6856730"/>
            <a:chOff x="0" y="761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8011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/>
              <a:t>MORPHOLOGY</a:t>
            </a:r>
            <a:r>
              <a:rPr sz="2400" spc="140" dirty="0"/>
              <a:t> </a:t>
            </a:r>
            <a:r>
              <a:rPr sz="2400" spc="-10" dirty="0"/>
              <a:t>(OSTEOPOROSIS)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63562" y="2496820"/>
            <a:ext cx="4913630" cy="2232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Thinning</a:t>
            </a:r>
            <a:r>
              <a:rPr sz="235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350" spc="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individual</a:t>
            </a:r>
            <a:r>
              <a:rPr sz="2350" spc="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spc="-10" dirty="0">
                <a:solidFill>
                  <a:srgbClr val="404040"/>
                </a:solidFill>
                <a:latin typeface="Trebuchet MS"/>
                <a:cs typeface="Trebuchet MS"/>
              </a:rPr>
              <a:t>trabeculae</a:t>
            </a:r>
            <a:endParaRPr sz="2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Loss</a:t>
            </a:r>
            <a:r>
              <a:rPr sz="2350" spc="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35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normal</a:t>
            </a:r>
            <a:r>
              <a:rPr sz="235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trabecular</a:t>
            </a:r>
            <a:r>
              <a:rPr sz="2350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spc="-10" dirty="0">
                <a:solidFill>
                  <a:srgbClr val="404040"/>
                </a:solidFill>
                <a:latin typeface="Trebuchet MS"/>
                <a:cs typeface="Trebuchet MS"/>
              </a:rPr>
              <a:t>network</a:t>
            </a:r>
            <a:endParaRPr sz="2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00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Mineralisation</a:t>
            </a:r>
            <a:r>
              <a:rPr sz="2350" spc="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350" spc="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350" spc="-10" dirty="0">
                <a:solidFill>
                  <a:srgbClr val="404040"/>
                </a:solidFill>
                <a:latin typeface="Trebuchet MS"/>
                <a:cs typeface="Trebuchet MS"/>
              </a:rPr>
              <a:t>normal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365"/>
            <a:chOff x="0" y="0"/>
            <a:chExt cx="9144000" cy="6857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168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638556"/>
              <a:ext cx="6934200" cy="52014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370" y="468947"/>
            <a:ext cx="3223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66CCFF"/>
                </a:solidFill>
              </a:rPr>
              <a:t>Morphology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58163"/>
            <a:ext cx="7898765" cy="54076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00"/>
              </a:spcBef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postmenopausal</a:t>
            </a:r>
            <a:endParaRPr sz="3200">
              <a:latin typeface="Arial"/>
              <a:cs typeface="Arial"/>
            </a:endParaRPr>
          </a:p>
          <a:p>
            <a:pPr marL="754380" marR="497840" lvl="1" indent="-284480">
              <a:lnSpc>
                <a:spcPct val="100000"/>
              </a:lnSpc>
              <a:spcBef>
                <a:spcPts val="690"/>
              </a:spcBef>
              <a:buClr>
                <a:srgbClr val="66CCFF"/>
              </a:buClr>
              <a:buFont typeface="Arial MT"/>
              <a:buChar char="–"/>
              <a:tabLst>
                <a:tab pos="75565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mainly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bones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portions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bones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with 	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2800">
              <a:latin typeface="Arial"/>
              <a:cs typeface="Arial"/>
            </a:endParaRPr>
          </a:p>
          <a:p>
            <a:pPr marL="1153795" marR="249554" lvl="2" indent="-227329">
              <a:lnSpc>
                <a:spcPct val="100000"/>
              </a:lnSpc>
              <a:spcBef>
                <a:spcPts val="600"/>
              </a:spcBef>
              <a:buClr>
                <a:srgbClr val="66CCFF"/>
              </a:buClr>
              <a:buFont typeface="Arial MT"/>
              <a:buChar char="•"/>
              <a:tabLst>
                <a:tab pos="115506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cancellous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compartment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vertebral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bodies. 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trabecular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plates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perforated, 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thinned,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lose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interconnections, 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progressive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microfractures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and 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eventual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vertebral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collapse.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senile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osteoporosis</a:t>
            </a:r>
            <a:endParaRPr sz="3200">
              <a:latin typeface="Arial"/>
              <a:cs typeface="Arial"/>
            </a:endParaRPr>
          </a:p>
          <a:p>
            <a:pPr marL="754380" marR="5080" lvl="1" indent="-284480">
              <a:lnSpc>
                <a:spcPct val="100000"/>
              </a:lnSpc>
              <a:spcBef>
                <a:spcPts val="690"/>
              </a:spcBef>
              <a:buClr>
                <a:srgbClr val="66CCFF"/>
              </a:buClr>
              <a:buFont typeface="Arial MT"/>
              <a:buChar char="–"/>
              <a:tabLst>
                <a:tab pos="75565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cortex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thinned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subperiosteal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and 	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endosteal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resorption,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haversian 	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widened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0034" y="1709737"/>
              <a:ext cx="6007099" cy="43065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69680" cy="47183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554" y="4689475"/>
            <a:ext cx="7983855" cy="2146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algn="ctr">
              <a:lnSpc>
                <a:spcPct val="99200"/>
              </a:lnSpc>
              <a:spcBef>
                <a:spcPts val="120"/>
              </a:spcBef>
            </a:pP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Osteoporotic</a:t>
            </a:r>
            <a:r>
              <a:rPr sz="2400" b="1" spc="-8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vertebral</a:t>
            </a:r>
            <a:r>
              <a:rPr sz="2400" b="1" spc="-7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body</a:t>
            </a:r>
            <a:r>
              <a:rPr sz="2400" b="1" spc="-7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66CCFF"/>
                </a:solidFill>
                <a:latin typeface="Arial"/>
                <a:cs typeface="Arial"/>
              </a:rPr>
              <a:t>(right)</a:t>
            </a:r>
            <a:r>
              <a:rPr sz="2400" b="1" i="1" spc="-7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shortened</a:t>
            </a:r>
            <a:r>
              <a:rPr sz="2400" b="1" spc="-7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66CCFF"/>
                </a:solidFill>
                <a:latin typeface="Arial"/>
                <a:cs typeface="Arial"/>
              </a:rPr>
              <a:t>by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compression</a:t>
            </a:r>
            <a:r>
              <a:rPr sz="2400" b="1" spc="-7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fractures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compared</a:t>
            </a:r>
            <a:r>
              <a:rPr sz="2400" b="1" spc="-7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with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a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CCFF"/>
                </a:solidFill>
                <a:latin typeface="Arial"/>
                <a:cs typeface="Arial"/>
              </a:rPr>
              <a:t>normal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vertebral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body.</a:t>
            </a:r>
            <a:r>
              <a:rPr sz="2400" b="1" spc="-6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Note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that</a:t>
            </a:r>
            <a:r>
              <a:rPr sz="2400" b="1" spc="-6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the</a:t>
            </a:r>
            <a:r>
              <a:rPr sz="2400" b="1" spc="-6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osteoporotic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vertebra</a:t>
            </a:r>
            <a:r>
              <a:rPr sz="2400" b="1" spc="-6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66CCFF"/>
                </a:solidFill>
                <a:latin typeface="Arial"/>
                <a:cs typeface="Arial"/>
              </a:rPr>
              <a:t>has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a</a:t>
            </a:r>
            <a:r>
              <a:rPr sz="2400" b="1" spc="-7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characteristic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loss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of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horizontal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trabeculae</a:t>
            </a:r>
            <a:r>
              <a:rPr sz="2400" b="1" spc="-6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66CCFF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thickened</a:t>
            </a:r>
            <a:r>
              <a:rPr sz="2400" b="1" spc="-8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vertical</a:t>
            </a:r>
            <a:r>
              <a:rPr sz="2400" b="1" spc="-8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CCFF"/>
                </a:solidFill>
                <a:latin typeface="Arial"/>
                <a:cs typeface="Arial"/>
              </a:rPr>
              <a:t>trabeculae</a:t>
            </a:r>
            <a:r>
              <a:rPr sz="4400" b="1" spc="-10" dirty="0">
                <a:solidFill>
                  <a:srgbClr val="66CCFF"/>
                </a:solidFill>
                <a:latin typeface="Arial"/>
                <a:cs typeface="Arial"/>
              </a:rPr>
              <a:t>.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"/>
            <a:ext cx="5841492" cy="42809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2664" y="4639627"/>
            <a:ext cx="703707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95"/>
              </a:spcBef>
              <a:tabLst>
                <a:tab pos="6431280" algn="l"/>
              </a:tabLst>
            </a:pP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In</a:t>
            </a:r>
            <a:r>
              <a:rPr sz="2800" spc="-9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advanced</a:t>
            </a:r>
            <a:r>
              <a:rPr sz="2800" spc="-85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osteoporosis,</a:t>
            </a:r>
            <a:r>
              <a:rPr sz="2800" spc="-8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both</a:t>
            </a:r>
            <a:r>
              <a:rPr sz="2800" spc="-9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001F40"/>
                </a:solidFill>
                <a:latin typeface="Arial MT"/>
                <a:cs typeface="Arial MT"/>
              </a:rPr>
              <a:t>the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trabecular</a:t>
            </a:r>
            <a:r>
              <a:rPr sz="2800" spc="-7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bone</a:t>
            </a:r>
            <a:r>
              <a:rPr sz="2800" spc="-7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of</a:t>
            </a:r>
            <a:r>
              <a:rPr sz="2800" spc="-65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the</a:t>
            </a:r>
            <a:r>
              <a:rPr sz="2800" spc="-7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medulla</a:t>
            </a:r>
            <a:r>
              <a:rPr sz="2800" spc="-65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001F40"/>
                </a:solidFill>
                <a:latin typeface="Arial MT"/>
                <a:cs typeface="Arial MT"/>
              </a:rPr>
              <a:t>(bottom)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	</a:t>
            </a:r>
            <a:r>
              <a:rPr sz="2800" spc="-25" dirty="0">
                <a:solidFill>
                  <a:srgbClr val="001F40"/>
                </a:solidFill>
                <a:latin typeface="Arial MT"/>
                <a:cs typeface="Arial MT"/>
              </a:rPr>
              <a:t>and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the</a:t>
            </a:r>
            <a:r>
              <a:rPr sz="2800" spc="-7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cortical</a:t>
            </a:r>
            <a:r>
              <a:rPr sz="2800" spc="-7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bone</a:t>
            </a:r>
            <a:r>
              <a:rPr sz="2800" spc="-65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(top)</a:t>
            </a:r>
            <a:r>
              <a:rPr sz="2800" spc="-7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are</a:t>
            </a:r>
            <a:r>
              <a:rPr sz="2800" spc="-70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01F40"/>
                </a:solidFill>
                <a:latin typeface="Arial MT"/>
                <a:cs typeface="Arial MT"/>
              </a:rPr>
              <a:t>markedly</a:t>
            </a:r>
            <a:r>
              <a:rPr sz="2800" spc="-65" dirty="0">
                <a:solidFill>
                  <a:srgbClr val="001F4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001F40"/>
                </a:solidFill>
                <a:latin typeface="Arial MT"/>
                <a:cs typeface="Arial MT"/>
              </a:rPr>
              <a:t>thinned.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"/>
            <a:ext cx="9144000" cy="6856730"/>
            <a:chOff x="0" y="761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8011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889" y="468947"/>
            <a:ext cx="6078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66CCFF"/>
                </a:solidFill>
              </a:rPr>
              <a:t>Clinical</a:t>
            </a:r>
            <a:r>
              <a:rPr sz="4400" spc="-145" dirty="0">
                <a:solidFill>
                  <a:srgbClr val="66CCFF"/>
                </a:solidFill>
              </a:rPr>
              <a:t> </a:t>
            </a:r>
            <a:r>
              <a:rPr sz="4400" spc="-10" dirty="0">
                <a:solidFill>
                  <a:srgbClr val="66CCFF"/>
                </a:solidFill>
              </a:rPr>
              <a:t>Manifestations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330" indent="-341630" algn="just">
              <a:lnSpc>
                <a:spcPct val="100000"/>
              </a:lnSpc>
              <a:spcBef>
                <a:spcPts val="900"/>
              </a:spcBef>
              <a:buClr>
                <a:srgbClr val="66CCFF"/>
              </a:buClr>
              <a:buFont typeface="Arial MT"/>
              <a:buChar char="•"/>
              <a:tabLst>
                <a:tab pos="354330" algn="l"/>
              </a:tabLst>
            </a:pPr>
            <a:r>
              <a:rPr dirty="0"/>
              <a:t>depend</a:t>
            </a:r>
            <a:r>
              <a:rPr spc="-25" dirty="0"/>
              <a:t> </a:t>
            </a:r>
            <a:r>
              <a:rPr dirty="0"/>
              <a:t>on</a:t>
            </a:r>
            <a:r>
              <a:rPr spc="-25" dirty="0"/>
              <a:t> </a:t>
            </a:r>
            <a:r>
              <a:rPr dirty="0"/>
              <a:t>which</a:t>
            </a:r>
            <a:r>
              <a:rPr spc="-25" dirty="0"/>
              <a:t> </a:t>
            </a:r>
            <a:r>
              <a:rPr dirty="0"/>
              <a:t>bones</a:t>
            </a:r>
            <a:r>
              <a:rPr spc="-20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spc="-10" dirty="0"/>
              <a:t>involved.</a:t>
            </a:r>
          </a:p>
          <a:p>
            <a:pPr marL="754380" lvl="1" indent="-284480" algn="just">
              <a:lnSpc>
                <a:spcPct val="100000"/>
              </a:lnSpc>
              <a:spcBef>
                <a:spcPts val="690"/>
              </a:spcBef>
              <a:buClr>
                <a:srgbClr val="66CCFF"/>
              </a:buClr>
              <a:buFont typeface="Arial MT"/>
              <a:buChar char="–"/>
              <a:tabLst>
                <a:tab pos="75438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Vertebral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fractures</a:t>
            </a:r>
            <a:endParaRPr sz="2800">
              <a:latin typeface="Arial"/>
              <a:cs typeface="Arial"/>
            </a:endParaRPr>
          </a:p>
          <a:p>
            <a:pPr marL="754380" marR="5080" lvl="1" indent="-284480" algn="just">
              <a:lnSpc>
                <a:spcPct val="100000"/>
              </a:lnSpc>
              <a:spcBef>
                <a:spcPts val="670"/>
              </a:spcBef>
              <a:buClr>
                <a:srgbClr val="66CCFF"/>
              </a:buClr>
              <a:buFont typeface="Arial MT"/>
              <a:buChar char="–"/>
              <a:tabLst>
                <a:tab pos="75565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Thoracic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lumbar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regions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painful, 	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significant 	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height</a:t>
            </a:r>
            <a:endParaRPr sz="2800">
              <a:latin typeface="Arial"/>
              <a:cs typeface="Arial"/>
            </a:endParaRPr>
          </a:p>
          <a:p>
            <a:pPr marL="754380" lvl="1" indent="-284480" algn="just">
              <a:lnSpc>
                <a:spcPct val="100000"/>
              </a:lnSpc>
              <a:spcBef>
                <a:spcPts val="670"/>
              </a:spcBef>
              <a:buClr>
                <a:srgbClr val="66CCFF"/>
              </a:buClr>
              <a:buFont typeface="Arial MT"/>
              <a:buChar char="–"/>
              <a:tabLst>
                <a:tab pos="75438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various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deformities</a:t>
            </a:r>
            <a:endParaRPr sz="2800">
              <a:latin typeface="Arial"/>
              <a:cs typeface="Arial"/>
            </a:endParaRPr>
          </a:p>
          <a:p>
            <a:pPr marL="1238885" lvl="2" indent="-311785" algn="just">
              <a:lnSpc>
                <a:spcPct val="100000"/>
              </a:lnSpc>
              <a:spcBef>
                <a:spcPts val="600"/>
              </a:spcBef>
              <a:buClr>
                <a:srgbClr val="66CCFF"/>
              </a:buClr>
              <a:buFont typeface="Arial MT"/>
              <a:buChar char="•"/>
              <a:tabLst>
                <a:tab pos="123888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lumbar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lordosis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kyphoscoliosis.</a:t>
            </a:r>
            <a:endParaRPr sz="2400">
              <a:latin typeface="Arial"/>
              <a:cs typeface="Arial"/>
            </a:endParaRPr>
          </a:p>
          <a:p>
            <a:pPr marL="354330" indent="-341630" algn="just">
              <a:lnSpc>
                <a:spcPct val="100000"/>
              </a:lnSpc>
              <a:spcBef>
                <a:spcPts val="720"/>
              </a:spcBef>
              <a:buClr>
                <a:srgbClr val="66CCFF"/>
              </a:buClr>
              <a:buFont typeface="Arial MT"/>
              <a:buChar char="•"/>
              <a:tabLst>
                <a:tab pos="354330" algn="l"/>
              </a:tabLst>
            </a:pPr>
            <a:r>
              <a:rPr dirty="0"/>
              <a:t>Complications</a:t>
            </a:r>
            <a:r>
              <a:rPr spc="-5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fractures</a:t>
            </a:r>
          </a:p>
          <a:p>
            <a:pPr marL="1154430" lvl="2" indent="-227329" algn="just">
              <a:lnSpc>
                <a:spcPct val="100000"/>
              </a:lnSpc>
              <a:spcBef>
                <a:spcPts val="620"/>
              </a:spcBef>
              <a:buClr>
                <a:srgbClr val="66CCFF"/>
              </a:buClr>
              <a:buFont typeface="Arial MT"/>
              <a:buChar char="•"/>
              <a:tabLst>
                <a:tab pos="115443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embolism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pneumonia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462" y="2399347"/>
            <a:ext cx="5923280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3000" b="0" dirty="0">
                <a:solidFill>
                  <a:srgbClr val="404040"/>
                </a:solidFill>
                <a:latin typeface="Trebuchet MS"/>
                <a:cs typeface="Trebuchet MS"/>
              </a:rPr>
              <a:t>Difference</a:t>
            </a:r>
            <a:r>
              <a:rPr sz="3000" b="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000" b="0" dirty="0">
                <a:solidFill>
                  <a:srgbClr val="404040"/>
                </a:solidFill>
                <a:latin typeface="Trebuchet MS"/>
                <a:cs typeface="Trebuchet MS"/>
              </a:rPr>
              <a:t>b/w</a:t>
            </a:r>
            <a:r>
              <a:rPr sz="3000" b="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000" b="0" dirty="0">
                <a:solidFill>
                  <a:srgbClr val="404040"/>
                </a:solidFill>
                <a:latin typeface="Trebuchet MS"/>
                <a:cs typeface="Trebuchet MS"/>
              </a:rPr>
              <a:t>osteoporosis</a:t>
            </a:r>
            <a:r>
              <a:rPr sz="3000" b="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000" b="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3000" b="0" dirty="0">
                <a:solidFill>
                  <a:srgbClr val="404040"/>
                </a:solidFill>
                <a:latin typeface="Trebuchet MS"/>
                <a:cs typeface="Trebuchet MS"/>
              </a:rPr>
              <a:t>diseases</a:t>
            </a:r>
            <a:r>
              <a:rPr sz="3000" b="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000" b="0" dirty="0">
                <a:solidFill>
                  <a:srgbClr val="404040"/>
                </a:solidFill>
                <a:latin typeface="Trebuchet MS"/>
                <a:cs typeface="Trebuchet MS"/>
              </a:rPr>
              <a:t>associated</a:t>
            </a:r>
            <a:r>
              <a:rPr sz="3000" b="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000" b="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3000" b="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000" b="0" spc="-10" dirty="0">
                <a:solidFill>
                  <a:srgbClr val="404040"/>
                </a:solidFill>
                <a:latin typeface="Trebuchet MS"/>
                <a:cs typeface="Trebuchet MS"/>
              </a:rPr>
              <a:t>abnormal </a:t>
            </a:r>
            <a:r>
              <a:rPr sz="3000" b="0" dirty="0">
                <a:solidFill>
                  <a:srgbClr val="404040"/>
                </a:solidFill>
                <a:latin typeface="Trebuchet MS"/>
                <a:cs typeface="Trebuchet MS"/>
              </a:rPr>
              <a:t>mineral</a:t>
            </a:r>
            <a:r>
              <a:rPr sz="3000" b="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000" b="0" spc="-10" dirty="0">
                <a:solidFill>
                  <a:srgbClr val="404040"/>
                </a:solidFill>
                <a:latin typeface="Trebuchet MS"/>
                <a:cs typeface="Trebuchet MS"/>
              </a:rPr>
              <a:t>homeostasis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562" y="879474"/>
            <a:ext cx="12871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40"/>
                </a:solidFill>
                <a:latin typeface="Arial"/>
                <a:cs typeface="Arial"/>
              </a:rPr>
              <a:t>DIFFERENCES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3462" y="879474"/>
            <a:ext cx="14668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40"/>
                </a:solidFill>
                <a:latin typeface="Arial"/>
                <a:cs typeface="Arial"/>
              </a:rPr>
              <a:t>OSTEOPOROSIS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2950" y="879474"/>
            <a:ext cx="14751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40"/>
                </a:solidFill>
                <a:latin typeface="Arial"/>
                <a:cs typeface="Arial"/>
              </a:rPr>
              <a:t>OSTEOMALACIA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0850" y="879474"/>
            <a:ext cx="8102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40"/>
                </a:solidFill>
                <a:latin typeface="Arial"/>
                <a:cs typeface="Arial"/>
              </a:rPr>
              <a:t>RICKETS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62" y="1283652"/>
            <a:ext cx="6089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Gender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3462" y="1283652"/>
            <a:ext cx="11512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Female</a:t>
            </a:r>
            <a:r>
              <a:rPr sz="1400" spc="-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001F40"/>
                </a:solidFill>
                <a:latin typeface="Trebuchet MS"/>
                <a:cs typeface="Trebuchet MS"/>
              </a:rPr>
              <a:t>&gt;male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2950" y="1283652"/>
            <a:ext cx="12052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Female</a:t>
            </a:r>
            <a:r>
              <a:rPr sz="1400" spc="-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&gt; </a:t>
            </a:r>
            <a:r>
              <a:rPr sz="1400" spc="-20" dirty="0">
                <a:solidFill>
                  <a:srgbClr val="001F40"/>
                </a:solidFill>
                <a:latin typeface="Trebuchet MS"/>
                <a:cs typeface="Trebuchet MS"/>
              </a:rPr>
              <a:t>male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0850" y="1283652"/>
            <a:ext cx="17125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Male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,female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equally affected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562" y="1985327"/>
            <a:ext cx="8261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Age</a:t>
            </a:r>
            <a:r>
              <a:rPr sz="1400" spc="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group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3462" y="1985327"/>
            <a:ext cx="4527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Adult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2950" y="1985327"/>
            <a:ext cx="4527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Adult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0850" y="1985327"/>
            <a:ext cx="6997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Children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562" y="2391727"/>
            <a:ext cx="10547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Pathogenesis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03462" y="2391727"/>
            <a:ext cx="18135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Deficient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matrix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Normal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mineralization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52950" y="2391727"/>
            <a:ext cx="3426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59965" algn="l"/>
              </a:tabLst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Normal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matrix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	Normal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matrix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2950" y="2605087"/>
            <a:ext cx="44811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Deficient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mineralization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of</a:t>
            </a:r>
            <a:r>
              <a:rPr sz="1400" spc="44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defective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mineralization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01F40"/>
                </a:solidFill>
                <a:latin typeface="Trebuchet MS"/>
                <a:cs typeface="Trebuchet MS"/>
              </a:rPr>
              <a:t>of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2950" y="2804477"/>
            <a:ext cx="14370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new</a:t>
            </a:r>
            <a:r>
              <a:rPr sz="1400" spc="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osteoid</a:t>
            </a:r>
            <a:r>
              <a:rPr sz="1400" spc="1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001F40"/>
                </a:solidFill>
                <a:latin typeface="Trebuchet MS"/>
                <a:cs typeface="Trebuchet MS"/>
              </a:rPr>
              <a:t>bone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0850" y="2804477"/>
            <a:ext cx="19589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bone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and</a:t>
            </a:r>
            <a:r>
              <a:rPr sz="1400" spc="1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cartilage</a:t>
            </a:r>
            <a:r>
              <a:rPr sz="1400" spc="1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01F40"/>
                </a:solidFill>
                <a:latin typeface="Trebuchet MS"/>
                <a:cs typeface="Trebuchet MS"/>
              </a:rPr>
              <a:t>of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epiphyseal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growth</a:t>
            </a:r>
            <a:r>
              <a:rPr sz="1400" spc="1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001F40"/>
                </a:solidFill>
                <a:latin typeface="Trebuchet MS"/>
                <a:cs typeface="Trebuchet MS"/>
              </a:rPr>
              <a:t>plate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62" y="4296727"/>
            <a:ext cx="3200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001F40"/>
                </a:solidFill>
                <a:latin typeface="Trebuchet MS"/>
                <a:cs typeface="Trebuchet MS"/>
              </a:rPr>
              <a:t>C/F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3462" y="4296727"/>
            <a:ext cx="15214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Pain</a:t>
            </a:r>
            <a:r>
              <a:rPr sz="1400" spc="-2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after</a:t>
            </a:r>
            <a:r>
              <a:rPr sz="1400" spc="-2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fracture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Muscle</a:t>
            </a:r>
            <a:r>
              <a:rPr sz="1400" spc="2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normal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52950" y="4296727"/>
            <a:ext cx="20675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Generalized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chronic</a:t>
            </a:r>
            <a:r>
              <a:rPr sz="14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001F40"/>
                </a:solidFill>
                <a:latin typeface="Trebuchet MS"/>
                <a:cs typeface="Trebuchet MS"/>
              </a:rPr>
              <a:t>ache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Muscle</a:t>
            </a:r>
            <a:r>
              <a:rPr sz="1400" spc="2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weakness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00850" y="4296727"/>
            <a:ext cx="16446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Skeletal</a:t>
            </a:r>
            <a:r>
              <a:rPr sz="1400" spc="2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deformities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03462" y="4998402"/>
            <a:ext cx="178371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Pathological</a:t>
            </a:r>
            <a:r>
              <a:rPr sz="1400" spc="-4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fractures common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2950" y="4998402"/>
            <a:ext cx="178371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Pathological</a:t>
            </a:r>
            <a:r>
              <a:rPr sz="1400" spc="-4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fractures common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00850" y="4998402"/>
            <a:ext cx="19043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Micro</a:t>
            </a:r>
            <a:r>
              <a:rPr sz="1400" spc="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40"/>
                </a:solidFill>
                <a:latin typeface="Trebuchet MS"/>
                <a:cs typeface="Trebuchet MS"/>
              </a:rPr>
              <a:t>fractures</a:t>
            </a:r>
            <a:r>
              <a:rPr sz="1400" spc="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1F40"/>
                </a:solidFill>
                <a:latin typeface="Trebuchet MS"/>
                <a:cs typeface="Trebuchet MS"/>
              </a:rPr>
              <a:t>unusual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4000" cy="51435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512" y="911363"/>
          <a:ext cx="7892415" cy="1856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31750">
                        <a:lnSpc>
                          <a:spcPts val="1764"/>
                        </a:lnSpc>
                      </a:pPr>
                      <a:r>
                        <a:rPr sz="1600" b="1" spc="-10" dirty="0">
                          <a:solidFill>
                            <a:srgbClr val="001F40"/>
                          </a:solidFill>
                          <a:latin typeface="Arial"/>
                          <a:cs typeface="Arial"/>
                        </a:rPr>
                        <a:t>DIFFERENCES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ts val="1764"/>
                        </a:lnSpc>
                      </a:pPr>
                      <a:r>
                        <a:rPr sz="1600" b="1" spc="-10" dirty="0">
                          <a:solidFill>
                            <a:srgbClr val="001F40"/>
                          </a:solidFill>
                          <a:latin typeface="Arial"/>
                          <a:cs typeface="Arial"/>
                        </a:rPr>
                        <a:t>OSTEOPOROSIS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764"/>
                        </a:lnSpc>
                      </a:pPr>
                      <a:r>
                        <a:rPr sz="1600" b="1" spc="-10" dirty="0">
                          <a:solidFill>
                            <a:srgbClr val="001F40"/>
                          </a:solidFill>
                          <a:latin typeface="Arial"/>
                          <a:cs typeface="Arial"/>
                        </a:rPr>
                        <a:t>OSTEOMALACIA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764"/>
                        </a:lnSpc>
                      </a:pPr>
                      <a:r>
                        <a:rPr sz="1600" b="1" spc="-10" dirty="0">
                          <a:solidFill>
                            <a:srgbClr val="001F40"/>
                          </a:solidFill>
                          <a:latin typeface="Arial"/>
                          <a:cs typeface="Arial"/>
                        </a:rPr>
                        <a:t>RICKETS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60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Serum</a:t>
                      </a:r>
                      <a:r>
                        <a:rPr sz="1600" spc="-2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Ca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60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Normal</a:t>
                      </a:r>
                      <a:r>
                        <a:rPr sz="1600" spc="-1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03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Serum</a:t>
                      </a:r>
                      <a:r>
                        <a:rPr sz="1600" spc="-2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PO4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Normal</a:t>
                      </a:r>
                      <a:r>
                        <a:rPr sz="1600" spc="-1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low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31750">
                        <a:lnSpc>
                          <a:spcPts val="1855"/>
                        </a:lnSpc>
                        <a:spcBef>
                          <a:spcPts val="1115"/>
                        </a:spcBef>
                      </a:pPr>
                      <a:r>
                        <a:rPr sz="1600" spc="-2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ALP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ts val="1855"/>
                        </a:lnSpc>
                        <a:spcBef>
                          <a:spcPts val="1115"/>
                        </a:spcBef>
                      </a:pPr>
                      <a:r>
                        <a:rPr sz="160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Raised</a:t>
                      </a:r>
                      <a:r>
                        <a:rPr sz="1600" spc="-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(post</a:t>
                      </a:r>
                      <a:r>
                        <a:rPr sz="1600" spc="5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fracture)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855"/>
                        </a:lnSpc>
                        <a:spcBef>
                          <a:spcPts val="1115"/>
                        </a:spcBef>
                      </a:pPr>
                      <a:r>
                        <a:rPr sz="1600" spc="-1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Raised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855"/>
                        </a:lnSpc>
                        <a:spcBef>
                          <a:spcPts val="1115"/>
                        </a:spcBef>
                      </a:pPr>
                      <a:r>
                        <a:rPr sz="1600" spc="-10" dirty="0">
                          <a:solidFill>
                            <a:srgbClr val="001F40"/>
                          </a:solidFill>
                          <a:latin typeface="Trebuchet MS"/>
                          <a:cs typeface="Trebuchet MS"/>
                        </a:rPr>
                        <a:t>Raised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16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5562" y="3447414"/>
            <a:ext cx="467359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Vit</a:t>
            </a:r>
            <a:r>
              <a:rPr sz="1600" spc="-3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001F40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3562" y="3447414"/>
            <a:ext cx="121602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Low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 /Normal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62" y="3991927"/>
            <a:ext cx="19431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Parathyroid</a:t>
            </a:r>
            <a:r>
              <a:rPr sz="1600" spc="-7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hormone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1562" y="3447414"/>
            <a:ext cx="3502025" cy="81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Normal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to</a:t>
            </a:r>
            <a:r>
              <a:rPr sz="1600" spc="-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low</a:t>
            </a:r>
            <a:r>
              <a:rPr sz="1600" spc="-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(s</a:t>
            </a:r>
            <a:r>
              <a:rPr sz="1600" spc="5" dirty="0">
                <a:solidFill>
                  <a:srgbClr val="001F40"/>
                </a:solidFill>
                <a:latin typeface="Trebuchet MS"/>
                <a:cs typeface="Trebuchet MS"/>
              </a:rPr>
              <a:t>e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condar</a:t>
            </a:r>
            <a:r>
              <a:rPr sz="1600" spc="-500" dirty="0">
                <a:solidFill>
                  <a:srgbClr val="001F40"/>
                </a:solidFill>
                <a:latin typeface="Trebuchet MS"/>
                <a:cs typeface="Trebuchet MS"/>
              </a:rPr>
              <a:t>y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Lo</a:t>
            </a:r>
            <a:r>
              <a:rPr sz="1600" spc="-5" dirty="0">
                <a:solidFill>
                  <a:srgbClr val="001F40"/>
                </a:solidFill>
                <a:latin typeface="Trebuchet MS"/>
                <a:cs typeface="Trebuchet MS"/>
              </a:rPr>
              <a:t>w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/Normal causes)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2298065" algn="l"/>
              </a:tabLst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Normal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to 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raised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	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Raised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3562" y="3991927"/>
            <a:ext cx="61785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Raised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62" y="4931727"/>
            <a:ext cx="126492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X</a:t>
            </a:r>
            <a:r>
              <a:rPr sz="1600" spc="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ray</a:t>
            </a:r>
            <a:r>
              <a:rPr sz="16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findings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1562" y="4931727"/>
            <a:ext cx="191643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Reduce</a:t>
            </a:r>
            <a:r>
              <a:rPr sz="1600" spc="-3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bone</a:t>
            </a:r>
            <a:r>
              <a:rPr sz="1600" spc="-3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density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27562" y="4931727"/>
            <a:ext cx="156083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Osteopenia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Loosers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zone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01F40"/>
                </a:solidFill>
                <a:latin typeface="Trebuchet MS"/>
                <a:cs typeface="Trebuchet MS"/>
              </a:rPr>
              <a:t>or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Pseudo</a:t>
            </a:r>
            <a:r>
              <a:rPr sz="1600" spc="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fractures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3562" y="4931727"/>
            <a:ext cx="223393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56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Cupping and brush</a:t>
            </a:r>
            <a:r>
              <a:rPr sz="1600" spc="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001F40"/>
                </a:solidFill>
                <a:latin typeface="Trebuchet MS"/>
                <a:cs typeface="Trebuchet MS"/>
              </a:rPr>
              <a:t>like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appearance</a:t>
            </a:r>
            <a:r>
              <a:rPr sz="1600" spc="1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of</a:t>
            </a:r>
            <a:r>
              <a:rPr sz="1600" spc="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epiphyse </a:t>
            </a:r>
            <a:r>
              <a:rPr sz="1600" spc="-25" dirty="0">
                <a:solidFill>
                  <a:srgbClr val="001F40"/>
                </a:solidFill>
                <a:latin typeface="Trebuchet MS"/>
                <a:cs typeface="Trebuchet MS"/>
              </a:rPr>
              <a:t>end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Widening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of</a:t>
            </a:r>
            <a:r>
              <a:rPr sz="1600" spc="-15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1F40"/>
                </a:solidFill>
                <a:latin typeface="Trebuchet MS"/>
                <a:cs typeface="Trebuchet MS"/>
              </a:rPr>
              <a:t>growth</a:t>
            </a:r>
            <a:r>
              <a:rPr sz="1600" spc="-10" dirty="0">
                <a:solidFill>
                  <a:srgbClr val="001F40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001F40"/>
                </a:solidFill>
                <a:latin typeface="Trebuchet MS"/>
                <a:cs typeface="Trebuchet MS"/>
              </a:rPr>
              <a:t>plat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latin typeface="Trebuchet MS"/>
                <a:cs typeface="Trebuchet MS"/>
              </a:rPr>
              <a:t>LAB</a:t>
            </a:r>
            <a:r>
              <a:rPr sz="2700" b="0" spc="-65" dirty="0">
                <a:latin typeface="Trebuchet MS"/>
                <a:cs typeface="Trebuchet MS"/>
              </a:rPr>
              <a:t> </a:t>
            </a:r>
            <a:r>
              <a:rPr sz="2700" b="0" dirty="0">
                <a:latin typeface="Trebuchet MS"/>
                <a:cs typeface="Trebuchet MS"/>
              </a:rPr>
              <a:t>TEST</a:t>
            </a:r>
            <a:r>
              <a:rPr sz="2700" b="0" spc="-60" dirty="0">
                <a:latin typeface="Trebuchet MS"/>
                <a:cs typeface="Trebuchet MS"/>
              </a:rPr>
              <a:t> </a:t>
            </a:r>
            <a:r>
              <a:rPr sz="2700" b="0" dirty="0">
                <a:latin typeface="Trebuchet MS"/>
                <a:cs typeface="Trebuchet MS"/>
              </a:rPr>
              <a:t>FOR</a:t>
            </a:r>
            <a:r>
              <a:rPr sz="2700" b="0" spc="-10" dirty="0">
                <a:latin typeface="Trebuchet MS"/>
                <a:cs typeface="Trebuchet MS"/>
              </a:rPr>
              <a:t> </a:t>
            </a:r>
            <a:r>
              <a:rPr sz="2700" b="0" dirty="0">
                <a:latin typeface="Trebuchet MS"/>
                <a:cs typeface="Trebuchet MS"/>
              </a:rPr>
              <a:t>DIAGNOSIS</a:t>
            </a:r>
            <a:r>
              <a:rPr sz="2700" b="0" spc="-10" dirty="0">
                <a:latin typeface="Trebuchet MS"/>
                <a:cs typeface="Trebuchet MS"/>
              </a:rPr>
              <a:t> </a:t>
            </a:r>
            <a:r>
              <a:rPr sz="2700" b="0" spc="-25" dirty="0">
                <a:latin typeface="Trebuchet MS"/>
                <a:cs typeface="Trebuchet MS"/>
              </a:rPr>
              <a:t>OF </a:t>
            </a:r>
            <a:r>
              <a:rPr sz="2700" b="0" spc="-10" dirty="0">
                <a:latin typeface="Trebuchet MS"/>
                <a:cs typeface="Trebuchet MS"/>
              </a:rPr>
              <a:t>OSTEOPOROSIS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562" y="2403792"/>
            <a:ext cx="3577590" cy="22415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calcium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Vitamin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PTH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(parathyroid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hormone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level)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function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tests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function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tests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Thyroid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function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tests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/>
              <a:t>Summary</a:t>
            </a:r>
            <a:r>
              <a:rPr spc="-10" dirty="0"/>
              <a:t> </a:t>
            </a:r>
            <a:r>
              <a:rPr dirty="0"/>
              <a:t>(causes of</a:t>
            </a:r>
            <a:r>
              <a:rPr spc="10" dirty="0"/>
              <a:t> </a:t>
            </a:r>
            <a:r>
              <a:rPr spc="-10" dirty="0"/>
              <a:t>osteoporosis)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6856730"/>
            <a:chOff x="761" y="761"/>
            <a:chExt cx="9142730" cy="6856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8739" y="2478023"/>
              <a:ext cx="4765548" cy="2910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"/>
            <a:ext cx="9144000" cy="6856730"/>
            <a:chOff x="0" y="761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8011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1" y="0"/>
            <a:ext cx="9142730" cy="6857365"/>
            <a:chOff x="761" y="0"/>
            <a:chExt cx="9142730" cy="68573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6041" y="0"/>
              <a:ext cx="2818015" cy="7182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1367" y="95262"/>
              <a:ext cx="2201506" cy="5352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0"/>
                  </a:moveTo>
                  <a:lnTo>
                    <a:pt x="9142476" y="0"/>
                  </a:lnTo>
                  <a:lnTo>
                    <a:pt x="9142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/>
              <a:t>LEARNING</a:t>
            </a:r>
            <a:r>
              <a:rPr sz="2400" spc="140" dirty="0"/>
              <a:t> </a:t>
            </a:r>
            <a:r>
              <a:rPr sz="2400" spc="-10" dirty="0"/>
              <a:t>OBJECTIVES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63562" y="2401173"/>
            <a:ext cx="5839460" cy="217170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7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Describe</a:t>
            </a:r>
            <a:r>
              <a:rPr sz="2100" spc="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osteoporosis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2395"/>
              </a:lnSpc>
              <a:spcBef>
                <a:spcPts val="725"/>
              </a:spcBef>
            </a:pPr>
            <a:r>
              <a:rPr sz="15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Describe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pathophysiology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postmenopausal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2000">
              <a:latin typeface="Trebuchet MS"/>
              <a:cs typeface="Trebuchet MS"/>
            </a:endParaRPr>
          </a:p>
          <a:p>
            <a:pPr marL="269875">
              <a:lnSpc>
                <a:spcPts val="2515"/>
              </a:lnSpc>
            </a:pP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senile</a:t>
            </a:r>
            <a:r>
              <a:rPr sz="21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osteoporosis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7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Outline</a:t>
            </a:r>
            <a:r>
              <a:rPr sz="21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morphological</a:t>
            </a:r>
            <a:r>
              <a:rPr sz="21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features</a:t>
            </a:r>
            <a:r>
              <a:rPr sz="21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1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osteoporosis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17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Enumerate</a:t>
            </a:r>
            <a:r>
              <a:rPr sz="21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lab</a:t>
            </a:r>
            <a:r>
              <a:rPr sz="21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tests</a:t>
            </a:r>
            <a:r>
              <a:rPr sz="21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1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diagnosis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0" dirty="0"/>
              <a:t>OSTEOPOROSIS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63562" y="2506662"/>
            <a:ext cx="6355080" cy="2637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Osteo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bone,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Porosis-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porous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2000">
              <a:latin typeface="Arial"/>
              <a:cs typeface="Arial"/>
            </a:endParaRPr>
          </a:p>
          <a:p>
            <a:pPr marL="269875" marR="5080" indent="-257175">
              <a:lnSpc>
                <a:spcPct val="100000"/>
              </a:lnSpc>
            </a:pPr>
            <a:r>
              <a:rPr sz="17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Osteoporosis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is reduced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bone </a:t>
            </a:r>
            <a:r>
              <a:rPr sz="2100" spc="-25" dirty="0">
                <a:solidFill>
                  <a:srgbClr val="404040"/>
                </a:solidFill>
                <a:latin typeface="Trebuchet MS"/>
                <a:cs typeface="Trebuchet MS"/>
              </a:rPr>
              <a:t>density,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2100" spc="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causes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a micro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architectural deterioration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100" spc="-20" dirty="0">
                <a:solidFill>
                  <a:srgbClr val="404040"/>
                </a:solidFill>
                <a:latin typeface="Trebuchet MS"/>
                <a:cs typeface="Trebuchet MS"/>
              </a:rPr>
              <a:t>bone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tissue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and leads to an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increase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risk of 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fracture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Prevalence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osteoporosis increases</a:t>
            </a:r>
            <a:r>
              <a:rPr sz="21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1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100" spc="-25" dirty="0">
                <a:solidFill>
                  <a:srgbClr val="404040"/>
                </a:solidFill>
                <a:latin typeface="Trebuchet MS"/>
                <a:cs typeface="Trebuchet MS"/>
              </a:rPr>
              <a:t>age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165" y="368172"/>
            <a:ext cx="7595234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7475" marR="5080" indent="-2644775">
              <a:lnSpc>
                <a:spcPct val="106000"/>
              </a:lnSpc>
              <a:spcBef>
                <a:spcPts val="100"/>
              </a:spcBef>
            </a:pPr>
            <a:r>
              <a:rPr sz="2800" b="1" dirty="0">
                <a:solidFill>
                  <a:srgbClr val="66CCFF"/>
                </a:solidFill>
                <a:latin typeface="Arial"/>
                <a:cs typeface="Arial"/>
              </a:rPr>
              <a:t>DISEASES</a:t>
            </a:r>
            <a:r>
              <a:rPr sz="2800" b="1" spc="-5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66CCFF"/>
                </a:solidFill>
                <a:latin typeface="Arial"/>
                <a:cs typeface="Arial"/>
              </a:rPr>
              <a:t>ASSOCIATED</a:t>
            </a:r>
            <a:r>
              <a:rPr sz="2800" b="1" spc="-5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66CCFF"/>
                </a:solidFill>
                <a:latin typeface="Arial"/>
                <a:cs typeface="Arial"/>
              </a:rPr>
              <a:t>WITH</a:t>
            </a:r>
            <a:r>
              <a:rPr sz="2800" b="1" spc="-50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66CCFF"/>
                </a:solidFill>
                <a:latin typeface="Arial"/>
                <a:cs typeface="Arial"/>
              </a:rPr>
              <a:t>DECREASED </a:t>
            </a:r>
            <a:r>
              <a:rPr sz="2800" b="1" dirty="0">
                <a:solidFill>
                  <a:srgbClr val="66CCFF"/>
                </a:solidFill>
                <a:latin typeface="Arial"/>
                <a:cs typeface="Arial"/>
              </a:rPr>
              <a:t>BONE</a:t>
            </a:r>
            <a:r>
              <a:rPr sz="2800" b="1" spc="-55" dirty="0">
                <a:solidFill>
                  <a:srgbClr val="66CC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66CCFF"/>
                </a:solidFill>
                <a:latin typeface="Arial"/>
                <a:cs typeface="Arial"/>
              </a:rPr>
              <a:t>MASS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518920"/>
            <a:ext cx="3709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OSTEOPOROSIS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2066924"/>
            <a:ext cx="7801609" cy="285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3840"/>
              </a:lnSpc>
              <a:spcBef>
                <a:spcPts val="105"/>
              </a:spcBef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“PEAK”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mass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adulthood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ts val="3835"/>
              </a:lnSpc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decline,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slow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ts val="3835"/>
              </a:lnSpc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Osteoporosis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accelerated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  <a:p>
            <a:pPr marL="355600" marR="299085" indent="-342900">
              <a:lnSpc>
                <a:spcPct val="79900"/>
              </a:lnSpc>
              <a:spcBef>
                <a:spcPts val="770"/>
              </a:spcBef>
              <a:buClr>
                <a:srgbClr val="66CCFF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2.5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deviation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below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peak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mass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ts val="3835"/>
              </a:lnSpc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0.7%/year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1630"/>
            <a:ext cx="7552055" cy="3173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66CCFF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Osteoporosis</a:t>
            </a:r>
            <a:r>
              <a:rPr sz="3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characterized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porous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bones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mass.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Localized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disuse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Arial"/>
                <a:cs typeface="Arial"/>
              </a:rPr>
              <a:t>osteoporosis)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Generalized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osteoporosis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solidFill>
                  <a:srgbClr val="66CCFF"/>
                </a:solidFill>
                <a:latin typeface="Arial MT"/>
                <a:cs typeface="Arial MT"/>
              </a:rPr>
              <a:t>–</a:t>
            </a:r>
            <a:r>
              <a:rPr sz="2800" spc="-120" dirty="0">
                <a:solidFill>
                  <a:srgbClr val="66CCFF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1260" y="57785"/>
            <a:ext cx="691705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9245" marR="5080" indent="-15671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66CCFF"/>
                </a:solidFill>
              </a:rPr>
              <a:t>Categories</a:t>
            </a:r>
            <a:r>
              <a:rPr sz="4400" spc="-105" dirty="0">
                <a:solidFill>
                  <a:srgbClr val="66CCFF"/>
                </a:solidFill>
              </a:rPr>
              <a:t> </a:t>
            </a:r>
            <a:r>
              <a:rPr sz="4400" dirty="0">
                <a:solidFill>
                  <a:srgbClr val="66CCFF"/>
                </a:solidFill>
              </a:rPr>
              <a:t>of</a:t>
            </a:r>
            <a:r>
              <a:rPr sz="4400" spc="-85" dirty="0">
                <a:solidFill>
                  <a:srgbClr val="66CCFF"/>
                </a:solidFill>
              </a:rPr>
              <a:t> </a:t>
            </a:r>
            <a:r>
              <a:rPr sz="4400" spc="-10" dirty="0">
                <a:solidFill>
                  <a:srgbClr val="66CCFF"/>
                </a:solidFill>
              </a:rPr>
              <a:t>Generalized Osteoporosis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75030" y="1399438"/>
            <a:ext cx="3273425" cy="52965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900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endParaRPr sz="3200">
              <a:latin typeface="Arial"/>
              <a:cs typeface="Arial"/>
            </a:endParaRPr>
          </a:p>
          <a:p>
            <a:pPr marL="414655" indent="-284480">
              <a:lnSpc>
                <a:spcPct val="100000"/>
              </a:lnSpc>
              <a:spcBef>
                <a:spcPts val="690"/>
              </a:spcBef>
              <a:buClr>
                <a:srgbClr val="66CCFF"/>
              </a:buClr>
              <a:buFont typeface="Arial MT"/>
              <a:buChar char="–"/>
              <a:tabLst>
                <a:tab pos="414655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Postmenopausal</a:t>
            </a:r>
            <a:endParaRPr sz="2800">
              <a:latin typeface="Arial"/>
              <a:cs typeface="Arial"/>
            </a:endParaRPr>
          </a:p>
          <a:p>
            <a:pPr marL="414655" indent="-284480">
              <a:lnSpc>
                <a:spcPct val="100000"/>
              </a:lnSpc>
              <a:spcBef>
                <a:spcPts val="670"/>
              </a:spcBef>
              <a:buClr>
                <a:srgbClr val="66CCFF"/>
              </a:buClr>
              <a:buFont typeface="Arial MT"/>
              <a:buChar char="–"/>
              <a:tabLst>
                <a:tab pos="414655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Senile</a:t>
            </a:r>
            <a:endParaRPr sz="2800">
              <a:latin typeface="Arial"/>
              <a:cs typeface="Arial"/>
            </a:endParaRPr>
          </a:p>
          <a:p>
            <a:pPr marL="414655" indent="-284480">
              <a:lnSpc>
                <a:spcPct val="100000"/>
              </a:lnSpc>
              <a:spcBef>
                <a:spcPts val="670"/>
              </a:spcBef>
              <a:buClr>
                <a:srgbClr val="66CCFF"/>
              </a:buClr>
              <a:buFont typeface="Arial MT"/>
              <a:buChar char="–"/>
              <a:tabLst>
                <a:tab pos="414655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Idiopathic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endParaRPr sz="3200">
              <a:latin typeface="Arial"/>
              <a:cs typeface="Arial"/>
            </a:endParaRPr>
          </a:p>
          <a:p>
            <a:pPr marL="414655" indent="-284480">
              <a:lnSpc>
                <a:spcPct val="100000"/>
              </a:lnSpc>
              <a:spcBef>
                <a:spcPts val="690"/>
              </a:spcBef>
              <a:buClr>
                <a:srgbClr val="66CCFF"/>
              </a:buClr>
              <a:buFont typeface="Arial MT"/>
              <a:buChar char="–"/>
              <a:tabLst>
                <a:tab pos="414655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Endocrine</a:t>
            </a:r>
            <a:endParaRPr sz="2800">
              <a:latin typeface="Arial"/>
              <a:cs typeface="Arial"/>
            </a:endParaRPr>
          </a:p>
          <a:p>
            <a:pPr marL="414655" indent="-284480">
              <a:lnSpc>
                <a:spcPct val="100000"/>
              </a:lnSpc>
              <a:spcBef>
                <a:spcPts val="670"/>
              </a:spcBef>
              <a:buClr>
                <a:srgbClr val="66CCFF"/>
              </a:buClr>
              <a:buFont typeface="Arial MT"/>
              <a:buChar char="–"/>
              <a:tabLst>
                <a:tab pos="414655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Neoplasia</a:t>
            </a:r>
            <a:endParaRPr sz="2800">
              <a:latin typeface="Arial"/>
              <a:cs typeface="Arial"/>
            </a:endParaRPr>
          </a:p>
          <a:p>
            <a:pPr marL="414655" indent="-284480">
              <a:lnSpc>
                <a:spcPct val="100000"/>
              </a:lnSpc>
              <a:spcBef>
                <a:spcPts val="670"/>
              </a:spcBef>
              <a:buClr>
                <a:srgbClr val="66CCFF"/>
              </a:buClr>
              <a:buFont typeface="Arial MT"/>
              <a:buChar char="–"/>
              <a:tabLst>
                <a:tab pos="414655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Gastrointestinal</a:t>
            </a:r>
            <a:endParaRPr sz="2800">
              <a:latin typeface="Arial"/>
              <a:cs typeface="Arial"/>
            </a:endParaRPr>
          </a:p>
          <a:p>
            <a:pPr marL="414655" indent="-284480">
              <a:lnSpc>
                <a:spcPct val="100000"/>
              </a:lnSpc>
              <a:spcBef>
                <a:spcPts val="670"/>
              </a:spcBef>
              <a:buClr>
                <a:srgbClr val="66CCFF"/>
              </a:buClr>
              <a:buFont typeface="Arial MT"/>
              <a:buChar char="–"/>
              <a:tabLst>
                <a:tab pos="414655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endParaRPr sz="2800">
              <a:latin typeface="Arial"/>
              <a:cs typeface="Arial"/>
            </a:endParaRPr>
          </a:p>
          <a:p>
            <a:pPr marL="414655" indent="-284480">
              <a:lnSpc>
                <a:spcPct val="100000"/>
              </a:lnSpc>
              <a:spcBef>
                <a:spcPts val="670"/>
              </a:spcBef>
              <a:buClr>
                <a:srgbClr val="66CCFF"/>
              </a:buClr>
              <a:buFont typeface="Arial MT"/>
              <a:buChar char="–"/>
              <a:tabLst>
                <a:tab pos="414655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Miscellaneous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4125" y="3152775"/>
            <a:ext cx="424751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spc="-10" dirty="0">
                <a:solidFill>
                  <a:srgbClr val="404040"/>
                </a:solidFill>
              </a:rPr>
              <a:t>PATHOPHYSIOLOGY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9554" y="468947"/>
            <a:ext cx="3565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66CCFF"/>
                </a:solidFill>
                <a:latin typeface="Arial MT"/>
                <a:cs typeface="Arial MT"/>
              </a:rPr>
              <a:t>Pathogenesis.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1630"/>
            <a:ext cx="7778115" cy="382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66CCFF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b="1" i="1" spc="-10" dirty="0">
                <a:solidFill>
                  <a:srgbClr val="FFFFFF"/>
                </a:solidFill>
                <a:latin typeface="Arial"/>
                <a:cs typeface="Arial"/>
              </a:rPr>
              <a:t>Age-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sz="3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3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matrix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32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3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Genetic</a:t>
            </a:r>
            <a:r>
              <a:rPr sz="3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3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3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endParaRPr sz="3200">
              <a:latin typeface="Arial"/>
              <a:cs typeface="Arial"/>
            </a:endParaRPr>
          </a:p>
          <a:p>
            <a:pPr marL="355600" marR="44450" indent="-342900">
              <a:lnSpc>
                <a:spcPct val="100000"/>
              </a:lnSpc>
              <a:spcBef>
                <a:spcPts val="765"/>
              </a:spcBef>
              <a:buClr>
                <a:srgbClr val="66CCFF"/>
              </a:buClr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body's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calcium</a:t>
            </a:r>
            <a:r>
              <a:rPr sz="32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nutritional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66CCFF"/>
              </a:buClr>
              <a:buFont typeface="Arial MT"/>
              <a:buChar char="•"/>
              <a:tabLst>
                <a:tab pos="354965" algn="l"/>
              </a:tabLst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Hormonal</a:t>
            </a:r>
            <a:r>
              <a:rPr sz="32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Arial"/>
                <a:cs typeface="Arial"/>
              </a:rPr>
              <a:t>influences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559</Words>
  <Application>Microsoft Macintosh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MT</vt:lpstr>
      <vt:lpstr>Lucida Sans Unicode</vt:lpstr>
      <vt:lpstr>Trebuchet MS</vt:lpstr>
      <vt:lpstr>Office Theme</vt:lpstr>
      <vt:lpstr>OSTEOPOROSIS</vt:lpstr>
      <vt:lpstr>PowerPoint Presentation</vt:lpstr>
      <vt:lpstr>LEARNING OBJECTIVES</vt:lpstr>
      <vt:lpstr>OSTEOPOROSIS</vt:lpstr>
      <vt:lpstr>OSTEOPOROSIS</vt:lpstr>
      <vt:lpstr>PowerPoint Presentation</vt:lpstr>
      <vt:lpstr>Categories of Generalized Osteoporosis</vt:lpstr>
      <vt:lpstr>PATHOPHYSIOLOGY</vt:lpstr>
      <vt:lpstr>Pathogenesis.</vt:lpstr>
      <vt:lpstr>PowerPoint Presentation</vt:lpstr>
      <vt:lpstr>PowerPoint Presentation</vt:lpstr>
      <vt:lpstr>PowerPoint Presentation</vt:lpstr>
      <vt:lpstr>MORPHOLOGY (OSTEOPOROSIS)</vt:lpstr>
      <vt:lpstr>PowerPoint Presentation</vt:lpstr>
      <vt:lpstr>PowerPoint Presentation</vt:lpstr>
      <vt:lpstr>Morphology</vt:lpstr>
      <vt:lpstr>PowerPoint Presentation</vt:lpstr>
      <vt:lpstr>PowerPoint Presentation</vt:lpstr>
      <vt:lpstr>PowerPoint Presentation</vt:lpstr>
      <vt:lpstr>Clinical Manifestations</vt:lpstr>
      <vt:lpstr>Difference b/w osteoporosis and diseases associated with abnormal mineral homeostasis</vt:lpstr>
      <vt:lpstr>PowerPoint Presentation</vt:lpstr>
      <vt:lpstr>PowerPoint Presentation</vt:lpstr>
      <vt:lpstr>LAB TEST FOR DIAGNOSIS OF OSTEOPOROSIS</vt:lpstr>
      <vt:lpstr>Summary (causes of osteoporosis)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dc:description/>
  <cp:lastModifiedBy>Tallha Ijaz</cp:lastModifiedBy>
  <cp:revision>1</cp:revision>
  <dcterms:created xsi:type="dcterms:W3CDTF">2025-03-03T14:05:57Z</dcterms:created>
  <dcterms:modified xsi:type="dcterms:W3CDTF">2025-03-03T14:07:50Z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2024-02-21T00:00:00Z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2025-03-03T00:00:00Z</vt:filetime>
  </property>
  <property fmtid="{D5CDD505-2E9C-101B-9397-08002B2CF9AE}" pid="5" name="SourceModified">
    <vt:lpwstr>D:20240221131645+08'16'</vt:lpwstr>
  </property>
</Properties>
</file>