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32"/>
  </p:notesMasterIdLst>
  <p:sldIdLst>
    <p:sldId id="310" r:id="rId2"/>
    <p:sldId id="455" r:id="rId3"/>
    <p:sldId id="429" r:id="rId4"/>
    <p:sldId id="430" r:id="rId5"/>
    <p:sldId id="431" r:id="rId6"/>
    <p:sldId id="256" r:id="rId7"/>
    <p:sldId id="438" r:id="rId8"/>
    <p:sldId id="437" r:id="rId9"/>
    <p:sldId id="257" r:id="rId10"/>
    <p:sldId id="434" r:id="rId11"/>
    <p:sldId id="460" r:id="rId12"/>
    <p:sldId id="457" r:id="rId13"/>
    <p:sldId id="471" r:id="rId14"/>
    <p:sldId id="439" r:id="rId15"/>
    <p:sldId id="462" r:id="rId16"/>
    <p:sldId id="466" r:id="rId17"/>
    <p:sldId id="467" r:id="rId18"/>
    <p:sldId id="464" r:id="rId19"/>
    <p:sldId id="461" r:id="rId20"/>
    <p:sldId id="459" r:id="rId21"/>
    <p:sldId id="465" r:id="rId22"/>
    <p:sldId id="468" r:id="rId23"/>
    <p:sldId id="458" r:id="rId24"/>
    <p:sldId id="456" r:id="rId25"/>
    <p:sldId id="469" r:id="rId26"/>
    <p:sldId id="470" r:id="rId27"/>
    <p:sldId id="435" r:id="rId28"/>
    <p:sldId id="436" r:id="rId29"/>
    <p:sldId id="424" r:id="rId30"/>
    <p:sldId id="42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1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3AEB4BD-CA1A-426C-90BB-D7372CFB0674}" type="presOf" srcId="{DACAB5BA-B8B4-4D66-8B11-1D02259E020B}" destId="{8BC64EA7-2794-42B6-96C9-F39A52CB985A}" srcOrd="2" destOrd="0" presId="urn:microsoft.com/office/officeart/2005/8/layout/gear1#1"/>
    <dgm:cxn modelId="{467DED3E-2A99-45C2-BC9A-06355B77E51E}" type="presOf" srcId="{399ACE2F-90C5-48B1-9E65-700A32562848}" destId="{59EDF28D-6C67-49D0-B5A1-DE5C3CBA2292}" srcOrd="0" destOrd="0" presId="urn:microsoft.com/office/officeart/2005/8/layout/gear1#1"/>
    <dgm:cxn modelId="{CE9F9598-677D-428C-8D85-B2668DCCC115}" type="presOf" srcId="{DACAB5BA-B8B4-4D66-8B11-1D02259E020B}" destId="{87622A90-D0D8-4EA3-BC0D-D537801AF2B1}" srcOrd="0" destOrd="0" presId="urn:microsoft.com/office/officeart/2005/8/layout/gear1#1"/>
    <dgm:cxn modelId="{A5EA78F4-E99D-49C5-BEF8-802A361AFB88}" type="presOf" srcId="{23718C41-0A1F-40BF-86BE-8A5476EC271E}" destId="{398423B3-DD54-4226-99D7-017EFC1488DF}" srcOrd="0" destOrd="0" presId="urn:microsoft.com/office/officeart/2005/8/layout/gear1#1"/>
    <dgm:cxn modelId="{C57EC7BD-CAC0-4AB3-B5CC-3789DF882F37}" type="presOf" srcId="{399ACE2F-90C5-48B1-9E65-700A32562848}" destId="{9815588C-16D0-4475-B64C-847FC87C8C32}" srcOrd="3" destOrd="0" presId="urn:microsoft.com/office/officeart/2005/8/layout/gear1#1"/>
    <dgm:cxn modelId="{66F019AD-6FD0-4F6A-A98F-2CD2895D7E11}" type="presOf" srcId="{188C389E-9423-41DE-9C5E-D4A7E95C7E62}" destId="{6DF3A3A0-5919-4E69-80DD-61760D6340A0}" srcOrd="0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CC81B721-2F2C-453D-8163-351D21F1165D}" type="presOf" srcId="{DA82EADB-2721-42A0-95EA-F9B5521A38A6}" destId="{A09CEA93-9338-4361-A5E6-CF85B6019F5A}" srcOrd="0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C4DDE0C8-838B-4B62-8BFF-E82B684A583C}" type="presOf" srcId="{663C1E13-76F9-4B70-A2F2-CA23180743CE}" destId="{B9330EE9-43E4-4FD4-8144-E92B1DD0FCDF}" srcOrd="1" destOrd="0" presId="urn:microsoft.com/office/officeart/2005/8/layout/gear1#1"/>
    <dgm:cxn modelId="{856FC55A-0586-4DBC-9D18-254359567B5C}" type="presOf" srcId="{DACAB5BA-B8B4-4D66-8B11-1D02259E020B}" destId="{B6B6B41B-120B-4968-AB6A-FC6E7C8EF3C0}" srcOrd="1" destOrd="0" presId="urn:microsoft.com/office/officeart/2005/8/layout/gear1#1"/>
    <dgm:cxn modelId="{9FA58456-A766-4E24-B1C2-3E5506642699}" type="presOf" srcId="{399ACE2F-90C5-48B1-9E65-700A32562848}" destId="{23DC08E4-3725-4448-BFFF-1CCEA2F2987E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E0B41D5B-C71D-44C8-937B-321486546FC0}" type="presOf" srcId="{663C1E13-76F9-4B70-A2F2-CA23180743CE}" destId="{93300324-D62F-4E58-B882-734182BDB462}" srcOrd="0" destOrd="0" presId="urn:microsoft.com/office/officeart/2005/8/layout/gear1#1"/>
    <dgm:cxn modelId="{D056A332-4FD7-4B91-9534-D08098BFA313}" type="presOf" srcId="{663C1E13-76F9-4B70-A2F2-CA23180743CE}" destId="{4822A78E-EAEC-401F-941A-3A84E13E2357}" srcOrd="2" destOrd="0" presId="urn:microsoft.com/office/officeart/2005/8/layout/gear1#1"/>
    <dgm:cxn modelId="{8B3DD0CD-E0F6-4861-A613-CF4853C427C3}" type="presOf" srcId="{F9CEBA05-2F10-437E-89B2-54F4D9FAF478}" destId="{5ED88519-AC6C-4AA3-B76D-812B93A167E4}" srcOrd="0" destOrd="0" presId="urn:microsoft.com/office/officeart/2005/8/layout/gear1#1"/>
    <dgm:cxn modelId="{944D9A6B-A928-4F8E-A3B5-26E78EB5A613}" type="presOf" srcId="{399ACE2F-90C5-48B1-9E65-700A32562848}" destId="{7D3EFDB4-E5D1-439A-86D8-1FCF80D959BA}" srcOrd="2" destOrd="0" presId="urn:microsoft.com/office/officeart/2005/8/layout/gear1#1"/>
    <dgm:cxn modelId="{A1623A73-0390-457B-9521-3721C15ADC7E}" type="presParOf" srcId="{5ED88519-AC6C-4AA3-B76D-812B93A167E4}" destId="{87622A90-D0D8-4EA3-BC0D-D537801AF2B1}" srcOrd="0" destOrd="0" presId="urn:microsoft.com/office/officeart/2005/8/layout/gear1#1"/>
    <dgm:cxn modelId="{AB0EDE3A-4F76-4D38-A36B-FA34FADCFFBC}" type="presParOf" srcId="{5ED88519-AC6C-4AA3-B76D-812B93A167E4}" destId="{B6B6B41B-120B-4968-AB6A-FC6E7C8EF3C0}" srcOrd="1" destOrd="0" presId="urn:microsoft.com/office/officeart/2005/8/layout/gear1#1"/>
    <dgm:cxn modelId="{81610D63-0972-4037-80D9-762947EC788F}" type="presParOf" srcId="{5ED88519-AC6C-4AA3-B76D-812B93A167E4}" destId="{8BC64EA7-2794-42B6-96C9-F39A52CB985A}" srcOrd="2" destOrd="0" presId="urn:microsoft.com/office/officeart/2005/8/layout/gear1#1"/>
    <dgm:cxn modelId="{F04B7CC7-97EB-49DC-99F2-86B14CF93694}" type="presParOf" srcId="{5ED88519-AC6C-4AA3-B76D-812B93A167E4}" destId="{93300324-D62F-4E58-B882-734182BDB462}" srcOrd="3" destOrd="0" presId="urn:microsoft.com/office/officeart/2005/8/layout/gear1#1"/>
    <dgm:cxn modelId="{06B0FAC5-43E7-4044-8311-F7398E4F3C89}" type="presParOf" srcId="{5ED88519-AC6C-4AA3-B76D-812B93A167E4}" destId="{B9330EE9-43E4-4FD4-8144-E92B1DD0FCDF}" srcOrd="4" destOrd="0" presId="urn:microsoft.com/office/officeart/2005/8/layout/gear1#1"/>
    <dgm:cxn modelId="{9BF210CE-E7F6-45E0-A0B0-723221303FBD}" type="presParOf" srcId="{5ED88519-AC6C-4AA3-B76D-812B93A167E4}" destId="{4822A78E-EAEC-401F-941A-3A84E13E2357}" srcOrd="5" destOrd="0" presId="urn:microsoft.com/office/officeart/2005/8/layout/gear1#1"/>
    <dgm:cxn modelId="{7D15D5AA-EBD0-4EF8-8778-1E8D1253B555}" type="presParOf" srcId="{5ED88519-AC6C-4AA3-B76D-812B93A167E4}" destId="{59EDF28D-6C67-49D0-B5A1-DE5C3CBA2292}" srcOrd="6" destOrd="0" presId="urn:microsoft.com/office/officeart/2005/8/layout/gear1#1"/>
    <dgm:cxn modelId="{7EEDD9DD-2110-40BB-826D-1C411B0FB563}" type="presParOf" srcId="{5ED88519-AC6C-4AA3-B76D-812B93A167E4}" destId="{23DC08E4-3725-4448-BFFF-1CCEA2F2987E}" srcOrd="7" destOrd="0" presId="urn:microsoft.com/office/officeart/2005/8/layout/gear1#1"/>
    <dgm:cxn modelId="{9F118AA1-2EA2-4C66-AE21-7543BE6BB1BC}" type="presParOf" srcId="{5ED88519-AC6C-4AA3-B76D-812B93A167E4}" destId="{7D3EFDB4-E5D1-439A-86D8-1FCF80D959BA}" srcOrd="8" destOrd="0" presId="urn:microsoft.com/office/officeart/2005/8/layout/gear1#1"/>
    <dgm:cxn modelId="{96347A95-7EF3-4006-841F-EB410AAB39FB}" type="presParOf" srcId="{5ED88519-AC6C-4AA3-B76D-812B93A167E4}" destId="{9815588C-16D0-4475-B64C-847FC87C8C32}" srcOrd="9" destOrd="0" presId="urn:microsoft.com/office/officeart/2005/8/layout/gear1#1"/>
    <dgm:cxn modelId="{04AC1A06-EF03-40B6-A47E-F8ED9DB674B4}" type="presParOf" srcId="{5ED88519-AC6C-4AA3-B76D-812B93A167E4}" destId="{398423B3-DD54-4226-99D7-017EFC1488DF}" srcOrd="10" destOrd="0" presId="urn:microsoft.com/office/officeart/2005/8/layout/gear1#1"/>
    <dgm:cxn modelId="{2185EB0C-7894-4DDA-870D-BC580F25B969}" type="presParOf" srcId="{5ED88519-AC6C-4AA3-B76D-812B93A167E4}" destId="{6DF3A3A0-5919-4E69-80DD-61760D6340A0}" srcOrd="11" destOrd="0" presId="urn:microsoft.com/office/officeart/2005/8/layout/gear1#1"/>
    <dgm:cxn modelId="{019E3E84-41D2-4249-B232-7D263C51AD7D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27E98-1E10-4206-B57E-F81244DDD53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/>
      <dgm:spPr/>
      <dgm:t>
        <a:bodyPr/>
        <a:lstStyle/>
        <a:p>
          <a:r>
            <a:rPr lang="en-US" dirty="0"/>
            <a:t>60%</a:t>
          </a:r>
        </a:p>
        <a:p>
          <a:r>
            <a:rPr lang="en-US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/>
        </a:p>
      </dgm:t>
    </dgm:pt>
    <dgm:pt modelId="{121F74F1-FDD4-4EA8-A5BE-6B67F4871C5A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20%</a:t>
          </a:r>
        </a:p>
        <a:p>
          <a:r>
            <a:rPr lang="en-US" sz="1100" b="1" dirty="0">
              <a:solidFill>
                <a:schemeClr val="tx1"/>
              </a:solidFill>
            </a:rPr>
            <a:t>HORIZONTAL</a:t>
          </a:r>
        </a:p>
        <a:p>
          <a:r>
            <a:rPr lang="en-US" sz="1100" b="1" dirty="0">
              <a:solidFill>
                <a:schemeClr val="tx1"/>
              </a:solidFill>
            </a:rPr>
            <a:t>INTEGRATION</a:t>
          </a:r>
        </a:p>
        <a:p>
          <a:r>
            <a:rPr lang="en-US" sz="1100" b="1" dirty="0">
              <a:solidFill>
                <a:schemeClr val="tx1"/>
              </a:solidFill>
            </a:rPr>
            <a:t>Physiology</a:t>
          </a:r>
        </a:p>
        <a:p>
          <a:r>
            <a:rPr lang="en-US" sz="1100" b="1" dirty="0">
              <a:solidFill>
                <a:schemeClr val="tx1"/>
              </a:solidFill>
            </a:rPr>
            <a:t>biochemistry</a:t>
          </a:r>
          <a:r>
            <a:rPr lang="en-US" sz="1050" b="1" dirty="0">
              <a:solidFill>
                <a:schemeClr val="tx1"/>
              </a:solidFill>
            </a:rPr>
            <a:t> </a:t>
          </a: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/>
        </a:p>
      </dgm:t>
    </dgm:pt>
    <dgm:pt modelId="{B6E0A33C-945C-4182-8BDD-143F429DB44A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8%</a:t>
          </a:r>
        </a:p>
        <a:p>
          <a:r>
            <a:rPr lang="en-US" sz="1200" b="1" dirty="0">
              <a:solidFill>
                <a:schemeClr val="tx1"/>
              </a:solidFill>
            </a:rPr>
            <a:t>VERTICAL INTEGRATION</a:t>
          </a:r>
        </a:p>
        <a:p>
          <a:r>
            <a:rPr lang="en-US" sz="1200" b="1" dirty="0">
              <a:solidFill>
                <a:schemeClr val="tx1"/>
              </a:solidFill>
            </a:rPr>
            <a:t>Pathology</a:t>
          </a:r>
        </a:p>
        <a:p>
          <a:r>
            <a:rPr lang="en-US" sz="1200" b="1" dirty="0">
              <a:solidFill>
                <a:schemeClr val="tx1"/>
              </a:solidFill>
            </a:rPr>
            <a:t>pharmacolog</a:t>
          </a:r>
          <a:r>
            <a:rPr lang="en-US" sz="1000" b="1" dirty="0">
              <a:solidFill>
                <a:schemeClr val="tx1"/>
              </a:solidFill>
            </a:rPr>
            <a:t>y</a:t>
          </a:r>
        </a:p>
      </dgm:t>
    </dgm:pt>
    <dgm:pt modelId="{B5331A6F-01D6-4644-B888-4B5645F13CE6}" type="parTrans" cxnId="{396A80D6-17D5-4D69-9D59-445694BF0D8E}">
      <dgm:prSet/>
      <dgm:spPr/>
      <dgm:t>
        <a:bodyPr/>
        <a:lstStyle/>
        <a:p>
          <a:endParaRPr lang="en-US"/>
        </a:p>
      </dgm:t>
    </dgm:pt>
    <dgm:pt modelId="{9B5ED3AA-8E83-460F-B86F-44104E144176}" type="sibTrans" cxnId="{396A80D6-17D5-4D69-9D59-445694BF0D8E}">
      <dgm:prSet/>
      <dgm:spPr/>
      <dgm:t>
        <a:bodyPr/>
        <a:lstStyle/>
        <a:p>
          <a:endParaRPr lang="en-US"/>
        </a:p>
      </dgm:t>
    </dgm:pt>
    <dgm:pt modelId="{4AEA9772-498B-4A7D-8FBC-65C72E5384F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7%</a:t>
          </a:r>
        </a:p>
        <a:p>
          <a:r>
            <a:rPr lang="en-US" b="1" dirty="0">
              <a:solidFill>
                <a:schemeClr val="tx1"/>
              </a:solidFill>
            </a:rPr>
            <a:t>VERTICAL INTEGRATION</a:t>
          </a:r>
        </a:p>
        <a:p>
          <a:r>
            <a:rPr lang="en-US" b="1" dirty="0">
              <a:solidFill>
                <a:schemeClr val="tx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/>
      <dgm:t>
        <a:bodyPr/>
        <a:lstStyle/>
        <a:p>
          <a:endParaRPr lang="en-US"/>
        </a:p>
      </dgm:t>
    </dgm:pt>
    <dgm:pt modelId="{45F05D4F-6A7F-4BA7-940D-874B1B917549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</a:endParaRPr>
        </a:p>
        <a:p>
          <a:r>
            <a:rPr lang="en-US" sz="1050" b="1" dirty="0">
              <a:solidFill>
                <a:schemeClr val="tx1"/>
              </a:solidFill>
            </a:rPr>
            <a:t>5%</a:t>
          </a:r>
        </a:p>
        <a:p>
          <a:r>
            <a:rPr lang="en-US" sz="1050" b="1" dirty="0">
              <a:solidFill>
                <a:schemeClr val="tx1"/>
              </a:solidFill>
            </a:rPr>
            <a:t>VERTICAL INTEGRATION</a:t>
          </a:r>
        </a:p>
        <a:p>
          <a:r>
            <a:rPr lang="en-US" sz="1050" b="1" dirty="0">
              <a:solidFill>
                <a:schemeClr val="tx1"/>
              </a:solidFill>
            </a:rPr>
            <a:t>Research, professionalism</a:t>
          </a:r>
        </a:p>
        <a:p>
          <a:r>
            <a:rPr lang="en-US" sz="1050" b="1" dirty="0">
              <a:solidFill>
                <a:schemeClr val="tx1"/>
              </a:solidFill>
            </a:rPr>
            <a:t>Ethics </a:t>
          </a:r>
        </a:p>
        <a:p>
          <a:r>
            <a:rPr lang="en-US" sz="1050" b="1" dirty="0">
              <a:solidFill>
                <a:schemeClr val="tx1"/>
              </a:solidFill>
            </a:rPr>
            <a:t>Digital library</a:t>
          </a:r>
        </a:p>
        <a:p>
          <a:r>
            <a:rPr lang="en-US" sz="900" b="1" dirty="0">
              <a:solidFill>
                <a:schemeClr val="tx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8205C-F2A8-496C-8DCF-600DE54D6393}" type="pres">
      <dgm:prSet presAssocID="{47648B2A-33ED-4028-B2F3-B4F524D3762B}" presName="node" presStyleLbl="node1" presStyleIdx="0" presStyleCnt="5" custScaleY="135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AEBB-F837-44E3-A146-4769901CB08D}" type="pres">
      <dgm:prSet presAssocID="{76EC814A-35FA-41ED-B10A-236B26825B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3B78F93-9E80-4755-A323-9689D8DECC57}" type="pres">
      <dgm:prSet presAssocID="{76EC814A-35FA-41ED-B10A-236B26825B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D0BBEBF-42DC-4E79-A91E-A668B3BA1989}" type="pres">
      <dgm:prSet presAssocID="{121F74F1-FDD4-4EA8-A5BE-6B67F4871C5A}" presName="node" presStyleLbl="node1" presStyleIdx="1" presStyleCnt="5" custScaleX="126402" custScaleY="16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F4A8-DCB8-4DEF-AC3F-2211663DBAB6}" type="pres">
      <dgm:prSet presAssocID="{D1B6DC8B-AABB-428C-BA6F-DF069B92906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2C657F6-1940-4324-875D-FF2FE954D413}" type="pres">
      <dgm:prSet presAssocID="{D1B6DC8B-AABB-428C-BA6F-DF069B92906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0F5D903-B3E5-42A8-AF88-F76845A333BE}" type="pres">
      <dgm:prSet presAssocID="{B6E0A33C-945C-4182-8BDD-143F429DB44A}" presName="node" presStyleLbl="node1" presStyleIdx="2" presStyleCnt="5" custScaleY="16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54956-750C-4CBF-BB94-422A3BEF206B}" type="pres">
      <dgm:prSet presAssocID="{9B5ED3AA-8E83-460F-B86F-44104E14417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87127F3-6656-4F8F-8088-466EFD2A454B}" type="pres">
      <dgm:prSet presAssocID="{9B5ED3AA-8E83-460F-B86F-44104E14417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8B8B8C7-C92F-49B8-8D20-06D427A8A2FA}" type="pres">
      <dgm:prSet presAssocID="{4AEA9772-498B-4A7D-8FBC-65C72E5384FE}" presName="node" presStyleLbl="node1" presStyleIdx="3" presStyleCnt="5" custScaleY="170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1881-67C4-464B-B2A0-7F15A4CA74F3}" type="pres">
      <dgm:prSet presAssocID="{0C62EB7E-D4E0-49F5-BBB6-50EB39F6A94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5C0E271-EE96-401B-BC0B-7E56E305D9C1}" type="pres">
      <dgm:prSet presAssocID="{0C62EB7E-D4E0-49F5-BBB6-50EB39F6A9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8343954-0F46-49EC-800A-08714300477C}" type="pres">
      <dgm:prSet presAssocID="{45F05D4F-6A7F-4BA7-940D-874B1B917549}" presName="node" presStyleLbl="node1" presStyleIdx="4" presStyleCnt="5" custScaleY="207382" custLinFactNeighborX="871" custLinFactNeighborY="-19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5A5985-6DA0-4D5D-8795-139604DBA3E4}" type="presOf" srcId="{D1B6DC8B-AABB-428C-BA6F-DF069B929066}" destId="{05F2F4A8-DCB8-4DEF-AC3F-2211663DBAB6}" srcOrd="0" destOrd="0" presId="urn:microsoft.com/office/officeart/2005/8/layout/process5"/>
    <dgm:cxn modelId="{73B04B56-BC6C-4DE9-94D3-F6DF5927321C}" type="presOf" srcId="{C3327E98-1E10-4206-B57E-F81244DDD533}" destId="{67A1F69E-C926-4175-8EF0-EC9E8AFA4B46}" srcOrd="0" destOrd="0" presId="urn:microsoft.com/office/officeart/2005/8/layout/process5"/>
    <dgm:cxn modelId="{9BD5D917-832C-4114-ABEB-F1016977D527}" type="presOf" srcId="{76EC814A-35FA-41ED-B10A-236B26825BA7}" destId="{D808AEBB-F837-44E3-A146-4769901CB08D}" srcOrd="0" destOrd="0" presId="urn:microsoft.com/office/officeart/2005/8/layout/process5"/>
    <dgm:cxn modelId="{C456E6FB-66ED-44CE-A3F6-C83A889AC9E5}" type="presOf" srcId="{121F74F1-FDD4-4EA8-A5BE-6B67F4871C5A}" destId="{6D0BBEBF-42DC-4E79-A91E-A668B3BA1989}" srcOrd="0" destOrd="0" presId="urn:microsoft.com/office/officeart/2005/8/layout/process5"/>
    <dgm:cxn modelId="{7E1CB8C7-5B2D-4714-9B09-7B0F8CDBD901}" type="presOf" srcId="{9B5ED3AA-8E83-460F-B86F-44104E144176}" destId="{687127F3-6656-4F8F-8088-466EFD2A454B}" srcOrd="1" destOrd="0" presId="urn:microsoft.com/office/officeart/2005/8/layout/process5"/>
    <dgm:cxn modelId="{E00CBB8F-0744-4E6B-95C1-E802B639B1DB}" srcId="{C3327E98-1E10-4206-B57E-F81244DDD533}" destId="{45F05D4F-6A7F-4BA7-940D-874B1B917549}" srcOrd="4" destOrd="0" parTransId="{EE9BDDB5-AB92-4FD3-9B7F-C659B48A0E17}" sibTransId="{2F69F2EB-6FFF-456F-A0F5-2947C5CE39EF}"/>
    <dgm:cxn modelId="{396A80D6-17D5-4D69-9D59-445694BF0D8E}" srcId="{C3327E98-1E10-4206-B57E-F81244DDD533}" destId="{B6E0A33C-945C-4182-8BDD-143F429DB44A}" srcOrd="2" destOrd="0" parTransId="{B5331A6F-01D6-4644-B888-4B5645F13CE6}" sibTransId="{9B5ED3AA-8E83-460F-B86F-44104E144176}"/>
    <dgm:cxn modelId="{A542F2DB-12DE-417C-8E0D-BF174AB91CEF}" type="presOf" srcId="{45F05D4F-6A7F-4BA7-940D-874B1B917549}" destId="{18343954-0F46-49EC-800A-08714300477C}" srcOrd="0" destOrd="0" presId="urn:microsoft.com/office/officeart/2005/8/layout/process5"/>
    <dgm:cxn modelId="{027ED4B0-806C-48CF-B329-AB47F05C38CB}" type="presOf" srcId="{0C62EB7E-D4E0-49F5-BBB6-50EB39F6A944}" destId="{25C0E271-EE96-401B-BC0B-7E56E305D9C1}" srcOrd="1" destOrd="0" presId="urn:microsoft.com/office/officeart/2005/8/layout/process5"/>
    <dgm:cxn modelId="{5FCD7FB6-D736-4581-AD08-E8F35A843627}" srcId="{C3327E98-1E10-4206-B57E-F81244DDD533}" destId="{4AEA9772-498B-4A7D-8FBC-65C72E5384FE}" srcOrd="3" destOrd="0" parTransId="{06D8DAA3-4439-4E9F-A039-E909B9F94479}" sibTransId="{0C62EB7E-D4E0-49F5-BBB6-50EB39F6A944}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457B1BAD-881E-4624-A82F-F81EDC928070}" type="presOf" srcId="{47648B2A-33ED-4028-B2F3-B4F524D3762B}" destId="{5138205C-F2A8-496C-8DCF-600DE54D6393}" srcOrd="0" destOrd="0" presId="urn:microsoft.com/office/officeart/2005/8/layout/process5"/>
    <dgm:cxn modelId="{41A8617F-31EE-4ECD-9FA1-D94A6ED49BF2}" type="presOf" srcId="{D1B6DC8B-AABB-428C-BA6F-DF069B929066}" destId="{E2C657F6-1940-4324-875D-FF2FE954D413}" srcOrd="1" destOrd="0" presId="urn:microsoft.com/office/officeart/2005/8/layout/process5"/>
    <dgm:cxn modelId="{2E07B726-3176-4BFF-9BE0-A39843898DA4}" type="presOf" srcId="{B6E0A33C-945C-4182-8BDD-143F429DB44A}" destId="{A0F5D903-B3E5-42A8-AF88-F76845A333BE}" srcOrd="0" destOrd="0" presId="urn:microsoft.com/office/officeart/2005/8/layout/process5"/>
    <dgm:cxn modelId="{9A01428B-DC8E-4339-BD87-5D26769B3A52}" type="presOf" srcId="{4AEA9772-498B-4A7D-8FBC-65C72E5384FE}" destId="{78B8B8C7-C92F-49B8-8D20-06D427A8A2FA}" srcOrd="0" destOrd="0" presId="urn:microsoft.com/office/officeart/2005/8/layout/process5"/>
    <dgm:cxn modelId="{FDABDC25-2D65-4AE2-8FE3-0F88D094A2BB}" type="presOf" srcId="{0C62EB7E-D4E0-49F5-BBB6-50EB39F6A944}" destId="{11F11881-67C4-464B-B2A0-7F15A4CA74F3}" srcOrd="0" destOrd="0" presId="urn:microsoft.com/office/officeart/2005/8/layout/process5"/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986FD2F0-6406-4116-B5AB-EA2A380AC5BD}" type="presOf" srcId="{9B5ED3AA-8E83-460F-B86F-44104E144176}" destId="{6C154956-750C-4CBF-BB94-422A3BEF206B}" srcOrd="0" destOrd="0" presId="urn:microsoft.com/office/officeart/2005/8/layout/process5"/>
    <dgm:cxn modelId="{D20388D0-3165-44FC-88FD-243EE1182DCF}" type="presOf" srcId="{76EC814A-35FA-41ED-B10A-236B26825BA7}" destId="{13B78F93-9E80-4755-A323-9689D8DECC57}" srcOrd="1" destOrd="0" presId="urn:microsoft.com/office/officeart/2005/8/layout/process5"/>
    <dgm:cxn modelId="{3A3B4A6A-A78A-40A9-ADF3-7E255BC452B5}" type="presParOf" srcId="{67A1F69E-C926-4175-8EF0-EC9E8AFA4B46}" destId="{5138205C-F2A8-496C-8DCF-600DE54D6393}" srcOrd="0" destOrd="0" presId="urn:microsoft.com/office/officeart/2005/8/layout/process5"/>
    <dgm:cxn modelId="{EA9900E6-EAD4-4B8E-9FCD-BA8108E4AE1F}" type="presParOf" srcId="{67A1F69E-C926-4175-8EF0-EC9E8AFA4B46}" destId="{D808AEBB-F837-44E3-A146-4769901CB08D}" srcOrd="1" destOrd="0" presId="urn:microsoft.com/office/officeart/2005/8/layout/process5"/>
    <dgm:cxn modelId="{9CD0F39A-3F13-4665-86B7-80F0144990A8}" type="presParOf" srcId="{D808AEBB-F837-44E3-A146-4769901CB08D}" destId="{13B78F93-9E80-4755-A323-9689D8DECC57}" srcOrd="0" destOrd="0" presId="urn:microsoft.com/office/officeart/2005/8/layout/process5"/>
    <dgm:cxn modelId="{456DFB3B-2E74-4A44-B5E5-BA42B6F64B3F}" type="presParOf" srcId="{67A1F69E-C926-4175-8EF0-EC9E8AFA4B46}" destId="{6D0BBEBF-42DC-4E79-A91E-A668B3BA1989}" srcOrd="2" destOrd="0" presId="urn:microsoft.com/office/officeart/2005/8/layout/process5"/>
    <dgm:cxn modelId="{62E966BC-381D-47F0-903C-4E5B4BB15B4D}" type="presParOf" srcId="{67A1F69E-C926-4175-8EF0-EC9E8AFA4B46}" destId="{05F2F4A8-DCB8-4DEF-AC3F-2211663DBAB6}" srcOrd="3" destOrd="0" presId="urn:microsoft.com/office/officeart/2005/8/layout/process5"/>
    <dgm:cxn modelId="{B82BE5A4-E99A-436C-B210-97672BBFE2C4}" type="presParOf" srcId="{05F2F4A8-DCB8-4DEF-AC3F-2211663DBAB6}" destId="{E2C657F6-1940-4324-875D-FF2FE954D413}" srcOrd="0" destOrd="0" presId="urn:microsoft.com/office/officeart/2005/8/layout/process5"/>
    <dgm:cxn modelId="{D3369E32-2706-44FB-997F-876A0340D145}" type="presParOf" srcId="{67A1F69E-C926-4175-8EF0-EC9E8AFA4B46}" destId="{A0F5D903-B3E5-42A8-AF88-F76845A333BE}" srcOrd="4" destOrd="0" presId="urn:microsoft.com/office/officeart/2005/8/layout/process5"/>
    <dgm:cxn modelId="{BFBFDCFA-F6ED-4873-B251-164C31DC6CD9}" type="presParOf" srcId="{67A1F69E-C926-4175-8EF0-EC9E8AFA4B46}" destId="{6C154956-750C-4CBF-BB94-422A3BEF206B}" srcOrd="5" destOrd="0" presId="urn:microsoft.com/office/officeart/2005/8/layout/process5"/>
    <dgm:cxn modelId="{4973C855-8B73-453D-B0FD-1FED2DF06F8A}" type="presParOf" srcId="{6C154956-750C-4CBF-BB94-422A3BEF206B}" destId="{687127F3-6656-4F8F-8088-466EFD2A454B}" srcOrd="0" destOrd="0" presId="urn:microsoft.com/office/officeart/2005/8/layout/process5"/>
    <dgm:cxn modelId="{EC9A716A-0CC0-447E-9198-5BC16C5F72D9}" type="presParOf" srcId="{67A1F69E-C926-4175-8EF0-EC9E8AFA4B46}" destId="{78B8B8C7-C92F-49B8-8D20-06D427A8A2FA}" srcOrd="6" destOrd="0" presId="urn:microsoft.com/office/officeart/2005/8/layout/process5"/>
    <dgm:cxn modelId="{AB473805-12AB-47CC-A271-828629BC54C4}" type="presParOf" srcId="{67A1F69E-C926-4175-8EF0-EC9E8AFA4B46}" destId="{11F11881-67C4-464B-B2A0-7F15A4CA74F3}" srcOrd="7" destOrd="0" presId="urn:microsoft.com/office/officeart/2005/8/layout/process5"/>
    <dgm:cxn modelId="{3A5FF638-ACF8-42BB-B71C-4083CBB766EF}" type="presParOf" srcId="{11F11881-67C4-464B-B2A0-7F15A4CA74F3}" destId="{25C0E271-EE96-401B-BC0B-7E56E305D9C1}" srcOrd="0" destOrd="0" presId="urn:microsoft.com/office/officeart/2005/8/layout/process5"/>
    <dgm:cxn modelId="{9B8AA3EC-EB4B-4960-A7EE-3A8EA7E93B63}" type="presParOf" srcId="{67A1F69E-C926-4175-8EF0-EC9E8AFA4B46}" destId="{18343954-0F46-49EC-800A-0871430047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524000" y="1335579"/>
          <a:ext cx="1636775" cy="1636775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 Black" pitchFamily="34" charset="0"/>
            </a:rPr>
            <a:t>Wisdom</a:t>
          </a:r>
        </a:p>
      </dsp:txBody>
      <dsp:txXfrm>
        <a:off x="1853065" y="1718986"/>
        <a:ext cx="978645" cy="841336"/>
      </dsp:txXfrm>
    </dsp:sp>
    <dsp:sp modelId="{93300324-D62F-4E58-B882-734182BDB462}">
      <dsp:nvSpPr>
        <dsp:cNvPr id="0" name=""/>
        <dsp:cNvSpPr/>
      </dsp:nvSpPr>
      <dsp:spPr>
        <a:xfrm>
          <a:off x="575295" y="952305"/>
          <a:ext cx="1190382" cy="1190382"/>
        </a:xfrm>
        <a:prstGeom prst="gear6">
          <a:avLst/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Arial Black" pitchFamily="34" charset="0"/>
            </a:rPr>
            <a:t>Truth</a:t>
          </a:r>
          <a:r>
            <a:rPr lang="en-US" sz="1100" kern="1200" dirty="0"/>
            <a:t> </a:t>
          </a:r>
        </a:p>
      </dsp:txBody>
      <dsp:txXfrm>
        <a:off x="874977" y="1253799"/>
        <a:ext cx="591018" cy="587394"/>
      </dsp:txXfrm>
    </dsp:sp>
    <dsp:sp modelId="{59EDF28D-6C67-49D0-B5A1-DE5C3CBA2292}">
      <dsp:nvSpPr>
        <dsp:cNvPr id="0" name=""/>
        <dsp:cNvSpPr/>
      </dsp:nvSpPr>
      <dsp:spPr>
        <a:xfrm rot="20700000">
          <a:off x="1242031" y="131063"/>
          <a:ext cx="1166331" cy="1166331"/>
        </a:xfrm>
        <a:prstGeom prst="gear6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 Black" pitchFamily="34" charset="0"/>
            </a:rPr>
            <a:t>Servic</a:t>
          </a:r>
          <a:r>
            <a:rPr lang="en-US" sz="1100" kern="1200" dirty="0">
              <a:latin typeface="Arial Black" pitchFamily="34" charset="0"/>
            </a:rPr>
            <a:t>e</a:t>
          </a:r>
          <a:r>
            <a:rPr lang="en-US" sz="1100" kern="1200" dirty="0"/>
            <a:t> </a:t>
          </a:r>
        </a:p>
      </dsp:txBody>
      <dsp:txXfrm rot="-20700000">
        <a:off x="1497842" y="386874"/>
        <a:ext cx="654710" cy="654710"/>
      </dsp:txXfrm>
    </dsp:sp>
    <dsp:sp modelId="{398423B3-DD54-4226-99D7-017EFC1488DF}">
      <dsp:nvSpPr>
        <dsp:cNvPr id="0" name=""/>
        <dsp:cNvSpPr/>
      </dsp:nvSpPr>
      <dsp:spPr>
        <a:xfrm>
          <a:off x="1388855" y="1099438"/>
          <a:ext cx="2095073" cy="2095073"/>
        </a:xfrm>
        <a:prstGeom prst="circularArrow">
          <a:avLst>
            <a:gd name="adj1" fmla="val 4688"/>
            <a:gd name="adj2" fmla="val 299029"/>
            <a:gd name="adj3" fmla="val 2477732"/>
            <a:gd name="adj4" fmla="val 1594670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364481" y="694147"/>
          <a:ext cx="1522201" cy="15222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972246" y="-119178"/>
          <a:ext cx="1641239" cy="164123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8205C-F2A8-496C-8DCF-600DE54D6393}">
      <dsp:nvSpPr>
        <dsp:cNvPr id="0" name=""/>
        <dsp:cNvSpPr/>
      </dsp:nvSpPr>
      <dsp:spPr>
        <a:xfrm>
          <a:off x="1279486" y="820304"/>
          <a:ext cx="1123021" cy="9133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60%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CORE SUBJECT</a:t>
          </a:r>
        </a:p>
      </dsp:txBody>
      <dsp:txXfrm>
        <a:off x="1306238" y="847056"/>
        <a:ext cx="1069517" cy="859862"/>
      </dsp:txXfrm>
    </dsp:sp>
    <dsp:sp modelId="{D808AEBB-F837-44E3-A146-4769901CB08D}">
      <dsp:nvSpPr>
        <dsp:cNvPr id="0" name=""/>
        <dsp:cNvSpPr/>
      </dsp:nvSpPr>
      <dsp:spPr>
        <a:xfrm>
          <a:off x="2501333" y="1137733"/>
          <a:ext cx="238080" cy="27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501333" y="1193435"/>
        <a:ext cx="166656" cy="167105"/>
      </dsp:txXfrm>
    </dsp:sp>
    <dsp:sp modelId="{6D0BBEBF-42DC-4E79-A91E-A668B3BA1989}">
      <dsp:nvSpPr>
        <dsp:cNvPr id="0" name=""/>
        <dsp:cNvSpPr/>
      </dsp:nvSpPr>
      <dsp:spPr>
        <a:xfrm>
          <a:off x="2851716" y="716160"/>
          <a:ext cx="1419521" cy="1121655"/>
        </a:xfrm>
        <a:prstGeom prst="roundRect">
          <a:avLst>
            <a:gd name="adj" fmla="val 10000"/>
          </a:avLst>
        </a:prstGeom>
        <a:solidFill>
          <a:schemeClr val="accent4">
            <a:hueOff val="-123153"/>
            <a:satOff val="3677"/>
            <a:lumOff val="14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20%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HORIZONTAL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INTEGRATION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Physiology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biochemistry</a:t>
          </a:r>
          <a:r>
            <a:rPr lang="en-US" sz="1050" b="1" kern="1200" dirty="0">
              <a:solidFill>
                <a:schemeClr val="tx1"/>
              </a:solidFill>
            </a:rPr>
            <a:t> </a:t>
          </a:r>
        </a:p>
      </dsp:txBody>
      <dsp:txXfrm>
        <a:off x="2884568" y="749012"/>
        <a:ext cx="1353817" cy="1055951"/>
      </dsp:txXfrm>
    </dsp:sp>
    <dsp:sp modelId="{05F2F4A8-DCB8-4DEF-AC3F-2211663DBAB6}">
      <dsp:nvSpPr>
        <dsp:cNvPr id="0" name=""/>
        <dsp:cNvSpPr/>
      </dsp:nvSpPr>
      <dsp:spPr>
        <a:xfrm rot="5102483">
          <a:off x="3475757" y="1989620"/>
          <a:ext cx="319259" cy="27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64204"/>
            <a:satOff val="4903"/>
            <a:lumOff val="18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3548222" y="1969402"/>
        <a:ext cx="167105" cy="235706"/>
      </dsp:txXfrm>
    </dsp:sp>
    <dsp:sp modelId="{A0F5D903-B3E5-42A8-AF88-F76845A333BE}">
      <dsp:nvSpPr>
        <dsp:cNvPr id="0" name=""/>
        <dsp:cNvSpPr/>
      </dsp:nvSpPr>
      <dsp:spPr>
        <a:xfrm>
          <a:off x="3148216" y="2437938"/>
          <a:ext cx="1123021" cy="1095538"/>
        </a:xfrm>
        <a:prstGeom prst="roundRect">
          <a:avLst>
            <a:gd name="adj" fmla="val 10000"/>
          </a:avLst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8%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Pathology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pharmacolog</a:t>
          </a:r>
          <a:r>
            <a:rPr lang="en-US" sz="1000" b="1" kern="1200" dirty="0">
              <a:solidFill>
                <a:schemeClr val="tx1"/>
              </a:solidFill>
            </a:rPr>
            <a:t>y</a:t>
          </a:r>
        </a:p>
      </dsp:txBody>
      <dsp:txXfrm>
        <a:off x="3180303" y="2470025"/>
        <a:ext cx="1058847" cy="1031364"/>
      </dsp:txXfrm>
    </dsp:sp>
    <dsp:sp modelId="{6C154956-750C-4CBF-BB94-422A3BEF206B}">
      <dsp:nvSpPr>
        <dsp:cNvPr id="0" name=""/>
        <dsp:cNvSpPr/>
      </dsp:nvSpPr>
      <dsp:spPr>
        <a:xfrm rot="10800000">
          <a:off x="2811310" y="2846452"/>
          <a:ext cx="238080" cy="27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28408"/>
            <a:satOff val="9806"/>
            <a:lumOff val="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882734" y="2902154"/>
        <a:ext cx="166656" cy="167105"/>
      </dsp:txXfrm>
    </dsp:sp>
    <dsp:sp modelId="{78B8B8C7-C92F-49B8-8D20-06D427A8A2FA}">
      <dsp:nvSpPr>
        <dsp:cNvPr id="0" name=""/>
        <dsp:cNvSpPr/>
      </dsp:nvSpPr>
      <dsp:spPr>
        <a:xfrm>
          <a:off x="1575986" y="2411801"/>
          <a:ext cx="1123021" cy="1147812"/>
        </a:xfrm>
        <a:prstGeom prst="roundRect">
          <a:avLst>
            <a:gd name="adj" fmla="val 10000"/>
          </a:avLst>
        </a:prstGeom>
        <a:solidFill>
          <a:schemeClr val="accent4">
            <a:hueOff val="-369459"/>
            <a:satOff val="11032"/>
            <a:lumOff val="42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7%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Clinical integration </a:t>
          </a:r>
        </a:p>
      </dsp:txBody>
      <dsp:txXfrm>
        <a:off x="1608878" y="2444693"/>
        <a:ext cx="1057237" cy="1082028"/>
      </dsp:txXfrm>
    </dsp:sp>
    <dsp:sp modelId="{11F11881-67C4-464B-B2A0-7F15A4CA74F3}">
      <dsp:nvSpPr>
        <dsp:cNvPr id="0" name=""/>
        <dsp:cNvSpPr/>
      </dsp:nvSpPr>
      <dsp:spPr>
        <a:xfrm rot="11092833">
          <a:off x="1245992" y="2780308"/>
          <a:ext cx="233743" cy="27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315988" y="2838993"/>
        <a:ext cx="163620" cy="167105"/>
      </dsp:txXfrm>
    </dsp:sp>
    <dsp:sp modelId="{18343954-0F46-49EC-800A-08714300477C}">
      <dsp:nvSpPr>
        <dsp:cNvPr id="0" name=""/>
        <dsp:cNvSpPr/>
      </dsp:nvSpPr>
      <dsp:spPr>
        <a:xfrm>
          <a:off x="13538" y="2153609"/>
          <a:ext cx="1123021" cy="1397366"/>
        </a:xfrm>
        <a:prstGeom prst="roundRect">
          <a:avLst>
            <a:gd name="adj" fmla="val 1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5%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Research, professionalism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Ethics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Digital library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tx1"/>
              </a:solidFill>
            </a:rPr>
            <a:t> </a:t>
          </a:r>
        </a:p>
      </dsp:txBody>
      <dsp:txXfrm>
        <a:off x="46430" y="2186501"/>
        <a:ext cx="1057237" cy="1331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288FC-F88B-4C91-801C-45DFA260AD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C2A14-3DCC-4989-993C-914C0D6C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2365-84F5-4DF1-934D-A6927731EA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1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57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42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1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6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8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0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8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2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AFDE-BF60-4736-AA0C-50E1292BE5C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c4dab44b-8421-4bb4-908e-69a7927adb1d"/>
          <p:cNvSpPr>
            <a:spLocks noChangeAspect="1" noChangeArrowheads="1"/>
          </p:cNvSpPr>
          <p:nvPr/>
        </p:nvSpPr>
        <p:spPr bwMode="auto">
          <a:xfrm>
            <a:off x="3328543" y="29370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7" name="Picture 6" descr="Logo Bismill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2029" y="1560426"/>
            <a:ext cx="4602343" cy="40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Mechanical </a:t>
            </a:r>
            <a:r>
              <a:rPr lang="en-US" altLang="en-US" sz="2800" dirty="0" smtClean="0">
                <a:solidFill>
                  <a:schemeClr val="accent1"/>
                </a:solidFill>
              </a:rPr>
              <a:t>(Osteoarthritis)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Inflammatory (RA, SPA)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Infective (Septic, </a:t>
            </a:r>
            <a:r>
              <a:rPr lang="en-US" altLang="en-US" sz="2800" dirty="0" err="1" smtClean="0"/>
              <a:t>Tuberculous</a:t>
            </a:r>
            <a:r>
              <a:rPr lang="en-US" altLang="en-US" sz="2800" dirty="0" smtClean="0"/>
              <a:t>)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 Crystal </a:t>
            </a:r>
            <a:r>
              <a:rPr lang="en-US" altLang="en-US" sz="2800" dirty="0" err="1" smtClean="0"/>
              <a:t>arthropathy</a:t>
            </a:r>
            <a:r>
              <a:rPr lang="en-US" altLang="en-US" sz="2800" dirty="0" smtClean="0"/>
              <a:t> (Gout)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6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Protective mechanism of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3076" name="Picture 4" descr="Synovial Joints - Physi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1600200"/>
            <a:ext cx="6059496" cy="45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440" y="1066800"/>
            <a:ext cx="9889172" cy="4541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122" name="Picture 2" descr="What Is Osteoarthritis (OA)? | Pain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96" y="1283937"/>
            <a:ext cx="9010404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Osteoarthritis-definition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440" y="1066800"/>
            <a:ext cx="9889172" cy="4541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 algn="ctr">
              <a:buNone/>
            </a:pPr>
            <a:r>
              <a:rPr lang="en-US" altLang="en-US" sz="2800" dirty="0" smtClean="0"/>
              <a:t>“</a:t>
            </a:r>
            <a:r>
              <a:rPr lang="en-US" altLang="en-US" sz="2800" dirty="0" smtClean="0">
                <a:solidFill>
                  <a:srgbClr val="FF0000"/>
                </a:solidFill>
              </a:rPr>
              <a:t>Deterioration of articular cartilage </a:t>
            </a:r>
            <a:r>
              <a:rPr lang="en-US" altLang="en-US" sz="2800" dirty="0" smtClean="0"/>
              <a:t>resulting in bones rubbing together and creating pain, stiffness and impaired movement”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7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Anatomy &amp; Physiology</a:t>
            </a:r>
            <a:br>
              <a:rPr lang="en-US" dirty="0" smtClean="0"/>
            </a:br>
            <a:r>
              <a:rPr lang="en-US" dirty="0" smtClean="0"/>
              <a:t>(Horizontal Integration)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4640" y="1844041"/>
            <a:ext cx="6553200" cy="4920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0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Symptomatic Osteoarthritis </a:t>
            </a:r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 (9% men, 18% women – above 60 years of age)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C00000"/>
                </a:solidFill>
              </a:rPr>
              <a:t>Aging Population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2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1173480"/>
            <a:ext cx="9995852" cy="4815840"/>
          </a:xfrm>
        </p:spPr>
        <p:txBody>
          <a:bodyPr>
            <a:normAutofit fontScale="92500" lnSpcReduction="10000"/>
          </a:bodyPr>
          <a:lstStyle/>
          <a:p>
            <a:endParaRPr lang="en-US" altLang="en-US" sz="2800" dirty="0" smtClean="0"/>
          </a:p>
          <a:p>
            <a:r>
              <a:rPr lang="en-US" altLang="en-US" sz="2800" dirty="0" smtClean="0"/>
              <a:t>Age &amp; Gender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 smtClean="0"/>
              <a:t>Obesity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 smtClean="0"/>
              <a:t>Traumatic injury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Genetic predisposition (cartilage morphogenesis)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 smtClean="0"/>
              <a:t>Occupation (competitive sports)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1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 smtClean="0"/>
              <a:t> Pain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 smtClean="0"/>
              <a:t>Crepitus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Restricted motion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Deformities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6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Types of 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Primary</a:t>
            </a:r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(idiopathic)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 Secondary</a:t>
            </a:r>
          </a:p>
          <a:p>
            <a:pPr marL="0" indent="0">
              <a:buNone/>
            </a:pPr>
            <a:r>
              <a:rPr lang="en-US" altLang="en-US" sz="2800" dirty="0" smtClean="0"/>
              <a:t>     (congenital factors, trauma, other types of arthritis, endocrine and metabolic disorders)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Joint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Primary OA</a:t>
            </a:r>
          </a:p>
          <a:p>
            <a:pPr marL="0" indent="0">
              <a:buNone/>
            </a:pPr>
            <a:r>
              <a:rPr lang="en-US" altLang="en-US" sz="2800" dirty="0" smtClean="0"/>
              <a:t>    (Knee, Hip, Hands (CMC, Nodal OA)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 smtClean="0"/>
              <a:t> Secondary OA</a:t>
            </a:r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(Atypical – shoulder, wrist)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0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c4dab44b-8421-4bb4-908e-69a7927adb1d"/>
          <p:cNvSpPr>
            <a:spLocks noChangeAspect="1" noChangeArrowheads="1"/>
          </p:cNvSpPr>
          <p:nvPr/>
        </p:nvSpPr>
        <p:spPr bwMode="auto">
          <a:xfrm>
            <a:off x="3328543" y="29370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2050" name="Picture 2" descr="Diseases of the Heart Explained in the Quran - Ahlul Bait Foundation of  South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77" y="0"/>
            <a:ext cx="8011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7" name="Picture 2" descr="http://www.epainassist.com/images/Article-Images/Haberdens-N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0840" y="1600200"/>
            <a:ext cx="64770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Grades of 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6146" name="Picture 2" descr="Ensemble deep-learning networks for automated osteoarthritis grading in  knee X-ray images | Scientific Re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83" y="1988503"/>
            <a:ext cx="10769681" cy="36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Complications of 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 err="1" smtClean="0"/>
              <a:t>Chondrolysis</a:t>
            </a: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Stress fractures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 smtClean="0"/>
              <a:t>Pinched nerve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6" name="Picture 2" descr="https://www.consumerhealthdigest.com/wp-content/uploads/2017/10/detect-arthritis-in-an-x-r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1611" y="1767840"/>
            <a:ext cx="822960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0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 smtClean="0"/>
              <a:t>Non-pharmacological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Pharmacological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9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Non-pharmacological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 smtClean="0"/>
              <a:t>Life </a:t>
            </a:r>
            <a:r>
              <a:rPr lang="en-US" altLang="en-US" sz="2800" dirty="0"/>
              <a:t>style </a:t>
            </a:r>
            <a:r>
              <a:rPr lang="en-US" altLang="en-US" sz="2800" dirty="0" smtClean="0"/>
              <a:t>modifications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Weight reduction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Assistive devices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 smtClean="0"/>
              <a:t>Knee braces, shoe insoles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Physiotherapy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harmacological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sz="2800" dirty="0" smtClean="0"/>
              <a:t>Pain relief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Acetaminophen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NSAIDs (topical, oral)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Opioids (weaker)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6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Intra-Articular Injections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https://fthmb.tqn.com/zfunjoFYVQcwwDyNuiCGmLkW56g=/768x0/filters:no_upscale()/GettyImages-82155147-569c27363df78cafda9928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9360" y="1737360"/>
            <a:ext cx="7239000" cy="4684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3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Joint Replacement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http://totalphysiocare.com.au/wp-content/uploads/2016/12/TKJR-X-R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5803" y="1554480"/>
            <a:ext cx="7004404" cy="4968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9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963748"/>
          </a:xfrm>
        </p:spPr>
        <p:txBody>
          <a:bodyPr/>
          <a:lstStyle/>
          <a:p>
            <a:pPr algn="ctr"/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5196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Osteoarthritis is the most common reason for joint pain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 OA commonly affects aging population. Always look for secondary causes in a young patient with OA.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 algn="ctr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20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cs typeface="Arial" pitchFamily="34" charset="0"/>
            </a:endParaRPr>
          </a:p>
          <a:p>
            <a:endParaRPr lang="en-US" altLang="en-US" sz="2800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3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1" y="1905000"/>
          <a:ext cx="3352799" cy="29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3080" y="624110"/>
            <a:ext cx="9982200" cy="128089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9600" y="1676401"/>
            <a:ext cx="5486400" cy="4449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3368" y="1676401"/>
            <a:ext cx="5389033" cy="4449763"/>
          </a:xfrm>
        </p:spPr>
        <p:txBody>
          <a:bodyPr/>
          <a:lstStyle/>
          <a:p>
            <a:pPr lvl="0"/>
            <a:r>
              <a:rPr lang="en-US" sz="2400" dirty="0"/>
              <a:t>To impart evidence based research oriented medical </a:t>
            </a:r>
            <a:r>
              <a:rPr lang="en-US" sz="2400" dirty="0" smtClean="0"/>
              <a:t>education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To provide best possible patient </a:t>
            </a:r>
            <a:r>
              <a:rPr lang="en-US" sz="2400" dirty="0" smtClean="0"/>
              <a:t>care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To inculcate the values of mutual respect and ethical practice of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963748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5196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 algn="ctr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20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cs typeface="Arial" pitchFamily="34" charset="0"/>
            </a:endParaRPr>
          </a:p>
          <a:p>
            <a:endParaRPr lang="en-US" altLang="en-US" sz="2800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758440"/>
            <a:ext cx="4762500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6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229"/>
            <a:ext cx="10058400" cy="1207008"/>
          </a:xfrm>
        </p:spPr>
        <p:txBody>
          <a:bodyPr>
            <a:normAutofit/>
          </a:bodyPr>
          <a:lstStyle/>
          <a:p>
            <a:r>
              <a:rPr lang="en-US" sz="2400" b="1" spc="-75" dirty="0">
                <a:solidFill>
                  <a:srgbClr val="C00000"/>
                </a:solidFill>
              </a:rPr>
              <a:t> Professor Umar Model of  Integrated Lecture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2C6E-C712-42CF-A5C8-9DB515D49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1415" y="2304336"/>
            <a:ext cx="7765367" cy="4052015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6714805"/>
              </p:ext>
            </p:extLst>
          </p:nvPr>
        </p:nvGraphicFramePr>
        <p:xfrm>
          <a:off x="7721600" y="1647484"/>
          <a:ext cx="4274995" cy="44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739" y="511205"/>
            <a:ext cx="1420491" cy="9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2286000"/>
            <a:ext cx="12090400" cy="18764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101600" y="2726532"/>
            <a:ext cx="12192000" cy="2014539"/>
          </a:xfrm>
        </p:spPr>
        <p:txBody>
          <a:bodyPr rtlCol="0">
            <a:no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RHEUMATOLOGY</a:t>
            </a:r>
            <a:br>
              <a:rPr lang="en-US" sz="3200" b="1" dirty="0" smtClean="0">
                <a:solidFill>
                  <a:schemeClr val="bg2"/>
                </a:solidFill>
              </a:rPr>
            </a:br>
            <a:r>
              <a:rPr lang="en-US" sz="3200" b="1" dirty="0" smtClean="0">
                <a:solidFill>
                  <a:schemeClr val="bg2"/>
                </a:solidFill>
              </a:rPr>
              <a:t>LECTURE:2                     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34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-1930400" y="5715000"/>
            <a:ext cx="8534400" cy="1676400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4876801" y="457201"/>
            <a:ext cx="228176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45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359" y="1253067"/>
            <a:ext cx="9037321" cy="20692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“Osteoarthritis”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968" y="4278489"/>
            <a:ext cx="8915399" cy="1456267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Dr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Shamaila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Mumtaz</a:t>
            </a:r>
            <a:endParaRPr lang="en-US" sz="2000" b="1" dirty="0" smtClean="0"/>
          </a:p>
          <a:p>
            <a:r>
              <a:rPr lang="en-US" sz="2000" b="1" dirty="0" smtClean="0"/>
              <a:t>FCPS (Medicine), FCPS (Rheumatology)</a:t>
            </a:r>
          </a:p>
          <a:p>
            <a:r>
              <a:rPr lang="en-US" sz="2000" b="1" dirty="0" smtClean="0"/>
              <a:t>Rheumatologist, Rawalpindi Medical University</a:t>
            </a:r>
          </a:p>
          <a:p>
            <a:endParaRPr lang="en-US" sz="2400" b="1" dirty="0" smtClean="0"/>
          </a:p>
        </p:txBody>
      </p:sp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266410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8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762000"/>
            <a:ext cx="10607041" cy="54559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At the end of this session students will be able to </a:t>
            </a:r>
            <a:r>
              <a:rPr lang="en-US" sz="2800" dirty="0" smtClean="0">
                <a:solidFill>
                  <a:schemeClr val="tx1"/>
                </a:solidFill>
              </a:rPr>
              <a:t>learn: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/>
              <a:t>How to diagnose “osteoarthritis”  on the basis of history and examination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/>
              <a:t> </a:t>
            </a:r>
            <a:r>
              <a:rPr lang="en-US" sz="2800" dirty="0" smtClean="0"/>
              <a:t>Relevant Investigations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/>
              <a:t>G</a:t>
            </a:r>
            <a:r>
              <a:rPr lang="en-US" sz="2800" dirty="0" smtClean="0"/>
              <a:t>uidelines and recent advances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31" t="7436" r="20910" b="11437"/>
          <a:stretch/>
        </p:blipFill>
        <p:spPr>
          <a:xfrm>
            <a:off x="8137947" y="4333526"/>
            <a:ext cx="3794973" cy="20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err="1" smtClean="0"/>
              <a:t>Rheumatological</a:t>
            </a:r>
            <a:r>
              <a:rPr lang="en-AU" altLang="en-US" dirty="0" smtClean="0"/>
              <a:t>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9675812" cy="4572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3200" dirty="0" smtClean="0">
                <a:latin typeface="Lucida Sans" pitchFamily="34" charset="0"/>
              </a:rPr>
              <a:t> </a:t>
            </a:r>
            <a:r>
              <a:rPr lang="en-US" altLang="en-US" sz="2800" dirty="0">
                <a:solidFill>
                  <a:schemeClr val="accent1"/>
                </a:solidFill>
                <a:latin typeface="Lucida Sans" pitchFamily="34" charset="0"/>
              </a:rPr>
              <a:t>Joint Diseases (Arthritis)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>
                <a:latin typeface="Lucida Sans" pitchFamily="34" charset="0"/>
              </a:rPr>
              <a:t> Soft tissue Rheumatism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>
                <a:latin typeface="Lucida Sans" pitchFamily="34" charset="0"/>
              </a:rPr>
              <a:t> Systemic Diseases (</a:t>
            </a:r>
            <a:r>
              <a:rPr lang="en-US" altLang="en-US" sz="2800" dirty="0" smtClean="0">
                <a:latin typeface="Lucida Sans" pitchFamily="34" charset="0"/>
              </a:rPr>
              <a:t>Auto-immune/</a:t>
            </a:r>
            <a:r>
              <a:rPr lang="en-US" altLang="en-US" sz="2800" dirty="0" err="1" smtClean="0">
                <a:latin typeface="Lucida Sans" pitchFamily="34" charset="0"/>
              </a:rPr>
              <a:t>Vasculitis</a:t>
            </a:r>
            <a:r>
              <a:rPr lang="en-US" altLang="en-US" sz="2800" dirty="0" smtClean="0">
                <a:latin typeface="Lucida Sans" pitchFamily="34" charset="0"/>
              </a:rPr>
              <a:t>)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 smtClean="0">
                <a:latin typeface="Lucida Sans" pitchFamily="34" charset="0"/>
              </a:rPr>
              <a:t> Bone Disorders</a:t>
            </a:r>
            <a:endParaRPr lang="en-US" altLang="en-US" sz="2800" dirty="0">
              <a:latin typeface="Lucida Sans" pitchFamily="34" charset="0"/>
            </a:endParaRP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5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60" y="1173480"/>
            <a:ext cx="10605452" cy="516636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endParaRPr lang="en-US" altLang="en-US" sz="2800" dirty="0" smtClean="0"/>
          </a:p>
          <a:p>
            <a:pPr marL="0" indent="0" algn="ctr">
              <a:buNone/>
            </a:pPr>
            <a:endParaRPr lang="en-US" altLang="en-US" sz="3600" dirty="0" smtClean="0"/>
          </a:p>
          <a:p>
            <a:pPr marL="0" indent="0" algn="ctr">
              <a:buNone/>
            </a:pPr>
            <a:r>
              <a:rPr lang="en-US" altLang="en-US" sz="4000" dirty="0" smtClean="0"/>
              <a:t>Core Concept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19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18664</TotalTime>
  <Words>403</Words>
  <Application>Microsoft Office PowerPoint</Application>
  <PresentationFormat>Custom</PresentationFormat>
  <Paragraphs>165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Wisp</vt:lpstr>
      <vt:lpstr>PowerPoint Presentation</vt:lpstr>
      <vt:lpstr>PowerPoint Presentation</vt:lpstr>
      <vt:lpstr>Motto                            Vision</vt:lpstr>
      <vt:lpstr> Professor Umar Model of  Integrated Lecture </vt:lpstr>
      <vt:lpstr>RHEUMATOLOGY LECTURE:2                         </vt:lpstr>
      <vt:lpstr>     “Osteoarthritis”</vt:lpstr>
      <vt:lpstr>PowerPoint Presentation</vt:lpstr>
      <vt:lpstr>Rheumatological Diseases</vt:lpstr>
      <vt:lpstr>PowerPoint Presentation</vt:lpstr>
      <vt:lpstr>Arthritis</vt:lpstr>
      <vt:lpstr>Protective mechanism of synovial joints</vt:lpstr>
      <vt:lpstr>PowerPoint Presentation</vt:lpstr>
      <vt:lpstr>Osteoarthritis-definition</vt:lpstr>
      <vt:lpstr>Anatomy &amp; Physiology (Horizontal Integration)</vt:lpstr>
      <vt:lpstr>Epidemiology</vt:lpstr>
      <vt:lpstr>Risk Factors</vt:lpstr>
      <vt:lpstr>Clinical Presentation</vt:lpstr>
      <vt:lpstr>Types of Osteoarthritis</vt:lpstr>
      <vt:lpstr>Joint Involvement</vt:lpstr>
      <vt:lpstr>Osteoarthritis</vt:lpstr>
      <vt:lpstr>Grades of Osteoarthritis</vt:lpstr>
      <vt:lpstr>Complications of Osteoarthritis</vt:lpstr>
      <vt:lpstr>Diagnosis</vt:lpstr>
      <vt:lpstr>Management</vt:lpstr>
      <vt:lpstr>Non-pharmacological</vt:lpstr>
      <vt:lpstr>Pharmacological</vt:lpstr>
      <vt:lpstr>Intra-Articular Injections</vt:lpstr>
      <vt:lpstr>Joint Replacement Surgery</vt:lpstr>
      <vt:lpstr>Take home message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ANCA Associated vasculitis</dc:title>
  <dc:creator>Microsoft account</dc:creator>
  <cp:lastModifiedBy>Windows User</cp:lastModifiedBy>
  <cp:revision>244</cp:revision>
  <dcterms:created xsi:type="dcterms:W3CDTF">2023-11-18T06:12:52Z</dcterms:created>
  <dcterms:modified xsi:type="dcterms:W3CDTF">2024-11-15T18:41:29Z</dcterms:modified>
</cp:coreProperties>
</file>