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76" r:id="rId2"/>
    <p:sldId id="306" r:id="rId3"/>
    <p:sldId id="310" r:id="rId4"/>
    <p:sldId id="311" r:id="rId5"/>
    <p:sldId id="312" r:id="rId6"/>
    <p:sldId id="315" r:id="rId7"/>
    <p:sldId id="298" r:id="rId8"/>
    <p:sldId id="277" r:id="rId9"/>
    <p:sldId id="278" r:id="rId10"/>
    <p:sldId id="297" r:id="rId11"/>
    <p:sldId id="279" r:id="rId12"/>
    <p:sldId id="303" r:id="rId13"/>
    <p:sldId id="304" r:id="rId14"/>
    <p:sldId id="283" r:id="rId15"/>
    <p:sldId id="284" r:id="rId16"/>
    <p:sldId id="285" r:id="rId17"/>
    <p:sldId id="301" r:id="rId18"/>
    <p:sldId id="287" r:id="rId19"/>
    <p:sldId id="300" r:id="rId20"/>
    <p:sldId id="288" r:id="rId21"/>
    <p:sldId id="289" r:id="rId22"/>
    <p:sldId id="290" r:id="rId23"/>
    <p:sldId id="291" r:id="rId24"/>
    <p:sldId id="292" r:id="rId25"/>
    <p:sldId id="293" r:id="rId26"/>
    <p:sldId id="302" r:id="rId27"/>
    <p:sldId id="294" r:id="rId28"/>
    <p:sldId id="295" r:id="rId29"/>
    <p:sldId id="307" r:id="rId30"/>
    <p:sldId id="308" r:id="rId31"/>
    <p:sldId id="309" r:id="rId32"/>
    <p:sldId id="314" r:id="rId33"/>
    <p:sldId id="316" r:id="rId34"/>
    <p:sldId id="29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327E98-1E10-4206-B57E-F81244DDD533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7648B2A-33ED-4028-B2F3-B4F524D3762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900" b="0" dirty="0">
              <a:solidFill>
                <a:schemeClr val="tx1"/>
              </a:solidFill>
              <a:latin typeface="+mn-lt"/>
            </a:rPr>
            <a:t>60%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Core subject</a:t>
          </a:r>
        </a:p>
      </dgm:t>
    </dgm:pt>
    <dgm:pt modelId="{D64B3BA1-266D-481E-B80B-3DF7FD909DF0}" type="parTrans" cxnId="{A95F06A7-F804-4132-957F-5832CF2EE004}">
      <dgm:prSet/>
      <dgm:spPr/>
      <dgm:t>
        <a:bodyPr/>
        <a:lstStyle/>
        <a:p>
          <a:endParaRPr lang="en-US"/>
        </a:p>
      </dgm:t>
    </dgm:pt>
    <dgm:pt modelId="{76EC814A-35FA-41ED-B10A-236B26825BA7}" type="sibTrans" cxnId="{A95F06A7-F804-4132-957F-5832CF2EE004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21F74F1-FDD4-4EA8-A5BE-6B67F4871C5A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b="0" dirty="0">
              <a:solidFill>
                <a:schemeClr val="tx1"/>
              </a:solidFill>
              <a:latin typeface="+mn-lt"/>
            </a:rPr>
            <a:t>20%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Horizontal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Integration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Physiology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Biochemistry </a:t>
          </a:r>
        </a:p>
      </dgm:t>
    </dgm:pt>
    <dgm:pt modelId="{10B33A64-CE0E-4D57-A46F-A3C1B642720B}" type="parTrans" cxnId="{DC8754B7-DCE5-4767-ACEF-E999F750C368}">
      <dgm:prSet/>
      <dgm:spPr/>
      <dgm:t>
        <a:bodyPr/>
        <a:lstStyle/>
        <a:p>
          <a:endParaRPr lang="en-US"/>
        </a:p>
      </dgm:t>
    </dgm:pt>
    <dgm:pt modelId="{D1B6DC8B-AABB-428C-BA6F-DF069B929066}" type="sibTrans" cxnId="{DC8754B7-DCE5-4767-ACEF-E999F750C368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B6E0A33C-945C-4182-8BDD-143F429DB44A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b="0" dirty="0">
              <a:solidFill>
                <a:schemeClr val="tx1"/>
              </a:solidFill>
              <a:latin typeface="+mn-lt"/>
            </a:rPr>
            <a:t>8%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Vertical integration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Pathology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Pharmacology</a:t>
          </a:r>
        </a:p>
      </dgm:t>
    </dgm:pt>
    <dgm:pt modelId="{B5331A6F-01D6-4644-B888-4B5645F13CE6}" type="parTrans" cxnId="{396A80D6-17D5-4D69-9D59-445694BF0D8E}">
      <dgm:prSet/>
      <dgm:spPr/>
      <dgm:t>
        <a:bodyPr/>
        <a:lstStyle/>
        <a:p>
          <a:endParaRPr lang="en-US"/>
        </a:p>
      </dgm:t>
    </dgm:pt>
    <dgm:pt modelId="{9B5ED3AA-8E83-460F-B86F-44104E144176}" type="sibTrans" cxnId="{396A80D6-17D5-4D69-9D59-445694BF0D8E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4AEA9772-498B-4A7D-8FBC-65C72E5384FE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b="0" dirty="0">
              <a:solidFill>
                <a:schemeClr val="tx1"/>
              </a:solidFill>
              <a:latin typeface="+mn-lt"/>
            </a:rPr>
            <a:t>7%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Vertical integration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Clinical integration</a:t>
          </a:r>
          <a:r>
            <a:rPr lang="en-US" sz="1200" b="1" dirty="0">
              <a:solidFill>
                <a:schemeClr val="tx1"/>
              </a:solidFill>
            </a:rPr>
            <a:t> </a:t>
          </a:r>
        </a:p>
      </dgm:t>
    </dgm:pt>
    <dgm:pt modelId="{06D8DAA3-4439-4E9F-A039-E909B9F94479}" type="parTrans" cxnId="{5FCD7FB6-D736-4581-AD08-E8F35A843627}">
      <dgm:prSet/>
      <dgm:spPr/>
      <dgm:t>
        <a:bodyPr/>
        <a:lstStyle/>
        <a:p>
          <a:endParaRPr lang="en-US"/>
        </a:p>
      </dgm:t>
    </dgm:pt>
    <dgm:pt modelId="{0C62EB7E-D4E0-49F5-BBB6-50EB39F6A944}" type="sibTrans" cxnId="{5FCD7FB6-D736-4581-AD08-E8F35A843627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45F05D4F-6A7F-4BA7-940D-874B1B917549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900" b="0" dirty="0">
              <a:solidFill>
                <a:schemeClr val="tx1"/>
              </a:solidFill>
              <a:latin typeface="+mn-lt"/>
            </a:rPr>
            <a:t>5%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Vertical integration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Research, professionalism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Ethics 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Digital library</a:t>
          </a:r>
        </a:p>
        <a:p>
          <a:r>
            <a:rPr lang="en-US" sz="900" b="0" dirty="0">
              <a:solidFill>
                <a:schemeClr val="tx1"/>
              </a:solidFill>
              <a:latin typeface="+mn-lt"/>
            </a:rPr>
            <a:t> </a:t>
          </a:r>
        </a:p>
      </dgm:t>
    </dgm:pt>
    <dgm:pt modelId="{EE9BDDB5-AB92-4FD3-9B7F-C659B48A0E17}" type="parTrans" cxnId="{E00CBB8F-0744-4E6B-95C1-E802B639B1DB}">
      <dgm:prSet/>
      <dgm:spPr/>
      <dgm:t>
        <a:bodyPr/>
        <a:lstStyle/>
        <a:p>
          <a:endParaRPr lang="en-US"/>
        </a:p>
      </dgm:t>
    </dgm:pt>
    <dgm:pt modelId="{2F69F2EB-6FFF-456F-A0F5-2947C5CE39EF}" type="sibTrans" cxnId="{E00CBB8F-0744-4E6B-95C1-E802B639B1DB}">
      <dgm:prSet/>
      <dgm:spPr/>
      <dgm:t>
        <a:bodyPr/>
        <a:lstStyle/>
        <a:p>
          <a:endParaRPr lang="en-US"/>
        </a:p>
      </dgm:t>
    </dgm:pt>
    <dgm:pt modelId="{67A1F69E-C926-4175-8EF0-EC9E8AFA4B46}" type="pres">
      <dgm:prSet presAssocID="{C3327E98-1E10-4206-B57E-F81244DDD533}" presName="diagram" presStyleCnt="0">
        <dgm:presLayoutVars>
          <dgm:dir/>
          <dgm:resizeHandles val="exact"/>
        </dgm:presLayoutVars>
      </dgm:prSet>
      <dgm:spPr/>
    </dgm:pt>
    <dgm:pt modelId="{5138205C-F2A8-496C-8DCF-600DE54D6393}" type="pres">
      <dgm:prSet presAssocID="{47648B2A-33ED-4028-B2F3-B4F524D3762B}" presName="node" presStyleLbl="node1" presStyleIdx="0" presStyleCnt="5" custScaleX="122350" custScaleY="161804">
        <dgm:presLayoutVars>
          <dgm:bulletEnabled val="1"/>
        </dgm:presLayoutVars>
      </dgm:prSet>
      <dgm:spPr/>
    </dgm:pt>
    <dgm:pt modelId="{D808AEBB-F837-44E3-A146-4769901CB08D}" type="pres">
      <dgm:prSet presAssocID="{76EC814A-35FA-41ED-B10A-236B26825BA7}" presName="sibTrans" presStyleLbl="sibTrans2D1" presStyleIdx="0" presStyleCnt="4"/>
      <dgm:spPr/>
    </dgm:pt>
    <dgm:pt modelId="{13B78F93-9E80-4755-A323-9689D8DECC57}" type="pres">
      <dgm:prSet presAssocID="{76EC814A-35FA-41ED-B10A-236B26825BA7}" presName="connectorText" presStyleLbl="sibTrans2D1" presStyleIdx="0" presStyleCnt="4"/>
      <dgm:spPr/>
    </dgm:pt>
    <dgm:pt modelId="{6D0BBEBF-42DC-4E79-A91E-A668B3BA1989}" type="pres">
      <dgm:prSet presAssocID="{121F74F1-FDD4-4EA8-A5BE-6B67F4871C5A}" presName="node" presStyleLbl="node1" presStyleIdx="1" presStyleCnt="5" custScaleX="126402" custScaleY="166464">
        <dgm:presLayoutVars>
          <dgm:bulletEnabled val="1"/>
        </dgm:presLayoutVars>
      </dgm:prSet>
      <dgm:spPr/>
    </dgm:pt>
    <dgm:pt modelId="{05F2F4A8-DCB8-4DEF-AC3F-2211663DBAB6}" type="pres">
      <dgm:prSet presAssocID="{D1B6DC8B-AABB-428C-BA6F-DF069B929066}" presName="sibTrans" presStyleLbl="sibTrans2D1" presStyleIdx="1" presStyleCnt="4"/>
      <dgm:spPr/>
    </dgm:pt>
    <dgm:pt modelId="{E2C657F6-1940-4324-875D-FF2FE954D413}" type="pres">
      <dgm:prSet presAssocID="{D1B6DC8B-AABB-428C-BA6F-DF069B929066}" presName="connectorText" presStyleLbl="sibTrans2D1" presStyleIdx="1" presStyleCnt="4"/>
      <dgm:spPr/>
    </dgm:pt>
    <dgm:pt modelId="{A0F5D903-B3E5-42A8-AF88-F76845A333BE}" type="pres">
      <dgm:prSet presAssocID="{B6E0A33C-945C-4182-8BDD-143F429DB44A}" presName="node" presStyleLbl="node1" presStyleIdx="2" presStyleCnt="5" custScaleX="136886" custScaleY="162588">
        <dgm:presLayoutVars>
          <dgm:bulletEnabled val="1"/>
        </dgm:presLayoutVars>
      </dgm:prSet>
      <dgm:spPr/>
    </dgm:pt>
    <dgm:pt modelId="{6C154956-750C-4CBF-BB94-422A3BEF206B}" type="pres">
      <dgm:prSet presAssocID="{9B5ED3AA-8E83-460F-B86F-44104E144176}" presName="sibTrans" presStyleLbl="sibTrans2D1" presStyleIdx="2" presStyleCnt="4"/>
      <dgm:spPr/>
    </dgm:pt>
    <dgm:pt modelId="{687127F3-6656-4F8F-8088-466EFD2A454B}" type="pres">
      <dgm:prSet presAssocID="{9B5ED3AA-8E83-460F-B86F-44104E144176}" presName="connectorText" presStyleLbl="sibTrans2D1" presStyleIdx="2" presStyleCnt="4"/>
      <dgm:spPr/>
    </dgm:pt>
    <dgm:pt modelId="{78B8B8C7-C92F-49B8-8D20-06D427A8A2FA}" type="pres">
      <dgm:prSet presAssocID="{4AEA9772-498B-4A7D-8FBC-65C72E5384FE}" presName="node" presStyleLbl="node1" presStyleIdx="3" presStyleCnt="5" custScaleX="139491" custScaleY="170346" custLinFactNeighborX="-43137" custLinFactNeighborY="1442">
        <dgm:presLayoutVars>
          <dgm:bulletEnabled val="1"/>
        </dgm:presLayoutVars>
      </dgm:prSet>
      <dgm:spPr/>
    </dgm:pt>
    <dgm:pt modelId="{11F11881-67C4-464B-B2A0-7F15A4CA74F3}" type="pres">
      <dgm:prSet presAssocID="{0C62EB7E-D4E0-49F5-BBB6-50EB39F6A944}" presName="sibTrans" presStyleLbl="sibTrans2D1" presStyleIdx="3" presStyleCnt="4"/>
      <dgm:spPr/>
    </dgm:pt>
    <dgm:pt modelId="{25C0E271-EE96-401B-BC0B-7E56E305D9C1}" type="pres">
      <dgm:prSet presAssocID="{0C62EB7E-D4E0-49F5-BBB6-50EB39F6A944}" presName="connectorText" presStyleLbl="sibTrans2D1" presStyleIdx="3" presStyleCnt="4"/>
      <dgm:spPr/>
    </dgm:pt>
    <dgm:pt modelId="{18343954-0F46-49EC-800A-08714300477C}" type="pres">
      <dgm:prSet presAssocID="{45F05D4F-6A7F-4BA7-940D-874B1B917549}" presName="node" presStyleLbl="node1" presStyleIdx="4" presStyleCnt="5" custScaleX="132199" custScaleY="207382">
        <dgm:presLayoutVars>
          <dgm:bulletEnabled val="1"/>
        </dgm:presLayoutVars>
      </dgm:prSet>
      <dgm:spPr/>
    </dgm:pt>
  </dgm:ptLst>
  <dgm:cxnLst>
    <dgm:cxn modelId="{801B3F14-506D-4B30-A731-BC5C02F9443C}" type="presOf" srcId="{45F05D4F-6A7F-4BA7-940D-874B1B917549}" destId="{18343954-0F46-49EC-800A-08714300477C}" srcOrd="0" destOrd="0" presId="urn:microsoft.com/office/officeart/2005/8/layout/process5"/>
    <dgm:cxn modelId="{887C6E17-8869-45BF-B672-929594B3EC4C}" type="presOf" srcId="{B6E0A33C-945C-4182-8BDD-143F429DB44A}" destId="{A0F5D903-B3E5-42A8-AF88-F76845A333BE}" srcOrd="0" destOrd="0" presId="urn:microsoft.com/office/officeart/2005/8/layout/process5"/>
    <dgm:cxn modelId="{884F6B1A-0A56-4255-831E-DBC3F4309F8D}" type="presOf" srcId="{0C62EB7E-D4E0-49F5-BBB6-50EB39F6A944}" destId="{25C0E271-EE96-401B-BC0B-7E56E305D9C1}" srcOrd="1" destOrd="0" presId="urn:microsoft.com/office/officeart/2005/8/layout/process5"/>
    <dgm:cxn modelId="{358BE11B-FEC3-442E-887A-7F3442C609FB}" type="presOf" srcId="{D1B6DC8B-AABB-428C-BA6F-DF069B929066}" destId="{E2C657F6-1940-4324-875D-FF2FE954D413}" srcOrd="1" destOrd="0" presId="urn:microsoft.com/office/officeart/2005/8/layout/process5"/>
    <dgm:cxn modelId="{B7A27B2A-CF98-4C35-95FF-B8E3E3BA669A}" type="presOf" srcId="{76EC814A-35FA-41ED-B10A-236B26825BA7}" destId="{13B78F93-9E80-4755-A323-9689D8DECC57}" srcOrd="1" destOrd="0" presId="urn:microsoft.com/office/officeart/2005/8/layout/process5"/>
    <dgm:cxn modelId="{8F38F570-4263-4A98-B99F-5B7583FFFDCE}" type="presOf" srcId="{0C62EB7E-D4E0-49F5-BBB6-50EB39F6A944}" destId="{11F11881-67C4-464B-B2A0-7F15A4CA74F3}" srcOrd="0" destOrd="0" presId="urn:microsoft.com/office/officeart/2005/8/layout/process5"/>
    <dgm:cxn modelId="{C3C99555-098E-4B2E-8430-35BB0EED0267}" type="presOf" srcId="{9B5ED3AA-8E83-460F-B86F-44104E144176}" destId="{687127F3-6656-4F8F-8088-466EFD2A454B}" srcOrd="1" destOrd="0" presId="urn:microsoft.com/office/officeart/2005/8/layout/process5"/>
    <dgm:cxn modelId="{C564B27C-1A06-4FDE-9B66-38D9682680EB}" type="presOf" srcId="{121F74F1-FDD4-4EA8-A5BE-6B67F4871C5A}" destId="{6D0BBEBF-42DC-4E79-A91E-A668B3BA1989}" srcOrd="0" destOrd="0" presId="urn:microsoft.com/office/officeart/2005/8/layout/process5"/>
    <dgm:cxn modelId="{E00CBB8F-0744-4E6B-95C1-E802B639B1DB}" srcId="{C3327E98-1E10-4206-B57E-F81244DDD533}" destId="{45F05D4F-6A7F-4BA7-940D-874B1B917549}" srcOrd="4" destOrd="0" parTransId="{EE9BDDB5-AB92-4FD3-9B7F-C659B48A0E17}" sibTransId="{2F69F2EB-6FFF-456F-A0F5-2947C5CE39EF}"/>
    <dgm:cxn modelId="{B7B7499A-0CDA-4D89-89D2-19B0CB59209D}" type="presOf" srcId="{4AEA9772-498B-4A7D-8FBC-65C72E5384FE}" destId="{78B8B8C7-C92F-49B8-8D20-06D427A8A2FA}" srcOrd="0" destOrd="0" presId="urn:microsoft.com/office/officeart/2005/8/layout/process5"/>
    <dgm:cxn modelId="{2052D79D-9DA6-48C0-ACEC-310FB5725A07}" type="presOf" srcId="{76EC814A-35FA-41ED-B10A-236B26825BA7}" destId="{D808AEBB-F837-44E3-A146-4769901CB08D}" srcOrd="0" destOrd="0" presId="urn:microsoft.com/office/officeart/2005/8/layout/process5"/>
    <dgm:cxn modelId="{753DE7A1-3377-4E7F-8F45-7A680E888441}" type="presOf" srcId="{9B5ED3AA-8E83-460F-B86F-44104E144176}" destId="{6C154956-750C-4CBF-BB94-422A3BEF206B}" srcOrd="0" destOrd="0" presId="urn:microsoft.com/office/officeart/2005/8/layout/process5"/>
    <dgm:cxn modelId="{A95F06A7-F804-4132-957F-5832CF2EE004}" srcId="{C3327E98-1E10-4206-B57E-F81244DDD533}" destId="{47648B2A-33ED-4028-B2F3-B4F524D3762B}" srcOrd="0" destOrd="0" parTransId="{D64B3BA1-266D-481E-B80B-3DF7FD909DF0}" sibTransId="{76EC814A-35FA-41ED-B10A-236B26825BA7}"/>
    <dgm:cxn modelId="{DD166FB6-6100-4046-8E1E-B6E2067C95E0}" type="presOf" srcId="{D1B6DC8B-AABB-428C-BA6F-DF069B929066}" destId="{05F2F4A8-DCB8-4DEF-AC3F-2211663DBAB6}" srcOrd="0" destOrd="0" presId="urn:microsoft.com/office/officeart/2005/8/layout/process5"/>
    <dgm:cxn modelId="{5FCD7FB6-D736-4581-AD08-E8F35A843627}" srcId="{C3327E98-1E10-4206-B57E-F81244DDD533}" destId="{4AEA9772-498B-4A7D-8FBC-65C72E5384FE}" srcOrd="3" destOrd="0" parTransId="{06D8DAA3-4439-4E9F-A039-E909B9F94479}" sibTransId="{0C62EB7E-D4E0-49F5-BBB6-50EB39F6A944}"/>
    <dgm:cxn modelId="{DC8754B7-DCE5-4767-ACEF-E999F750C368}" srcId="{C3327E98-1E10-4206-B57E-F81244DDD533}" destId="{121F74F1-FDD4-4EA8-A5BE-6B67F4871C5A}" srcOrd="1" destOrd="0" parTransId="{10B33A64-CE0E-4D57-A46F-A3C1B642720B}" sibTransId="{D1B6DC8B-AABB-428C-BA6F-DF069B929066}"/>
    <dgm:cxn modelId="{63A4B0BF-DF88-4F10-89BE-BCA23F887981}" type="presOf" srcId="{C3327E98-1E10-4206-B57E-F81244DDD533}" destId="{67A1F69E-C926-4175-8EF0-EC9E8AFA4B46}" srcOrd="0" destOrd="0" presId="urn:microsoft.com/office/officeart/2005/8/layout/process5"/>
    <dgm:cxn modelId="{70576DCC-33A9-42E3-9A3C-FFBA53DF6EBB}" type="presOf" srcId="{47648B2A-33ED-4028-B2F3-B4F524D3762B}" destId="{5138205C-F2A8-496C-8DCF-600DE54D6393}" srcOrd="0" destOrd="0" presId="urn:microsoft.com/office/officeart/2005/8/layout/process5"/>
    <dgm:cxn modelId="{396A80D6-17D5-4D69-9D59-445694BF0D8E}" srcId="{C3327E98-1E10-4206-B57E-F81244DDD533}" destId="{B6E0A33C-945C-4182-8BDD-143F429DB44A}" srcOrd="2" destOrd="0" parTransId="{B5331A6F-01D6-4644-B888-4B5645F13CE6}" sibTransId="{9B5ED3AA-8E83-460F-B86F-44104E144176}"/>
    <dgm:cxn modelId="{A37E7810-9DAD-4DBD-A9B0-AA3AA784303E}" type="presParOf" srcId="{67A1F69E-C926-4175-8EF0-EC9E8AFA4B46}" destId="{5138205C-F2A8-496C-8DCF-600DE54D6393}" srcOrd="0" destOrd="0" presId="urn:microsoft.com/office/officeart/2005/8/layout/process5"/>
    <dgm:cxn modelId="{C7288817-7D1F-4BEE-B58E-96F2161FAD07}" type="presParOf" srcId="{67A1F69E-C926-4175-8EF0-EC9E8AFA4B46}" destId="{D808AEBB-F837-44E3-A146-4769901CB08D}" srcOrd="1" destOrd="0" presId="urn:microsoft.com/office/officeart/2005/8/layout/process5"/>
    <dgm:cxn modelId="{C2E6E292-1B14-40FB-BB21-AFA10A5F033C}" type="presParOf" srcId="{D808AEBB-F837-44E3-A146-4769901CB08D}" destId="{13B78F93-9E80-4755-A323-9689D8DECC57}" srcOrd="0" destOrd="0" presId="urn:microsoft.com/office/officeart/2005/8/layout/process5"/>
    <dgm:cxn modelId="{11650963-9D22-42EC-8059-9FB90F0478D5}" type="presParOf" srcId="{67A1F69E-C926-4175-8EF0-EC9E8AFA4B46}" destId="{6D0BBEBF-42DC-4E79-A91E-A668B3BA1989}" srcOrd="2" destOrd="0" presId="urn:microsoft.com/office/officeart/2005/8/layout/process5"/>
    <dgm:cxn modelId="{7E768796-4D74-4C10-B2B1-7CD2AA95484E}" type="presParOf" srcId="{67A1F69E-C926-4175-8EF0-EC9E8AFA4B46}" destId="{05F2F4A8-DCB8-4DEF-AC3F-2211663DBAB6}" srcOrd="3" destOrd="0" presId="urn:microsoft.com/office/officeart/2005/8/layout/process5"/>
    <dgm:cxn modelId="{C397072D-F37C-459B-9840-E394DB2A985A}" type="presParOf" srcId="{05F2F4A8-DCB8-4DEF-AC3F-2211663DBAB6}" destId="{E2C657F6-1940-4324-875D-FF2FE954D413}" srcOrd="0" destOrd="0" presId="urn:microsoft.com/office/officeart/2005/8/layout/process5"/>
    <dgm:cxn modelId="{C178CAD0-15BF-4379-B1F5-371E8411106A}" type="presParOf" srcId="{67A1F69E-C926-4175-8EF0-EC9E8AFA4B46}" destId="{A0F5D903-B3E5-42A8-AF88-F76845A333BE}" srcOrd="4" destOrd="0" presId="urn:microsoft.com/office/officeart/2005/8/layout/process5"/>
    <dgm:cxn modelId="{8DD16474-C840-4C67-A5CE-C086017195C5}" type="presParOf" srcId="{67A1F69E-C926-4175-8EF0-EC9E8AFA4B46}" destId="{6C154956-750C-4CBF-BB94-422A3BEF206B}" srcOrd="5" destOrd="0" presId="urn:microsoft.com/office/officeart/2005/8/layout/process5"/>
    <dgm:cxn modelId="{9F15946C-7135-4942-ACE8-60C66EB3BFCC}" type="presParOf" srcId="{6C154956-750C-4CBF-BB94-422A3BEF206B}" destId="{687127F3-6656-4F8F-8088-466EFD2A454B}" srcOrd="0" destOrd="0" presId="urn:microsoft.com/office/officeart/2005/8/layout/process5"/>
    <dgm:cxn modelId="{CCD8E255-8D6D-4F9E-B402-0887D6285028}" type="presParOf" srcId="{67A1F69E-C926-4175-8EF0-EC9E8AFA4B46}" destId="{78B8B8C7-C92F-49B8-8D20-06D427A8A2FA}" srcOrd="6" destOrd="0" presId="urn:microsoft.com/office/officeart/2005/8/layout/process5"/>
    <dgm:cxn modelId="{D54D3994-E998-4001-93D2-3590167231D0}" type="presParOf" srcId="{67A1F69E-C926-4175-8EF0-EC9E8AFA4B46}" destId="{11F11881-67C4-464B-B2A0-7F15A4CA74F3}" srcOrd="7" destOrd="0" presId="urn:microsoft.com/office/officeart/2005/8/layout/process5"/>
    <dgm:cxn modelId="{EE16CD62-0727-4995-854F-23B74CF5A168}" type="presParOf" srcId="{11F11881-67C4-464B-B2A0-7F15A4CA74F3}" destId="{25C0E271-EE96-401B-BC0B-7E56E305D9C1}" srcOrd="0" destOrd="0" presId="urn:microsoft.com/office/officeart/2005/8/layout/process5"/>
    <dgm:cxn modelId="{A456DFA1-9622-4CF0-A154-8B08DBB72DEA}" type="presParOf" srcId="{67A1F69E-C926-4175-8EF0-EC9E8AFA4B46}" destId="{18343954-0F46-49EC-800A-08714300477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8205C-F2A8-496C-8DCF-600DE54D6393}">
      <dsp:nvSpPr>
        <dsp:cNvPr id="0" name=""/>
        <dsp:cNvSpPr/>
      </dsp:nvSpPr>
      <dsp:spPr>
        <a:xfrm>
          <a:off x="280631" y="155617"/>
          <a:ext cx="1239296" cy="98335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60%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Core subject</a:t>
          </a:r>
        </a:p>
      </dsp:txBody>
      <dsp:txXfrm>
        <a:off x="309433" y="184419"/>
        <a:ext cx="1181692" cy="925754"/>
      </dsp:txXfrm>
    </dsp:sp>
    <dsp:sp modelId="{D808AEBB-F837-44E3-A146-4769901CB08D}">
      <dsp:nvSpPr>
        <dsp:cNvPr id="0" name=""/>
        <dsp:cNvSpPr/>
      </dsp:nvSpPr>
      <dsp:spPr>
        <a:xfrm>
          <a:off x="1609063" y="521696"/>
          <a:ext cx="214737" cy="251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609063" y="571936"/>
        <a:ext cx="150316" cy="150721"/>
      </dsp:txXfrm>
    </dsp:sp>
    <dsp:sp modelId="{6D0BBEBF-42DC-4E79-A91E-A668B3BA1989}">
      <dsp:nvSpPr>
        <dsp:cNvPr id="0" name=""/>
        <dsp:cNvSpPr/>
      </dsp:nvSpPr>
      <dsp:spPr>
        <a:xfrm>
          <a:off x="1925091" y="141457"/>
          <a:ext cx="1280339" cy="101167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20%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Horizontal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Integration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Physiology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Biochemistry </a:t>
          </a:r>
        </a:p>
      </dsp:txBody>
      <dsp:txXfrm>
        <a:off x="1954722" y="171088"/>
        <a:ext cx="1221077" cy="952417"/>
      </dsp:txXfrm>
    </dsp:sp>
    <dsp:sp modelId="{05F2F4A8-DCB8-4DEF-AC3F-2211663DBAB6}">
      <dsp:nvSpPr>
        <dsp:cNvPr id="0" name=""/>
        <dsp:cNvSpPr/>
      </dsp:nvSpPr>
      <dsp:spPr>
        <a:xfrm rot="5527708">
          <a:off x="2425039" y="1235473"/>
          <a:ext cx="227388" cy="251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2464639" y="1247404"/>
        <a:ext cx="150721" cy="159172"/>
      </dsp:txXfrm>
    </dsp:sp>
    <dsp:sp modelId="{A0F5D903-B3E5-42A8-AF88-F76845A333BE}">
      <dsp:nvSpPr>
        <dsp:cNvPr id="0" name=""/>
        <dsp:cNvSpPr/>
      </dsp:nvSpPr>
      <dsp:spPr>
        <a:xfrm>
          <a:off x="1818898" y="1581875"/>
          <a:ext cx="1386532" cy="98812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8%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Vertical integration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Pathology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Pharmacology</a:t>
          </a:r>
        </a:p>
      </dsp:txBody>
      <dsp:txXfrm>
        <a:off x="1847839" y="1610816"/>
        <a:ext cx="1328650" cy="930240"/>
      </dsp:txXfrm>
    </dsp:sp>
    <dsp:sp modelId="{6C154956-750C-4CBF-BB94-422A3BEF206B}">
      <dsp:nvSpPr>
        <dsp:cNvPr id="0" name=""/>
        <dsp:cNvSpPr/>
      </dsp:nvSpPr>
      <dsp:spPr>
        <a:xfrm rot="10783316">
          <a:off x="1514412" y="1954656"/>
          <a:ext cx="215171" cy="251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1578963" y="2004739"/>
        <a:ext cx="150620" cy="150721"/>
      </dsp:txXfrm>
    </dsp:sp>
    <dsp:sp modelId="{78B8B8C7-C92F-49B8-8D20-06D427A8A2FA}">
      <dsp:nvSpPr>
        <dsp:cNvPr id="0" name=""/>
        <dsp:cNvSpPr/>
      </dsp:nvSpPr>
      <dsp:spPr>
        <a:xfrm>
          <a:off x="0" y="1567064"/>
          <a:ext cx="1412919" cy="103527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7%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Vertical integration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Clinical integration</a:t>
          </a:r>
          <a:r>
            <a:rPr lang="en-US" sz="1200" b="1" kern="1200" dirty="0">
              <a:solidFill>
                <a:schemeClr val="tx1"/>
              </a:solidFill>
            </a:rPr>
            <a:t> </a:t>
          </a:r>
        </a:p>
      </dsp:txBody>
      <dsp:txXfrm>
        <a:off x="30322" y="1597386"/>
        <a:ext cx="1352275" cy="974627"/>
      </dsp:txXfrm>
    </dsp:sp>
    <dsp:sp modelId="{11F11881-67C4-464B-B2A0-7F15A4CA74F3}">
      <dsp:nvSpPr>
        <dsp:cNvPr id="0" name=""/>
        <dsp:cNvSpPr/>
      </dsp:nvSpPr>
      <dsp:spPr>
        <a:xfrm rot="5480387">
          <a:off x="584781" y="2668989"/>
          <a:ext cx="210149" cy="251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615233" y="2689523"/>
        <a:ext cx="150721" cy="147104"/>
      </dsp:txXfrm>
    </dsp:sp>
    <dsp:sp modelId="{18343954-0F46-49EC-800A-08714300477C}">
      <dsp:nvSpPr>
        <dsp:cNvPr id="0" name=""/>
        <dsp:cNvSpPr/>
      </dsp:nvSpPr>
      <dsp:spPr>
        <a:xfrm>
          <a:off x="814" y="2998736"/>
          <a:ext cx="1339057" cy="1260356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5%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Vertical integration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Research, professionalism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Ethics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Digital library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  <a:latin typeface="+mn-lt"/>
            </a:rPr>
            <a:t> </a:t>
          </a:r>
        </a:p>
      </dsp:txBody>
      <dsp:txXfrm>
        <a:off x="37729" y="3035651"/>
        <a:ext cx="1265227" cy="1186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7AB63-1756-4F15-9558-E652884BC94A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59214-D465-48D8-8B49-8BBBC9414E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0F642-3219-4B62-82D7-B00182C7982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8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59214-D465-48D8-8B49-8BBBC9414E8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4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0DFE541-5C9C-48F1-BCF8-DEF2CEEA1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C653E4-42D2-4BDA-9438-2C71545C425D}" type="datetimeFigureOut">
              <a:rPr lang="en-US" smtClean="0"/>
              <a:pPr/>
              <a:t>2/25/2025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492348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medicine.medscape.com/article/167726-overview" TargetMode="External"/><Relationship Id="rId4" Type="http://schemas.openxmlformats.org/officeDocument/2006/relationships/hyperlink" Target="https://www.sciencedirect.com/topics/pharmacology-toxicology-and-pharmaceutical-science/organophosphate-poison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0266654" TargetMode="External"/><Relationship Id="rId2" Type="http://schemas.openxmlformats.org/officeDocument/2006/relationships/hyperlink" Target="https://www.ncbi.nlm.nih.gov/pmc/articles/PMC249339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ubmed/30144465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8229600" cy="4114800"/>
          </a:xfrm>
        </p:spPr>
        <p:txBody>
          <a:bodyPr>
            <a:normAutofit lnSpcReduction="10000"/>
          </a:bodyPr>
          <a:lstStyle/>
          <a:p>
            <a:pPr algn="ctr"/>
            <a:endParaRPr lang="en-US" sz="3600" b="1" dirty="0">
              <a:solidFill>
                <a:schemeClr val="accent1"/>
              </a:solidFill>
            </a:endParaRPr>
          </a:p>
          <a:p>
            <a:pPr algn="ctr"/>
            <a:endParaRPr lang="en-US" sz="3600" b="1" dirty="0">
              <a:solidFill>
                <a:schemeClr val="tx2"/>
              </a:solidFill>
            </a:endParaRPr>
          </a:p>
          <a:p>
            <a:pPr algn="ctr"/>
            <a:r>
              <a:rPr lang="en-US" sz="3600" b="1" dirty="0">
                <a:solidFill>
                  <a:schemeClr val="tx2"/>
                </a:solidFill>
              </a:rPr>
              <a:t> </a:t>
            </a:r>
            <a:r>
              <a:rPr lang="en-US" sz="4800" b="1" dirty="0">
                <a:solidFill>
                  <a:schemeClr val="tx2"/>
                </a:solidFill>
                <a:latin typeface="+mj-lt"/>
              </a:rPr>
              <a:t>ORGANO PHOSPHORUS COMPOUNDS</a:t>
            </a:r>
          </a:p>
          <a:p>
            <a:r>
              <a:rPr lang="en-US" sz="2600" dirty="0">
                <a:solidFill>
                  <a:schemeClr val="tx2"/>
                </a:solidFill>
                <a:latin typeface="+mj-lt"/>
              </a:rPr>
              <a:t>Dr </a:t>
            </a:r>
            <a:r>
              <a:rPr lang="en-US" sz="2600" dirty="0" err="1">
                <a:solidFill>
                  <a:schemeClr val="tx2"/>
                </a:solidFill>
                <a:latin typeface="+mj-lt"/>
              </a:rPr>
              <a:t>Filza</a:t>
            </a:r>
            <a:r>
              <a:rPr lang="en-US" sz="2600" dirty="0">
                <a:solidFill>
                  <a:schemeClr val="tx2"/>
                </a:solidFill>
                <a:latin typeface="+mj-lt"/>
              </a:rPr>
              <a:t> Ali</a:t>
            </a:r>
          </a:p>
          <a:p>
            <a:r>
              <a:rPr lang="en-US" sz="2600">
                <a:solidFill>
                  <a:schemeClr val="tx2"/>
                </a:solidFill>
                <a:latin typeface="+mj-lt"/>
              </a:rPr>
              <a:t>Dr </a:t>
            </a:r>
            <a:r>
              <a:rPr lang="en-US" sz="2600" dirty="0" err="1">
                <a:solidFill>
                  <a:schemeClr val="tx2"/>
                </a:solidFill>
                <a:latin typeface="+mj-lt"/>
              </a:rPr>
              <a:t>urooj</a:t>
            </a:r>
            <a:r>
              <a:rPr lang="en-US" sz="26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en-GB" sz="2600" dirty="0">
                <a:solidFill>
                  <a:schemeClr val="tx2"/>
                </a:solidFill>
                <a:latin typeface="+mj-lt"/>
              </a:rPr>
              <a:t>Forensic Medicine &amp; Toxicology</a:t>
            </a:r>
            <a:endParaRPr lang="en-US" sz="26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304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077200" cy="6477000"/>
          </a:xfrm>
        </p:spPr>
      </p:pic>
      <p:sp>
        <p:nvSpPr>
          <p:cNvPr id="3" name="Rectangle 2"/>
          <p:cNvSpPr/>
          <p:nvPr/>
        </p:nvSpPr>
        <p:spPr>
          <a:xfrm>
            <a:off x="7391400" y="0"/>
            <a:ext cx="1752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149711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249362"/>
          </a:xfrm>
        </p:spPr>
        <p:txBody>
          <a:bodyPr>
            <a:normAutofit/>
          </a:bodyPr>
          <a:lstStyle/>
          <a:p>
            <a:r>
              <a:rPr lang="en-US" dirty="0"/>
              <a:t>SIGNS &amp; SYMPTOMS </a:t>
            </a:r>
            <a:endParaRPr lang="en-US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0104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dirty="0"/>
              <a:t>The main effects of </a:t>
            </a:r>
            <a:r>
              <a:rPr lang="en-US" sz="3600" dirty="0" err="1"/>
              <a:t>organophosphorus</a:t>
            </a:r>
            <a:r>
              <a:rPr lang="en-US" sz="3600" dirty="0"/>
              <a:t>  compounds are:</a:t>
            </a:r>
            <a:br>
              <a:rPr lang="en-US" sz="3600" dirty="0"/>
            </a:br>
            <a:r>
              <a:rPr lang="en-US" sz="3600" dirty="0"/>
              <a:t>i.    Muscarinic</a:t>
            </a:r>
            <a:br>
              <a:rPr lang="en-US" sz="3600" dirty="0"/>
            </a:br>
            <a:r>
              <a:rPr lang="en-US" sz="3600" dirty="0"/>
              <a:t>ii.   Nicotine like</a:t>
            </a:r>
            <a:br>
              <a:rPr lang="en-US" sz="3600" dirty="0"/>
            </a:br>
            <a:r>
              <a:rPr lang="en-US" sz="3600" dirty="0"/>
              <a:t>iii.  On CNS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600" dirty="0">
                <a:solidFill>
                  <a:srgbClr val="FF0000"/>
                </a:solidFill>
              </a:rPr>
              <a:t>illness first effects involuntary muscles then secretary glands, voluntary muscles and then on CNS.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4200" b="1" dirty="0">
                <a:solidFill>
                  <a:schemeClr val="accent1"/>
                </a:solidFill>
              </a:rPr>
              <a:t>MUSCARINIC:-</a:t>
            </a:r>
          </a:p>
          <a:p>
            <a:pPr marL="682625" indent="-334963">
              <a:lnSpc>
                <a:spcPct val="120000"/>
              </a:lnSpc>
            </a:pPr>
            <a:r>
              <a:rPr lang="en-US" sz="3300" dirty="0" err="1"/>
              <a:t>Bradycardia</a:t>
            </a:r>
            <a:r>
              <a:rPr lang="en-US" sz="3300" dirty="0"/>
              <a:t>, and heart  block. </a:t>
            </a:r>
          </a:p>
          <a:p>
            <a:pPr marL="682625" indent="-334963">
              <a:lnSpc>
                <a:spcPct val="120000"/>
              </a:lnSpc>
            </a:pPr>
            <a:r>
              <a:rPr lang="en-US" sz="3300" dirty="0"/>
              <a:t>Tightness in chest, wheezing. </a:t>
            </a:r>
          </a:p>
          <a:p>
            <a:pPr marL="682625" indent="-334963">
              <a:lnSpc>
                <a:spcPct val="120000"/>
              </a:lnSpc>
            </a:pPr>
            <a:r>
              <a:rPr lang="en-US" sz="3300" dirty="0"/>
              <a:t>Meiosis, sweating.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606145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2801" r="3792" b="13612"/>
          <a:stretch/>
        </p:blipFill>
        <p:spPr>
          <a:xfrm>
            <a:off x="508000" y="834572"/>
            <a:ext cx="7561943" cy="5413828"/>
          </a:xfrm>
        </p:spPr>
      </p:pic>
      <p:sp>
        <p:nvSpPr>
          <p:cNvPr id="3" name="Rectangle 2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148643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"/>
            <a:ext cx="7924800" cy="6553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304312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NICOTINIC:-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4572000"/>
          </a:xfrm>
        </p:spPr>
        <p:txBody>
          <a:bodyPr>
            <a:noAutofit/>
          </a:bodyPr>
          <a:lstStyle/>
          <a:p>
            <a:pPr indent="-342900"/>
            <a:r>
              <a:rPr lang="en-US" sz="2800" dirty="0"/>
              <a:t>Fatigue</a:t>
            </a:r>
          </a:p>
          <a:p>
            <a:pPr indent="-342900"/>
            <a:r>
              <a:rPr lang="en-US" sz="2800" dirty="0"/>
              <a:t>Twitching and fasciculation</a:t>
            </a:r>
          </a:p>
          <a:p>
            <a:pPr indent="-342900"/>
            <a:r>
              <a:rPr lang="en-US" sz="2800" dirty="0"/>
              <a:t>Tremors</a:t>
            </a:r>
          </a:p>
          <a:p>
            <a:pPr indent="-342900"/>
            <a:r>
              <a:rPr lang="en-US" sz="2800" dirty="0"/>
              <a:t>Paralysis </a:t>
            </a:r>
          </a:p>
          <a:p>
            <a:pPr indent="-342900"/>
            <a:r>
              <a:rPr lang="en-US" sz="2800" dirty="0"/>
              <a:t>Dyspnea </a:t>
            </a:r>
          </a:p>
          <a:p>
            <a:pPr indent="-342900"/>
            <a:r>
              <a:rPr lang="en-US" sz="2800" dirty="0"/>
              <a:t>Pallor</a:t>
            </a:r>
          </a:p>
          <a:p>
            <a:pPr indent="-342900"/>
            <a:r>
              <a:rPr lang="en-US" sz="2800" dirty="0"/>
              <a:t>Tachycardia (from ganglionic stimulation) </a:t>
            </a:r>
          </a:p>
          <a:p>
            <a:pPr indent="-342900"/>
            <a:r>
              <a:rPr lang="en-US" sz="2800" dirty="0"/>
              <a:t>Hyperemia 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1330056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3810000" cy="1143000"/>
          </a:xfrm>
        </p:spPr>
        <p:txBody>
          <a:bodyPr>
            <a:normAutofit/>
          </a:bodyPr>
          <a:lstStyle/>
          <a:p>
            <a:r>
              <a:rPr lang="en-US" dirty="0"/>
              <a:t>ON CNS:-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077200" cy="5638800"/>
          </a:xfrm>
        </p:spPr>
        <p:txBody>
          <a:bodyPr>
            <a:normAutofit/>
          </a:bodyPr>
          <a:lstStyle/>
          <a:p>
            <a:r>
              <a:rPr lang="en-US" sz="2800" dirty="0"/>
              <a:t>Anxiety, </a:t>
            </a:r>
          </a:p>
          <a:p>
            <a:r>
              <a:rPr lang="en-US" sz="2800" dirty="0"/>
              <a:t>Restlessness, </a:t>
            </a:r>
          </a:p>
          <a:p>
            <a:r>
              <a:rPr lang="en-US" sz="2800" dirty="0"/>
              <a:t>Insomnia, nightmares </a:t>
            </a:r>
          </a:p>
          <a:p>
            <a:r>
              <a:rPr lang="en-US" sz="2800" dirty="0"/>
              <a:t>Confusions, neurosis, headache, </a:t>
            </a:r>
          </a:p>
          <a:p>
            <a:r>
              <a:rPr lang="en-US" sz="2800" dirty="0"/>
              <a:t>Ataxia, confusion ,emotional instability , giddiness. </a:t>
            </a:r>
          </a:p>
          <a:p>
            <a:r>
              <a:rPr lang="en-US" sz="2800" dirty="0"/>
              <a:t>Slurred speech, generalized  weakness, convulsions</a:t>
            </a:r>
          </a:p>
          <a:p>
            <a:r>
              <a:rPr lang="en-US" sz="2800" dirty="0"/>
              <a:t>Depressed  respiration &amp; CVS functions, </a:t>
            </a:r>
          </a:p>
          <a:p>
            <a:r>
              <a:rPr lang="en-US" sz="2800" dirty="0" err="1"/>
              <a:t>Cheyne</a:t>
            </a:r>
            <a:r>
              <a:rPr lang="en-US" sz="2800" dirty="0"/>
              <a:t> stokes breathing </a:t>
            </a:r>
          </a:p>
          <a:p>
            <a:r>
              <a:rPr lang="en-US" sz="2800" dirty="0"/>
              <a:t>Coma.  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1380214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-228600"/>
            <a:ext cx="67818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FATAL DOSE &amp; FATAL PERIOD: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7148051" cy="556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chemeClr val="tx2"/>
                </a:solidFill>
                <a:latin typeface="+mj-lt"/>
              </a:rPr>
              <a:t>Fatal dose:</a:t>
            </a:r>
            <a:endParaRPr lang="en-US" sz="3000" dirty="0">
              <a:latin typeface="+mj-lt"/>
            </a:endParaRPr>
          </a:p>
          <a:p>
            <a:pPr indent="-342900"/>
            <a:r>
              <a:rPr lang="en-US" sz="2800" dirty="0"/>
              <a:t>Poisoning can occur </a:t>
            </a:r>
            <a:r>
              <a:rPr lang="en-US" sz="2800" dirty="0">
                <a:solidFill>
                  <a:srgbClr val="FF0000"/>
                </a:solidFill>
              </a:rPr>
              <a:t>from inhalation, ingestion and absorption through the unbroken skin.</a:t>
            </a:r>
          </a:p>
          <a:p>
            <a:pPr indent="-342900"/>
            <a:r>
              <a:rPr lang="en-US" sz="2800" dirty="0"/>
              <a:t>The dose is different in each compound. The average fatal dose of: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HETP is 160 mg IV or IM.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800" dirty="0"/>
              <a:t>OMPA – 80 mg IV or IM.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800" dirty="0"/>
              <a:t>TEPP – 5 mg IV or IM.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800" dirty="0" err="1"/>
              <a:t>Melathion</a:t>
            </a:r>
            <a:r>
              <a:rPr lang="en-US" sz="2800" dirty="0"/>
              <a:t> – 1 </a:t>
            </a:r>
            <a:r>
              <a:rPr lang="en-US" sz="2800" dirty="0" err="1"/>
              <a:t>gm</a:t>
            </a:r>
            <a:r>
              <a:rPr lang="en-US" sz="2800" dirty="0"/>
              <a:t>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800" dirty="0"/>
              <a:t>Parathion – 80 mg IV or IM.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+mj-lt"/>
              </a:rPr>
              <a:t>Fatal period: </a:t>
            </a:r>
            <a:r>
              <a:rPr lang="en-US" sz="2800" dirty="0"/>
              <a:t>In fatal doses, </a:t>
            </a:r>
            <a:r>
              <a:rPr lang="en-US" sz="2800" dirty="0">
                <a:solidFill>
                  <a:srgbClr val="FF0000"/>
                </a:solidFill>
              </a:rPr>
              <a:t>death may occur within half to 3 hours </a:t>
            </a:r>
            <a:r>
              <a:rPr lang="en-US" sz="2800" dirty="0"/>
              <a:t>or sometimes be delayed for few more hours.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207912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7" t="7522" r="9121" b="24946"/>
          <a:stretch/>
        </p:blipFill>
        <p:spPr>
          <a:xfrm>
            <a:off x="457200" y="957941"/>
            <a:ext cx="7590972" cy="4528459"/>
          </a:xfrm>
        </p:spPr>
      </p:pic>
      <p:sp>
        <p:nvSpPr>
          <p:cNvPr id="3" name="Rectangle 2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1735497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39547"/>
            <a:ext cx="7620000" cy="1143000"/>
          </a:xfrm>
        </p:spPr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07909"/>
            <a:ext cx="8229600" cy="494049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Immediate treatment is necessary. It should include:</a:t>
            </a:r>
          </a:p>
          <a:p>
            <a:pPr marL="855663" indent="-514350">
              <a:lnSpc>
                <a:spcPct val="150000"/>
              </a:lnSpc>
              <a:buAutoNum type="arabicPeriod"/>
            </a:pPr>
            <a:r>
              <a:rPr lang="en-US" sz="2800" dirty="0"/>
              <a:t>Decontamination </a:t>
            </a:r>
          </a:p>
          <a:p>
            <a:pPr marL="855663" indent="-514350">
              <a:lnSpc>
                <a:spcPct val="150000"/>
              </a:lnSpc>
              <a:buAutoNum type="arabicPeriod"/>
            </a:pPr>
            <a:r>
              <a:rPr lang="en-US" sz="2800" dirty="0"/>
              <a:t>Care of airway </a:t>
            </a:r>
          </a:p>
          <a:p>
            <a:pPr marL="855663" indent="-514350">
              <a:lnSpc>
                <a:spcPct val="150000"/>
              </a:lnSpc>
              <a:buAutoNum type="arabicPeriod"/>
            </a:pPr>
            <a:r>
              <a:rPr lang="en-US" sz="2800" dirty="0"/>
              <a:t>Administration of antidote (atropine) </a:t>
            </a:r>
          </a:p>
          <a:p>
            <a:pPr marL="855663" indent="-514350">
              <a:lnSpc>
                <a:spcPct val="150000"/>
              </a:lnSpc>
              <a:buAutoNum type="arabicPeriod"/>
            </a:pPr>
            <a:r>
              <a:rPr lang="en-US" sz="2800" dirty="0"/>
              <a:t>Administration of </a:t>
            </a:r>
            <a:r>
              <a:rPr lang="en-US" sz="2800" dirty="0" err="1"/>
              <a:t>cholinestrase</a:t>
            </a:r>
            <a:r>
              <a:rPr lang="en-US" sz="2800" dirty="0"/>
              <a:t> </a:t>
            </a:r>
            <a:r>
              <a:rPr lang="en-US" sz="2800" dirty="0" err="1"/>
              <a:t>reactivaters</a:t>
            </a:r>
            <a:r>
              <a:rPr lang="en-US" sz="2800" dirty="0"/>
              <a:t> </a:t>
            </a:r>
            <a:r>
              <a:rPr lang="en-US" sz="2800" dirty="0" err="1"/>
              <a:t>i.e</a:t>
            </a:r>
            <a:r>
              <a:rPr lang="en-US" sz="2800" dirty="0"/>
              <a:t> </a:t>
            </a:r>
            <a:r>
              <a:rPr lang="en-US" sz="2800" dirty="0" err="1"/>
              <a:t>protopam</a:t>
            </a:r>
            <a:r>
              <a:rPr lang="en-US" sz="2800" dirty="0"/>
              <a:t> and </a:t>
            </a:r>
            <a:r>
              <a:rPr lang="en-US" sz="2800" dirty="0" err="1"/>
              <a:t>pralidoxime</a:t>
            </a:r>
            <a:r>
              <a:rPr lang="en-US" sz="2800" dirty="0"/>
              <a:t> chloride</a:t>
            </a:r>
          </a:p>
          <a:p>
            <a:pPr marL="855663" indent="-514350">
              <a:lnSpc>
                <a:spcPct val="150000"/>
              </a:lnSpc>
              <a:buAutoNum type="arabicPeriod"/>
            </a:pPr>
            <a:r>
              <a:rPr lang="en-US" sz="2800" dirty="0"/>
              <a:t>General measures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2297474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5800"/>
            <a:ext cx="8077200" cy="5486400"/>
          </a:xfrm>
        </p:spPr>
      </p:pic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347539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374" y="406695"/>
            <a:ext cx="61722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7E66BDB-964D-D567-FF4D-5673F0C6C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8067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305800" cy="59436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Remove  from source: </a:t>
            </a:r>
            <a:r>
              <a:rPr lang="en-US" sz="2800" dirty="0"/>
              <a:t>the patient must be removed from the source of exposure and stripped of all the clothes. </a:t>
            </a:r>
          </a:p>
          <a:p>
            <a:pPr algn="just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Skin washing: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/>
              <a:t>skin and mucous membranes should be washed with copious amount of tap water and soap when the poison comes in contact with skin and mucous membrane. </a:t>
            </a:r>
          </a:p>
          <a:p>
            <a:pPr marL="347663" indent="0" algn="just">
              <a:buNone/>
            </a:pPr>
            <a:r>
              <a:rPr lang="en-US" sz="2800" dirty="0"/>
              <a:t>Gastric lavage is done when poison is ingested. If the  equipment for lavage is not available then remove by giving 1 liter of water, milk or induce vomiting,  solution of sodium </a:t>
            </a:r>
            <a:r>
              <a:rPr lang="en-US" sz="2800" dirty="0" err="1"/>
              <a:t>sulphate</a:t>
            </a:r>
            <a:r>
              <a:rPr lang="en-US" sz="2800" dirty="0"/>
              <a:t> may be given.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2987552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1534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Atropinization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:- </a:t>
            </a:r>
            <a:r>
              <a:rPr lang="en-US" sz="2800" dirty="0"/>
              <a:t>atropine blocks the peripheral (muscarinic) actions of excessive acetylcholine levels. The patient should be fully </a:t>
            </a:r>
            <a:r>
              <a:rPr lang="en-US" sz="2800" dirty="0" err="1"/>
              <a:t>atropinized</a:t>
            </a:r>
            <a:r>
              <a:rPr lang="en-US" sz="2800" dirty="0"/>
              <a:t> by administration of 2 mg every 15 -30 minutes IM or IV till atropine effects appear. 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Flushed face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Dry mouth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Dilated pupils 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Fast pulse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And warm skin </a:t>
            </a:r>
          </a:p>
          <a:p>
            <a:pPr marL="639763" lvl="1" indent="-292100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As much as 12 mg of atropine has been given safely in first 2 hours.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53200" y="0"/>
            <a:ext cx="25908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Horizontal  Integration </a:t>
            </a:r>
          </a:p>
        </p:txBody>
      </p:sp>
    </p:spTree>
    <p:extLst>
      <p:ext uri="{BB962C8B-B14F-4D97-AF65-F5344CB8AC3E}">
        <p14:creationId xmlns:p14="http://schemas.microsoft.com/office/powerpoint/2010/main" val="828777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PROTOPAM CHLORIDE:-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924800" cy="5105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Injection:-</a:t>
            </a:r>
          </a:p>
          <a:p>
            <a:pPr algn="just"/>
            <a:r>
              <a:rPr lang="en-US" sz="2800" dirty="0" err="1"/>
              <a:t>Pralidoxime</a:t>
            </a:r>
            <a:r>
              <a:rPr lang="en-US" sz="2800" dirty="0"/>
              <a:t> chloride </a:t>
            </a:r>
          </a:p>
          <a:p>
            <a:pPr algn="just"/>
            <a:r>
              <a:rPr lang="en-US" sz="2800" dirty="0"/>
              <a:t>Specific antidote  for </a:t>
            </a:r>
            <a:r>
              <a:rPr lang="en-US" sz="2800" dirty="0" err="1"/>
              <a:t>organophosphorus</a:t>
            </a:r>
            <a:r>
              <a:rPr lang="en-US" sz="2800" dirty="0"/>
              <a:t> compounds.</a:t>
            </a:r>
          </a:p>
          <a:p>
            <a:pPr algn="just"/>
            <a:r>
              <a:rPr lang="en-US" sz="2800" dirty="0"/>
              <a:t>The </a:t>
            </a:r>
            <a:r>
              <a:rPr lang="en-US" sz="2800" dirty="0" err="1"/>
              <a:t>oxime</a:t>
            </a:r>
            <a:r>
              <a:rPr lang="en-US" sz="2800" dirty="0"/>
              <a:t> compounds, </a:t>
            </a:r>
            <a:r>
              <a:rPr lang="en-US" sz="2800" dirty="0" err="1"/>
              <a:t>protopam</a:t>
            </a:r>
            <a:r>
              <a:rPr lang="en-US" sz="2800" dirty="0"/>
              <a:t> (</a:t>
            </a:r>
            <a:r>
              <a:rPr lang="en-US" sz="2800" dirty="0" err="1"/>
              <a:t>Pralidoxime</a:t>
            </a:r>
            <a:r>
              <a:rPr lang="en-US" sz="2800" dirty="0"/>
              <a:t> chloride) is a rapid </a:t>
            </a:r>
            <a:r>
              <a:rPr lang="en-US" sz="2800" dirty="0" err="1"/>
              <a:t>cholynestrase</a:t>
            </a:r>
            <a:r>
              <a:rPr lang="en-US" sz="2800" dirty="0"/>
              <a:t> </a:t>
            </a:r>
            <a:r>
              <a:rPr lang="en-US" sz="2800" dirty="0" err="1"/>
              <a:t>reactivator</a:t>
            </a:r>
            <a:r>
              <a:rPr lang="en-US" sz="2800" dirty="0"/>
              <a:t> and act by dephosphorylating the inactivated </a:t>
            </a:r>
            <a:r>
              <a:rPr lang="en-US" sz="2800" dirty="0" err="1"/>
              <a:t>cholynestrase</a:t>
            </a:r>
            <a:r>
              <a:rPr lang="en-US" sz="2800" dirty="0"/>
              <a:t>. It is used as a supplement to atropine therapy. The dose is 1 – 2 </a:t>
            </a:r>
            <a:r>
              <a:rPr lang="en-US" sz="2800" dirty="0" err="1"/>
              <a:t>gm</a:t>
            </a:r>
            <a:r>
              <a:rPr lang="en-US" sz="2800" dirty="0"/>
              <a:t> IV for adults and 25 – 50 mg/kg for children and repeated every 12 hours.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620232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/>
              <a:t>GENERAL MEASURES:-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Diuretics may be useful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Barbiturates or Diazepam to relieve restlessness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Exchange transfusion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Rest of the treatment is symptomatic.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2812997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POSTMORTEM APPEARANCES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marL="566928" indent="-457200">
              <a:lnSpc>
                <a:spcPct val="150000"/>
              </a:lnSpc>
            </a:pPr>
            <a:r>
              <a:rPr lang="en-US" sz="2800" dirty="0"/>
              <a:t>The changes are suggestive of asphyxia.</a:t>
            </a:r>
          </a:p>
          <a:p>
            <a:pPr marL="566928" indent="-457200">
              <a:lnSpc>
                <a:spcPct val="150000"/>
              </a:lnSpc>
            </a:pPr>
            <a:r>
              <a:rPr lang="en-US" sz="2800" dirty="0"/>
              <a:t>The appearances are external and internal.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2800" b="1" u="sng" dirty="0">
                <a:solidFill>
                  <a:schemeClr val="accent1"/>
                </a:solidFill>
              </a:rPr>
              <a:t>EXTERNAL:</a:t>
            </a:r>
          </a:p>
          <a:p>
            <a:pPr marL="566928" indent="-457200">
              <a:lnSpc>
                <a:spcPct val="150000"/>
              </a:lnSpc>
            </a:pPr>
            <a:r>
              <a:rPr lang="en-US" sz="2800" dirty="0"/>
              <a:t>Face is cyanosed</a:t>
            </a:r>
          </a:p>
          <a:p>
            <a:pPr marL="566928" indent="-457200">
              <a:lnSpc>
                <a:spcPct val="150000"/>
              </a:lnSpc>
            </a:pPr>
            <a:r>
              <a:rPr lang="en-US" sz="2800" dirty="0"/>
              <a:t>There is froth at the nose and mouth, froth may be blood stained.</a:t>
            </a:r>
          </a:p>
          <a:p>
            <a:pPr marL="566928" indent="-457200">
              <a:lnSpc>
                <a:spcPct val="150000"/>
              </a:lnSpc>
            </a:pPr>
            <a:r>
              <a:rPr lang="en-US" sz="2800" dirty="0"/>
              <a:t>Kerosene like smell may be perceived.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858000" y="0"/>
            <a:ext cx="2286000" cy="27463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Vertical  Integration </a:t>
            </a:r>
          </a:p>
        </p:txBody>
      </p:sp>
    </p:spTree>
    <p:extLst>
      <p:ext uri="{BB962C8B-B14F-4D97-AF65-F5344CB8AC3E}">
        <p14:creationId xmlns:p14="http://schemas.microsoft.com/office/powerpoint/2010/main" val="3605124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381000"/>
            <a:ext cx="8077200" cy="63246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US" sz="2800" b="1" u="sng" dirty="0">
                <a:solidFill>
                  <a:schemeClr val="accent1"/>
                </a:solidFill>
              </a:rPr>
              <a:t>INTERNAL APPEARANCES:-</a:t>
            </a:r>
          </a:p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The stomach contains </a:t>
            </a:r>
            <a:r>
              <a:rPr lang="en-US" sz="2800" dirty="0">
                <a:solidFill>
                  <a:srgbClr val="FF0000"/>
                </a:solidFill>
              </a:rPr>
              <a:t>greenish oily substances and their kerosene like or garlic smell i</a:t>
            </a:r>
            <a:r>
              <a:rPr lang="en-US" sz="2800" dirty="0"/>
              <a:t>s easily perceived.</a:t>
            </a:r>
          </a:p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The contents of the stomach are blood stained, mucosa </a:t>
            </a:r>
            <a:r>
              <a:rPr lang="en-US" sz="2800" dirty="0">
                <a:solidFill>
                  <a:srgbClr val="FF0000"/>
                </a:solidFill>
              </a:rPr>
              <a:t>congested and petechial </a:t>
            </a:r>
            <a:r>
              <a:rPr lang="en-US" sz="2800" dirty="0" err="1">
                <a:solidFill>
                  <a:srgbClr val="FF0000"/>
                </a:solidFill>
              </a:rPr>
              <a:t>haemorrhages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are seen. Other post mortem findings are:</a:t>
            </a:r>
          </a:p>
          <a:p>
            <a:pPr marL="1023937" lvl="1" indent="-457200"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Pulmonary edema </a:t>
            </a:r>
          </a:p>
          <a:p>
            <a:pPr marL="1023937" lvl="1" indent="-457200"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Capillary dilatation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6934200" y="0"/>
            <a:ext cx="22098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Vertical integration </a:t>
            </a:r>
          </a:p>
        </p:txBody>
      </p:sp>
    </p:spTree>
    <p:extLst>
      <p:ext uri="{BB962C8B-B14F-4D97-AF65-F5344CB8AC3E}">
        <p14:creationId xmlns:p14="http://schemas.microsoft.com/office/powerpoint/2010/main" val="1615172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67" y="3951316"/>
            <a:ext cx="1708265" cy="14588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442258"/>
            <a:ext cx="3200400" cy="297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1670858"/>
            <a:ext cx="373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Petechial hemorrhages on lung and gastric mucosa.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0"/>
            <a:ext cx="22098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Vertical integration </a:t>
            </a:r>
          </a:p>
        </p:txBody>
      </p:sp>
    </p:spTree>
    <p:extLst>
      <p:ext uri="{BB962C8B-B14F-4D97-AF65-F5344CB8AC3E}">
        <p14:creationId xmlns:p14="http://schemas.microsoft.com/office/powerpoint/2010/main" val="2494818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09600"/>
            <a:ext cx="8001000" cy="6019800"/>
          </a:xfrm>
        </p:spPr>
        <p:txBody>
          <a:bodyPr>
            <a:noAutofit/>
          </a:bodyPr>
          <a:lstStyle/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Petechial </a:t>
            </a:r>
            <a:r>
              <a:rPr lang="en-US" sz="2800" dirty="0" err="1"/>
              <a:t>Haemorrhages</a:t>
            </a:r>
            <a:r>
              <a:rPr lang="en-US" sz="2800" dirty="0"/>
              <a:t> and </a:t>
            </a:r>
            <a:r>
              <a:rPr lang="en-US" sz="2800" dirty="0" err="1"/>
              <a:t>Hyperaemia</a:t>
            </a:r>
            <a:r>
              <a:rPr lang="en-US" sz="2800" dirty="0"/>
              <a:t> of lungs, brain and other organs. </a:t>
            </a:r>
          </a:p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In delayed cases paralysis of the extremities may be present.</a:t>
            </a:r>
          </a:p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The </a:t>
            </a:r>
            <a:r>
              <a:rPr lang="en-US" sz="2800" dirty="0" err="1"/>
              <a:t>organo</a:t>
            </a:r>
            <a:r>
              <a:rPr lang="en-US" sz="2800" dirty="0"/>
              <a:t> phosphorus compounds resists putrefaction. </a:t>
            </a:r>
          </a:p>
          <a:p>
            <a:pPr marL="566928" indent="-457200" algn="just">
              <a:lnSpc>
                <a:spcPct val="150000"/>
              </a:lnSpc>
            </a:pPr>
            <a:r>
              <a:rPr lang="en-US" sz="2800" dirty="0"/>
              <a:t>Other poisons which resists putrefaction are: arsenic, antimony, </a:t>
            </a:r>
            <a:r>
              <a:rPr lang="en-US" sz="2800" dirty="0" err="1"/>
              <a:t>dhatura</a:t>
            </a:r>
            <a:r>
              <a:rPr lang="en-US" sz="2800" dirty="0"/>
              <a:t>, strychnine and nicotine.</a:t>
            </a:r>
          </a:p>
          <a:p>
            <a:pPr algn="just"/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0" y="0"/>
            <a:ext cx="2286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Vertical  Integration </a:t>
            </a:r>
          </a:p>
        </p:txBody>
      </p:sp>
    </p:spTree>
    <p:extLst>
      <p:ext uri="{BB962C8B-B14F-4D97-AF65-F5344CB8AC3E}">
        <p14:creationId xmlns:p14="http://schemas.microsoft.com/office/powerpoint/2010/main" val="303024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1143000"/>
          </a:xfrm>
        </p:spPr>
        <p:txBody>
          <a:bodyPr/>
          <a:lstStyle/>
          <a:p>
            <a:r>
              <a:rPr lang="en-US" dirty="0"/>
              <a:t>Medico legal Aspects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66800"/>
            <a:ext cx="80772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These compounds are </a:t>
            </a:r>
            <a:r>
              <a:rPr lang="en-US" sz="2800" dirty="0">
                <a:solidFill>
                  <a:srgbClr val="FF0000"/>
                </a:solidFill>
              </a:rPr>
              <a:t>extensively used as pesticides in agriculture.</a:t>
            </a:r>
          </a:p>
          <a:p>
            <a:pPr algn="just"/>
            <a:r>
              <a:rPr lang="en-US" sz="2800" dirty="0"/>
              <a:t> Some of these compounds are domestically used for destruction of vermin and rodents, </a:t>
            </a:r>
          </a:p>
          <a:p>
            <a:pPr algn="just"/>
            <a:r>
              <a:rPr lang="en-US" sz="2800" dirty="0"/>
              <a:t>They are easy to get when there is impulse to commit</a:t>
            </a:r>
            <a:r>
              <a:rPr lang="en-US" sz="2800" dirty="0">
                <a:solidFill>
                  <a:srgbClr val="FF0000"/>
                </a:solidFill>
              </a:rPr>
              <a:t> suicide </a:t>
            </a:r>
            <a:r>
              <a:rPr lang="en-US" sz="2800" dirty="0"/>
              <a:t>arises. </a:t>
            </a:r>
          </a:p>
          <a:p>
            <a:pPr algn="just"/>
            <a:r>
              <a:rPr lang="en-US" sz="2800" dirty="0"/>
              <a:t>These are popular </a:t>
            </a:r>
            <a:r>
              <a:rPr lang="en-US" sz="2800" dirty="0">
                <a:solidFill>
                  <a:srgbClr val="FF0000"/>
                </a:solidFill>
              </a:rPr>
              <a:t>homicidal </a:t>
            </a:r>
            <a:r>
              <a:rPr lang="en-US" sz="2800" dirty="0"/>
              <a:t>agents on account of rapid action , easy availability and their smell is masked due to mixing with alcohol.</a:t>
            </a:r>
          </a:p>
          <a:p>
            <a:pPr algn="just"/>
            <a:r>
              <a:rPr lang="en-US" sz="2800" dirty="0"/>
              <a:t> Due to spraying on fruits and crops, </a:t>
            </a:r>
            <a:r>
              <a:rPr lang="en-US" sz="2800" dirty="0">
                <a:solidFill>
                  <a:srgbClr val="FF0000"/>
                </a:solidFill>
              </a:rPr>
              <a:t>accidental </a:t>
            </a:r>
            <a:r>
              <a:rPr lang="en-US" sz="2800" dirty="0"/>
              <a:t>poisoning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can occur.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858000" y="0"/>
            <a:ext cx="22860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Vertical integration </a:t>
            </a:r>
          </a:p>
        </p:txBody>
      </p:sp>
    </p:spTree>
    <p:extLst>
      <p:ext uri="{BB962C8B-B14F-4D97-AF65-F5344CB8AC3E}">
        <p14:creationId xmlns:p14="http://schemas.microsoft.com/office/powerpoint/2010/main" val="1736329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hlinkClick r:id="rId3"/>
              </a:rPr>
              <a:t>https://www.ncbi.nlm.nih.gov/pmc/articles/PMC4923480/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hlinkClick r:id="rId4"/>
              </a:rPr>
              <a:t>https://www.sciencedirect.com/topics/pharmacology-toxicology-and-pharmaceutical-science/organophosphate-poisoning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hlinkClick r:id="rId5"/>
              </a:rPr>
              <a:t>https://emedicine.medscape.com/article/167726-overview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https://link.springer.com/article/10.2165/00139709-200322030-00004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00" y="0"/>
            <a:ext cx="11430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Research</a:t>
            </a: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082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Motto Of RMU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39900"/>
            <a:ext cx="7620000" cy="452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FB81BB-E2DB-87D1-53F9-57D268BDE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6465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Biomedical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3505200"/>
          </a:xfrm>
        </p:spPr>
        <p:txBody>
          <a:bodyPr>
            <a:normAutofit/>
          </a:bodyPr>
          <a:lstStyle/>
          <a:p>
            <a:r>
              <a:rPr lang="en-US" dirty="0"/>
              <a:t>The principle of beneficence is the obligation of physician to act for the </a:t>
            </a:r>
            <a:r>
              <a:rPr lang="en-US" b="1" dirty="0">
                <a:solidFill>
                  <a:schemeClr val="accent1"/>
                </a:solidFill>
              </a:rPr>
              <a:t>benefit of the patient </a:t>
            </a:r>
            <a:r>
              <a:rPr lang="en-US" dirty="0"/>
              <a:t>and supports a number of moral rules to protect and defend the right of others, prevent harm, remove conditions that will cause harm, help persons with disabilities, and rescue persons in danger. </a:t>
            </a:r>
            <a:br>
              <a:rPr lang="en-US" dirty="0"/>
            </a:br>
            <a:r>
              <a:rPr lang="en-US" dirty="0"/>
              <a:t>It is worth emphasizing that, the language here is one of positive requirements. The principle calls for not just avoiding harm, but also to benefit patients and to promote their welfare.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0"/>
            <a:ext cx="2182813" cy="13541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229600" y="0"/>
            <a:ext cx="914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Ethics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82756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Family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successful treatment for any poisoning must do one of three things: </a:t>
            </a:r>
          </a:p>
          <a:p>
            <a:r>
              <a:rPr lang="en-GB" dirty="0"/>
              <a:t> Empty the stomach before the poison is absorbed.</a:t>
            </a:r>
          </a:p>
          <a:p>
            <a:r>
              <a:rPr lang="en-GB" dirty="0"/>
              <a:t> Prevent the absorption of the poison. </a:t>
            </a:r>
          </a:p>
          <a:p>
            <a:r>
              <a:rPr lang="en-GB" dirty="0"/>
              <a:t>Counteract the systemic effects of the poison.</a:t>
            </a:r>
          </a:p>
          <a:p>
            <a:pPr marL="114300" indent="0">
              <a:buNone/>
            </a:pPr>
            <a:r>
              <a:rPr lang="en-US" dirty="0">
                <a:hlinkClick r:id="rId2"/>
              </a:rPr>
              <a:t>https://www.ncbi.nlm.nih.gov/pmc/articles/PMC2493390/</a:t>
            </a:r>
            <a:endParaRPr lang="en-US" dirty="0"/>
          </a:p>
          <a:p>
            <a:pPr algn="just"/>
            <a:r>
              <a:rPr lang="en-US" sz="2000" dirty="0" err="1"/>
              <a:t>Jokanović</a:t>
            </a:r>
            <a:r>
              <a:rPr lang="en-US" sz="2000" dirty="0"/>
              <a:t> M. Neurotoxic effects of </a:t>
            </a:r>
            <a:r>
              <a:rPr lang="en-US" sz="2000" dirty="0" err="1"/>
              <a:t>organophosphorus</a:t>
            </a:r>
            <a:r>
              <a:rPr lang="en-US" sz="2000" dirty="0"/>
              <a:t> pesticides and possible association with neurodegenerative diseases in man: A review. Toxicology. 2018 Dec 01;410:125-131. [</a:t>
            </a:r>
            <a:r>
              <a:rPr lang="en-US" sz="2000" dirty="0">
                <a:hlinkClick r:id="rId3"/>
              </a:rPr>
              <a:t>PubMed</a:t>
            </a:r>
            <a:r>
              <a:rPr lang="en-US" sz="2000" dirty="0"/>
              <a:t>]</a:t>
            </a:r>
          </a:p>
          <a:p>
            <a:pPr algn="just"/>
            <a:r>
              <a:rPr lang="en-US" sz="2000" dirty="0" err="1"/>
              <a:t>Naughton</a:t>
            </a:r>
            <a:r>
              <a:rPr lang="en-US" sz="2000" dirty="0"/>
              <a:t> SX, Terry AV. Neurotoxicity in acute and repeated organophosphate exposure. Toxicology. 2018 Sep 01;408:101-112. [</a:t>
            </a:r>
            <a:r>
              <a:rPr lang="en-US" sz="2000" dirty="0">
                <a:hlinkClick r:id="rId4"/>
              </a:rPr>
              <a:t>PubMed</a:t>
            </a:r>
            <a:r>
              <a:rPr lang="en-US" sz="2000" dirty="0"/>
              <a:t>]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0400" y="0"/>
            <a:ext cx="2133600" cy="27463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FAMILY MEDICINE  </a:t>
            </a:r>
          </a:p>
        </p:txBody>
      </p:sp>
    </p:spTree>
    <p:extLst>
      <p:ext uri="{BB962C8B-B14F-4D97-AF65-F5344CB8AC3E}">
        <p14:creationId xmlns:p14="http://schemas.microsoft.com/office/powerpoint/2010/main" val="26327898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95400"/>
            <a:ext cx="6172200" cy="343586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To Access Digital Library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724" y="2054655"/>
            <a:ext cx="6172200" cy="3660345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1. Go to the website of HEC National Digital Library.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2. On Home Page, click on the INSTITUTES.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3. A page will appear showing the universities from Public and Private Sector and other Institutes which have access to HEC National Digital Library HNDL.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4. Select your desired Institute.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5. A page will appear showing the resources of the institution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6. Journals and Researches will appear</a:t>
            </a:r>
          </a:p>
          <a:p>
            <a:pPr>
              <a:buNone/>
            </a:pPr>
            <a:r>
              <a:rPr lang="en-US" sz="1950" dirty="0">
                <a:latin typeface="Times New Roman" pitchFamily="18" charset="0"/>
                <a:cs typeface="Times New Roman" pitchFamily="18" charset="0"/>
              </a:rPr>
              <a:t>7. You can find a Journal by clicking on JOURNALS AND DATABASE and enter a keyword to search for your desired journal.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A61BA3-B5ED-DDC4-C4BF-13CF30BC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4709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894901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362200"/>
            <a:ext cx="1828800" cy="243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31C10F-4782-B8C1-B8C1-941C03742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3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THANK</a:t>
            </a:r>
            <a:r>
              <a:rPr lang="en-US" sz="6000" b="1" i="1" dirty="0">
                <a:solidFill>
                  <a:schemeClr val="accent1"/>
                </a:solidFill>
              </a:rPr>
              <a:t> </a:t>
            </a:r>
            <a:r>
              <a:rPr lang="en-US" sz="6000" b="1" dirty="0">
                <a:solidFill>
                  <a:schemeClr val="accent1"/>
                </a:solidFill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408945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/>
              <a:t>Vision of Rawalpindi Medical University</a:t>
            </a:r>
            <a:br>
              <a:rPr lang="en-GB" sz="3600" dirty="0"/>
            </a:br>
            <a:r>
              <a:rPr lang="en-GB" sz="3600" dirty="0"/>
              <a:t>The Dream/ Tomorrow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/>
              <a:t>To impart evidence based research oriented medical education</a:t>
            </a:r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/>
              <a:t>To provide best possible patient care</a:t>
            </a:r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/>
              <a:t>To inculcate the values of mutual respect and ethical practice of medicine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24A1F-C02D-6437-94E8-EE27E07A3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804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/>
              <a:t>Professor Umar Model of  Integrated Lecture </a:t>
            </a:r>
            <a:endParaRPr lang="en-US" sz="3600" dirty="0"/>
          </a:p>
        </p:txBody>
      </p:sp>
      <p:pic>
        <p:nvPicPr>
          <p:cNvPr id="4" name="Picture 2" descr="C:\Users\User\Downloads\WhatsApp Image 2022-10-11 at 2.02.06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4495800" cy="4495800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67739433"/>
              </p:ext>
            </p:extLst>
          </p:nvPr>
        </p:nvGraphicFramePr>
        <p:xfrm>
          <a:off x="4876800" y="1600200"/>
          <a:ext cx="3206246" cy="4400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6214462-F71B-7298-6E6B-252F5707F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717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543800" cy="756919"/>
          </a:xfrm>
        </p:spPr>
        <p:txBody>
          <a:bodyPr/>
          <a:lstStyle/>
          <a:p>
            <a:r>
              <a:rPr lang="en-US" dirty="0"/>
              <a:t>SEQUENCE OF LGIS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3198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Bell MT" pitchFamily="18" charset="0"/>
              </a:rPr>
              <a:t>Learning Objectives </a:t>
            </a:r>
          </a:p>
          <a:p>
            <a:r>
              <a:rPr lang="en-US" sz="3200" dirty="0">
                <a:latin typeface="Bell MT" pitchFamily="18" charset="0"/>
              </a:rPr>
              <a:t>Core concept </a:t>
            </a:r>
            <a:r>
              <a:rPr lang="en-US" sz="3200" i="1" dirty="0">
                <a:latin typeface="Bell MT" pitchFamily="18" charset="0"/>
              </a:rPr>
              <a:t>70 %</a:t>
            </a:r>
          </a:p>
          <a:p>
            <a:r>
              <a:rPr lang="en-US" sz="3200" dirty="0">
                <a:latin typeface="Bell MT" pitchFamily="18" charset="0"/>
              </a:rPr>
              <a:t>Horizontal integration related to Pathology and Pharmacology </a:t>
            </a:r>
            <a:r>
              <a:rPr lang="en-US" sz="3200" i="1" dirty="0">
                <a:latin typeface="Bell MT" pitchFamily="18" charset="0"/>
              </a:rPr>
              <a:t>15 %</a:t>
            </a:r>
          </a:p>
          <a:p>
            <a:r>
              <a:rPr lang="en-US" sz="32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3200" i="1" dirty="0">
                <a:latin typeface="Bell MT" pitchFamily="18" charset="0"/>
              </a:rPr>
              <a:t>10%</a:t>
            </a:r>
          </a:p>
          <a:p>
            <a:r>
              <a:rPr lang="en-US" sz="3200" dirty="0">
                <a:latin typeface="Bell MT" pitchFamily="18" charset="0"/>
              </a:rPr>
              <a:t>Research article relevant to the topic </a:t>
            </a:r>
            <a:r>
              <a:rPr lang="en-US" sz="3200" i="1" dirty="0">
                <a:latin typeface="Bell MT" pitchFamily="18" charset="0"/>
              </a:rPr>
              <a:t>3%</a:t>
            </a:r>
          </a:p>
          <a:p>
            <a:r>
              <a:rPr lang="en-US" sz="3200" dirty="0">
                <a:latin typeface="Bell MT" pitchFamily="18" charset="0"/>
              </a:rPr>
              <a:t>Ethics and family medicine </a:t>
            </a:r>
            <a:r>
              <a:rPr lang="en-US" sz="3200" i="1" dirty="0">
                <a:latin typeface="Bell MT" pitchFamily="18" charset="0"/>
              </a:rPr>
              <a:t>2%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3AB946-8762-8B97-23F9-D98284535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Objectives:</a:t>
            </a:r>
            <a:br>
              <a:rPr lang="en-US" b="1" dirty="0">
                <a:latin typeface="+mn-lt"/>
              </a:rPr>
            </a:br>
            <a:r>
              <a:rPr lang="en-US" sz="3100" dirty="0">
                <a:solidFill>
                  <a:schemeClr val="tx1"/>
                </a:solidFill>
                <a:latin typeface="+mn-lt"/>
              </a:rPr>
              <a:t>At the end of this session students will be able to:</a:t>
            </a:r>
            <a:endParaRPr lang="en-US" sz="31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US" sz="2800" dirty="0"/>
              <a:t>Enlist different types of </a:t>
            </a:r>
            <a:r>
              <a:rPr lang="en-US" sz="2800" dirty="0" err="1"/>
              <a:t>organo</a:t>
            </a:r>
            <a:r>
              <a:rPr lang="en-US" sz="2800" dirty="0"/>
              <a:t> phosphorus compounds.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800" dirty="0"/>
              <a:t>State  the  mechanism of action in humans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800" dirty="0"/>
              <a:t>Briefly explain the </a:t>
            </a:r>
            <a:r>
              <a:rPr lang="en-GB" sz="2800" dirty="0" err="1"/>
              <a:t>csign</a:t>
            </a:r>
            <a:r>
              <a:rPr lang="en-GB" sz="2800" dirty="0"/>
              <a:t> &amp; symptoms of </a:t>
            </a:r>
            <a:r>
              <a:rPr lang="en-GB" sz="2800" dirty="0" err="1"/>
              <a:t>Organoposphours</a:t>
            </a:r>
            <a:r>
              <a:rPr lang="en-GB" sz="2800" dirty="0"/>
              <a:t> compounds poisoning and its management.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800" dirty="0"/>
              <a:t>State the Medico-legal importance of  </a:t>
            </a:r>
            <a:r>
              <a:rPr lang="en-GB" sz="2800" dirty="0" err="1"/>
              <a:t>Organoposphours</a:t>
            </a:r>
            <a:r>
              <a:rPr lang="en-GB" sz="2800" dirty="0"/>
              <a:t> compounds poisoning.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GB" sz="2800" dirty="0"/>
              <a:t>Enumerate  the autopsy findings of </a:t>
            </a:r>
            <a:r>
              <a:rPr lang="en-GB" sz="2800" dirty="0" err="1"/>
              <a:t>Organoposphours</a:t>
            </a:r>
            <a:r>
              <a:rPr lang="en-GB" sz="2800" dirty="0"/>
              <a:t> compounds poisoning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F0AD80-578C-7619-5A41-884318B3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3586"/>
            <a:ext cx="6858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014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374"/>
            <a:ext cx="8229600" cy="1143000"/>
          </a:xfrm>
        </p:spPr>
        <p:txBody>
          <a:bodyPr/>
          <a:lstStyle/>
          <a:p>
            <a:r>
              <a:rPr lang="en-US" dirty="0"/>
              <a:t>INSECTICIDES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56388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2600" dirty="0"/>
              <a:t>The important insecticides are:</a:t>
            </a:r>
          </a:p>
          <a:p>
            <a:pPr lvl="1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 err="1"/>
              <a:t>Organo</a:t>
            </a:r>
            <a:r>
              <a:rPr lang="en-US" sz="2600" dirty="0"/>
              <a:t> Phosphorus Compounds, </a:t>
            </a:r>
          </a:p>
          <a:p>
            <a:pPr lvl="1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Chlorinated Compounds as D.D.T And </a:t>
            </a:r>
            <a:r>
              <a:rPr lang="en-US" sz="2600" dirty="0" err="1"/>
              <a:t>Endrin</a:t>
            </a:r>
            <a:r>
              <a:rPr lang="en-US" sz="2600" dirty="0"/>
              <a:t> </a:t>
            </a:r>
          </a:p>
          <a:p>
            <a:pPr lvl="1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Coal-tar Product </a:t>
            </a:r>
            <a:r>
              <a:rPr lang="en-US" sz="2600" dirty="0" err="1"/>
              <a:t>Nephthaline</a:t>
            </a:r>
            <a:endParaRPr lang="en-US" sz="2600" dirty="0"/>
          </a:p>
          <a:p>
            <a:pPr>
              <a:spcBef>
                <a:spcPts val="0"/>
              </a:spcBef>
            </a:pPr>
            <a:r>
              <a:rPr lang="en-US" sz="2600" dirty="0"/>
              <a:t>They are </a:t>
            </a:r>
            <a:r>
              <a:rPr lang="en-US" sz="2600" dirty="0">
                <a:solidFill>
                  <a:srgbClr val="FF0000"/>
                </a:solidFill>
              </a:rPr>
              <a:t>more toxic to human beings </a:t>
            </a:r>
            <a:r>
              <a:rPr lang="en-US" sz="2600" dirty="0"/>
              <a:t>than to rodents. 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commonly used compounds </a:t>
            </a:r>
            <a:r>
              <a:rPr lang="en-US" sz="2600" dirty="0"/>
              <a:t>are: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Alkyl Phosphates as </a:t>
            </a:r>
            <a:r>
              <a:rPr lang="en-US" sz="2600" dirty="0" err="1"/>
              <a:t>Hexa</a:t>
            </a:r>
            <a:r>
              <a:rPr lang="en-US" sz="2600" dirty="0"/>
              <a:t>-ethyl Tetra Phosphate(HETP)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Tetraethyl Pyrophosphate(TEPP)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 err="1"/>
              <a:t>Octamethyl</a:t>
            </a:r>
            <a:r>
              <a:rPr lang="en-US" sz="2600" dirty="0"/>
              <a:t> </a:t>
            </a:r>
            <a:r>
              <a:rPr lang="en-US" sz="2600" dirty="0" err="1"/>
              <a:t>Pyrophosphoramide</a:t>
            </a:r>
            <a:r>
              <a:rPr lang="en-US" sz="2600" dirty="0"/>
              <a:t>(OMPA) 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 err="1"/>
              <a:t>Malathion</a:t>
            </a:r>
            <a:r>
              <a:rPr lang="en-US" sz="2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commonly used aryl phosphates</a:t>
            </a:r>
            <a:r>
              <a:rPr lang="en-US" sz="2600" dirty="0"/>
              <a:t> are: 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/>
              <a:t>Parathion (</a:t>
            </a:r>
            <a:r>
              <a:rPr lang="en-US" sz="2600" dirty="0" err="1"/>
              <a:t>Folidol</a:t>
            </a:r>
            <a:r>
              <a:rPr lang="en-US" sz="2600" dirty="0"/>
              <a:t>) </a:t>
            </a:r>
          </a:p>
          <a:p>
            <a:pPr lvl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600" dirty="0" err="1"/>
              <a:t>Diazinon</a:t>
            </a:r>
            <a:r>
              <a:rPr lang="en-US" sz="2600" dirty="0"/>
              <a:t> (Tik-20)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42233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81"/>
            <a:ext cx="8229600" cy="1020762"/>
          </a:xfrm>
        </p:spPr>
        <p:txBody>
          <a:bodyPr/>
          <a:lstStyle/>
          <a:p>
            <a:r>
              <a:rPr lang="en-US" dirty="0"/>
              <a:t>Mechanism of Action:-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001000" cy="5257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Powerful inhibitors of cholinesterase. </a:t>
            </a:r>
          </a:p>
          <a:p>
            <a:pPr algn="just"/>
            <a:r>
              <a:rPr lang="en-US" sz="2800" dirty="0"/>
              <a:t>Site of action is </a:t>
            </a:r>
            <a:r>
              <a:rPr lang="en-US" sz="2800" dirty="0">
                <a:solidFill>
                  <a:srgbClr val="FF0000"/>
                </a:solidFill>
              </a:rPr>
              <a:t>at </a:t>
            </a:r>
            <a:r>
              <a:rPr lang="en-US" sz="2800" dirty="0" err="1">
                <a:solidFill>
                  <a:srgbClr val="FF0000"/>
                </a:solidFill>
              </a:rPr>
              <a:t>myo</a:t>
            </a:r>
            <a:r>
              <a:rPr lang="en-US" sz="2800" dirty="0">
                <a:solidFill>
                  <a:srgbClr val="FF0000"/>
                </a:solidFill>
              </a:rPr>
              <a:t>-neural junctions</a:t>
            </a:r>
            <a:r>
              <a:rPr lang="en-US" sz="2800" dirty="0"/>
              <a:t> and synapses of ganglions.</a:t>
            </a:r>
          </a:p>
          <a:p>
            <a:pPr algn="just"/>
            <a:r>
              <a:rPr lang="en-US" sz="2800" dirty="0"/>
              <a:t> At these sites normally acetylcholine is liberated from nerve stimulation. The liberated acetylcholine is hydrolyzed into choline and acetic acid by </a:t>
            </a:r>
            <a:r>
              <a:rPr lang="en-US" sz="2800" dirty="0" err="1"/>
              <a:t>cholinestrase</a:t>
            </a:r>
            <a:r>
              <a:rPr lang="en-US" sz="2800" dirty="0"/>
              <a:t>. </a:t>
            </a:r>
          </a:p>
          <a:p>
            <a:pPr algn="just"/>
            <a:r>
              <a:rPr lang="en-US" sz="2800" dirty="0"/>
              <a:t>In poisoning by </a:t>
            </a:r>
            <a:r>
              <a:rPr lang="en-US" sz="2800" dirty="0" err="1"/>
              <a:t>organo</a:t>
            </a:r>
            <a:r>
              <a:rPr lang="en-US" sz="2800" dirty="0"/>
              <a:t> phosphorus compounds, the </a:t>
            </a:r>
            <a:r>
              <a:rPr lang="en-US" sz="2800" dirty="0">
                <a:solidFill>
                  <a:srgbClr val="FF0000"/>
                </a:solidFill>
              </a:rPr>
              <a:t>activity of </a:t>
            </a:r>
            <a:r>
              <a:rPr lang="en-US" sz="2800" dirty="0" err="1">
                <a:solidFill>
                  <a:srgbClr val="FF0000"/>
                </a:solidFill>
              </a:rPr>
              <a:t>cholinestrase</a:t>
            </a:r>
            <a:r>
              <a:rPr lang="en-US" sz="2800" dirty="0">
                <a:solidFill>
                  <a:srgbClr val="FF0000"/>
                </a:solidFill>
              </a:rPr>
              <a:t> is inhibited, </a:t>
            </a:r>
            <a:r>
              <a:rPr lang="en-US" sz="2800" dirty="0"/>
              <a:t>acetylcholine is accumulated and results in hyper-excitation of voluntary and involuntary muscles.</a:t>
            </a:r>
          </a:p>
          <a:p>
            <a:pPr algn="just"/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63279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269</TotalTime>
  <Words>1541</Words>
  <Application>Microsoft Office PowerPoint</Application>
  <PresentationFormat>On-screen Show (4:3)</PresentationFormat>
  <Paragraphs>212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Bell MT</vt:lpstr>
      <vt:lpstr>Calibri</vt:lpstr>
      <vt:lpstr>Cambria</vt:lpstr>
      <vt:lpstr>Times New Roman</vt:lpstr>
      <vt:lpstr>Wingdings</vt:lpstr>
      <vt:lpstr>Adjacency</vt:lpstr>
      <vt:lpstr>PowerPoint Presentation</vt:lpstr>
      <vt:lpstr>PowerPoint Presentation</vt:lpstr>
      <vt:lpstr>Motto Of RMU</vt:lpstr>
      <vt:lpstr>Vision of Rawalpindi Medical University The Dream/ Tomorrow</vt:lpstr>
      <vt:lpstr>Professor Umar Model of  Integrated Lecture </vt:lpstr>
      <vt:lpstr>SEQUENCE OF LGIS</vt:lpstr>
      <vt:lpstr>Learning Objectives: At the end of this session students will be able to:</vt:lpstr>
      <vt:lpstr>INSECTICIDES</vt:lpstr>
      <vt:lpstr>Mechanism of Action:-</vt:lpstr>
      <vt:lpstr>PowerPoint Presentation</vt:lpstr>
      <vt:lpstr>SIGNS &amp; SYMPTOMS </vt:lpstr>
      <vt:lpstr>PowerPoint Presentation</vt:lpstr>
      <vt:lpstr>PowerPoint Presentation</vt:lpstr>
      <vt:lpstr>NICOTINIC:-</vt:lpstr>
      <vt:lpstr>ON CNS:-</vt:lpstr>
      <vt:lpstr>FATAL DOSE &amp; FATAL PERIOD: </vt:lpstr>
      <vt:lpstr>PowerPoint Presentation</vt:lpstr>
      <vt:lpstr>TREATMENT</vt:lpstr>
      <vt:lpstr>PowerPoint Presentation</vt:lpstr>
      <vt:lpstr>PowerPoint Presentation</vt:lpstr>
      <vt:lpstr>PowerPoint Presentation</vt:lpstr>
      <vt:lpstr>PROTOPAM CHLORIDE:-</vt:lpstr>
      <vt:lpstr>GENERAL MEASURES:-</vt:lpstr>
      <vt:lpstr>POSTMORTEM APPEARANCES</vt:lpstr>
      <vt:lpstr>PowerPoint Presentation</vt:lpstr>
      <vt:lpstr>PowerPoint Presentation</vt:lpstr>
      <vt:lpstr>PowerPoint Presentation</vt:lpstr>
      <vt:lpstr>Medico legal Aspects</vt:lpstr>
      <vt:lpstr>Research</vt:lpstr>
      <vt:lpstr>Biomedical Ethics</vt:lpstr>
      <vt:lpstr>Family Medicine</vt:lpstr>
      <vt:lpstr>How To Access Digital Library</vt:lpstr>
      <vt:lpstr>TEXT BOOKS &amp; PRACTICAL NOTEBOOK:</vt:lpstr>
      <vt:lpstr>THANK YOU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INSECTICIDES</dc:title>
  <dc:creator>abc</dc:creator>
  <cp:lastModifiedBy>54</cp:lastModifiedBy>
  <cp:revision>67</cp:revision>
  <dcterms:created xsi:type="dcterms:W3CDTF">2019-05-20T09:25:03Z</dcterms:created>
  <dcterms:modified xsi:type="dcterms:W3CDTF">2025-02-25T10:32:26Z</dcterms:modified>
</cp:coreProperties>
</file>