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52"/>
  </p:notesMasterIdLst>
  <p:sldIdLst>
    <p:sldId id="256" r:id="rId2"/>
    <p:sldId id="302" r:id="rId3"/>
    <p:sldId id="258" r:id="rId4"/>
    <p:sldId id="303"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07" r:id="rId35"/>
    <p:sldId id="289" r:id="rId36"/>
    <p:sldId id="290" r:id="rId37"/>
    <p:sldId id="291" r:id="rId38"/>
    <p:sldId id="292" r:id="rId39"/>
    <p:sldId id="293" r:id="rId40"/>
    <p:sldId id="294" r:id="rId41"/>
    <p:sldId id="295" r:id="rId42"/>
    <p:sldId id="296" r:id="rId43"/>
    <p:sldId id="297" r:id="rId44"/>
    <p:sldId id="298" r:id="rId45"/>
    <p:sldId id="301" r:id="rId46"/>
    <p:sldId id="304" r:id="rId47"/>
    <p:sldId id="305" r:id="rId48"/>
    <p:sldId id="306" r:id="rId49"/>
    <p:sldId id="299" r:id="rId50"/>
    <p:sldId id="300" r:id="rId5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47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a:t>
            </a:fld>
            <a:endParaRPr/>
          </a:p>
        </p:txBody>
      </p:sp>
    </p:spTree>
    <p:extLst>
      <p:ext uri="{BB962C8B-B14F-4D97-AF65-F5344CB8AC3E}">
        <p14:creationId xmlns:p14="http://schemas.microsoft.com/office/powerpoint/2010/main" val="348342597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06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39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9738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3077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663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9781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658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847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871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7415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486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355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1585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8080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2108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3573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567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0249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109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1869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7781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524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123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6601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0640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1234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4351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1232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0572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2393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1181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4182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420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7831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9417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329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33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2401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257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5" name="Google Shape;21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2427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9819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511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170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914400" y="274637"/>
            <a:ext cx="7772400" cy="1143000"/>
          </a:xfrm>
          <a:prstGeom prst="rect">
            <a:avLst/>
          </a:prstGeom>
          <a:noFill/>
          <a:ln>
            <a:noFill/>
          </a:ln>
        </p:spPr>
        <p:txBody>
          <a:bodyPr spcFirstLastPara="1" wrap="square" lIns="91425" tIns="45700" rIns="91425" bIns="91425" anchor="b"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Autofit/>
          </a:bodyPr>
          <a:lstStyle>
            <a:lvl1pPr marL="457200" lvl="0" indent="-325755" algn="l" rtl="0">
              <a:spcBef>
                <a:spcPts val="580"/>
              </a:spcBef>
              <a:spcAft>
                <a:spcPts val="0"/>
              </a:spcAft>
              <a:buSzPts val="1530"/>
              <a:buChar char="⚫"/>
              <a:defRPr/>
            </a:lvl1pPr>
            <a:lvl2pPr marL="914400" lvl="1" indent="-325755" algn="l" rtl="0">
              <a:spcBef>
                <a:spcPts val="370"/>
              </a:spcBef>
              <a:spcAft>
                <a:spcPts val="0"/>
              </a:spcAft>
              <a:buSzPts val="1530"/>
              <a:buChar char="⚫"/>
              <a:defRPr/>
            </a:lvl2pPr>
            <a:lvl3pPr marL="1371600" lvl="2" indent="-325755" algn="l" rtl="0">
              <a:spcBef>
                <a:spcPts val="370"/>
              </a:spcBef>
              <a:spcAft>
                <a:spcPts val="0"/>
              </a:spcAft>
              <a:buSzPts val="1530"/>
              <a:buChar char="⚫"/>
              <a:defRPr/>
            </a:lvl3pPr>
            <a:lvl4pPr marL="1828800" lvl="3" indent="-320039" algn="l" rtl="0">
              <a:spcBef>
                <a:spcPts val="370"/>
              </a:spcBef>
              <a:spcAft>
                <a:spcPts val="0"/>
              </a:spcAft>
              <a:buSzPts val="1440"/>
              <a:buChar char="⚫"/>
              <a:defRPr/>
            </a:lvl4pPr>
            <a:lvl5pPr marL="2286000" lvl="4" indent="-342900" algn="l" rtl="0">
              <a:spcBef>
                <a:spcPts val="370"/>
              </a:spcBef>
              <a:spcAft>
                <a:spcPts val="0"/>
              </a:spcAft>
              <a:buSzPts val="1800"/>
              <a:buChar char="o"/>
              <a:defRPr/>
            </a:lvl5pPr>
            <a:lvl6pPr marL="2743200" lvl="5" indent="-342900" algn="l" rtl="0">
              <a:spcBef>
                <a:spcPts val="370"/>
              </a:spcBef>
              <a:spcAft>
                <a:spcPts val="0"/>
              </a:spcAft>
              <a:buSzPts val="1800"/>
              <a:buChar char="•"/>
              <a:defRPr/>
            </a:lvl6pPr>
            <a:lvl7pPr marL="3200400" lvl="6" indent="-342900" algn="l" rtl="0">
              <a:spcBef>
                <a:spcPts val="370"/>
              </a:spcBef>
              <a:spcAft>
                <a:spcPts val="0"/>
              </a:spcAft>
              <a:buSzPts val="1800"/>
              <a:buChar char="•"/>
              <a:defRPr/>
            </a:lvl7pPr>
            <a:lvl8pPr marL="3657600" lvl="7" indent="-342900" algn="l" rtl="0">
              <a:spcBef>
                <a:spcPts val="370"/>
              </a:spcBef>
              <a:spcAft>
                <a:spcPts val="0"/>
              </a:spcAft>
              <a:buSzPts val="1800"/>
              <a:buChar char="•"/>
              <a:defRPr/>
            </a:lvl8pPr>
            <a:lvl9pPr marL="4114800" lvl="8" indent="-342900" algn="l" rtl="0">
              <a:spcBef>
                <a:spcPts val="370"/>
              </a:spcBef>
              <a:spcAft>
                <a:spcPts val="0"/>
              </a:spcAft>
              <a:buSzPts val="1800"/>
              <a:buChar char="•"/>
              <a:defRPr/>
            </a:lvl9pPr>
          </a:lstStyle>
          <a:p>
            <a:endParaRPr/>
          </a:p>
        </p:txBody>
      </p:sp>
      <p:sp>
        <p:nvSpPr>
          <p:cNvPr id="37" name="Google Shape;37;p4"/>
          <p:cNvSpPr txBox="1">
            <a:spLocks noGrp="1"/>
          </p:cNvSpPr>
          <p:nvPr>
            <p:ph type="dt" idx="10"/>
          </p:nvPr>
        </p:nvSpPr>
        <p:spPr>
          <a:xfrm>
            <a:off x="6172200" y="6191250"/>
            <a:ext cx="2476500" cy="4764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400">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 name="Google Shape;38;p4"/>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 name="Google Shape;39;p4"/>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
        <p:cNvGrpSpPr/>
        <p:nvPr/>
      </p:nvGrpSpPr>
      <p:grpSpPr>
        <a:xfrm>
          <a:off x="0" y="0"/>
          <a:ext cx="0" cy="0"/>
          <a:chOff x="0" y="0"/>
          <a:chExt cx="0" cy="0"/>
        </a:xfrm>
      </p:grpSpPr>
      <p:sp>
        <p:nvSpPr>
          <p:cNvPr id="21" name="Google Shape;21;p2"/>
          <p:cNvSpPr txBox="1">
            <a:spLocks noGrp="1"/>
          </p:cNvSpPr>
          <p:nvPr>
            <p:ph type="subTitle" idx="1"/>
          </p:nvPr>
        </p:nvSpPr>
        <p:spPr>
          <a:xfrm>
            <a:off x="1295400" y="3200400"/>
            <a:ext cx="6400800" cy="1600200"/>
          </a:xfrm>
          <a:prstGeom prst="rect">
            <a:avLst/>
          </a:prstGeom>
          <a:noFill/>
          <a:ln>
            <a:noFill/>
          </a:ln>
        </p:spPr>
        <p:txBody>
          <a:bodyPr spcFirstLastPara="1" wrap="square" lIns="91425" tIns="45700" rIns="91425" bIns="45700" anchor="t" anchorCtr="0">
            <a:noAutofit/>
          </a:bodyPr>
          <a:lstStyle>
            <a:lvl1pPr lvl="0" algn="ctr" rtl="0">
              <a:spcBef>
                <a:spcPts val="580"/>
              </a:spcBef>
              <a:spcAft>
                <a:spcPts val="0"/>
              </a:spcAft>
              <a:buSzPts val="2210"/>
              <a:buNone/>
              <a:defRPr sz="2600">
                <a:solidFill>
                  <a:schemeClr val="dk2"/>
                </a:solidFill>
              </a:defRPr>
            </a:lvl1pPr>
            <a:lvl2pPr lvl="1" algn="ctr" rtl="0">
              <a:spcBef>
                <a:spcPts val="370"/>
              </a:spcBef>
              <a:spcAft>
                <a:spcPts val="0"/>
              </a:spcAft>
              <a:buSzPts val="1530"/>
              <a:buNone/>
              <a:defRPr/>
            </a:lvl2pPr>
            <a:lvl3pPr lvl="2" algn="ctr" rtl="0">
              <a:spcBef>
                <a:spcPts val="370"/>
              </a:spcBef>
              <a:spcAft>
                <a:spcPts val="0"/>
              </a:spcAft>
              <a:buSzPts val="1530"/>
              <a:buNone/>
              <a:defRPr/>
            </a:lvl3pPr>
            <a:lvl4pPr lvl="3" algn="ctr" rtl="0">
              <a:spcBef>
                <a:spcPts val="370"/>
              </a:spcBef>
              <a:spcAft>
                <a:spcPts val="0"/>
              </a:spcAft>
              <a:buSzPts val="1440"/>
              <a:buNone/>
              <a:defRPr/>
            </a:lvl4pPr>
            <a:lvl5pPr lvl="4" algn="ctr" rtl="0">
              <a:spcBef>
                <a:spcPts val="370"/>
              </a:spcBef>
              <a:spcAft>
                <a:spcPts val="0"/>
              </a:spcAft>
              <a:buSzPts val="1800"/>
              <a:buNone/>
              <a:defRPr/>
            </a:lvl5pPr>
            <a:lvl6pPr lvl="5" algn="ctr" rtl="0">
              <a:spcBef>
                <a:spcPts val="370"/>
              </a:spcBef>
              <a:spcAft>
                <a:spcPts val="0"/>
              </a:spcAft>
              <a:buSzPts val="1800"/>
              <a:buNone/>
              <a:defRPr/>
            </a:lvl6pPr>
            <a:lvl7pPr lvl="6" algn="ctr" rtl="0">
              <a:spcBef>
                <a:spcPts val="370"/>
              </a:spcBef>
              <a:spcAft>
                <a:spcPts val="0"/>
              </a:spcAft>
              <a:buSzPts val="1800"/>
              <a:buNone/>
              <a:defRPr/>
            </a:lvl7pPr>
            <a:lvl8pPr lvl="7" algn="ctr" rtl="0">
              <a:spcBef>
                <a:spcPts val="370"/>
              </a:spcBef>
              <a:spcAft>
                <a:spcPts val="0"/>
              </a:spcAft>
              <a:buSzPts val="1800"/>
              <a:buNone/>
              <a:defRPr/>
            </a:lvl8pPr>
            <a:lvl9pPr lvl="8" algn="ctr" rtl="0">
              <a:spcBef>
                <a:spcPts val="370"/>
              </a:spcBef>
              <a:spcAft>
                <a:spcPts val="0"/>
              </a:spcAft>
              <a:buSzPts val="1800"/>
              <a:buNone/>
              <a:defRPr/>
            </a:lvl9pPr>
          </a:lstStyle>
          <a:p>
            <a:endParaRPr/>
          </a:p>
        </p:txBody>
      </p:sp>
      <p:sp>
        <p:nvSpPr>
          <p:cNvPr id="22" name="Google Shape;22;p2"/>
          <p:cNvSpPr txBox="1">
            <a:spLocks noGrp="1"/>
          </p:cNvSpPr>
          <p:nvPr>
            <p:ph type="ctrTitle"/>
          </p:nvPr>
        </p:nvSpPr>
        <p:spPr>
          <a:xfrm>
            <a:off x="457200" y="1505930"/>
            <a:ext cx="8229600" cy="1470000"/>
          </a:xfrm>
          <a:prstGeom prst="rect">
            <a:avLst/>
          </a:prstGeom>
          <a:noFill/>
          <a:ln>
            <a:noFill/>
          </a:ln>
        </p:spPr>
        <p:txBody>
          <a:bodyPr spcFirstLastPara="1" wrap="square" lIns="91425" tIns="45700" rIns="91425" bIns="91425" anchor="ctr" anchorCtr="0">
            <a:noAutofit/>
          </a:bodyPr>
          <a:lstStyle>
            <a:lvl1pPr lvl="0" algn="ctr" rtl="0">
              <a:spcBef>
                <a:spcPts val="0"/>
              </a:spcBef>
              <a:spcAft>
                <a:spcPts val="0"/>
              </a:spcAft>
              <a:buClr>
                <a:srgbClr val="FFFFFF"/>
              </a:buClr>
              <a:buSzPts val="4000"/>
              <a:buFont typeface="Libre Franklin"/>
              <a:buNone/>
              <a:defRPr>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2"/>
          <p:cNvSpPr txBox="1">
            <a:spLocks noGrp="1"/>
          </p:cNvSpPr>
          <p:nvPr>
            <p:ph type="dt" idx="10"/>
          </p:nvPr>
        </p:nvSpPr>
        <p:spPr>
          <a:xfrm>
            <a:off x="6172200" y="6191250"/>
            <a:ext cx="2476500" cy="4764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400">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 name="Google Shape;24;p2"/>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 name="Google Shape;25;p2"/>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extLst>
      <p:ext uri="{BB962C8B-B14F-4D97-AF65-F5344CB8AC3E}">
        <p14:creationId xmlns:p14="http://schemas.microsoft.com/office/powerpoint/2010/main" val="191942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722313" y="952500"/>
            <a:ext cx="7772400" cy="1362000"/>
          </a:xfrm>
          <a:prstGeom prst="rect">
            <a:avLst/>
          </a:prstGeom>
          <a:noFill/>
          <a:ln>
            <a:noFill/>
          </a:ln>
        </p:spPr>
        <p:txBody>
          <a:bodyPr spcFirstLastPara="1" wrap="square" lIns="91425" tIns="45700" rIns="91425" bIns="91425" anchor="b" anchorCtr="0">
            <a:noAutofit/>
          </a:bodyPr>
          <a:lstStyle>
            <a:lvl1pPr lvl="0" algn="l" rtl="0">
              <a:spcBef>
                <a:spcPts val="0"/>
              </a:spcBef>
              <a:spcAft>
                <a:spcPts val="0"/>
              </a:spcAft>
              <a:buClr>
                <a:schemeClr val="dk2"/>
              </a:buClr>
              <a:buSzPts val="4000"/>
              <a:buFont typeface="Libre Franklin"/>
              <a:buNone/>
              <a:defRPr sz="4000" b="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6"/>
          <p:cNvSpPr txBox="1">
            <a:spLocks noGrp="1"/>
          </p:cNvSpPr>
          <p:nvPr>
            <p:ph type="body" idx="1"/>
          </p:nvPr>
        </p:nvSpPr>
        <p:spPr>
          <a:xfrm>
            <a:off x="722313" y="2547938"/>
            <a:ext cx="7772400" cy="1338300"/>
          </a:xfrm>
          <a:prstGeom prst="rect">
            <a:avLst/>
          </a:prstGeom>
          <a:noFill/>
          <a:ln>
            <a:noFill/>
          </a:ln>
        </p:spPr>
        <p:txBody>
          <a:bodyPr spcFirstLastPara="1" wrap="square" lIns="91425" tIns="45700" rIns="91425" bIns="45700" anchor="t" anchorCtr="0">
            <a:noAutofit/>
          </a:bodyPr>
          <a:lstStyle>
            <a:lvl1pPr marL="457200" lvl="0" indent="-228600" algn="l" rtl="0">
              <a:spcBef>
                <a:spcPts val="580"/>
              </a:spcBef>
              <a:spcAft>
                <a:spcPts val="0"/>
              </a:spcAft>
              <a:buSzPts val="2040"/>
              <a:buNone/>
              <a:defRPr sz="2400">
                <a:solidFill>
                  <a:srgbClr val="888888"/>
                </a:solidFill>
              </a:defRPr>
            </a:lvl1pPr>
            <a:lvl2pPr marL="914400" lvl="1" indent="-228600" algn="l" rtl="0">
              <a:spcBef>
                <a:spcPts val="370"/>
              </a:spcBef>
              <a:spcAft>
                <a:spcPts val="0"/>
              </a:spcAft>
              <a:buSzPts val="1530"/>
              <a:buNone/>
              <a:defRPr sz="1800">
                <a:solidFill>
                  <a:srgbClr val="888888"/>
                </a:solidFill>
              </a:defRPr>
            </a:lvl2pPr>
            <a:lvl3pPr marL="1371600" lvl="2" indent="-228600" algn="l" rtl="0">
              <a:spcBef>
                <a:spcPts val="370"/>
              </a:spcBef>
              <a:spcAft>
                <a:spcPts val="0"/>
              </a:spcAft>
              <a:buSzPts val="1360"/>
              <a:buNone/>
              <a:defRPr sz="1600">
                <a:solidFill>
                  <a:srgbClr val="888888"/>
                </a:solidFill>
              </a:defRPr>
            </a:lvl3pPr>
            <a:lvl4pPr marL="1828800" lvl="3" indent="-228600" algn="l" rtl="0">
              <a:spcBef>
                <a:spcPts val="370"/>
              </a:spcBef>
              <a:spcAft>
                <a:spcPts val="0"/>
              </a:spcAft>
              <a:buSzPts val="1120"/>
              <a:buNone/>
              <a:defRPr sz="1400">
                <a:solidFill>
                  <a:srgbClr val="888888"/>
                </a:solidFill>
              </a:defRPr>
            </a:lvl4pPr>
            <a:lvl5pPr marL="2286000" lvl="4" indent="-228600" algn="l" rtl="0">
              <a:spcBef>
                <a:spcPts val="370"/>
              </a:spcBef>
              <a:spcAft>
                <a:spcPts val="0"/>
              </a:spcAft>
              <a:buSzPts val="1400"/>
              <a:buFont typeface="Libre Baskerville"/>
              <a:buNone/>
              <a:defRPr sz="1400">
                <a:solidFill>
                  <a:srgbClr val="888888"/>
                </a:solidFill>
              </a:defRPr>
            </a:lvl5pPr>
            <a:lvl6pPr marL="2743200" lvl="5" indent="-342900" algn="l" rtl="0">
              <a:spcBef>
                <a:spcPts val="370"/>
              </a:spcBef>
              <a:spcAft>
                <a:spcPts val="0"/>
              </a:spcAft>
              <a:buSzPts val="1800"/>
              <a:buChar char="•"/>
              <a:defRPr/>
            </a:lvl6pPr>
            <a:lvl7pPr marL="3200400" lvl="6" indent="-342900" algn="l" rtl="0">
              <a:spcBef>
                <a:spcPts val="370"/>
              </a:spcBef>
              <a:spcAft>
                <a:spcPts val="0"/>
              </a:spcAft>
              <a:buSzPts val="1800"/>
              <a:buChar char="•"/>
              <a:defRPr/>
            </a:lvl7pPr>
            <a:lvl8pPr marL="3657600" lvl="7" indent="-342900" algn="l" rtl="0">
              <a:spcBef>
                <a:spcPts val="370"/>
              </a:spcBef>
              <a:spcAft>
                <a:spcPts val="0"/>
              </a:spcAft>
              <a:buSzPts val="1800"/>
              <a:buChar char="•"/>
              <a:defRPr/>
            </a:lvl8pPr>
            <a:lvl9pPr marL="4114800" lvl="8" indent="-342900" algn="l" rtl="0">
              <a:spcBef>
                <a:spcPts val="370"/>
              </a:spcBef>
              <a:spcAft>
                <a:spcPts val="0"/>
              </a:spcAft>
              <a:buSzPts val="1800"/>
              <a:buChar char="•"/>
              <a:defRPr/>
            </a:lvl9pPr>
          </a:lstStyle>
          <a:p>
            <a:endParaRPr/>
          </a:p>
        </p:txBody>
      </p:sp>
      <p:sp>
        <p:nvSpPr>
          <p:cNvPr id="54" name="Google Shape;54;p6"/>
          <p:cNvSpPr txBox="1">
            <a:spLocks noGrp="1"/>
          </p:cNvSpPr>
          <p:nvPr>
            <p:ph type="dt" idx="10"/>
          </p:nvPr>
        </p:nvSpPr>
        <p:spPr>
          <a:xfrm>
            <a:off x="6172200" y="6191250"/>
            <a:ext cx="2476500" cy="4764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400">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800100" y="6172200"/>
            <a:ext cx="4000500" cy="457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6"/>
          <p:cNvSpPr>
            <a:spLocks noGrp="1"/>
          </p:cNvSpPr>
          <p:nvPr>
            <p:ph type="sldNum" idx="12"/>
          </p:nvPr>
        </p:nvSpPr>
        <p:spPr>
          <a:xfrm>
            <a:off x="146050" y="6208712"/>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extLst>
      <p:ext uri="{BB962C8B-B14F-4D97-AF65-F5344CB8AC3E}">
        <p14:creationId xmlns:p14="http://schemas.microsoft.com/office/powerpoint/2010/main" val="4273604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sp>
        <p:nvSpPr>
          <p:cNvPr id="27" name="Google Shape;27;p3"/>
          <p:cNvSpPr txBox="1"/>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8" name="Google Shape;28;p3"/>
          <p:cNvSpPr/>
          <p:nvPr/>
        </p:nvSpPr>
        <p:spPr>
          <a:xfrm>
            <a:off x="63500" y="69850"/>
            <a:ext cx="9013800" cy="6693000"/>
          </a:xfrm>
          <a:prstGeom prst="roundRect">
            <a:avLst>
              <a:gd name="adj" fmla="val 1065"/>
            </a:avLst>
          </a:prstGeom>
          <a:solidFill>
            <a:schemeClr val="lt1"/>
          </a:solidFill>
          <a:ln w="9525"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 name="Google Shape;29;p3"/>
          <p:cNvSpPr txBox="1">
            <a:spLocks noGrp="1"/>
          </p:cNvSpPr>
          <p:nvPr>
            <p:ph type="title"/>
          </p:nvPr>
        </p:nvSpPr>
        <p:spPr>
          <a:xfrm>
            <a:off x="914400" y="274637"/>
            <a:ext cx="7772400" cy="1143000"/>
          </a:xfrm>
          <a:prstGeom prst="rect">
            <a:avLst/>
          </a:prstGeom>
          <a:noFill/>
          <a:ln>
            <a:noFill/>
          </a:ln>
        </p:spPr>
        <p:txBody>
          <a:bodyPr spcFirstLastPara="1" wrap="square" lIns="91425" tIns="45700" rIns="91425" bIns="91425" anchor="b" anchorCtr="0">
            <a:noAutofit/>
          </a:bodyPr>
          <a:lstStyle>
            <a:lvl1pPr marR="0" lvl="0" algn="l" rtl="0">
              <a:spcBef>
                <a:spcPts val="0"/>
              </a:spcBef>
              <a:spcAft>
                <a:spcPts val="0"/>
              </a:spcAft>
              <a:buClr>
                <a:schemeClr val="dk2"/>
              </a:buClr>
              <a:buSzPts val="4000"/>
              <a:buFont typeface="Libre Franklin"/>
              <a:buNone/>
              <a:defRPr sz="4000" b="0" i="0" u="none" strike="noStrike" cap="none">
                <a:solidFill>
                  <a:schemeClr val="dk2"/>
                </a:solidFill>
                <a:latin typeface="Libre Franklin"/>
                <a:ea typeface="Libre Franklin"/>
                <a:cs typeface="Libre Franklin"/>
                <a:sym typeface="Libre Frankl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0" name="Google Shape;30;p3"/>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Autofit/>
          </a:bodyPr>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E6AFA9"/>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31" name="Google Shape;31;p3"/>
          <p:cNvSpPr txBox="1">
            <a:spLocks noGrp="1"/>
          </p:cNvSpPr>
          <p:nvPr>
            <p:ph type="dt" idx="10"/>
          </p:nvPr>
        </p:nvSpPr>
        <p:spPr>
          <a:xfrm>
            <a:off x="6172200" y="6191250"/>
            <a:ext cx="2476500" cy="4764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400" b="0" i="0" u="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 name="Google Shape;32;p3"/>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3"/>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FFFFFF"/>
              </a:buClr>
              <a:buSzPts val="1400"/>
              <a:buFont typeface="Libre Franklin"/>
              <a:buNone/>
              <a:defRPr sz="1400" b="0" i="0" u="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64" r:id="rId2"/>
    <p:sldLayoutId id="2147483665"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pubmed.ncbi.nlm.nih.gov/29859573/"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pubmed.ncbi.nlm.nih.gov/33906264/"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19"/>
          <p:cNvSpPr/>
          <p:nvPr/>
        </p:nvSpPr>
        <p:spPr>
          <a:xfrm>
            <a:off x="-2076450" y="-1638300"/>
            <a:ext cx="13163550" cy="958215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8" name="Google Shape;148;p19"/>
          <p:cNvSpPr/>
          <p:nvPr/>
        </p:nvSpPr>
        <p:spPr>
          <a:xfrm>
            <a:off x="0" y="4081462"/>
            <a:ext cx="9144000" cy="2776500"/>
          </a:xfrm>
          <a:prstGeom prst="rect">
            <a:avLst/>
          </a:prstGeom>
          <a:solidFill>
            <a:srgbClr val="82766A">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9" name="Google Shape;149;p19"/>
          <p:cNvSpPr/>
          <p:nvPr/>
        </p:nvSpPr>
        <p:spPr>
          <a:xfrm>
            <a:off x="6457950" y="6356350"/>
            <a:ext cx="20574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7F7F7F"/>
              </a:buClr>
              <a:buSzPts val="900"/>
              <a:buFont typeface="Libre Franklin"/>
              <a:buNone/>
            </a:pPr>
            <a:fld id="{00000000-1234-1234-1234-123412341234}" type="slidenum">
              <a:rPr lang="en-US" sz="900" b="0" i="0" u="none">
                <a:solidFill>
                  <a:srgbClr val="7F7F7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7F7F7F"/>
                </a:buClr>
                <a:buSzPts val="900"/>
                <a:buFont typeface="Libre Franklin"/>
                <a:buNone/>
              </a:pPr>
              <a:t>1</a:t>
            </a:fld>
            <a:endParaRPr/>
          </a:p>
        </p:txBody>
      </p:sp>
      <p:sp>
        <p:nvSpPr>
          <p:cNvPr id="150" name="Google Shape;150;p19"/>
          <p:cNvSpPr txBox="1">
            <a:spLocks noGrp="1"/>
          </p:cNvSpPr>
          <p:nvPr>
            <p:ph type="ctrTitle"/>
          </p:nvPr>
        </p:nvSpPr>
        <p:spPr>
          <a:xfrm>
            <a:off x="941387" y="5280025"/>
            <a:ext cx="7261200" cy="1332000"/>
          </a:xfrm>
          <a:prstGeom prst="rect">
            <a:avLst/>
          </a:prstGeom>
          <a:noFill/>
          <a:ln>
            <a:noFill/>
          </a:ln>
        </p:spPr>
        <p:txBody>
          <a:bodyPr spcFirstLastPara="1" wrap="square" lIns="91425" tIns="45700" rIns="91425" bIns="91425" anchor="b" anchorCtr="0">
            <a:noAutofit/>
          </a:bodyPr>
          <a:lstStyle/>
          <a:p>
            <a:pPr marL="0" lvl="0" indent="0" algn="ctr" rtl="0">
              <a:spcBef>
                <a:spcPts val="0"/>
              </a:spcBef>
              <a:spcAft>
                <a:spcPts val="0"/>
              </a:spcAft>
              <a:buClr>
                <a:srgbClr val="FFFFFF"/>
              </a:buClr>
              <a:buSzPts val="4000"/>
              <a:buFont typeface="Libre Franklin"/>
              <a:buNone/>
            </a:pPr>
            <a:endParaRPr>
              <a:solidFill>
                <a:srgbClr val="FFFFFF"/>
              </a:solidFill>
            </a:endParaRPr>
          </a:p>
        </p:txBody>
      </p:sp>
      <p:pic>
        <p:nvPicPr>
          <p:cNvPr id="151" name="Google Shape;151;p19" descr="Logo&#10;&#10;Description automatically generated"/>
          <p:cNvPicPr preferRelativeResize="0"/>
          <p:nvPr/>
        </p:nvPicPr>
        <p:blipFill rotWithShape="1">
          <a:blip r:embed="rId3">
            <a:alphaModFix/>
          </a:blip>
          <a:srcRect t="11725" b="2437"/>
          <a:stretch/>
        </p:blipFill>
        <p:spPr>
          <a:xfrm>
            <a:off x="-13" y="0"/>
            <a:ext cx="9144000" cy="6858000"/>
          </a:xfrm>
          <a:prstGeom prst="rect">
            <a:avLst/>
          </a:prstGeom>
          <a:noFill/>
          <a:ln>
            <a:noFill/>
          </a:ln>
        </p:spPr>
      </p:pic>
      <p:pic>
        <p:nvPicPr>
          <p:cNvPr id="7" name="Google Shape;94;p13"/>
          <p:cNvPicPr preferRelativeResize="0"/>
          <p:nvPr/>
        </p:nvPicPr>
        <p:blipFill>
          <a:blip r:embed="rId4">
            <a:alphaModFix/>
          </a:blip>
          <a:stretch>
            <a:fillRect/>
          </a:stretch>
        </p:blipFill>
        <p:spPr>
          <a:xfrm>
            <a:off x="8202587" y="0"/>
            <a:ext cx="941415" cy="9553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33"/>
        <p:cNvGrpSpPr/>
        <p:nvPr/>
      </p:nvGrpSpPr>
      <p:grpSpPr>
        <a:xfrm>
          <a:off x="0" y="0"/>
          <a:ext cx="0" cy="0"/>
          <a:chOff x="0" y="0"/>
          <a:chExt cx="0" cy="0"/>
        </a:xfrm>
      </p:grpSpPr>
      <p:sp>
        <p:nvSpPr>
          <p:cNvPr id="234" name="Google Shape;234;p28"/>
          <p:cNvSpPr txBox="1">
            <a:spLocks noGrp="1"/>
          </p:cNvSpPr>
          <p:nvPr>
            <p:ph type="title"/>
          </p:nvPr>
        </p:nvSpPr>
        <p:spPr>
          <a:xfrm>
            <a:off x="5599112" y="1784350"/>
            <a:ext cx="3065400" cy="2889300"/>
          </a:xfrm>
          <a:prstGeom prst="rect">
            <a:avLst/>
          </a:prstGeom>
          <a:noFill/>
          <a:ln>
            <a:noFill/>
          </a:ln>
        </p:spPr>
        <p:txBody>
          <a:bodyPr spcFirstLastPara="1" wrap="square" lIns="91425" tIns="45700" rIns="91425" bIns="91425" anchor="b" anchorCtr="0">
            <a:noAutofit/>
          </a:bodyPr>
          <a:lstStyle/>
          <a:p>
            <a:pPr marL="0" lvl="0" indent="0" algn="l" rtl="0">
              <a:lnSpc>
                <a:spcPct val="90000"/>
              </a:lnSpc>
              <a:spcBef>
                <a:spcPts val="0"/>
              </a:spcBef>
              <a:spcAft>
                <a:spcPts val="0"/>
              </a:spcAft>
              <a:buClr>
                <a:schemeClr val="dk2"/>
              </a:buClr>
              <a:buSzPts val="4700"/>
              <a:buFont typeface="Libre Franklin"/>
              <a:buNone/>
            </a:pPr>
            <a:r>
              <a:rPr lang="en-US" sz="6000" b="0" i="0" u="none" dirty="0">
                <a:solidFill>
                  <a:schemeClr val="dk2"/>
                </a:solidFill>
                <a:latin typeface="Libre Franklin"/>
                <a:ea typeface="Libre Franklin"/>
                <a:cs typeface="Libre Franklin"/>
                <a:sym typeface="Libre Franklin"/>
              </a:rPr>
              <a:t>Orbital</a:t>
            </a:r>
            <a:r>
              <a:rPr lang="en-US" sz="4700" b="0" i="0" u="none" dirty="0">
                <a:solidFill>
                  <a:schemeClr val="dk2"/>
                </a:solidFill>
                <a:latin typeface="Libre Franklin"/>
                <a:ea typeface="Libre Franklin"/>
                <a:cs typeface="Libre Franklin"/>
                <a:sym typeface="Libre Franklin"/>
              </a:rPr>
              <a:t> </a:t>
            </a:r>
            <a:r>
              <a:rPr lang="en-US" sz="6000" b="0" i="0" u="none" dirty="0">
                <a:solidFill>
                  <a:schemeClr val="dk2"/>
                </a:solidFill>
                <a:latin typeface="Libre Franklin"/>
                <a:ea typeface="Libre Franklin"/>
                <a:cs typeface="Libre Franklin"/>
                <a:sym typeface="Libre Franklin"/>
              </a:rPr>
              <a:t>contents</a:t>
            </a:r>
            <a:endParaRPr dirty="0"/>
          </a:p>
        </p:txBody>
      </p:sp>
      <p:sp>
        <p:nvSpPr>
          <p:cNvPr id="235" name="Google Shape;235;p28"/>
          <p:cNvSpPr/>
          <p:nvPr/>
        </p:nvSpPr>
        <p:spPr>
          <a:xfrm>
            <a:off x="8251825" y="603250"/>
            <a:ext cx="412800" cy="549300"/>
          </a:xfrm>
          <a:prstGeom prst="ellipse">
            <a:avLst/>
          </a:prstGeom>
          <a:solidFill>
            <a:srgbClr val="7F7F7F"/>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300"/>
              <a:buFont typeface="Libre Franklin"/>
              <a:buNone/>
            </a:pPr>
            <a:fld id="{00000000-1234-1234-1234-123412341234}" type="slidenum">
              <a:rPr lang="en-US" sz="13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300"/>
                <a:buFont typeface="Libre Franklin"/>
                <a:buNone/>
              </a:pPr>
              <a:t>10</a:t>
            </a:fld>
            <a:endParaRPr/>
          </a:p>
        </p:txBody>
      </p:sp>
      <p:pic>
        <p:nvPicPr>
          <p:cNvPr id="236" name="Google Shape;236;p28" descr="Orbit_anatomy_medical_illustration.jpg"/>
          <p:cNvPicPr preferRelativeResize="0">
            <a:picLocks noGrp="1"/>
          </p:cNvPicPr>
          <p:nvPr>
            <p:ph type="body" idx="1"/>
          </p:nvPr>
        </p:nvPicPr>
        <p:blipFill rotWithShape="1">
          <a:blip r:embed="rId3">
            <a:alphaModFix/>
          </a:blip>
          <a:srcRect l="14827" r="8308"/>
          <a:stretch/>
        </p:blipFill>
        <p:spPr>
          <a:xfrm>
            <a:off x="0" y="0"/>
            <a:ext cx="5272200" cy="6858000"/>
          </a:xfrm>
          <a:prstGeom prst="rect">
            <a:avLst/>
          </a:prstGeom>
          <a:noFill/>
          <a:ln>
            <a:noFill/>
          </a:ln>
        </p:spPr>
      </p:pic>
      <p:sp>
        <p:nvSpPr>
          <p:cNvPr id="5" name="TextBox 4"/>
          <p:cNvSpPr txBox="1"/>
          <p:nvPr/>
        </p:nvSpPr>
        <p:spPr>
          <a:xfrm>
            <a:off x="111931" y="0"/>
            <a:ext cx="2339102" cy="307777"/>
          </a:xfrm>
          <a:prstGeom prst="rect">
            <a:avLst/>
          </a:prstGeom>
          <a:noFill/>
        </p:spPr>
        <p:txBody>
          <a:bodyPr wrap="none" rtlCol="0">
            <a:spAutoFit/>
          </a:bodyPr>
          <a:lstStyle/>
          <a:p>
            <a:r>
              <a:rPr lang="en-US" dirty="0">
                <a:solidFill>
                  <a:schemeClr val="tx1"/>
                </a:solidFill>
              </a:rPr>
              <a:t>VERTICAL INTEGRATION</a:t>
            </a:r>
          </a:p>
        </p:txBody>
      </p:sp>
      <p:pic>
        <p:nvPicPr>
          <p:cNvPr id="6" name="Google Shape;94;p13"/>
          <p:cNvPicPr preferRelativeResize="0"/>
          <p:nvPr/>
        </p:nvPicPr>
        <p:blipFill>
          <a:blip r:embed="rId4">
            <a:alphaModFix/>
          </a:blip>
          <a:stretch>
            <a:fillRect/>
          </a:stretch>
        </p:blipFill>
        <p:spPr>
          <a:xfrm>
            <a:off x="7987517" y="307777"/>
            <a:ext cx="941415" cy="9553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9"/>
          <p:cNvSpPr txBox="1">
            <a:spLocks noGrp="1"/>
          </p:cNvSpPr>
          <p:nvPr>
            <p:ph type="title"/>
          </p:nvPr>
        </p:nvSpPr>
        <p:spPr>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dirty="0">
                <a:solidFill>
                  <a:schemeClr val="dk2"/>
                </a:solidFill>
                <a:latin typeface="Libre Franklin"/>
                <a:ea typeface="Libre Franklin"/>
                <a:cs typeface="Libre Franklin"/>
                <a:sym typeface="Libre Franklin"/>
              </a:rPr>
              <a:t>Orbital Pathologies </a:t>
            </a:r>
            <a:endParaRPr dirty="0"/>
          </a:p>
        </p:txBody>
      </p:sp>
      <p:sp>
        <p:nvSpPr>
          <p:cNvPr id="242" name="Google Shape;242;p29"/>
          <p:cNvSpPr txBox="1">
            <a:spLocks noGrp="1"/>
          </p:cNvSpPr>
          <p:nvPr>
            <p:ph type="body" idx="1"/>
          </p:nvPr>
        </p:nvSpPr>
        <p:spPr>
          <a:xfrm>
            <a:off x="2314685" y="3429000"/>
            <a:ext cx="4774524" cy="136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380"/>
              <a:buNone/>
            </a:pPr>
            <a:endParaRPr lang="en-GB" dirty="0"/>
          </a:p>
          <a:p>
            <a:pPr marL="0" lvl="0" indent="0" algn="l" rtl="0">
              <a:lnSpc>
                <a:spcPct val="100000"/>
              </a:lnSpc>
              <a:spcBef>
                <a:spcPts val="0"/>
              </a:spcBef>
              <a:spcAft>
                <a:spcPts val="0"/>
              </a:spcAft>
              <a:buSzPts val="2380"/>
              <a:buNone/>
            </a:pPr>
            <a:r>
              <a:rPr lang="en-GB" dirty="0"/>
              <a:t>Clinical Features</a:t>
            </a:r>
            <a:endParaRPr dirty="0"/>
          </a:p>
        </p:txBody>
      </p:sp>
      <p:sp>
        <p:nvSpPr>
          <p:cNvPr id="243" name="Google Shape;243;p29"/>
          <p:cNvSpPr/>
          <p:nvPr/>
        </p:nvSpPr>
        <p:spPr>
          <a:xfrm>
            <a:off x="146050" y="6208712"/>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11</a:t>
            </a:fld>
            <a:endParaRPr/>
          </a:p>
        </p:txBody>
      </p:sp>
      <p:sp>
        <p:nvSpPr>
          <p:cNvPr id="2" name="TextBox 1"/>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6"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0"/>
          <p:cNvSpPr txBox="1">
            <a:spLocks noGrp="1"/>
          </p:cNvSpPr>
          <p:nvPr>
            <p:ph type="title"/>
          </p:nvPr>
        </p:nvSpPr>
        <p:spPr>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dirty="0">
                <a:solidFill>
                  <a:schemeClr val="dk2"/>
                </a:solidFill>
                <a:latin typeface="Libre Franklin"/>
                <a:ea typeface="Libre Franklin"/>
                <a:cs typeface="Libre Franklin"/>
                <a:sym typeface="Libre Franklin"/>
              </a:rPr>
              <a:t>Symptoms of orbital diseases </a:t>
            </a:r>
            <a:endParaRPr dirty="0"/>
          </a:p>
        </p:txBody>
      </p:sp>
      <p:sp>
        <p:nvSpPr>
          <p:cNvPr id="250" name="Google Shape;250;p3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1"/>
              </a:buClr>
              <a:buSzPts val="2210"/>
              <a:buFont typeface="Noto Sans Symbols"/>
              <a:buChar char="⚫"/>
            </a:pPr>
            <a:r>
              <a:rPr lang="en-US" sz="3600" b="0" i="0" u="none" strike="noStrike" cap="none" dirty="0">
                <a:solidFill>
                  <a:schemeClr val="dk1"/>
                </a:solidFill>
                <a:sym typeface="Libre Baskerville"/>
              </a:rPr>
              <a:t>Eyelid/ conjunctival redness, swelling</a:t>
            </a:r>
            <a:endParaRPr sz="3600"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3600" b="0" i="0" u="none" strike="noStrike" cap="none" dirty="0">
                <a:solidFill>
                  <a:schemeClr val="dk1"/>
                </a:solidFill>
                <a:sym typeface="Libre Baskerville"/>
              </a:rPr>
              <a:t>Pain </a:t>
            </a:r>
            <a:endParaRPr sz="3600"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3600" b="0" i="0" u="none" strike="noStrike" cap="none" dirty="0">
                <a:solidFill>
                  <a:schemeClr val="dk1"/>
                </a:solidFill>
                <a:sym typeface="Libre Baskerville"/>
              </a:rPr>
              <a:t>Abnormal eye appearance</a:t>
            </a:r>
            <a:endParaRPr sz="3600"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3600" b="0" i="0" u="none" strike="noStrike" cap="none" dirty="0">
                <a:solidFill>
                  <a:schemeClr val="dk1"/>
                </a:solidFill>
                <a:sym typeface="Libre Baskerville"/>
              </a:rPr>
              <a:t>Diplopia</a:t>
            </a:r>
            <a:endParaRPr sz="3600"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3600" b="0" i="0" u="none" strike="noStrike" cap="none" dirty="0">
                <a:solidFill>
                  <a:schemeClr val="dk1"/>
                </a:solidFill>
                <a:sym typeface="Libre Baskerville"/>
              </a:rPr>
              <a:t>Blurry vision</a:t>
            </a:r>
            <a:endParaRPr sz="3600" dirty="0"/>
          </a:p>
          <a:p>
            <a:pPr marL="274320" marR="0" lvl="0" indent="-133985" algn="l" rtl="0">
              <a:spcBef>
                <a:spcPts val="580"/>
              </a:spcBef>
              <a:spcAft>
                <a:spcPts val="0"/>
              </a:spcAft>
              <a:buClr>
                <a:schemeClr val="accent1"/>
              </a:buClr>
              <a:buSzPts val="2210"/>
              <a:buFont typeface="Noto Sans Symbols"/>
              <a:buNone/>
            </a:pPr>
            <a:endParaRPr sz="3600" b="0" i="0" u="none" dirty="0">
              <a:solidFill>
                <a:schemeClr val="dk1"/>
              </a:solidFill>
              <a:sym typeface="Libre Baskerville"/>
            </a:endParaRPr>
          </a:p>
        </p:txBody>
      </p:sp>
      <p:sp>
        <p:nvSpPr>
          <p:cNvPr id="249" name="Google Shape;249;p30"/>
          <p:cNvSpPr/>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12</a:t>
            </a:fld>
            <a:endParaRPr/>
          </a:p>
        </p:txBody>
      </p:sp>
      <p:sp>
        <p:nvSpPr>
          <p:cNvPr id="5" name="TextBox 4"/>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6"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0">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1"/>
          <p:cNvSpPr txBox="1">
            <a:spLocks noGrp="1"/>
          </p:cNvSpPr>
          <p:nvPr>
            <p:ph type="title"/>
          </p:nvPr>
        </p:nvSpPr>
        <p:spPr>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a:solidFill>
                  <a:schemeClr val="dk2"/>
                </a:solidFill>
                <a:latin typeface="Libre Franklin"/>
                <a:ea typeface="Libre Franklin"/>
                <a:cs typeface="Libre Franklin"/>
                <a:sym typeface="Libre Franklin"/>
              </a:rPr>
              <a:t>Signs of orbital disease</a:t>
            </a:r>
            <a:endParaRPr/>
          </a:p>
        </p:txBody>
      </p:sp>
      <p:sp>
        <p:nvSpPr>
          <p:cNvPr id="257" name="Google Shape;257;p3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0"/>
              </a:spcAft>
              <a:buClr>
                <a:schemeClr val="accent1"/>
              </a:buClr>
              <a:buSzPts val="2210"/>
              <a:buFont typeface="Libre Franklin"/>
              <a:buAutoNum type="arabicPeriod"/>
            </a:pPr>
            <a:r>
              <a:rPr lang="en-US" sz="3200" b="0" i="0" u="none" dirty="0">
                <a:solidFill>
                  <a:schemeClr val="dk1"/>
                </a:solidFill>
                <a:sym typeface="Libre Baskerville"/>
              </a:rPr>
              <a:t>Soft tissue signs</a:t>
            </a:r>
            <a:endParaRPr sz="3200" dirty="0"/>
          </a:p>
          <a:p>
            <a:pPr marL="514350" marR="0" lvl="0" indent="-514350" algn="l" rtl="0">
              <a:lnSpc>
                <a:spcPct val="100000"/>
              </a:lnSpc>
              <a:spcBef>
                <a:spcPts val="500"/>
              </a:spcBef>
              <a:spcAft>
                <a:spcPts val="0"/>
              </a:spcAft>
              <a:buClr>
                <a:schemeClr val="accent1"/>
              </a:buClr>
              <a:buSzPts val="2210"/>
              <a:buFont typeface="Libre Franklin"/>
              <a:buAutoNum type="arabicPeriod"/>
            </a:pPr>
            <a:r>
              <a:rPr lang="en-US" sz="3200" b="0" i="0" u="none" dirty="0">
                <a:solidFill>
                  <a:schemeClr val="dk1"/>
                </a:solidFill>
                <a:sym typeface="Libre Baskerville"/>
              </a:rPr>
              <a:t>Proptosis</a:t>
            </a:r>
            <a:endParaRPr sz="3200" dirty="0"/>
          </a:p>
          <a:p>
            <a:pPr marL="514350" marR="0" lvl="0" indent="-514350" algn="l" rtl="0">
              <a:lnSpc>
                <a:spcPct val="100000"/>
              </a:lnSpc>
              <a:spcBef>
                <a:spcPts val="500"/>
              </a:spcBef>
              <a:spcAft>
                <a:spcPts val="0"/>
              </a:spcAft>
              <a:buClr>
                <a:schemeClr val="accent1"/>
              </a:buClr>
              <a:buSzPts val="2210"/>
              <a:buFont typeface="Libre Franklin"/>
              <a:buAutoNum type="arabicPeriod"/>
            </a:pPr>
            <a:r>
              <a:rPr lang="en-US" sz="3200" b="0" i="0" u="none" dirty="0" err="1">
                <a:solidFill>
                  <a:schemeClr val="dk1"/>
                </a:solidFill>
                <a:sym typeface="Libre Baskerville"/>
              </a:rPr>
              <a:t>Enophthalmos</a:t>
            </a:r>
            <a:endParaRPr sz="3200" dirty="0"/>
          </a:p>
          <a:p>
            <a:pPr marL="514350" marR="0" lvl="0" indent="-514350" algn="l" rtl="0">
              <a:lnSpc>
                <a:spcPct val="100000"/>
              </a:lnSpc>
              <a:spcBef>
                <a:spcPts val="500"/>
              </a:spcBef>
              <a:spcAft>
                <a:spcPts val="0"/>
              </a:spcAft>
              <a:buClr>
                <a:schemeClr val="accent1"/>
              </a:buClr>
              <a:buSzPts val="2210"/>
              <a:buFont typeface="Libre Franklin"/>
              <a:buAutoNum type="arabicPeriod"/>
            </a:pPr>
            <a:r>
              <a:rPr lang="en-US" sz="3200" b="0" i="0" u="none" dirty="0">
                <a:solidFill>
                  <a:schemeClr val="dk1"/>
                </a:solidFill>
                <a:sym typeface="Libre Baskerville"/>
              </a:rPr>
              <a:t>Ophthalmoplegia</a:t>
            </a:r>
            <a:endParaRPr sz="3200" dirty="0"/>
          </a:p>
          <a:p>
            <a:pPr marL="514350" marR="0" lvl="0" indent="-514350" algn="l" rtl="0">
              <a:lnSpc>
                <a:spcPct val="100000"/>
              </a:lnSpc>
              <a:spcBef>
                <a:spcPts val="500"/>
              </a:spcBef>
              <a:spcAft>
                <a:spcPts val="0"/>
              </a:spcAft>
              <a:buClr>
                <a:schemeClr val="accent1"/>
              </a:buClr>
              <a:buSzPts val="2210"/>
              <a:buFont typeface="Libre Franklin"/>
              <a:buAutoNum type="arabicPeriod"/>
            </a:pPr>
            <a:r>
              <a:rPr lang="en-US" sz="3200" b="0" i="0" u="none" dirty="0">
                <a:solidFill>
                  <a:schemeClr val="dk1"/>
                </a:solidFill>
                <a:sym typeface="Libre Baskerville"/>
              </a:rPr>
              <a:t>Optic disc edema</a:t>
            </a:r>
            <a:endParaRPr sz="3200" dirty="0"/>
          </a:p>
          <a:p>
            <a:pPr marL="274320" marR="0" lvl="0" indent="-133985" algn="l" rtl="0">
              <a:spcBef>
                <a:spcPts val="580"/>
              </a:spcBef>
              <a:spcAft>
                <a:spcPts val="0"/>
              </a:spcAft>
              <a:buClr>
                <a:schemeClr val="accent1"/>
              </a:buClr>
              <a:buSzPts val="2210"/>
              <a:buFont typeface="Noto Sans Symbols"/>
              <a:buNone/>
            </a:pPr>
            <a:endParaRPr sz="2600" b="0" i="0" u="none" dirty="0">
              <a:solidFill>
                <a:schemeClr val="dk1"/>
              </a:solidFill>
              <a:latin typeface="Libre Baskerville"/>
              <a:ea typeface="Libre Baskerville"/>
              <a:cs typeface="Libre Baskerville"/>
              <a:sym typeface="Libre Baskerville"/>
            </a:endParaRPr>
          </a:p>
        </p:txBody>
      </p:sp>
      <p:sp>
        <p:nvSpPr>
          <p:cNvPr id="256" name="Google Shape;256;p31"/>
          <p:cNvSpPr/>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13</a:t>
            </a:fld>
            <a:endParaRPr/>
          </a:p>
        </p:txBody>
      </p:sp>
      <p:sp>
        <p:nvSpPr>
          <p:cNvPr id="5" name="TextBox 4"/>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6"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2"/>
          <p:cNvSpPr txBox="1">
            <a:spLocks noGrp="1"/>
          </p:cNvSpPr>
          <p:nvPr>
            <p:ph type="title"/>
          </p:nvPr>
        </p:nvSpPr>
        <p:spPr>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a:solidFill>
                  <a:schemeClr val="dk2"/>
                </a:solidFill>
                <a:latin typeface="Libre Franklin"/>
                <a:ea typeface="Libre Franklin"/>
                <a:cs typeface="Libre Franklin"/>
                <a:sym typeface="Libre Franklin"/>
              </a:rPr>
              <a:t>1. Soft tissue involvement </a:t>
            </a:r>
            <a:endParaRPr/>
          </a:p>
        </p:txBody>
      </p:sp>
      <p:pic>
        <p:nvPicPr>
          <p:cNvPr id="264" name="Google Shape;264;p32" descr="R.jpeg"/>
          <p:cNvPicPr preferRelativeResize="0">
            <a:picLocks noGrp="1"/>
          </p:cNvPicPr>
          <p:nvPr>
            <p:ph type="body" idx="1"/>
          </p:nvPr>
        </p:nvPicPr>
        <p:blipFill rotWithShape="1">
          <a:blip r:embed="rId3">
            <a:alphaModFix/>
          </a:blip>
          <a:stretch/>
        </p:blipFill>
        <p:spPr>
          <a:xfrm>
            <a:off x="936101" y="1447800"/>
            <a:ext cx="7728998" cy="4572000"/>
          </a:xfrm>
          <a:prstGeom prst="rect">
            <a:avLst/>
          </a:prstGeom>
          <a:noFill/>
          <a:ln>
            <a:noFill/>
          </a:ln>
        </p:spPr>
      </p:pic>
      <p:sp>
        <p:nvSpPr>
          <p:cNvPr id="263" name="Google Shape;263;p32"/>
          <p:cNvSpPr/>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14</a:t>
            </a:fld>
            <a:endParaRPr/>
          </a:p>
        </p:txBody>
      </p:sp>
      <p:sp>
        <p:nvSpPr>
          <p:cNvPr id="5" name="TextBox 4"/>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6" name="Google Shape;94;p13"/>
          <p:cNvPicPr preferRelativeResize="0"/>
          <p:nvPr/>
        </p:nvPicPr>
        <p:blipFill>
          <a:blip r:embed="rId4">
            <a:alphaModFix/>
          </a:blip>
          <a:stretch>
            <a:fillRect/>
          </a:stretch>
        </p:blipFill>
        <p:spPr>
          <a:xfrm>
            <a:off x="8024005" y="323064"/>
            <a:ext cx="941415" cy="9553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3"/>
          <p:cNvSpPr txBox="1">
            <a:spLocks noGrp="1"/>
          </p:cNvSpPr>
          <p:nvPr>
            <p:ph type="title"/>
          </p:nvPr>
        </p:nvSpPr>
        <p:spPr>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a:solidFill>
                  <a:schemeClr val="dk2"/>
                </a:solidFill>
                <a:latin typeface="Libre Franklin"/>
                <a:ea typeface="Libre Franklin"/>
                <a:cs typeface="Libre Franklin"/>
                <a:sym typeface="Libre Franklin"/>
              </a:rPr>
              <a:t>2. Proptosis </a:t>
            </a:r>
            <a:endParaRPr/>
          </a:p>
        </p:txBody>
      </p:sp>
      <p:sp>
        <p:nvSpPr>
          <p:cNvPr id="271" name="Google Shape;271;p3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1"/>
              </a:buClr>
              <a:buSzPts val="2210"/>
              <a:buFont typeface="Noto Sans Symbols"/>
              <a:buChar char="⚫"/>
            </a:pPr>
            <a:r>
              <a:rPr lang="en-US" sz="3200" b="0" i="0" u="none" dirty="0">
                <a:solidFill>
                  <a:schemeClr val="dk1"/>
                </a:solidFill>
                <a:sym typeface="Libre Baskerville"/>
              </a:rPr>
              <a:t>Forwards displacement of the eyeball beyond orbital margins	</a:t>
            </a:r>
            <a:endParaRPr sz="3200"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3200" b="0" i="0" u="none" dirty="0">
                <a:solidFill>
                  <a:schemeClr val="dk1"/>
                </a:solidFill>
                <a:sym typeface="Libre Baskerville"/>
              </a:rPr>
              <a:t>Proptosis of&gt;21mm or &gt;2mm asymmetry between eyeballs is abnormal</a:t>
            </a:r>
            <a:endParaRPr sz="3200" dirty="0"/>
          </a:p>
          <a:p>
            <a:pPr marL="274320" marR="0" lvl="0" indent="-133985" algn="l" rtl="0">
              <a:spcBef>
                <a:spcPts val="580"/>
              </a:spcBef>
              <a:spcAft>
                <a:spcPts val="0"/>
              </a:spcAft>
              <a:buClr>
                <a:schemeClr val="accent1"/>
              </a:buClr>
              <a:buSzPts val="2210"/>
              <a:buFont typeface="Noto Sans Symbols"/>
              <a:buNone/>
            </a:pPr>
            <a:endParaRPr sz="3200" b="0" i="0" u="none" dirty="0">
              <a:solidFill>
                <a:schemeClr val="dk1"/>
              </a:solidFill>
              <a:sym typeface="Libre Baskerville"/>
            </a:endParaRPr>
          </a:p>
        </p:txBody>
      </p:sp>
      <p:sp>
        <p:nvSpPr>
          <p:cNvPr id="270" name="Google Shape;270;p33"/>
          <p:cNvSpPr/>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15</a:t>
            </a:fld>
            <a:endParaRPr/>
          </a:p>
        </p:txBody>
      </p:sp>
      <p:sp>
        <p:nvSpPr>
          <p:cNvPr id="5" name="TextBox 4"/>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6"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4"/>
          <p:cNvSpPr/>
          <p:nvPr/>
        </p:nvSpPr>
        <p:spPr>
          <a:xfrm>
            <a:off x="6457950" y="6356350"/>
            <a:ext cx="20574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16</a:t>
            </a:fld>
            <a:endParaRPr/>
          </a:p>
        </p:txBody>
      </p:sp>
      <p:pic>
        <p:nvPicPr>
          <p:cNvPr id="277" name="Google Shape;277;p34" descr="causes-of-proptosis-18-638.jpg (638×479)"/>
          <p:cNvPicPr preferRelativeResize="0">
            <a:picLocks noGrp="1"/>
          </p:cNvPicPr>
          <p:nvPr>
            <p:ph type="body" idx="1"/>
          </p:nvPr>
        </p:nvPicPr>
        <p:blipFill rotWithShape="1">
          <a:blip r:embed="rId3">
            <a:alphaModFix/>
          </a:blip>
          <a:srcRect/>
          <a:stretch/>
        </p:blipFill>
        <p:spPr>
          <a:xfrm>
            <a:off x="857250" y="642937"/>
            <a:ext cx="7429500" cy="5572200"/>
          </a:xfrm>
          <a:prstGeom prst="rect">
            <a:avLst/>
          </a:prstGeom>
          <a:noFill/>
          <a:ln>
            <a:noFill/>
          </a:ln>
        </p:spPr>
      </p:pic>
      <p:pic>
        <p:nvPicPr>
          <p:cNvPr id="278" name="Google Shape;278;p34" descr="A close-up of the moon&#10;&#10;Description automatically generated with medium confidence"/>
          <p:cNvPicPr preferRelativeResize="0"/>
          <p:nvPr/>
        </p:nvPicPr>
        <p:blipFill rotWithShape="1">
          <a:blip r:embed="rId4">
            <a:alphaModFix/>
          </a:blip>
          <a:srcRect l="988" r="2055"/>
          <a:stretch/>
        </p:blipFill>
        <p:spPr>
          <a:xfrm>
            <a:off x="4613275" y="1536700"/>
            <a:ext cx="3189287" cy="3784600"/>
          </a:xfrm>
          <a:prstGeom prst="rect">
            <a:avLst/>
          </a:prstGeom>
          <a:noFill/>
          <a:ln>
            <a:noFill/>
          </a:ln>
        </p:spPr>
      </p:pic>
      <p:sp>
        <p:nvSpPr>
          <p:cNvPr id="5" name="TextBox 4"/>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6" name="Google Shape;94;p13"/>
          <p:cNvPicPr preferRelativeResize="0"/>
          <p:nvPr/>
        </p:nvPicPr>
        <p:blipFill>
          <a:blip r:embed="rId5">
            <a:alphaModFix/>
          </a:blip>
          <a:stretch>
            <a:fillRect/>
          </a:stretch>
        </p:blipFill>
        <p:spPr>
          <a:xfrm>
            <a:off x="8024005" y="323064"/>
            <a:ext cx="941415" cy="9553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35"/>
          <p:cNvSpPr/>
          <p:nvPr/>
        </p:nvSpPr>
        <p:spPr>
          <a:xfrm>
            <a:off x="0" y="0"/>
            <a:ext cx="9142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84" name="Google Shape;284;p35"/>
          <p:cNvSpPr/>
          <p:nvPr/>
        </p:nvSpPr>
        <p:spPr>
          <a:xfrm>
            <a:off x="0" y="0"/>
            <a:ext cx="9144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85" name="Google Shape;285;p35"/>
          <p:cNvSpPr txBox="1">
            <a:spLocks noGrp="1"/>
          </p:cNvSpPr>
          <p:nvPr>
            <p:ph type="title"/>
          </p:nvPr>
        </p:nvSpPr>
        <p:spPr>
          <a:xfrm>
            <a:off x="473075" y="4562475"/>
            <a:ext cx="2565300" cy="1600200"/>
          </a:xfrm>
          <a:prstGeom prst="rect">
            <a:avLst/>
          </a:prstGeom>
          <a:noFill/>
          <a:ln>
            <a:noFill/>
          </a:ln>
        </p:spPr>
        <p:txBody>
          <a:bodyPr spcFirstLastPara="1" wrap="square" lIns="91425" tIns="45700" rIns="91425" bIns="91425" anchor="ctr" anchorCtr="0">
            <a:noAutofit/>
          </a:bodyPr>
          <a:lstStyle/>
          <a:p>
            <a:pPr marL="0" lvl="0" indent="0" algn="l" rtl="0">
              <a:lnSpc>
                <a:spcPct val="100000"/>
              </a:lnSpc>
              <a:spcBef>
                <a:spcPts val="0"/>
              </a:spcBef>
              <a:spcAft>
                <a:spcPts val="0"/>
              </a:spcAft>
              <a:buClr>
                <a:srgbClr val="FFFFFF"/>
              </a:buClr>
              <a:buSzPts val="2300"/>
              <a:buFont typeface="Libre Franklin"/>
              <a:buNone/>
            </a:pPr>
            <a:r>
              <a:rPr lang="en-US" sz="2300" b="0" i="0" u="none" dirty="0" err="1">
                <a:solidFill>
                  <a:srgbClr val="FFFFFF"/>
                </a:solidFill>
                <a:latin typeface="Libre Franklin"/>
                <a:ea typeface="Libre Franklin"/>
                <a:cs typeface="Libre Franklin"/>
                <a:sym typeface="Libre Franklin"/>
              </a:rPr>
              <a:t>Psuedoproptopsis</a:t>
            </a:r>
            <a:endParaRPr dirty="0"/>
          </a:p>
        </p:txBody>
      </p:sp>
      <p:sp>
        <p:nvSpPr>
          <p:cNvPr id="287" name="Google Shape;287;p35"/>
          <p:cNvSpPr txBox="1">
            <a:spLocks noGrp="1"/>
          </p:cNvSpPr>
          <p:nvPr>
            <p:ph type="body" idx="1"/>
          </p:nvPr>
        </p:nvSpPr>
        <p:spPr>
          <a:xfrm>
            <a:off x="3490912" y="4562475"/>
            <a:ext cx="5170500" cy="1600200"/>
          </a:xfrm>
          <a:prstGeom prst="rect">
            <a:avLst/>
          </a:prstGeom>
          <a:noFill/>
          <a:ln>
            <a:noFill/>
          </a:ln>
        </p:spPr>
        <p:txBody>
          <a:bodyPr spcFirstLastPara="1" wrap="square" lIns="91425" tIns="45700" rIns="91425" bIns="45700" anchor="ctr" anchorCtr="0">
            <a:noAutofit/>
          </a:bodyPr>
          <a:lstStyle/>
          <a:p>
            <a:pPr marL="273050" marR="0" lvl="0" indent="-273050" algn="l" rtl="0">
              <a:lnSpc>
                <a:spcPct val="90000"/>
              </a:lnSpc>
              <a:spcBef>
                <a:spcPts val="0"/>
              </a:spcBef>
              <a:spcAft>
                <a:spcPts val="0"/>
              </a:spcAft>
              <a:buClr>
                <a:schemeClr val="accent1"/>
              </a:buClr>
              <a:buSzPts val="1530"/>
              <a:buFont typeface="Noto Sans Symbols"/>
              <a:buChar char="⚫"/>
            </a:pPr>
            <a:r>
              <a:rPr lang="en-US" sz="2000" b="0" i="0" u="none" dirty="0">
                <a:solidFill>
                  <a:srgbClr val="FFFFFF"/>
                </a:solidFill>
                <a:latin typeface="Libre Baskerville"/>
                <a:ea typeface="Libre Baskerville"/>
                <a:cs typeface="Libre Baskerville"/>
                <a:sym typeface="Libre Baskerville"/>
              </a:rPr>
              <a:t>False impression of </a:t>
            </a:r>
            <a:r>
              <a:rPr lang="en-US" sz="2000" b="0" i="0" u="none" dirty="0" err="1">
                <a:solidFill>
                  <a:srgbClr val="FFFFFF"/>
                </a:solidFill>
                <a:latin typeface="Libre Baskerville"/>
                <a:ea typeface="Libre Baskerville"/>
                <a:cs typeface="Libre Baskerville"/>
                <a:sym typeface="Libre Baskerville"/>
              </a:rPr>
              <a:t>protosis</a:t>
            </a:r>
            <a:endParaRPr sz="2800" dirty="0"/>
          </a:p>
          <a:p>
            <a:pPr marL="547687" marR="0" lvl="1" indent="-228599" algn="l" rtl="0">
              <a:lnSpc>
                <a:spcPct val="90000"/>
              </a:lnSpc>
              <a:spcBef>
                <a:spcPts val="300"/>
              </a:spcBef>
              <a:spcAft>
                <a:spcPts val="0"/>
              </a:spcAft>
              <a:buClr>
                <a:schemeClr val="accent2"/>
              </a:buClr>
              <a:buSzPts val="1530"/>
              <a:buFont typeface="Noto Sans Symbols"/>
              <a:buChar char="⚫"/>
            </a:pPr>
            <a:r>
              <a:rPr lang="en-US" sz="2000" b="0" i="0" u="none" strike="noStrike" cap="none" dirty="0" err="1">
                <a:solidFill>
                  <a:srgbClr val="FFFFFF"/>
                </a:solidFill>
                <a:latin typeface="Libre Baskerville"/>
                <a:ea typeface="Libre Baskerville"/>
                <a:cs typeface="Libre Baskerville"/>
                <a:sym typeface="Libre Baskerville"/>
              </a:rPr>
              <a:t>Buphthalmos</a:t>
            </a:r>
            <a:endParaRPr sz="2800" dirty="0"/>
          </a:p>
          <a:p>
            <a:pPr marL="547687" marR="0" lvl="1" indent="-228599" algn="l" rtl="0">
              <a:lnSpc>
                <a:spcPct val="90000"/>
              </a:lnSpc>
              <a:spcBef>
                <a:spcPts val="300"/>
              </a:spcBef>
              <a:spcAft>
                <a:spcPts val="0"/>
              </a:spcAft>
              <a:buClr>
                <a:schemeClr val="accent2"/>
              </a:buClr>
              <a:buSzPts val="1530"/>
              <a:buFont typeface="Noto Sans Symbols"/>
              <a:buChar char="⚫"/>
            </a:pPr>
            <a:r>
              <a:rPr lang="en-US" sz="2000" b="0" i="0" u="none" strike="noStrike" cap="none" dirty="0">
                <a:solidFill>
                  <a:srgbClr val="FFFFFF"/>
                </a:solidFill>
                <a:latin typeface="Libre Baskerville"/>
                <a:ea typeface="Libre Baskerville"/>
                <a:cs typeface="Libre Baskerville"/>
                <a:sym typeface="Libre Baskerville"/>
              </a:rPr>
              <a:t>High myopia</a:t>
            </a:r>
            <a:endParaRPr sz="2800" dirty="0"/>
          </a:p>
          <a:p>
            <a:pPr marL="547687" marR="0" lvl="1" indent="-228599" algn="l" rtl="0">
              <a:lnSpc>
                <a:spcPct val="90000"/>
              </a:lnSpc>
              <a:spcBef>
                <a:spcPts val="300"/>
              </a:spcBef>
              <a:spcAft>
                <a:spcPts val="0"/>
              </a:spcAft>
              <a:buClr>
                <a:schemeClr val="accent2"/>
              </a:buClr>
              <a:buSzPts val="1530"/>
              <a:buFont typeface="Noto Sans Symbols"/>
              <a:buChar char="⚫"/>
            </a:pPr>
            <a:r>
              <a:rPr lang="en-US" sz="2000" b="0" i="0" u="none" strike="noStrike" cap="none" dirty="0">
                <a:solidFill>
                  <a:srgbClr val="FFFFFF"/>
                </a:solidFill>
                <a:latin typeface="Libre Baskerville"/>
                <a:ea typeface="Libre Baskerville"/>
                <a:cs typeface="Libre Baskerville"/>
                <a:sym typeface="Libre Baskerville"/>
              </a:rPr>
              <a:t>Lid retraction</a:t>
            </a:r>
            <a:endParaRPr sz="2800" dirty="0"/>
          </a:p>
          <a:p>
            <a:pPr marL="547687" marR="0" lvl="1" indent="-228599" algn="l" rtl="0">
              <a:lnSpc>
                <a:spcPct val="90000"/>
              </a:lnSpc>
              <a:spcBef>
                <a:spcPts val="300"/>
              </a:spcBef>
              <a:spcAft>
                <a:spcPts val="0"/>
              </a:spcAft>
              <a:buClr>
                <a:schemeClr val="accent2"/>
              </a:buClr>
              <a:buSzPts val="1530"/>
              <a:buFont typeface="Noto Sans Symbols"/>
              <a:buChar char="⚫"/>
            </a:pPr>
            <a:r>
              <a:rPr lang="en-US" sz="2000" b="0" i="0" u="none" strike="noStrike" cap="none" dirty="0">
                <a:solidFill>
                  <a:srgbClr val="FFFFFF"/>
                </a:solidFill>
                <a:latin typeface="Libre Baskerville"/>
                <a:ea typeface="Libre Baskerville"/>
                <a:cs typeface="Libre Baskerville"/>
                <a:sym typeface="Libre Baskerville"/>
              </a:rPr>
              <a:t>C/L </a:t>
            </a:r>
            <a:r>
              <a:rPr lang="en-US" sz="2000" b="0" i="0" u="none" strike="noStrike" cap="none" dirty="0" err="1">
                <a:solidFill>
                  <a:srgbClr val="FFFFFF"/>
                </a:solidFill>
                <a:latin typeface="Libre Baskerville"/>
                <a:ea typeface="Libre Baskerville"/>
                <a:cs typeface="Libre Baskerville"/>
                <a:sym typeface="Libre Baskerville"/>
              </a:rPr>
              <a:t>enophthalmos</a:t>
            </a:r>
            <a:r>
              <a:rPr lang="en-US" sz="2000" b="0" i="0" u="none" strike="noStrike" cap="none" dirty="0">
                <a:solidFill>
                  <a:srgbClr val="FFFFFF"/>
                </a:solidFill>
                <a:latin typeface="Libre Baskerville"/>
                <a:ea typeface="Libre Baskerville"/>
                <a:cs typeface="Libre Baskerville"/>
                <a:sym typeface="Libre Baskerville"/>
              </a:rPr>
              <a:t> </a:t>
            </a:r>
            <a:endParaRPr sz="2800" dirty="0"/>
          </a:p>
        </p:txBody>
      </p:sp>
      <p:sp>
        <p:nvSpPr>
          <p:cNvPr id="286" name="Google Shape;286;p35"/>
          <p:cNvSpPr/>
          <p:nvPr/>
        </p:nvSpPr>
        <p:spPr>
          <a:xfrm>
            <a:off x="6457950" y="6356350"/>
            <a:ext cx="2057400" cy="365100"/>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17</a:t>
            </a:fld>
            <a:endParaRPr/>
          </a:p>
        </p:txBody>
      </p:sp>
      <p:pic>
        <p:nvPicPr>
          <p:cNvPr id="288" name="Google Shape;288;p35" descr="See the source image"/>
          <p:cNvPicPr preferRelativeResize="0"/>
          <p:nvPr/>
        </p:nvPicPr>
        <p:blipFill rotWithShape="1">
          <a:blip r:embed="rId3">
            <a:alphaModFix/>
          </a:blip>
          <a:srcRect r="17742"/>
          <a:stretch/>
        </p:blipFill>
        <p:spPr>
          <a:xfrm>
            <a:off x="0" y="0"/>
            <a:ext cx="4572000" cy="4195762"/>
          </a:xfrm>
          <a:prstGeom prst="rect">
            <a:avLst/>
          </a:prstGeom>
          <a:noFill/>
          <a:ln>
            <a:noFill/>
          </a:ln>
        </p:spPr>
      </p:pic>
      <p:pic>
        <p:nvPicPr>
          <p:cNvPr id="289" name="Google Shape;289;p35"/>
          <p:cNvPicPr preferRelativeResize="0"/>
          <p:nvPr/>
        </p:nvPicPr>
        <p:blipFill rotWithShape="1">
          <a:blip r:embed="rId4">
            <a:alphaModFix/>
          </a:blip>
          <a:srcRect r="16107"/>
          <a:stretch/>
        </p:blipFill>
        <p:spPr>
          <a:xfrm>
            <a:off x="4514850" y="0"/>
            <a:ext cx="4629150" cy="4187825"/>
          </a:xfrm>
          <a:prstGeom prst="rect">
            <a:avLst/>
          </a:prstGeom>
          <a:noFill/>
          <a:ln>
            <a:noFill/>
          </a:ln>
        </p:spPr>
      </p:pic>
      <p:sp>
        <p:nvSpPr>
          <p:cNvPr id="290" name="Google Shape;290;p35"/>
          <p:cNvSpPr/>
          <p:nvPr/>
        </p:nvSpPr>
        <p:spPr>
          <a:xfrm rot="5400000">
            <a:off x="2473160" y="5332565"/>
            <a:ext cx="1554480" cy="14299"/>
          </a:xfrm>
          <a:custGeom>
            <a:avLst/>
            <a:gdLst/>
            <a:ahLst/>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rgbClr val="FFFFFF"/>
          </a:solidFill>
          <a:ln w="4127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 name="TextBox 9"/>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11" name="Google Shape;94;p13"/>
          <p:cNvPicPr preferRelativeResize="0"/>
          <p:nvPr/>
        </p:nvPicPr>
        <p:blipFill>
          <a:blip r:embed="rId5">
            <a:alphaModFix/>
          </a:blip>
          <a:stretch>
            <a:fillRect/>
          </a:stretch>
        </p:blipFill>
        <p:spPr>
          <a:xfrm>
            <a:off x="8202585" y="-7937"/>
            <a:ext cx="941415" cy="9553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36"/>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296" name="Google Shape;296;p36" descr="casereports-2012-October-2012---F1.large.jpg"/>
          <p:cNvPicPr preferRelativeResize="0"/>
          <p:nvPr/>
        </p:nvPicPr>
        <p:blipFill rotWithShape="1">
          <a:blip r:embed="rId3">
            <a:alphaModFix/>
          </a:blip>
          <a:srcRect l="409" t="15824" r="8681"/>
          <a:stretch/>
        </p:blipFill>
        <p:spPr>
          <a:xfrm>
            <a:off x="0" y="0"/>
            <a:ext cx="9144000" cy="6858001"/>
          </a:xfrm>
          <a:prstGeom prst="rect">
            <a:avLst/>
          </a:prstGeom>
          <a:noFill/>
          <a:ln>
            <a:noFill/>
          </a:ln>
        </p:spPr>
      </p:pic>
      <p:sp>
        <p:nvSpPr>
          <p:cNvPr id="297" name="Google Shape;297;p36"/>
          <p:cNvSpPr/>
          <p:nvPr/>
        </p:nvSpPr>
        <p:spPr>
          <a:xfrm rot="-5400000">
            <a:off x="2275802" y="-10201"/>
            <a:ext cx="4592400" cy="9144000"/>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298" name="Google Shape;298;p36"/>
          <p:cNvSpPr txBox="1">
            <a:spLocks noGrp="1"/>
          </p:cNvSpPr>
          <p:nvPr>
            <p:ph type="title"/>
          </p:nvPr>
        </p:nvSpPr>
        <p:spPr>
          <a:xfrm>
            <a:off x="303212" y="3092450"/>
            <a:ext cx="6808800" cy="2387700"/>
          </a:xfrm>
          <a:prstGeom prst="rect">
            <a:avLst/>
          </a:prstGeom>
          <a:noFill/>
          <a:ln>
            <a:noFill/>
          </a:ln>
        </p:spPr>
        <p:txBody>
          <a:bodyPr spcFirstLastPara="1" wrap="square" lIns="91425" tIns="45700" rIns="91425" bIns="91425" anchor="b" anchorCtr="0">
            <a:noAutofit/>
          </a:bodyPr>
          <a:lstStyle/>
          <a:p>
            <a:pPr marL="0" lvl="0" indent="0" algn="l" rtl="0">
              <a:lnSpc>
                <a:spcPct val="90000"/>
              </a:lnSpc>
              <a:spcBef>
                <a:spcPts val="0"/>
              </a:spcBef>
              <a:spcAft>
                <a:spcPts val="0"/>
              </a:spcAft>
              <a:buClr>
                <a:schemeClr val="dk2"/>
              </a:buClr>
              <a:buSzPts val="5700"/>
              <a:buFont typeface="Libre Franklin"/>
              <a:buNone/>
            </a:pPr>
            <a:r>
              <a:rPr lang="en-US" sz="5700" b="0" i="0" u="none">
                <a:solidFill>
                  <a:schemeClr val="dk2"/>
                </a:solidFill>
                <a:latin typeface="Libre Franklin"/>
                <a:ea typeface="Libre Franklin"/>
                <a:cs typeface="Libre Franklin"/>
                <a:sym typeface="Libre Franklin"/>
              </a:rPr>
              <a:t>Exorbitism</a:t>
            </a:r>
            <a:endParaRPr/>
          </a:p>
        </p:txBody>
      </p:sp>
      <p:sp>
        <p:nvSpPr>
          <p:cNvPr id="299" name="Google Shape;299;p36"/>
          <p:cNvSpPr/>
          <p:nvPr/>
        </p:nvSpPr>
        <p:spPr>
          <a:xfrm>
            <a:off x="6780212" y="6356350"/>
            <a:ext cx="2057400" cy="365100"/>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400"/>
              <a:buFont typeface="Libre Franklin"/>
              <a:buNone/>
            </a:pPr>
            <a:fld id="{00000000-1234-1234-1234-123412341234}" type="slidenum">
              <a:rPr lang="en-US" sz="1400" b="0" i="0" u="none">
                <a:solidFill>
                  <a:schemeClr val="dk1"/>
                </a:solidFill>
                <a:latin typeface="Libre Franklin"/>
                <a:ea typeface="Libre Franklin"/>
                <a:cs typeface="Libre Franklin"/>
                <a:sym typeface="Libre Franklin"/>
              </a:rPr>
              <a:pPr marL="0" marR="0" lvl="0" indent="0" algn="ctr" rtl="0">
                <a:lnSpc>
                  <a:spcPct val="100000"/>
                </a:lnSpc>
                <a:spcBef>
                  <a:spcPts val="0"/>
                </a:spcBef>
                <a:spcAft>
                  <a:spcPts val="0"/>
                </a:spcAft>
                <a:buClr>
                  <a:schemeClr val="dk1"/>
                </a:buClr>
                <a:buSzPts val="1400"/>
                <a:buFont typeface="Libre Franklin"/>
                <a:buNone/>
              </a:pPr>
              <a:t>18</a:t>
            </a:fld>
            <a:endParaRPr/>
          </a:p>
        </p:txBody>
      </p:sp>
      <p:sp>
        <p:nvSpPr>
          <p:cNvPr id="300" name="Google Shape;300;p36"/>
          <p:cNvSpPr txBox="1">
            <a:spLocks noGrp="1"/>
          </p:cNvSpPr>
          <p:nvPr>
            <p:ph type="body" idx="1"/>
          </p:nvPr>
        </p:nvSpPr>
        <p:spPr>
          <a:xfrm>
            <a:off x="303212" y="5624512"/>
            <a:ext cx="6808800" cy="593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2040"/>
              <a:buFont typeface="Noto Sans Symbols"/>
              <a:buNone/>
            </a:pPr>
            <a:r>
              <a:rPr lang="en-US" sz="2400" b="0" i="0" u="none">
                <a:solidFill>
                  <a:schemeClr val="dk1"/>
                </a:solidFill>
                <a:latin typeface="Libre Baskerville"/>
                <a:ea typeface="Libre Baskerville"/>
                <a:cs typeface="Libre Baskerville"/>
                <a:sym typeface="Libre Baskerville"/>
              </a:rPr>
              <a:t>Shallow orbits</a:t>
            </a:r>
            <a:endParaRPr/>
          </a:p>
        </p:txBody>
      </p:sp>
      <p:sp>
        <p:nvSpPr>
          <p:cNvPr id="301" name="Google Shape;301;p36"/>
          <p:cNvSpPr/>
          <p:nvPr/>
        </p:nvSpPr>
        <p:spPr>
          <a:xfrm>
            <a:off x="0" y="5575300"/>
            <a:ext cx="733890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 name="TextBox 8"/>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10" name="Google Shape;94;p13"/>
          <p:cNvPicPr preferRelativeResize="0"/>
          <p:nvPr/>
        </p:nvPicPr>
        <p:blipFill>
          <a:blip r:embed="rId4">
            <a:alphaModFix/>
          </a:blip>
          <a:stretch>
            <a:fillRect/>
          </a:stretch>
        </p:blipFill>
        <p:spPr>
          <a:xfrm>
            <a:off x="8024005" y="323064"/>
            <a:ext cx="941415" cy="9553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7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pic>
        <p:nvPicPr>
          <p:cNvPr id="306" name="Google Shape;306;p37"/>
          <p:cNvPicPr preferRelativeResize="0"/>
          <p:nvPr/>
        </p:nvPicPr>
        <p:blipFill rotWithShape="1">
          <a:blip r:embed="rId3">
            <a:alphaModFix/>
          </a:blip>
          <a:srcRect l="10671" r="8172" b="5633"/>
          <a:stretch/>
        </p:blipFill>
        <p:spPr>
          <a:xfrm>
            <a:off x="20" y="10"/>
            <a:ext cx="9143980" cy="6857990"/>
          </a:xfrm>
          <a:prstGeom prst="rect">
            <a:avLst/>
          </a:prstGeom>
          <a:noFill/>
          <a:ln>
            <a:noFill/>
          </a:ln>
        </p:spPr>
      </p:pic>
      <p:sp>
        <p:nvSpPr>
          <p:cNvPr id="307" name="Google Shape;307;p37"/>
          <p:cNvSpPr/>
          <p:nvPr/>
        </p:nvSpPr>
        <p:spPr>
          <a:xfrm>
            <a:off x="0" y="0"/>
            <a:ext cx="9144000" cy="6858000"/>
          </a:xfrm>
          <a:prstGeom prst="rect">
            <a:avLst/>
          </a:prstGeom>
          <a:gradFill>
            <a:gsLst>
              <a:gs pos="0">
                <a:srgbClr val="E9E5DC">
                  <a:alpha val="67843"/>
                </a:srgbClr>
              </a:gs>
              <a:gs pos="10000">
                <a:srgbClr val="E9E5DC">
                  <a:alpha val="67843"/>
                </a:srgbClr>
              </a:gs>
              <a:gs pos="85000">
                <a:srgbClr val="E9E5DC">
                  <a:alpha val="96862"/>
                </a:srgbClr>
              </a:gs>
              <a:gs pos="100000">
                <a:srgbClr val="E9E5DC">
                  <a:alpha val="96862"/>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308" name="Google Shape;308;p37"/>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a:solidFill>
                  <a:schemeClr val="dk2"/>
                </a:solidFill>
                <a:latin typeface="Libre Franklin"/>
                <a:ea typeface="Libre Franklin"/>
                <a:cs typeface="Libre Franklin"/>
                <a:sym typeface="Libre Franklin"/>
              </a:rPr>
              <a:t>Classification of Proptosis</a:t>
            </a:r>
            <a:endParaRPr/>
          </a:p>
        </p:txBody>
      </p:sp>
      <p:pic>
        <p:nvPicPr>
          <p:cNvPr id="310" name="Google Shape;310;p37"/>
          <p:cNvPicPr preferRelativeResize="0">
            <a:picLocks noGrp="1"/>
          </p:cNvPicPr>
          <p:nvPr>
            <p:ph type="body" idx="1"/>
          </p:nvPr>
        </p:nvPicPr>
        <p:blipFill rotWithShape="1">
          <a:blip r:embed="rId4">
            <a:alphaModFix/>
          </a:blip>
          <a:srcRect/>
          <a:stretch/>
        </p:blipFill>
        <p:spPr>
          <a:xfrm>
            <a:off x="457200" y="1792287"/>
            <a:ext cx="8107500" cy="4389300"/>
          </a:xfrm>
          <a:prstGeom prst="rect">
            <a:avLst/>
          </a:prstGeom>
          <a:noFill/>
          <a:ln>
            <a:noFill/>
          </a:ln>
        </p:spPr>
      </p:pic>
      <p:sp>
        <p:nvSpPr>
          <p:cNvPr id="309" name="Google Shape;309;p37"/>
          <p:cNvSpPr/>
          <p:nvPr/>
        </p:nvSpPr>
        <p:spPr>
          <a:xfrm>
            <a:off x="6457950" y="6356350"/>
            <a:ext cx="20574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19</a:t>
            </a:fld>
            <a:endParaRPr/>
          </a:p>
        </p:txBody>
      </p:sp>
      <p:sp>
        <p:nvSpPr>
          <p:cNvPr id="7" name="TextBox 6"/>
          <p:cNvSpPr txBox="1"/>
          <p:nvPr/>
        </p:nvSpPr>
        <p:spPr>
          <a:xfrm>
            <a:off x="603250" y="341194"/>
            <a:ext cx="1572866" cy="307777"/>
          </a:xfrm>
          <a:prstGeom prst="rect">
            <a:avLst/>
          </a:prstGeom>
          <a:noFill/>
        </p:spPr>
        <p:txBody>
          <a:bodyPr wrap="none" rtlCol="0">
            <a:spAutoFit/>
          </a:bodyPr>
          <a:lstStyle/>
          <a:p>
            <a:r>
              <a:rPr lang="en-US" dirty="0">
                <a:solidFill>
                  <a:schemeClr val="bg1"/>
                </a:solidFill>
              </a:rPr>
              <a:t>CORE SUBJECT</a:t>
            </a:r>
          </a:p>
        </p:txBody>
      </p:sp>
      <p:pic>
        <p:nvPicPr>
          <p:cNvPr id="8" name="Google Shape;94;p13"/>
          <p:cNvPicPr preferRelativeResize="0"/>
          <p:nvPr/>
        </p:nvPicPr>
        <p:blipFill>
          <a:blip r:embed="rId5">
            <a:alphaModFix/>
          </a:blip>
          <a:stretch>
            <a:fillRect/>
          </a:stretch>
        </p:blipFill>
        <p:spPr>
          <a:xfrm>
            <a:off x="8024005" y="323064"/>
            <a:ext cx="941415" cy="9553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86218" y="2299648"/>
            <a:ext cx="6400800" cy="1600200"/>
          </a:xfrm>
        </p:spPr>
        <p:txBody>
          <a:bodyPr/>
          <a:lstStyle/>
          <a:p>
            <a:pPr lvl="0" indent="-320040" algn="l">
              <a:spcBef>
                <a:spcPts val="0"/>
              </a:spcBef>
              <a:buSzPts val="1440"/>
              <a:buChar char="⦿"/>
            </a:pPr>
            <a:r>
              <a:rPr lang="en-US" dirty="0"/>
              <a:t>Anatomy of orbit (Vertical Integration )</a:t>
            </a:r>
          </a:p>
          <a:p>
            <a:pPr lvl="0" indent="-320040" algn="l">
              <a:spcBef>
                <a:spcPts val="0"/>
              </a:spcBef>
              <a:buSzPts val="1440"/>
              <a:buChar char="⦿"/>
            </a:pPr>
            <a:r>
              <a:rPr lang="en-US" dirty="0"/>
              <a:t>Proptosis, orbital cellulitis and IOID (Core Subject)</a:t>
            </a:r>
          </a:p>
          <a:p>
            <a:pPr lvl="0" indent="-320040" algn="l">
              <a:spcBef>
                <a:spcPts val="0"/>
              </a:spcBef>
              <a:buSzPts val="1440"/>
              <a:buChar char="⦿"/>
            </a:pPr>
            <a:r>
              <a:rPr lang="en-US" dirty="0"/>
              <a:t>Digital Library Reference/ Longitudinal Integration (research and artificial intelligence)</a:t>
            </a:r>
          </a:p>
          <a:p>
            <a:pPr indent="-320040" algn="l">
              <a:spcBef>
                <a:spcPts val="0"/>
              </a:spcBef>
              <a:buSzPts val="1440"/>
              <a:buFont typeface="Noto Sans Symbols"/>
              <a:buChar char="⦿"/>
            </a:pPr>
            <a:r>
              <a:rPr lang="en-US" dirty="0"/>
              <a:t>End of Lecture Assessment </a:t>
            </a:r>
          </a:p>
          <a:p>
            <a:pPr lvl="0" indent="-320040" algn="l">
              <a:spcBef>
                <a:spcPts val="360"/>
              </a:spcBef>
              <a:buSzPts val="1440"/>
              <a:buChar char="⦿"/>
            </a:pPr>
            <a:r>
              <a:rPr lang="en-US" dirty="0"/>
              <a:t>Bioethics</a:t>
            </a:r>
          </a:p>
          <a:p>
            <a:pPr lvl="0" indent="-320040" algn="l">
              <a:spcBef>
                <a:spcPts val="0"/>
              </a:spcBef>
              <a:buSzPts val="1440"/>
              <a:buChar char="⦿"/>
            </a:pPr>
            <a:r>
              <a:rPr lang="en-US" dirty="0"/>
              <a:t>Source </a:t>
            </a:r>
          </a:p>
          <a:p>
            <a:pPr marL="0" lvl="0" indent="0" algn="l">
              <a:spcBef>
                <a:spcPts val="360"/>
              </a:spcBef>
            </a:pPr>
            <a:endParaRPr lang="en-US" dirty="0"/>
          </a:p>
          <a:p>
            <a:endParaRPr lang="en-US" dirty="0"/>
          </a:p>
        </p:txBody>
      </p:sp>
      <p:sp>
        <p:nvSpPr>
          <p:cNvPr id="3" name="Title 2"/>
          <p:cNvSpPr>
            <a:spLocks noGrp="1"/>
          </p:cNvSpPr>
          <p:nvPr>
            <p:ph type="ctrTitle"/>
          </p:nvPr>
        </p:nvSpPr>
        <p:spPr>
          <a:xfrm>
            <a:off x="374650" y="646121"/>
            <a:ext cx="8229600" cy="1470000"/>
          </a:xfrm>
        </p:spPr>
        <p:txBody>
          <a:bodyPr/>
          <a:lstStyle/>
          <a:p>
            <a:r>
              <a:rPr lang="en-US" dirty="0"/>
              <a:t>SEQUENCE OF LECTURE</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a:t>
            </a:fld>
            <a:endParaRPr lang="en-US"/>
          </a:p>
        </p:txBody>
      </p:sp>
      <p:pic>
        <p:nvPicPr>
          <p:cNvPr id="5" name="Google Shape;94;p13"/>
          <p:cNvPicPr preferRelativeResize="0"/>
          <p:nvPr/>
        </p:nvPicPr>
        <p:blipFill>
          <a:blip r:embed="rId2">
            <a:alphaModFix/>
          </a:blip>
          <a:stretch>
            <a:fillRect/>
          </a:stretch>
        </p:blipFill>
        <p:spPr>
          <a:xfrm>
            <a:off x="7987983" y="307910"/>
            <a:ext cx="941415" cy="955343"/>
          </a:xfrm>
          <a:prstGeom prst="rect">
            <a:avLst/>
          </a:prstGeom>
          <a:noFill/>
          <a:ln>
            <a:noFill/>
          </a:ln>
        </p:spPr>
      </p:pic>
    </p:spTree>
    <p:extLst>
      <p:ext uri="{BB962C8B-B14F-4D97-AF65-F5344CB8AC3E}">
        <p14:creationId xmlns:p14="http://schemas.microsoft.com/office/powerpoint/2010/main" val="1197196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p38"/>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316" name="Google Shape;316;p38" descr="R.jpeg"/>
          <p:cNvPicPr preferRelativeResize="0"/>
          <p:nvPr/>
        </p:nvPicPr>
        <p:blipFill rotWithShape="1">
          <a:blip r:embed="rId3">
            <a:alphaModFix/>
          </a:blip>
          <a:srcRect t="17178" b="17699"/>
          <a:stretch/>
        </p:blipFill>
        <p:spPr>
          <a:xfrm>
            <a:off x="0" y="0"/>
            <a:ext cx="9144000" cy="4465637"/>
          </a:xfrm>
          <a:prstGeom prst="rect">
            <a:avLst/>
          </a:prstGeom>
          <a:noFill/>
          <a:ln>
            <a:noFill/>
          </a:ln>
        </p:spPr>
      </p:pic>
      <p:sp>
        <p:nvSpPr>
          <p:cNvPr id="317" name="Google Shape;317;p38"/>
          <p:cNvSpPr/>
          <p:nvPr/>
        </p:nvSpPr>
        <p:spPr>
          <a:xfrm>
            <a:off x="0" y="4119562"/>
            <a:ext cx="703740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8" name="Google Shape;318;p38"/>
          <p:cNvSpPr txBox="1">
            <a:spLocks noGrp="1"/>
          </p:cNvSpPr>
          <p:nvPr>
            <p:ph type="title"/>
          </p:nvPr>
        </p:nvSpPr>
        <p:spPr>
          <a:xfrm>
            <a:off x="425450" y="4203700"/>
            <a:ext cx="6418200" cy="534900"/>
          </a:xfrm>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lt1"/>
              </a:buClr>
              <a:buSzPts val="2400"/>
              <a:buFont typeface="Libre Franklin"/>
              <a:buNone/>
            </a:pPr>
            <a:r>
              <a:rPr lang="en-US" sz="2400" b="0" i="0" u="none">
                <a:solidFill>
                  <a:schemeClr val="lt1"/>
                </a:solidFill>
                <a:latin typeface="Libre Franklin"/>
                <a:ea typeface="Libre Franklin"/>
                <a:cs typeface="Libre Franklin"/>
                <a:sym typeface="Libre Franklin"/>
              </a:rPr>
              <a:t>1. Axial proptosis</a:t>
            </a:r>
            <a:endParaRPr/>
          </a:p>
        </p:txBody>
      </p:sp>
      <p:sp>
        <p:nvSpPr>
          <p:cNvPr id="320" name="Google Shape;320;p38"/>
          <p:cNvSpPr txBox="1">
            <a:spLocks noGrp="1"/>
          </p:cNvSpPr>
          <p:nvPr>
            <p:ph type="body" idx="1"/>
          </p:nvPr>
        </p:nvSpPr>
        <p:spPr>
          <a:xfrm>
            <a:off x="425450" y="4956175"/>
            <a:ext cx="8293200" cy="1306500"/>
          </a:xfrm>
          <a:prstGeom prst="rect">
            <a:avLst/>
          </a:prstGeom>
          <a:noFill/>
          <a:ln>
            <a:noFill/>
          </a:ln>
        </p:spPr>
        <p:txBody>
          <a:bodyPr spcFirstLastPara="1" wrap="square" lIns="91425" tIns="45700" rIns="91425" bIns="45700" anchor="t" anchorCtr="0">
            <a:normAutofit/>
          </a:bodyPr>
          <a:lstStyle/>
          <a:p>
            <a:pPr marL="273050" marR="0" lvl="0" indent="-273050" algn="l" rtl="0">
              <a:lnSpc>
                <a:spcPct val="100000"/>
              </a:lnSpc>
              <a:spcBef>
                <a:spcPts val="0"/>
              </a:spcBef>
              <a:spcAft>
                <a:spcPts val="0"/>
              </a:spcAft>
              <a:buClr>
                <a:schemeClr val="accent1"/>
              </a:buClr>
              <a:buSzPts val="1275"/>
              <a:buFont typeface="Noto Sans Symbols"/>
              <a:buChar char="⚫"/>
            </a:pPr>
            <a:r>
              <a:rPr lang="en-US" sz="1500" b="0" i="0" u="none" dirty="0">
                <a:solidFill>
                  <a:schemeClr val="dk1"/>
                </a:solidFill>
                <a:latin typeface="Libre Baskerville"/>
                <a:ea typeface="Libre Baskerville"/>
                <a:cs typeface="Libre Baskerville"/>
                <a:sym typeface="Libre Baskerville"/>
              </a:rPr>
              <a:t>Forward displacement of eyeball along orbital axis</a:t>
            </a:r>
            <a:endParaRPr sz="1500" b="0" i="0" u="none">
              <a:solidFill>
                <a:schemeClr val="dk1"/>
              </a:solidFill>
              <a:latin typeface="Libre Baskerville"/>
              <a:ea typeface="Libre Baskerville"/>
              <a:cs typeface="Libre Baskerville"/>
              <a:sym typeface="Libre Baskerville"/>
            </a:endParaRPr>
          </a:p>
          <a:p>
            <a:pPr marL="800100" lvl="2" indent="-342900">
              <a:spcBef>
                <a:spcPts val="300"/>
              </a:spcBef>
              <a:buClr>
                <a:schemeClr val="accent2"/>
              </a:buClr>
              <a:buSzPts val="1275"/>
              <a:buFont typeface="+mj-lt"/>
              <a:buAutoNum type="arabicPeriod"/>
            </a:pPr>
            <a:r>
              <a:rPr lang="en-US" sz="1600" b="0" i="0" u="none" strike="noStrike" cap="none" dirty="0">
                <a:solidFill>
                  <a:schemeClr val="dk1"/>
                </a:solidFill>
                <a:latin typeface="Libre Baskerville"/>
                <a:ea typeface="Libre Baskerville"/>
                <a:cs typeface="Libre Baskerville"/>
                <a:sym typeface="Libre Baskerville"/>
              </a:rPr>
              <a:t>Thyroid disease</a:t>
            </a:r>
            <a:endParaRPr sz="1600"/>
          </a:p>
          <a:p>
            <a:pPr marL="800100" lvl="1" indent="-342900">
              <a:spcBef>
                <a:spcPts val="500"/>
              </a:spcBef>
              <a:buClr>
                <a:schemeClr val="accent1"/>
              </a:buClr>
              <a:buSzPts val="1275"/>
              <a:buFont typeface="+mj-lt"/>
              <a:buAutoNum type="arabicPeriod"/>
            </a:pPr>
            <a:r>
              <a:rPr lang="en-US" sz="1600" b="0" i="0" u="none" dirty="0">
                <a:solidFill>
                  <a:schemeClr val="dk1"/>
                </a:solidFill>
                <a:latin typeface="Libre Baskerville"/>
                <a:ea typeface="Libre Baskerville"/>
                <a:cs typeface="Libre Baskerville"/>
                <a:sym typeface="Libre Baskerville"/>
              </a:rPr>
              <a:t>Any mass in central/ </a:t>
            </a:r>
            <a:r>
              <a:rPr lang="en-US" sz="1600" b="0" i="0" u="none" dirty="0" err="1">
                <a:solidFill>
                  <a:schemeClr val="dk1"/>
                </a:solidFill>
                <a:latin typeface="Libre Baskerville"/>
                <a:ea typeface="Libre Baskerville"/>
                <a:cs typeface="Libre Baskerville"/>
                <a:sym typeface="Libre Baskerville"/>
              </a:rPr>
              <a:t>intraconal</a:t>
            </a:r>
            <a:r>
              <a:rPr lang="en-US" sz="1600" b="0" i="0" u="none" dirty="0">
                <a:solidFill>
                  <a:schemeClr val="dk1"/>
                </a:solidFill>
                <a:latin typeface="Libre Baskerville"/>
                <a:ea typeface="Libre Baskerville"/>
                <a:cs typeface="Libre Baskerville"/>
                <a:sym typeface="Libre Baskerville"/>
              </a:rPr>
              <a:t> space</a:t>
            </a:r>
            <a:endParaRPr sz="1600"/>
          </a:p>
          <a:p>
            <a:pPr marL="800100" lvl="2" indent="-342900">
              <a:spcBef>
                <a:spcPts val="300"/>
              </a:spcBef>
              <a:buClr>
                <a:schemeClr val="accent2"/>
              </a:buClr>
              <a:buSzPts val="1275"/>
              <a:buFont typeface="+mj-lt"/>
              <a:buAutoNum type="arabicPeriod"/>
            </a:pPr>
            <a:r>
              <a:rPr lang="en-US" sz="1600" b="0" i="0" u="none" strike="noStrike" cap="none" dirty="0">
                <a:solidFill>
                  <a:schemeClr val="dk1"/>
                </a:solidFill>
                <a:latin typeface="Libre Baskerville"/>
                <a:ea typeface="Libre Baskerville"/>
                <a:cs typeface="Libre Baskerville"/>
                <a:sym typeface="Libre Baskerville"/>
              </a:rPr>
              <a:t>Optic nerve </a:t>
            </a:r>
            <a:r>
              <a:rPr lang="en-US" sz="1600" b="0" i="0" u="none" strike="noStrike" cap="none" dirty="0" err="1">
                <a:solidFill>
                  <a:schemeClr val="dk1"/>
                </a:solidFill>
                <a:latin typeface="Libre Baskerville"/>
                <a:ea typeface="Libre Baskerville"/>
                <a:cs typeface="Libre Baskerville"/>
                <a:sym typeface="Libre Baskerville"/>
              </a:rPr>
              <a:t>glioma</a:t>
            </a:r>
            <a:endParaRPr sz="1600"/>
          </a:p>
        </p:txBody>
      </p:sp>
      <p:sp>
        <p:nvSpPr>
          <p:cNvPr id="319" name="Google Shape;319;p38"/>
          <p:cNvSpPr/>
          <p:nvPr/>
        </p:nvSpPr>
        <p:spPr>
          <a:xfrm>
            <a:off x="6743700" y="6356350"/>
            <a:ext cx="19749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7F7F7F"/>
              </a:buClr>
              <a:buSzPts val="1400"/>
              <a:buFont typeface="Libre Franklin"/>
              <a:buNone/>
            </a:pPr>
            <a:fld id="{00000000-1234-1234-1234-123412341234}" type="slidenum">
              <a:rPr lang="en-US" sz="1400" b="0" i="0" u="none">
                <a:solidFill>
                  <a:srgbClr val="7F7F7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7F7F7F"/>
                </a:buClr>
                <a:buSzPts val="1400"/>
                <a:buFont typeface="Libre Franklin"/>
                <a:buNone/>
              </a:pPr>
              <a:t>20</a:t>
            </a:fld>
            <a:endParaRPr/>
          </a:p>
        </p:txBody>
      </p:sp>
      <p:sp>
        <p:nvSpPr>
          <p:cNvPr id="8" name="TextBox 7"/>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9" name="Google Shape;94;p13"/>
          <p:cNvPicPr preferRelativeResize="0"/>
          <p:nvPr/>
        </p:nvPicPr>
        <p:blipFill>
          <a:blip r:embed="rId4">
            <a:alphaModFix/>
          </a:blip>
          <a:stretch>
            <a:fillRect/>
          </a:stretch>
        </p:blipFill>
        <p:spPr>
          <a:xfrm>
            <a:off x="8024005" y="323064"/>
            <a:ext cx="941415" cy="9553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4"/>
        <p:cNvGrpSpPr/>
        <p:nvPr/>
      </p:nvGrpSpPr>
      <p:grpSpPr>
        <a:xfrm>
          <a:off x="0" y="0"/>
          <a:ext cx="0" cy="0"/>
          <a:chOff x="0" y="0"/>
          <a:chExt cx="0" cy="0"/>
        </a:xfrm>
      </p:grpSpPr>
      <p:sp>
        <p:nvSpPr>
          <p:cNvPr id="325" name="Google Shape;325;p39"/>
          <p:cNvSpPr/>
          <p:nvPr/>
        </p:nvSpPr>
        <p:spPr>
          <a:xfrm>
            <a:off x="0" y="0"/>
            <a:ext cx="9142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26" name="Google Shape;326;p39"/>
          <p:cNvSpPr txBox="1">
            <a:spLocks noGrp="1"/>
          </p:cNvSpPr>
          <p:nvPr>
            <p:ph type="title"/>
          </p:nvPr>
        </p:nvSpPr>
        <p:spPr>
          <a:xfrm>
            <a:off x="479425" y="4473575"/>
            <a:ext cx="8181900" cy="1066800"/>
          </a:xfrm>
          <a:prstGeom prst="rect">
            <a:avLst/>
          </a:prstGeom>
          <a:noFill/>
          <a:ln>
            <a:noFill/>
          </a:ln>
        </p:spPr>
        <p:txBody>
          <a:bodyPr spcFirstLastPara="1" wrap="square" lIns="91425" tIns="45700" rIns="91425" bIns="91425" anchor="b" anchorCtr="0">
            <a:noAutofit/>
          </a:bodyPr>
          <a:lstStyle/>
          <a:p>
            <a:pPr marL="0" lvl="0" indent="0" algn="l" rtl="0">
              <a:lnSpc>
                <a:spcPct val="90000"/>
              </a:lnSpc>
              <a:spcBef>
                <a:spcPts val="0"/>
              </a:spcBef>
              <a:spcAft>
                <a:spcPts val="0"/>
              </a:spcAft>
              <a:buClr>
                <a:schemeClr val="dk2"/>
              </a:buClr>
              <a:buSzPts val="5700"/>
              <a:buFont typeface="Libre Franklin"/>
              <a:buNone/>
            </a:pPr>
            <a:r>
              <a:rPr lang="en-US" sz="5700" b="0" i="0" u="none">
                <a:solidFill>
                  <a:schemeClr val="dk2"/>
                </a:solidFill>
                <a:latin typeface="Libre Franklin"/>
                <a:ea typeface="Libre Franklin"/>
                <a:cs typeface="Libre Franklin"/>
                <a:sym typeface="Libre Franklin"/>
              </a:rPr>
              <a:t>2. Non axial proptosis</a:t>
            </a:r>
            <a:endParaRPr/>
          </a:p>
        </p:txBody>
      </p:sp>
      <p:sp>
        <p:nvSpPr>
          <p:cNvPr id="327" name="Google Shape;327;p39"/>
          <p:cNvSpPr/>
          <p:nvPr/>
        </p:nvSpPr>
        <p:spPr>
          <a:xfrm>
            <a:off x="6457950" y="6356350"/>
            <a:ext cx="20574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21</a:t>
            </a:fld>
            <a:endParaRPr/>
          </a:p>
        </p:txBody>
      </p:sp>
      <p:pic>
        <p:nvPicPr>
          <p:cNvPr id="328" name="Google Shape;328;p39"/>
          <p:cNvPicPr preferRelativeResize="0"/>
          <p:nvPr/>
        </p:nvPicPr>
        <p:blipFill rotWithShape="1">
          <a:blip r:embed="rId3">
            <a:alphaModFix/>
          </a:blip>
          <a:srcRect/>
          <a:stretch/>
        </p:blipFill>
        <p:spPr>
          <a:xfrm>
            <a:off x="227012" y="304800"/>
            <a:ext cx="4037013" cy="3657600"/>
          </a:xfrm>
          <a:prstGeom prst="rect">
            <a:avLst/>
          </a:prstGeom>
          <a:noFill/>
          <a:ln>
            <a:noFill/>
          </a:ln>
        </p:spPr>
      </p:pic>
      <p:pic>
        <p:nvPicPr>
          <p:cNvPr id="329" name="Google Shape;329;p39" descr="A close up of a person's eyes&#10;&#10;Description automatically generated"/>
          <p:cNvPicPr preferRelativeResize="0"/>
          <p:nvPr/>
        </p:nvPicPr>
        <p:blipFill rotWithShape="1">
          <a:blip r:embed="rId4">
            <a:alphaModFix/>
          </a:blip>
          <a:srcRect/>
          <a:stretch/>
        </p:blipFill>
        <p:spPr>
          <a:xfrm>
            <a:off x="4572107" y="304800"/>
            <a:ext cx="4429125" cy="3657600"/>
          </a:xfrm>
          <a:prstGeom prst="rect">
            <a:avLst/>
          </a:prstGeom>
          <a:noFill/>
          <a:ln>
            <a:noFill/>
          </a:ln>
        </p:spPr>
      </p:pic>
      <p:sp>
        <p:nvSpPr>
          <p:cNvPr id="330" name="Google Shape;330;p39"/>
          <p:cNvSpPr/>
          <p:nvPr/>
        </p:nvSpPr>
        <p:spPr>
          <a:xfrm>
            <a:off x="2541587" y="5634037"/>
            <a:ext cx="4057650" cy="19065"/>
          </a:xfrm>
          <a:custGeom>
            <a:avLst/>
            <a:gdLst/>
            <a:ahLst/>
            <a:cxnLst/>
            <a:rect l="l" t="t" r="r" b="b"/>
            <a:pathLst>
              <a:path w="4057650" h="18288"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20" y="8026"/>
                  <a:pt x="4058238" y="15039"/>
                  <a:pt x="4057650" y="18288"/>
                </a:cubicBezTo>
                <a:cubicBezTo>
                  <a:pt x="3746991" y="51472"/>
                  <a:pt x="3642040" y="-9140"/>
                  <a:pt x="3381375" y="18288"/>
                </a:cubicBezTo>
                <a:cubicBezTo>
                  <a:pt x="3142532" y="69343"/>
                  <a:pt x="2955382" y="-2590"/>
                  <a:pt x="2826830" y="18288"/>
                </a:cubicBezTo>
                <a:cubicBezTo>
                  <a:pt x="2734164" y="30636"/>
                  <a:pt x="2422331" y="17559"/>
                  <a:pt x="2272284" y="18288"/>
                </a:cubicBezTo>
                <a:cubicBezTo>
                  <a:pt x="2111408" y="24730"/>
                  <a:pt x="1888168" y="26061"/>
                  <a:pt x="1555432" y="18288"/>
                </a:cubicBezTo>
                <a:cubicBezTo>
                  <a:pt x="1389125" y="7689"/>
                  <a:pt x="1177551" y="44302"/>
                  <a:pt x="960310" y="18288"/>
                </a:cubicBezTo>
                <a:cubicBezTo>
                  <a:pt x="875922" y="-35328"/>
                  <a:pt x="323458" y="14834"/>
                  <a:pt x="0" y="18288"/>
                </a:cubicBezTo>
                <a:cubicBezTo>
                  <a:pt x="732" y="12147"/>
                  <a:pt x="1474" y="5759"/>
                  <a:pt x="0" y="0"/>
                </a:cubicBezTo>
                <a:close/>
              </a:path>
              <a:path w="4057650" h="18288"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338" y="6441"/>
                  <a:pt x="4057679" y="13855"/>
                  <a:pt x="4057650" y="18288"/>
                </a:cubicBezTo>
                <a:cubicBezTo>
                  <a:pt x="3866391" y="15329"/>
                  <a:pt x="3683092" y="27213"/>
                  <a:pt x="3381375" y="18288"/>
                </a:cubicBezTo>
                <a:cubicBezTo>
                  <a:pt x="3077442" y="-31539"/>
                  <a:pt x="2959293" y="-5332"/>
                  <a:pt x="2826830" y="18288"/>
                </a:cubicBezTo>
                <a:cubicBezTo>
                  <a:pt x="2745586" y="53568"/>
                  <a:pt x="2366651" y="59392"/>
                  <a:pt x="2150555" y="18288"/>
                </a:cubicBezTo>
                <a:cubicBezTo>
                  <a:pt x="1889766" y="-17354"/>
                  <a:pt x="1744011" y="-22688"/>
                  <a:pt x="1474280" y="18288"/>
                </a:cubicBezTo>
                <a:cubicBezTo>
                  <a:pt x="1211536" y="22995"/>
                  <a:pt x="970196" y="35522"/>
                  <a:pt x="838581" y="18288"/>
                </a:cubicBezTo>
                <a:cubicBezTo>
                  <a:pt x="683899" y="-4450"/>
                  <a:pt x="224248" y="-42444"/>
                  <a:pt x="0" y="18288"/>
                </a:cubicBezTo>
                <a:cubicBezTo>
                  <a:pt x="821" y="10074"/>
                  <a:pt x="-92" y="8278"/>
                  <a:pt x="0" y="0"/>
                </a:cubicBezTo>
                <a:close/>
              </a:path>
              <a:path w="4057650" h="18288" fill="none"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078" y="8167"/>
                  <a:pt x="4057287" y="15177"/>
                  <a:pt x="4057650" y="18288"/>
                </a:cubicBezTo>
                <a:cubicBezTo>
                  <a:pt x="3759943" y="49384"/>
                  <a:pt x="3655385" y="-7741"/>
                  <a:pt x="3381375" y="18288"/>
                </a:cubicBezTo>
                <a:cubicBezTo>
                  <a:pt x="3117080" y="48239"/>
                  <a:pt x="2965830" y="15751"/>
                  <a:pt x="2826830" y="18288"/>
                </a:cubicBezTo>
                <a:cubicBezTo>
                  <a:pt x="2719180" y="54573"/>
                  <a:pt x="2405341" y="28209"/>
                  <a:pt x="2272284" y="18288"/>
                </a:cubicBezTo>
                <a:cubicBezTo>
                  <a:pt x="2146521" y="42397"/>
                  <a:pt x="1920511" y="48303"/>
                  <a:pt x="1555432" y="18288"/>
                </a:cubicBezTo>
                <a:cubicBezTo>
                  <a:pt x="1341297" y="-10360"/>
                  <a:pt x="1185337" y="10858"/>
                  <a:pt x="960310" y="18288"/>
                </a:cubicBezTo>
                <a:cubicBezTo>
                  <a:pt x="797841" y="-27072"/>
                  <a:pt x="348704" y="-79830"/>
                  <a:pt x="0" y="18288"/>
                </a:cubicBezTo>
                <a:cubicBezTo>
                  <a:pt x="82" y="11116"/>
                  <a:pt x="515" y="6694"/>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 name="TextBox 7"/>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9" name="Google Shape;94;p13"/>
          <p:cNvPicPr preferRelativeResize="0"/>
          <p:nvPr/>
        </p:nvPicPr>
        <p:blipFill>
          <a:blip r:embed="rId5">
            <a:alphaModFix/>
          </a:blip>
          <a:stretch>
            <a:fillRect/>
          </a:stretch>
        </p:blipFill>
        <p:spPr>
          <a:xfrm>
            <a:off x="8024005" y="323064"/>
            <a:ext cx="941415" cy="9553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40"/>
          <p:cNvSpPr/>
          <p:nvPr/>
        </p:nvSpPr>
        <p:spPr>
          <a:xfrm>
            <a:off x="0" y="0"/>
            <a:ext cx="9142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36" name="Google Shape;336;p40"/>
          <p:cNvSpPr/>
          <p:nvPr/>
        </p:nvSpPr>
        <p:spPr>
          <a:xfrm>
            <a:off x="0" y="232012"/>
            <a:ext cx="3912767" cy="3994777"/>
          </a:xfrm>
          <a:custGeom>
            <a:avLst/>
            <a:gdLst/>
            <a:ahLst/>
            <a:cxnLst/>
            <a:rect l="l" t="t" r="r" b="b"/>
            <a:pathLst>
              <a:path w="5217023" h="3994777" extrusionOk="0">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37" name="Google Shape;337;p40"/>
          <p:cNvSpPr txBox="1">
            <a:spLocks noGrp="1"/>
          </p:cNvSpPr>
          <p:nvPr>
            <p:ph type="title"/>
          </p:nvPr>
        </p:nvSpPr>
        <p:spPr>
          <a:xfrm>
            <a:off x="182333" y="1424330"/>
            <a:ext cx="2414700" cy="2027100"/>
          </a:xfrm>
          <a:prstGeom prst="rect">
            <a:avLst/>
          </a:prstGeom>
          <a:noFill/>
          <a:ln>
            <a:noFill/>
          </a:ln>
        </p:spPr>
        <p:txBody>
          <a:bodyPr spcFirstLastPara="1" wrap="square" lIns="91425" tIns="45700" rIns="91425" bIns="91425" anchor="t" anchorCtr="0">
            <a:normAutofit/>
          </a:bodyPr>
          <a:lstStyle/>
          <a:p>
            <a:pPr marL="0" lvl="0" indent="0" algn="l" rtl="0">
              <a:lnSpc>
                <a:spcPct val="100000"/>
              </a:lnSpc>
              <a:spcBef>
                <a:spcPts val="0"/>
              </a:spcBef>
              <a:spcAft>
                <a:spcPts val="0"/>
              </a:spcAft>
              <a:buClr>
                <a:srgbClr val="FFFFFF"/>
              </a:buClr>
              <a:buSzPts val="3900"/>
              <a:buFont typeface="Libre Franklin"/>
              <a:buNone/>
            </a:pPr>
            <a:r>
              <a:rPr lang="en-US" sz="3900" b="0" i="0" u="none" dirty="0">
                <a:solidFill>
                  <a:srgbClr val="FFFFFF"/>
                </a:solidFill>
                <a:latin typeface="Libre Franklin"/>
                <a:ea typeface="Libre Franklin"/>
                <a:cs typeface="Libre Franklin"/>
                <a:sym typeface="Libre Franklin"/>
              </a:rPr>
              <a:t>Causes of proptosis:</a:t>
            </a:r>
            <a:endParaRPr dirty="0"/>
          </a:p>
        </p:txBody>
      </p:sp>
      <p:pic>
        <p:nvPicPr>
          <p:cNvPr id="339" name="Google Shape;339;p40"/>
          <p:cNvPicPr preferRelativeResize="0">
            <a:picLocks noGrp="1"/>
          </p:cNvPicPr>
          <p:nvPr>
            <p:ph type="body" idx="1"/>
          </p:nvPr>
        </p:nvPicPr>
        <p:blipFill rotWithShape="1">
          <a:blip r:embed="rId3">
            <a:alphaModFix/>
          </a:blip>
          <a:srcRect/>
          <a:stretch/>
        </p:blipFill>
        <p:spPr>
          <a:xfrm>
            <a:off x="4150352" y="90211"/>
            <a:ext cx="4615195" cy="6224575"/>
          </a:xfrm>
          <a:prstGeom prst="rect">
            <a:avLst/>
          </a:prstGeom>
          <a:noFill/>
          <a:ln>
            <a:noFill/>
          </a:ln>
        </p:spPr>
      </p:pic>
      <p:sp>
        <p:nvSpPr>
          <p:cNvPr id="338" name="Google Shape;338;p40"/>
          <p:cNvSpPr/>
          <p:nvPr/>
        </p:nvSpPr>
        <p:spPr>
          <a:xfrm>
            <a:off x="6457950" y="6356350"/>
            <a:ext cx="20574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22</a:t>
            </a:fld>
            <a:endParaRPr/>
          </a:p>
        </p:txBody>
      </p:sp>
      <p:sp>
        <p:nvSpPr>
          <p:cNvPr id="7" name="TextBox 6"/>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8" name="Google Shape;94;p13"/>
          <p:cNvPicPr preferRelativeResize="0"/>
          <p:nvPr/>
        </p:nvPicPr>
        <p:blipFill>
          <a:blip r:embed="rId4">
            <a:alphaModFix/>
          </a:blip>
          <a:stretch>
            <a:fillRect/>
          </a:stretch>
        </p:blipFill>
        <p:spPr>
          <a:xfrm>
            <a:off x="8024005" y="323064"/>
            <a:ext cx="941415" cy="95534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3"/>
        <p:cNvGrpSpPr/>
        <p:nvPr/>
      </p:nvGrpSpPr>
      <p:grpSpPr>
        <a:xfrm>
          <a:off x="0" y="0"/>
          <a:ext cx="0" cy="0"/>
          <a:chOff x="0" y="0"/>
          <a:chExt cx="0" cy="0"/>
        </a:xfrm>
      </p:grpSpPr>
      <p:sp>
        <p:nvSpPr>
          <p:cNvPr id="344" name="Google Shape;344;p41"/>
          <p:cNvSpPr/>
          <p:nvPr/>
        </p:nvSpPr>
        <p:spPr>
          <a:xfrm>
            <a:off x="6457950" y="6356350"/>
            <a:ext cx="20574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23</a:t>
            </a:fld>
            <a:endParaRPr/>
          </a:p>
        </p:txBody>
      </p:sp>
      <p:pic>
        <p:nvPicPr>
          <p:cNvPr id="345" name="Google Shape;345;p41" descr="A picture containing diagram&#10;&#10;Description automatically generated"/>
          <p:cNvPicPr preferRelativeResize="0">
            <a:picLocks noGrp="1"/>
          </p:cNvPicPr>
          <p:nvPr>
            <p:ph type="body" idx="1"/>
          </p:nvPr>
        </p:nvPicPr>
        <p:blipFill rotWithShape="1">
          <a:blip r:embed="rId3">
            <a:alphaModFix/>
          </a:blip>
          <a:srcRect/>
          <a:stretch/>
        </p:blipFill>
        <p:spPr>
          <a:xfrm>
            <a:off x="565150" y="642937"/>
            <a:ext cx="3803700" cy="5572200"/>
          </a:xfrm>
          <a:prstGeom prst="rect">
            <a:avLst/>
          </a:prstGeom>
          <a:noFill/>
          <a:ln>
            <a:noFill/>
          </a:ln>
        </p:spPr>
      </p:pic>
      <p:pic>
        <p:nvPicPr>
          <p:cNvPr id="346" name="Google Shape;346;p41" descr="Confused Bee"/>
          <p:cNvPicPr preferRelativeResize="0"/>
          <p:nvPr/>
        </p:nvPicPr>
        <p:blipFill rotWithShape="1">
          <a:blip r:embed="rId4">
            <a:alphaModFix/>
          </a:blip>
          <a:srcRect/>
          <a:stretch/>
        </p:blipFill>
        <p:spPr>
          <a:xfrm>
            <a:off x="4692650" y="1444625"/>
            <a:ext cx="3968750" cy="3968750"/>
          </a:xfrm>
          <a:prstGeom prst="rect">
            <a:avLst/>
          </a:prstGeom>
          <a:noFill/>
          <a:ln>
            <a:noFill/>
          </a:ln>
        </p:spPr>
      </p:pic>
      <p:sp>
        <p:nvSpPr>
          <p:cNvPr id="5" name="TextBox 4"/>
          <p:cNvSpPr txBox="1"/>
          <p:nvPr/>
        </p:nvSpPr>
        <p:spPr>
          <a:xfrm>
            <a:off x="357590" y="136477"/>
            <a:ext cx="1572866" cy="307777"/>
          </a:xfrm>
          <a:prstGeom prst="rect">
            <a:avLst/>
          </a:prstGeom>
          <a:noFill/>
        </p:spPr>
        <p:txBody>
          <a:bodyPr wrap="none" rtlCol="0">
            <a:spAutoFit/>
          </a:bodyPr>
          <a:lstStyle/>
          <a:p>
            <a:r>
              <a:rPr lang="en-US" dirty="0">
                <a:solidFill>
                  <a:schemeClr val="tx1"/>
                </a:solidFill>
              </a:rPr>
              <a:t>CORE SUBJECT</a:t>
            </a:r>
          </a:p>
        </p:txBody>
      </p:sp>
      <p:pic>
        <p:nvPicPr>
          <p:cNvPr id="6" name="Google Shape;94;p13"/>
          <p:cNvPicPr preferRelativeResize="0"/>
          <p:nvPr/>
        </p:nvPicPr>
        <p:blipFill>
          <a:blip r:embed="rId5">
            <a:alphaModFix/>
          </a:blip>
          <a:stretch>
            <a:fillRect/>
          </a:stretch>
        </p:blipFill>
        <p:spPr>
          <a:xfrm>
            <a:off x="8024005" y="323064"/>
            <a:ext cx="941415" cy="95534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2"/>
          <p:cNvSpPr txBox="1">
            <a:spLocks noGrp="1"/>
          </p:cNvSpPr>
          <p:nvPr>
            <p:ph type="title"/>
          </p:nvPr>
        </p:nvSpPr>
        <p:spPr>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dirty="0">
                <a:solidFill>
                  <a:schemeClr val="dk2"/>
                </a:solidFill>
                <a:latin typeface="Libre Franklin"/>
                <a:ea typeface="Libre Franklin"/>
                <a:cs typeface="Libre Franklin"/>
                <a:sym typeface="Libre Franklin"/>
              </a:rPr>
              <a:t>3. </a:t>
            </a:r>
            <a:r>
              <a:rPr lang="en-US" sz="4000" b="0" i="0" u="none" dirty="0" err="1">
                <a:solidFill>
                  <a:schemeClr val="dk2"/>
                </a:solidFill>
                <a:latin typeface="Libre Franklin"/>
                <a:ea typeface="Libre Franklin"/>
                <a:cs typeface="Libre Franklin"/>
                <a:sym typeface="Libre Franklin"/>
              </a:rPr>
              <a:t>Enophthalmos</a:t>
            </a:r>
            <a:r>
              <a:rPr lang="en-US" sz="4000" b="0" i="0" u="none" dirty="0">
                <a:solidFill>
                  <a:schemeClr val="dk2"/>
                </a:solidFill>
                <a:latin typeface="Libre Franklin"/>
                <a:ea typeface="Libre Franklin"/>
                <a:cs typeface="Libre Franklin"/>
                <a:sym typeface="Libre Franklin"/>
              </a:rPr>
              <a:t> </a:t>
            </a:r>
            <a:endParaRPr dirty="0"/>
          </a:p>
        </p:txBody>
      </p:sp>
      <p:sp>
        <p:nvSpPr>
          <p:cNvPr id="353" name="Google Shape;353;p4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1"/>
              </a:buClr>
              <a:buSzPts val="2210"/>
              <a:buFont typeface="Noto Sans Symbols"/>
              <a:buChar char="⚫"/>
            </a:pPr>
            <a:r>
              <a:rPr lang="en-US" sz="3200" b="0" i="0" u="none" dirty="0">
                <a:solidFill>
                  <a:schemeClr val="dk1"/>
                </a:solidFill>
                <a:sym typeface="Libre Baskerville"/>
              </a:rPr>
              <a:t>  Recession of globe within orbit</a:t>
            </a:r>
            <a:endParaRPr sz="3200" dirty="0"/>
          </a:p>
          <a:p>
            <a:pPr marL="319087" marR="0" lvl="1" indent="0" algn="l" rtl="0">
              <a:lnSpc>
                <a:spcPct val="100000"/>
              </a:lnSpc>
              <a:spcBef>
                <a:spcPts val="300"/>
              </a:spcBef>
              <a:spcAft>
                <a:spcPts val="0"/>
              </a:spcAft>
              <a:buClr>
                <a:schemeClr val="accent2"/>
              </a:buClr>
              <a:buSzPts val="2040"/>
              <a:buNone/>
            </a:pPr>
            <a:r>
              <a:rPr lang="en-US" sz="3200" b="0" i="0" u="none" strike="noStrike" cap="none" dirty="0">
                <a:solidFill>
                  <a:schemeClr val="dk1"/>
                </a:solidFill>
                <a:sym typeface="Libre Baskerville"/>
              </a:rPr>
              <a:t> Traumatic / congenital orbital wall     abnormality</a:t>
            </a:r>
            <a:endParaRPr lang="en-US" sz="3200" dirty="0"/>
          </a:p>
          <a:p>
            <a:pPr marL="319087" marR="0" lvl="1" indent="0" algn="l" rtl="0">
              <a:lnSpc>
                <a:spcPct val="100000"/>
              </a:lnSpc>
              <a:spcBef>
                <a:spcPts val="300"/>
              </a:spcBef>
              <a:spcAft>
                <a:spcPts val="0"/>
              </a:spcAft>
              <a:buClr>
                <a:schemeClr val="accent2"/>
              </a:buClr>
              <a:buSzPts val="2040"/>
              <a:buNone/>
            </a:pPr>
            <a:r>
              <a:rPr lang="en-US" sz="3200" b="0" i="0" u="none" strike="noStrike" cap="none" dirty="0">
                <a:solidFill>
                  <a:schemeClr val="dk1"/>
                </a:solidFill>
                <a:sym typeface="Libre Baskerville"/>
              </a:rPr>
              <a:t> </a:t>
            </a:r>
            <a:r>
              <a:rPr lang="en-US" sz="3200" b="0" i="0" u="none" strike="noStrike" cap="none" dirty="0" err="1">
                <a:solidFill>
                  <a:schemeClr val="dk1"/>
                </a:solidFill>
                <a:sym typeface="Libre Baskerville"/>
              </a:rPr>
              <a:t>Sclerosing</a:t>
            </a:r>
            <a:r>
              <a:rPr lang="en-US" sz="3200" b="0" i="0" u="none" strike="noStrike" cap="none" dirty="0">
                <a:solidFill>
                  <a:schemeClr val="dk1"/>
                </a:solidFill>
                <a:sym typeface="Libre Baskerville"/>
              </a:rPr>
              <a:t> orbital tumors</a:t>
            </a:r>
            <a:endParaRPr sz="3200" dirty="0"/>
          </a:p>
          <a:p>
            <a:pPr marL="319087" marR="0" lvl="1" indent="0" algn="l" rtl="0">
              <a:lnSpc>
                <a:spcPct val="100000"/>
              </a:lnSpc>
              <a:spcBef>
                <a:spcPts val="300"/>
              </a:spcBef>
              <a:spcAft>
                <a:spcPts val="0"/>
              </a:spcAft>
              <a:buClr>
                <a:schemeClr val="accent2"/>
              </a:buClr>
              <a:buSzPts val="2040"/>
              <a:buNone/>
            </a:pPr>
            <a:r>
              <a:rPr lang="en-US" sz="3200" b="0" i="0" u="none" strike="noStrike" cap="none" dirty="0">
                <a:solidFill>
                  <a:schemeClr val="dk1"/>
                </a:solidFill>
                <a:sym typeface="Libre Baskerville"/>
              </a:rPr>
              <a:t> Orbital fat atrophy</a:t>
            </a:r>
            <a:endParaRPr sz="3200" dirty="0"/>
          </a:p>
        </p:txBody>
      </p:sp>
      <p:sp>
        <p:nvSpPr>
          <p:cNvPr id="352" name="Google Shape;352;p42"/>
          <p:cNvSpPr/>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24</a:t>
            </a:fld>
            <a:endParaRPr/>
          </a:p>
        </p:txBody>
      </p:sp>
      <p:sp>
        <p:nvSpPr>
          <p:cNvPr id="5" name="TextBox 4"/>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6"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3"/>
          <p:cNvSpPr txBox="1">
            <a:spLocks noGrp="1"/>
          </p:cNvSpPr>
          <p:nvPr>
            <p:ph type="title"/>
          </p:nvPr>
        </p:nvSpPr>
        <p:spPr>
          <a:xfrm>
            <a:off x="818866" y="929729"/>
            <a:ext cx="7772400" cy="1143000"/>
          </a:xfrm>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dirty="0">
                <a:solidFill>
                  <a:schemeClr val="dk2"/>
                </a:solidFill>
                <a:latin typeface="Libre Franklin"/>
                <a:ea typeface="Libre Franklin"/>
                <a:cs typeface="Libre Franklin"/>
                <a:sym typeface="Libre Franklin"/>
              </a:rPr>
              <a:t>4. Defective ocular motility  </a:t>
            </a:r>
            <a:endParaRPr dirty="0"/>
          </a:p>
        </p:txBody>
      </p:sp>
      <p:sp>
        <p:nvSpPr>
          <p:cNvPr id="360" name="Google Shape;360;p43"/>
          <p:cNvSpPr txBox="1">
            <a:spLocks noGrp="1"/>
          </p:cNvSpPr>
          <p:nvPr>
            <p:ph type="body" idx="1"/>
          </p:nvPr>
        </p:nvSpPr>
        <p:spPr>
          <a:xfrm>
            <a:off x="818866" y="2717042"/>
            <a:ext cx="7772400" cy="45720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Restrictive </a:t>
            </a:r>
            <a:r>
              <a:rPr lang="en-US" sz="2600" b="0" i="0" u="none" dirty="0" err="1">
                <a:solidFill>
                  <a:schemeClr val="dk1"/>
                </a:solidFill>
                <a:latin typeface="Libre Baskerville"/>
                <a:ea typeface="Libre Baskerville"/>
                <a:cs typeface="Libre Baskerville"/>
                <a:sym typeface="Libre Baskerville"/>
              </a:rPr>
              <a:t>vs</a:t>
            </a:r>
            <a:r>
              <a:rPr lang="en-US" sz="2600" b="0" i="0" u="none" dirty="0">
                <a:solidFill>
                  <a:schemeClr val="dk1"/>
                </a:solidFill>
                <a:latin typeface="Libre Baskerville"/>
                <a:ea typeface="Libre Baskerville"/>
                <a:cs typeface="Libre Baskerville"/>
                <a:sym typeface="Libre Baskerville"/>
              </a:rPr>
              <a:t> paralytic ocular motility defect</a:t>
            </a:r>
            <a:endParaRPr dirty="0"/>
          </a:p>
        </p:txBody>
      </p:sp>
      <p:sp>
        <p:nvSpPr>
          <p:cNvPr id="359" name="Google Shape;359;p43"/>
          <p:cNvSpPr/>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25</a:t>
            </a:fld>
            <a:endParaRPr/>
          </a:p>
        </p:txBody>
      </p:sp>
      <p:sp>
        <p:nvSpPr>
          <p:cNvPr id="5" name="TextBox 4"/>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6"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4"/>
          <p:cNvSpPr txBox="1">
            <a:spLocks noGrp="1"/>
          </p:cNvSpPr>
          <p:nvPr>
            <p:ph type="title"/>
          </p:nvPr>
        </p:nvSpPr>
        <p:spPr>
          <a:xfrm>
            <a:off x="665018" y="857139"/>
            <a:ext cx="7772400" cy="1143000"/>
          </a:xfrm>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dirty="0">
                <a:solidFill>
                  <a:schemeClr val="dk2"/>
                </a:solidFill>
                <a:latin typeface="Libre Franklin"/>
                <a:ea typeface="Libre Franklin"/>
                <a:cs typeface="Libre Franklin"/>
                <a:sym typeface="Libre Franklin"/>
              </a:rPr>
              <a:t>5. Optic disc edema </a:t>
            </a:r>
            <a:endParaRPr dirty="0"/>
          </a:p>
        </p:txBody>
      </p:sp>
      <p:sp>
        <p:nvSpPr>
          <p:cNvPr id="367" name="Google Shape;367;p44"/>
          <p:cNvSpPr txBox="1">
            <a:spLocks noGrp="1"/>
          </p:cNvSpPr>
          <p:nvPr>
            <p:ph type="body" idx="1"/>
          </p:nvPr>
        </p:nvSpPr>
        <p:spPr>
          <a:xfrm>
            <a:off x="477671" y="2210667"/>
            <a:ext cx="7772400" cy="45720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Compressive optic neuropathy</a:t>
            </a:r>
            <a:endParaRPr dirty="0"/>
          </a:p>
          <a:p>
            <a:pPr marL="274320" marR="0" lvl="0" indent="-133985" algn="l" rtl="0">
              <a:spcBef>
                <a:spcPts val="580"/>
              </a:spcBef>
              <a:spcAft>
                <a:spcPts val="0"/>
              </a:spcAft>
              <a:buClr>
                <a:schemeClr val="accent1"/>
              </a:buClr>
              <a:buSzPts val="2210"/>
              <a:buFont typeface="Noto Sans Symbols"/>
              <a:buNone/>
            </a:pPr>
            <a:endParaRPr sz="2600" b="0" i="0" u="none" dirty="0">
              <a:solidFill>
                <a:schemeClr val="dk1"/>
              </a:solidFill>
              <a:latin typeface="Libre Baskerville"/>
              <a:ea typeface="Libre Baskerville"/>
              <a:cs typeface="Libre Baskerville"/>
              <a:sym typeface="Libre Baskerville"/>
            </a:endParaRPr>
          </a:p>
        </p:txBody>
      </p:sp>
      <p:sp>
        <p:nvSpPr>
          <p:cNvPr id="366" name="Google Shape;366;p44"/>
          <p:cNvSpPr/>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26</a:t>
            </a:fld>
            <a:endParaRPr/>
          </a:p>
        </p:txBody>
      </p:sp>
      <p:pic>
        <p:nvPicPr>
          <p:cNvPr id="368" name="Google Shape;368;p44" descr="OIP.jpeg"/>
          <p:cNvPicPr preferRelativeResize="0"/>
          <p:nvPr/>
        </p:nvPicPr>
        <p:blipFill rotWithShape="1">
          <a:blip r:embed="rId3">
            <a:alphaModFix/>
          </a:blip>
          <a:srcRect/>
          <a:stretch/>
        </p:blipFill>
        <p:spPr>
          <a:xfrm>
            <a:off x="6123709" y="1744086"/>
            <a:ext cx="2313709" cy="2426132"/>
          </a:xfrm>
          <a:prstGeom prst="rect">
            <a:avLst/>
          </a:prstGeom>
          <a:noFill/>
          <a:ln>
            <a:noFill/>
          </a:ln>
        </p:spPr>
      </p:pic>
      <p:pic>
        <p:nvPicPr>
          <p:cNvPr id="369" name="Google Shape;369;p44" descr="OIP (2).jpeg"/>
          <p:cNvPicPr preferRelativeResize="0"/>
          <p:nvPr/>
        </p:nvPicPr>
        <p:blipFill rotWithShape="1">
          <a:blip r:embed="rId4">
            <a:alphaModFix/>
          </a:blip>
          <a:srcRect/>
          <a:stretch/>
        </p:blipFill>
        <p:spPr>
          <a:xfrm>
            <a:off x="6123709" y="4350328"/>
            <a:ext cx="2313709" cy="2194358"/>
          </a:xfrm>
          <a:prstGeom prst="rect">
            <a:avLst/>
          </a:prstGeom>
          <a:noFill/>
          <a:ln>
            <a:noFill/>
          </a:ln>
        </p:spPr>
      </p:pic>
      <p:sp>
        <p:nvSpPr>
          <p:cNvPr id="7" name="TextBox 6"/>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8" name="Google Shape;94;p13"/>
          <p:cNvPicPr preferRelativeResize="0"/>
          <p:nvPr/>
        </p:nvPicPr>
        <p:blipFill>
          <a:blip r:embed="rId5">
            <a:alphaModFix/>
          </a:blip>
          <a:stretch>
            <a:fillRect/>
          </a:stretch>
        </p:blipFill>
        <p:spPr>
          <a:xfrm>
            <a:off x="8024005" y="323064"/>
            <a:ext cx="941415" cy="95534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5"/>
          <p:cNvSpPr txBox="1">
            <a:spLocks noGrp="1"/>
          </p:cNvSpPr>
          <p:nvPr>
            <p:ph type="title"/>
          </p:nvPr>
        </p:nvSpPr>
        <p:spPr>
          <a:xfrm>
            <a:off x="914400" y="813518"/>
            <a:ext cx="7772400" cy="1143000"/>
          </a:xfrm>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dirty="0">
                <a:solidFill>
                  <a:schemeClr val="dk2"/>
                </a:solidFill>
                <a:latin typeface="Libre Franklin"/>
                <a:ea typeface="Libre Franklin"/>
                <a:cs typeface="Libre Franklin"/>
                <a:sym typeface="Libre Franklin"/>
              </a:rPr>
              <a:t>Investigations </a:t>
            </a:r>
            <a:endParaRPr dirty="0"/>
          </a:p>
        </p:txBody>
      </p:sp>
      <p:sp>
        <p:nvSpPr>
          <p:cNvPr id="376" name="Google Shape;376;p45"/>
          <p:cNvSpPr txBox="1">
            <a:spLocks noGrp="1"/>
          </p:cNvSpPr>
          <p:nvPr>
            <p:ph type="body" idx="1"/>
          </p:nvPr>
        </p:nvSpPr>
        <p:spPr>
          <a:xfrm>
            <a:off x="914400" y="2121065"/>
            <a:ext cx="7772400" cy="45720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CT/ MRI</a:t>
            </a:r>
            <a:endParaRPr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Plain X rays</a:t>
            </a:r>
            <a:endParaRPr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Ultrasonography</a:t>
            </a:r>
            <a:endParaRPr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biopsy</a:t>
            </a:r>
            <a:endParaRPr dirty="0"/>
          </a:p>
        </p:txBody>
      </p:sp>
      <p:sp>
        <p:nvSpPr>
          <p:cNvPr id="375" name="Google Shape;375;p45"/>
          <p:cNvSpPr/>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27</a:t>
            </a:fld>
            <a:endParaRPr/>
          </a:p>
        </p:txBody>
      </p:sp>
      <p:sp>
        <p:nvSpPr>
          <p:cNvPr id="5" name="TextBox 4"/>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6"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6"/>
          <p:cNvSpPr txBox="1">
            <a:spLocks noGrp="1"/>
          </p:cNvSpPr>
          <p:nvPr>
            <p:ph type="title"/>
          </p:nvPr>
        </p:nvSpPr>
        <p:spPr>
          <a:xfrm>
            <a:off x="722312" y="952500"/>
            <a:ext cx="7772400" cy="2781300"/>
          </a:xfrm>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a:solidFill>
                  <a:schemeClr val="dk2"/>
                </a:solidFill>
                <a:latin typeface="Libre Franklin"/>
                <a:ea typeface="Libre Franklin"/>
                <a:cs typeface="Libre Franklin"/>
                <a:sym typeface="Libre Franklin"/>
              </a:rPr>
              <a:t>Orbital infectious/ inflammatory disorders</a:t>
            </a:r>
            <a:endParaRPr/>
          </a:p>
        </p:txBody>
      </p:sp>
      <p:sp>
        <p:nvSpPr>
          <p:cNvPr id="382" name="Google Shape;382;p46"/>
          <p:cNvSpPr/>
          <p:nvPr/>
        </p:nvSpPr>
        <p:spPr>
          <a:xfrm>
            <a:off x="146050" y="6208712"/>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28</a:t>
            </a:fld>
            <a:endParaRPr/>
          </a:p>
        </p:txBody>
      </p:sp>
      <p:sp>
        <p:nvSpPr>
          <p:cNvPr id="4" name="TextBox 3"/>
          <p:cNvSpPr txBox="1"/>
          <p:nvPr/>
        </p:nvSpPr>
        <p:spPr>
          <a:xfrm>
            <a:off x="603250" y="341194"/>
            <a:ext cx="1572866" cy="307777"/>
          </a:xfrm>
          <a:prstGeom prst="rect">
            <a:avLst/>
          </a:prstGeom>
          <a:noFill/>
        </p:spPr>
        <p:txBody>
          <a:bodyPr wrap="none" rtlCol="0">
            <a:spAutoFit/>
          </a:bodyPr>
          <a:lstStyle/>
          <a:p>
            <a:r>
              <a:rPr lang="en-US" dirty="0">
                <a:solidFill>
                  <a:schemeClr val="tx1"/>
                </a:solidFill>
              </a:rPr>
              <a:t>CORE SUBJECT</a:t>
            </a:r>
          </a:p>
        </p:txBody>
      </p:sp>
      <p:pic>
        <p:nvPicPr>
          <p:cNvPr id="5"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47"/>
          <p:cNvSpPr txBox="1">
            <a:spLocks noGrp="1"/>
          </p:cNvSpPr>
          <p:nvPr>
            <p:ph type="title"/>
          </p:nvPr>
        </p:nvSpPr>
        <p:spPr>
          <a:xfrm>
            <a:off x="1328737" y="5254625"/>
            <a:ext cx="6650100" cy="774600"/>
          </a:xfrm>
          <a:prstGeom prst="rect">
            <a:avLst/>
          </a:prstGeom>
          <a:noFill/>
          <a:ln>
            <a:noFill/>
          </a:ln>
        </p:spPr>
        <p:txBody>
          <a:bodyPr spcFirstLastPara="1" wrap="square" lIns="91425" tIns="45700" rIns="91425" bIns="91425" anchor="b" anchorCtr="0">
            <a:noAutofit/>
          </a:bodyPr>
          <a:lstStyle/>
          <a:p>
            <a:pPr marL="0" lvl="0" indent="0" algn="l" rtl="0">
              <a:lnSpc>
                <a:spcPct val="90000"/>
              </a:lnSpc>
              <a:spcBef>
                <a:spcPts val="0"/>
              </a:spcBef>
              <a:spcAft>
                <a:spcPts val="0"/>
              </a:spcAft>
              <a:buClr>
                <a:srgbClr val="FFFFFF"/>
              </a:buClr>
              <a:buSzPts val="3500"/>
              <a:buFont typeface="Libre Franklin"/>
              <a:buNone/>
            </a:pPr>
            <a:r>
              <a:rPr lang="en-US" sz="3500" b="0" i="0" u="none">
                <a:solidFill>
                  <a:srgbClr val="FFFFFF"/>
                </a:solidFill>
                <a:latin typeface="Libre Franklin"/>
                <a:ea typeface="Libre Franklin"/>
                <a:cs typeface="Libre Franklin"/>
                <a:sym typeface="Libre Franklin"/>
              </a:rPr>
              <a:t>Orbital Septum</a:t>
            </a:r>
            <a:endParaRPr/>
          </a:p>
        </p:txBody>
      </p:sp>
      <p:pic>
        <p:nvPicPr>
          <p:cNvPr id="389" name="Google Shape;389;p47" descr="See the source image"/>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388" name="Google Shape;388;p47"/>
          <p:cNvSpPr/>
          <p:nvPr/>
        </p:nvSpPr>
        <p:spPr>
          <a:xfrm>
            <a:off x="6457950" y="6356350"/>
            <a:ext cx="2057400" cy="365100"/>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29</a:t>
            </a:fld>
            <a:endParaRPr/>
          </a:p>
        </p:txBody>
      </p:sp>
      <p:sp>
        <p:nvSpPr>
          <p:cNvPr id="390" name="Google Shape;390;p47"/>
          <p:cNvSpPr/>
          <p:nvPr/>
        </p:nvSpPr>
        <p:spPr>
          <a:xfrm rot="10800000" flipH="1">
            <a:off x="1217612" y="5180995"/>
            <a:ext cx="6873758" cy="1175355"/>
          </a:xfrm>
          <a:custGeom>
            <a:avLst/>
            <a:gdLst/>
            <a:ahLst/>
            <a:cxnLst/>
            <a:rect l="l" t="t" r="r" b="b"/>
            <a:pathLst>
              <a:path w="9165010" h="1073384" extrusionOk="0">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25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 name="TextBox 5"/>
          <p:cNvSpPr txBox="1"/>
          <p:nvPr/>
        </p:nvSpPr>
        <p:spPr>
          <a:xfrm>
            <a:off x="0" y="95534"/>
            <a:ext cx="1572866" cy="307777"/>
          </a:xfrm>
          <a:prstGeom prst="rect">
            <a:avLst/>
          </a:prstGeom>
          <a:noFill/>
        </p:spPr>
        <p:txBody>
          <a:bodyPr wrap="none" rtlCol="0">
            <a:spAutoFit/>
          </a:bodyPr>
          <a:lstStyle/>
          <a:p>
            <a:r>
              <a:rPr lang="en-US" dirty="0">
                <a:solidFill>
                  <a:schemeClr val="tx1"/>
                </a:solidFill>
              </a:rPr>
              <a:t>CORE SUBJECT</a:t>
            </a:r>
          </a:p>
        </p:txBody>
      </p:sp>
      <p:pic>
        <p:nvPicPr>
          <p:cNvPr id="7" name="Google Shape;94;p13"/>
          <p:cNvPicPr preferRelativeResize="0"/>
          <p:nvPr/>
        </p:nvPicPr>
        <p:blipFill>
          <a:blip r:embed="rId4">
            <a:alphaModFix/>
          </a:blip>
          <a:stretch>
            <a:fillRect/>
          </a:stretch>
        </p:blipFill>
        <p:spPr>
          <a:xfrm>
            <a:off x="8024005" y="323064"/>
            <a:ext cx="941415" cy="9553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sp>
        <p:nvSpPr>
          <p:cNvPr id="168" name="Google Shape;168;p21"/>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grpSp>
        <p:nvGrpSpPr>
          <p:cNvPr id="169" name="Google Shape;169;p21"/>
          <p:cNvGrpSpPr/>
          <p:nvPr/>
        </p:nvGrpSpPr>
        <p:grpSpPr>
          <a:xfrm>
            <a:off x="0" y="0"/>
            <a:ext cx="9144000" cy="2562283"/>
            <a:chOff x="0" y="0"/>
            <a:chExt cx="12192000" cy="2561771"/>
          </a:xfrm>
        </p:grpSpPr>
        <p:sp>
          <p:nvSpPr>
            <p:cNvPr id="170" name="Google Shape;170;p21"/>
            <p:cNvSpPr/>
            <p:nvPr/>
          </p:nvSpPr>
          <p:spPr>
            <a:xfrm>
              <a:off x="0" y="0"/>
              <a:ext cx="12192000" cy="2561771"/>
            </a:xfrm>
            <a:custGeom>
              <a:avLst/>
              <a:gdLst/>
              <a:ahLst/>
              <a:cxnLst/>
              <a:rect l="l" t="t" r="r" b="b"/>
              <a:pathLst>
                <a:path w="12192000" h="2561771" extrusionOk="0">
                  <a:moveTo>
                    <a:pt x="0" y="0"/>
                  </a:moveTo>
                  <a:lnTo>
                    <a:pt x="12192000" y="0"/>
                  </a:lnTo>
                  <a:lnTo>
                    <a:pt x="12192000" y="2359863"/>
                  </a:lnTo>
                  <a:lnTo>
                    <a:pt x="6364514" y="2561771"/>
                  </a:lnTo>
                  <a:lnTo>
                    <a:pt x="1981200" y="2278742"/>
                  </a:lnTo>
                  <a:lnTo>
                    <a:pt x="0" y="23432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71" name="Google Shape;171;p21"/>
            <p:cNvSpPr/>
            <p:nvPr/>
          </p:nvSpPr>
          <p:spPr>
            <a:xfrm>
              <a:off x="0" y="0"/>
              <a:ext cx="12192000" cy="2561771"/>
            </a:xfrm>
            <a:custGeom>
              <a:avLst/>
              <a:gdLst/>
              <a:ahLst/>
              <a:cxnLst/>
              <a:rect l="l" t="t" r="r" b="b"/>
              <a:pathLst>
                <a:path w="12192000" h="2561771" extrusionOk="0">
                  <a:moveTo>
                    <a:pt x="0" y="0"/>
                  </a:moveTo>
                  <a:lnTo>
                    <a:pt x="12192000" y="0"/>
                  </a:lnTo>
                  <a:lnTo>
                    <a:pt x="12192000" y="2359863"/>
                  </a:lnTo>
                  <a:lnTo>
                    <a:pt x="6364514" y="2561771"/>
                  </a:lnTo>
                  <a:lnTo>
                    <a:pt x="1981200" y="2278742"/>
                  </a:lnTo>
                  <a:lnTo>
                    <a:pt x="0" y="2343277"/>
                  </a:lnTo>
                  <a:close/>
                </a:path>
              </a:pathLst>
            </a:custGeom>
            <a:solidFill>
              <a:schemeClr val="lt1">
                <a:alpha val="8549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grpSp>
      <p:sp>
        <p:nvSpPr>
          <p:cNvPr id="172" name="Google Shape;172;p21"/>
          <p:cNvSpPr txBox="1">
            <a:spLocks noGrp="1"/>
          </p:cNvSpPr>
          <p:nvPr>
            <p:ph type="title"/>
          </p:nvPr>
        </p:nvSpPr>
        <p:spPr>
          <a:xfrm>
            <a:off x="1284287" y="1039812"/>
            <a:ext cx="5899200" cy="708000"/>
          </a:xfrm>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3500"/>
              <a:buFont typeface="Libre Franklin"/>
              <a:buNone/>
            </a:pPr>
            <a:r>
              <a:rPr lang="en-GB" sz="3500" dirty="0"/>
              <a:t>Learning Objectives</a:t>
            </a:r>
            <a:r>
              <a:rPr lang="en-US" sz="3500" b="0" i="0" u="none" dirty="0">
                <a:solidFill>
                  <a:schemeClr val="dk2"/>
                </a:solidFill>
                <a:latin typeface="Libre Franklin"/>
                <a:ea typeface="Libre Franklin"/>
                <a:cs typeface="Libre Franklin"/>
                <a:sym typeface="Libre Franklin"/>
              </a:rPr>
              <a:t> </a:t>
            </a:r>
            <a:endParaRPr dirty="0"/>
          </a:p>
        </p:txBody>
      </p:sp>
      <p:sp>
        <p:nvSpPr>
          <p:cNvPr id="173" name="Google Shape;173;p21"/>
          <p:cNvSpPr/>
          <p:nvPr/>
        </p:nvSpPr>
        <p:spPr>
          <a:xfrm>
            <a:off x="6553200" y="466725"/>
            <a:ext cx="1976400" cy="708000"/>
          </a:xfrm>
          <a:prstGeom prst="ellipse">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200"/>
              <a:buFont typeface="Libre Franklin"/>
              <a:buNone/>
            </a:pPr>
            <a:fld id="{00000000-1234-1234-1234-123412341234}" type="slidenum">
              <a:rPr lang="en-US" sz="4200" b="0" i="0" u="none">
                <a:solidFill>
                  <a:schemeClr val="dk1"/>
                </a:solidFill>
                <a:latin typeface="Libre Franklin"/>
                <a:ea typeface="Libre Franklin"/>
                <a:cs typeface="Libre Franklin"/>
                <a:sym typeface="Libre Franklin"/>
              </a:rPr>
              <a:pPr marL="0" marR="0" lvl="0" indent="0" algn="ctr" rtl="0">
                <a:lnSpc>
                  <a:spcPct val="90000"/>
                </a:lnSpc>
                <a:spcBef>
                  <a:spcPts val="0"/>
                </a:spcBef>
                <a:spcAft>
                  <a:spcPts val="0"/>
                </a:spcAft>
                <a:buClr>
                  <a:schemeClr val="dk1"/>
                </a:buClr>
                <a:buSzPts val="4200"/>
                <a:buFont typeface="Libre Franklin"/>
                <a:buNone/>
              </a:pPr>
              <a:t>3</a:t>
            </a:fld>
            <a:endParaRPr/>
          </a:p>
        </p:txBody>
      </p:sp>
      <p:sp>
        <p:nvSpPr>
          <p:cNvPr id="174" name="Google Shape;174;p21"/>
          <p:cNvSpPr txBox="1">
            <a:spLocks noGrp="1"/>
          </p:cNvSpPr>
          <p:nvPr>
            <p:ph type="body" idx="4294967295"/>
          </p:nvPr>
        </p:nvSpPr>
        <p:spPr>
          <a:xfrm>
            <a:off x="1284685" y="3070719"/>
            <a:ext cx="5899500" cy="2937900"/>
          </a:xfrm>
          <a:prstGeom prst="rect">
            <a:avLst/>
          </a:prstGeom>
          <a:noFill/>
          <a:ln>
            <a:noFill/>
          </a:ln>
        </p:spPr>
        <p:txBody>
          <a:bodyPr spcFirstLastPara="1" wrap="square" lIns="91425" tIns="45700" rIns="91425" bIns="45700" anchor="t" anchorCtr="0">
            <a:normAutofit fontScale="77500" lnSpcReduction="20000"/>
          </a:bodyPr>
          <a:lstStyle/>
          <a:p>
            <a:pPr marL="548640" marR="0" lvl="1" indent="-228600" algn="l" rtl="0">
              <a:lnSpc>
                <a:spcPct val="100000"/>
              </a:lnSpc>
              <a:spcBef>
                <a:spcPts val="0"/>
              </a:spcBef>
              <a:spcAft>
                <a:spcPts val="0"/>
              </a:spcAft>
              <a:buClr>
                <a:schemeClr val="accent2"/>
              </a:buClr>
              <a:buSzPts val="1785"/>
              <a:buFont typeface="Noto Sans Symbols"/>
              <a:buChar char="⮚"/>
            </a:pPr>
            <a:endParaRPr lang="en-GB" b="0" i="0" u="none" strike="noStrike" cap="none" dirty="0">
              <a:solidFill>
                <a:schemeClr val="dk1"/>
              </a:solidFill>
              <a:latin typeface="Libre Baskerville"/>
              <a:ea typeface="Libre Baskerville"/>
              <a:cs typeface="Libre Baskerville"/>
              <a:sym typeface="Libre Baskerville"/>
            </a:endParaRPr>
          </a:p>
          <a:p>
            <a:pPr marL="320040" marR="0" lvl="1" indent="0" algn="l" rtl="0">
              <a:lnSpc>
                <a:spcPct val="100000"/>
              </a:lnSpc>
              <a:spcBef>
                <a:spcPts val="0"/>
              </a:spcBef>
              <a:spcAft>
                <a:spcPts val="0"/>
              </a:spcAft>
              <a:buClr>
                <a:schemeClr val="accent2"/>
              </a:buClr>
              <a:buSzPts val="1785"/>
              <a:buNone/>
            </a:pPr>
            <a:r>
              <a:rPr lang="en-GB" dirty="0"/>
              <a:t>By the end of this session you should be able to:</a:t>
            </a:r>
          </a:p>
          <a:p>
            <a:pPr marL="662940" lvl="1" indent="-342900">
              <a:spcBef>
                <a:spcPts val="0"/>
              </a:spcBef>
              <a:buSzPts val="1785"/>
            </a:pPr>
            <a:r>
              <a:rPr lang="en-GB" dirty="0"/>
              <a:t>Outline</a:t>
            </a:r>
            <a:r>
              <a:rPr lang="en-GB" b="0" i="0" u="none" strike="noStrike" cap="none" dirty="0">
                <a:solidFill>
                  <a:schemeClr val="dk1"/>
                </a:solidFill>
                <a:latin typeface="Libre Baskerville"/>
                <a:ea typeface="Libre Baskerville"/>
                <a:cs typeface="Libre Baskerville"/>
                <a:sym typeface="Libre Baskerville"/>
              </a:rPr>
              <a:t> </a:t>
            </a:r>
            <a:r>
              <a:rPr lang="en-GB" dirty="0"/>
              <a:t>A</a:t>
            </a:r>
            <a:r>
              <a:rPr lang="en-US" b="0" i="0" u="none" strike="noStrike" cap="none" dirty="0" err="1">
                <a:solidFill>
                  <a:schemeClr val="dk1"/>
                </a:solidFill>
                <a:latin typeface="Libre Baskerville"/>
                <a:ea typeface="Libre Baskerville"/>
                <a:cs typeface="Libre Baskerville"/>
                <a:sym typeface="Libre Baskerville"/>
              </a:rPr>
              <a:t>natomy</a:t>
            </a:r>
            <a:r>
              <a:rPr lang="en-US" b="0" i="0" u="none" strike="noStrike" cap="none" dirty="0">
                <a:solidFill>
                  <a:schemeClr val="dk1"/>
                </a:solidFill>
                <a:latin typeface="Libre Baskerville"/>
                <a:ea typeface="Libre Baskerville"/>
                <a:cs typeface="Libre Baskerville"/>
                <a:sym typeface="Libre Baskerville"/>
              </a:rPr>
              <a:t> Of Orbit</a:t>
            </a:r>
            <a:endParaRPr sz="2800" dirty="0"/>
          </a:p>
          <a:p>
            <a:pPr marL="662940" lvl="1" indent="-342900">
              <a:buSzPts val="1785"/>
            </a:pPr>
            <a:r>
              <a:rPr lang="en-GB" dirty="0"/>
              <a:t>Define and classify</a:t>
            </a:r>
            <a:r>
              <a:rPr lang="en-GB" b="0" i="0" u="none" strike="noStrike" cap="none" dirty="0">
                <a:solidFill>
                  <a:schemeClr val="dk1"/>
                </a:solidFill>
                <a:latin typeface="Libre Baskerville"/>
                <a:ea typeface="Libre Baskerville"/>
                <a:cs typeface="Libre Baskerville"/>
                <a:sym typeface="Libre Baskerville"/>
              </a:rPr>
              <a:t> </a:t>
            </a:r>
            <a:r>
              <a:rPr lang="en-US" b="0" i="0" u="none" strike="noStrike" cap="none" dirty="0" err="1">
                <a:solidFill>
                  <a:schemeClr val="dk1"/>
                </a:solidFill>
                <a:latin typeface="Libre Baskerville"/>
                <a:ea typeface="Libre Baskerville"/>
                <a:cs typeface="Libre Baskerville"/>
                <a:sym typeface="Libre Baskerville"/>
              </a:rPr>
              <a:t>Proptosis</a:t>
            </a:r>
            <a:endParaRPr lang="en-US" dirty="0"/>
          </a:p>
          <a:p>
            <a:pPr marL="662940" lvl="1" indent="-342900">
              <a:buSzPts val="1785"/>
            </a:pPr>
            <a:r>
              <a:rPr lang="en-US" dirty="0"/>
              <a:t>Enumerate causes of </a:t>
            </a:r>
            <a:r>
              <a:rPr lang="en-US" dirty="0" err="1"/>
              <a:t>proptosis</a:t>
            </a:r>
            <a:endParaRPr sz="2800" dirty="0"/>
          </a:p>
          <a:p>
            <a:pPr marL="662940" lvl="1" indent="-342900">
              <a:buSzPts val="1785"/>
            </a:pPr>
            <a:r>
              <a:rPr lang="en-GB" b="0" i="0" u="none" strike="noStrike" cap="none" dirty="0">
                <a:solidFill>
                  <a:schemeClr val="dk1"/>
                </a:solidFill>
                <a:latin typeface="Libre Baskerville"/>
                <a:ea typeface="Libre Baskerville"/>
                <a:cs typeface="Libre Baskerville"/>
                <a:sym typeface="Libre Baskerville"/>
              </a:rPr>
              <a:t>Describe </a:t>
            </a:r>
            <a:r>
              <a:rPr lang="en-GB" dirty="0" err="1"/>
              <a:t>O</a:t>
            </a:r>
            <a:r>
              <a:rPr lang="en-GB" b="0" i="0" u="none" strike="noStrike" cap="none" dirty="0" err="1">
                <a:solidFill>
                  <a:schemeClr val="dk1"/>
                </a:solidFill>
                <a:latin typeface="Libre Baskerville"/>
                <a:ea typeface="Libre Baskerville"/>
                <a:cs typeface="Libre Baskerville"/>
                <a:sym typeface="Libre Baskerville"/>
              </a:rPr>
              <a:t>rbi</a:t>
            </a:r>
            <a:r>
              <a:rPr lang="en-US" b="0" i="0" u="none" strike="noStrike" cap="none" dirty="0" err="1">
                <a:solidFill>
                  <a:schemeClr val="dk1"/>
                </a:solidFill>
                <a:latin typeface="Libre Baskerville"/>
                <a:ea typeface="Libre Baskerville"/>
                <a:cs typeface="Libre Baskerville"/>
                <a:sym typeface="Libre Baskerville"/>
              </a:rPr>
              <a:t>tal</a:t>
            </a:r>
            <a:r>
              <a:rPr lang="en-US" b="0" i="0" u="none" strike="noStrike" cap="none" dirty="0">
                <a:solidFill>
                  <a:schemeClr val="dk1"/>
                </a:solidFill>
                <a:latin typeface="Libre Baskerville"/>
                <a:ea typeface="Libre Baskerville"/>
                <a:cs typeface="Libre Baskerville"/>
                <a:sym typeface="Libre Baskerville"/>
              </a:rPr>
              <a:t> Cellulitis</a:t>
            </a:r>
            <a:r>
              <a:rPr lang="en-GB" b="0" i="0" u="none" strike="noStrike" cap="none" dirty="0">
                <a:solidFill>
                  <a:schemeClr val="dk1"/>
                </a:solidFill>
                <a:latin typeface="Libre Baskerville"/>
                <a:ea typeface="Libre Baskerville"/>
                <a:cs typeface="Libre Baskerville"/>
                <a:sym typeface="Libre Baskerville"/>
              </a:rPr>
              <a:t> And </a:t>
            </a:r>
            <a:r>
              <a:rPr lang="en-GB" b="0" i="0" u="none" strike="noStrike" cap="none" dirty="0" err="1">
                <a:solidFill>
                  <a:schemeClr val="dk1"/>
                </a:solidFill>
                <a:latin typeface="Libre Baskerville"/>
                <a:ea typeface="Libre Baskerville"/>
                <a:cs typeface="Libre Baskerville"/>
                <a:sym typeface="Libre Baskerville"/>
              </a:rPr>
              <a:t>summarze</a:t>
            </a:r>
            <a:r>
              <a:rPr lang="en-GB" b="0" i="0" u="none" strike="noStrike" cap="none" dirty="0">
                <a:solidFill>
                  <a:schemeClr val="dk1"/>
                </a:solidFill>
                <a:latin typeface="Libre Baskerville"/>
                <a:ea typeface="Libre Baskerville"/>
                <a:cs typeface="Libre Baskerville"/>
                <a:sym typeface="Libre Baskerville"/>
              </a:rPr>
              <a:t> its treatment protocol</a:t>
            </a:r>
            <a:endParaRPr b="0" i="0" u="none" strike="noStrike" cap="none" dirty="0">
              <a:solidFill>
                <a:schemeClr val="dk1"/>
              </a:solidFill>
              <a:latin typeface="Libre Baskerville"/>
              <a:ea typeface="Libre Baskerville"/>
              <a:cs typeface="Libre Baskerville"/>
              <a:sym typeface="Libre Baskerville"/>
            </a:endParaRPr>
          </a:p>
          <a:p>
            <a:pPr marL="662940" lvl="1" indent="-342900">
              <a:buSzPts val="1785"/>
            </a:pPr>
            <a:r>
              <a:rPr lang="en-GB" dirty="0"/>
              <a:t>Explain </a:t>
            </a:r>
            <a:r>
              <a:rPr lang="en-GB" b="0" i="0" u="none" strike="noStrike" cap="none" dirty="0">
                <a:solidFill>
                  <a:schemeClr val="dk1"/>
                </a:solidFill>
                <a:latin typeface="Libre Baskerville"/>
                <a:ea typeface="Libre Baskerville"/>
                <a:cs typeface="Libre Baskerville"/>
                <a:sym typeface="Libre Baskerville"/>
              </a:rPr>
              <a:t>I</a:t>
            </a:r>
            <a:r>
              <a:rPr lang="en-US" b="0" i="0" u="none" strike="noStrike" cap="none" dirty="0" err="1">
                <a:solidFill>
                  <a:schemeClr val="dk1"/>
                </a:solidFill>
                <a:latin typeface="Libre Baskerville"/>
                <a:ea typeface="Libre Baskerville"/>
                <a:cs typeface="Libre Baskerville"/>
                <a:sym typeface="Libre Baskerville"/>
              </a:rPr>
              <a:t>diopathic</a:t>
            </a:r>
            <a:r>
              <a:rPr lang="en-US" b="0" i="0" u="none" strike="noStrike" cap="none" dirty="0">
                <a:solidFill>
                  <a:schemeClr val="dk1"/>
                </a:solidFill>
                <a:latin typeface="Libre Baskerville"/>
                <a:ea typeface="Libre Baskerville"/>
                <a:cs typeface="Libre Baskerville"/>
                <a:sym typeface="Libre Baskerville"/>
              </a:rPr>
              <a:t> Orbital Inflammatory Disease</a:t>
            </a:r>
            <a:endParaRPr sz="2800" dirty="0"/>
          </a:p>
          <a:p>
            <a:pPr marL="662940" lvl="1" indent="-342900">
              <a:buSzPts val="1785"/>
            </a:pPr>
            <a:r>
              <a:rPr lang="en-GB" dirty="0"/>
              <a:t>Explain</a:t>
            </a:r>
            <a:r>
              <a:rPr lang="en-GB" b="0" i="0" u="none" strike="noStrike" cap="none" dirty="0">
                <a:solidFill>
                  <a:schemeClr val="dk1"/>
                </a:solidFill>
                <a:latin typeface="Libre Baskerville"/>
                <a:ea typeface="Libre Baskerville"/>
                <a:cs typeface="Libre Baskerville"/>
                <a:sym typeface="Libre Baskerville"/>
              </a:rPr>
              <a:t> C</a:t>
            </a:r>
            <a:r>
              <a:rPr lang="en-US" b="0" i="0" u="none" strike="noStrike" cap="none" dirty="0" err="1">
                <a:solidFill>
                  <a:schemeClr val="dk1"/>
                </a:solidFill>
                <a:latin typeface="Libre Baskerville"/>
                <a:ea typeface="Libre Baskerville"/>
                <a:cs typeface="Libre Baskerville"/>
                <a:sym typeface="Libre Baskerville"/>
              </a:rPr>
              <a:t>avernous</a:t>
            </a:r>
            <a:r>
              <a:rPr lang="en-US" b="0" i="0" u="none" strike="noStrike" cap="none" dirty="0">
                <a:solidFill>
                  <a:schemeClr val="dk1"/>
                </a:solidFill>
                <a:latin typeface="Libre Baskerville"/>
                <a:ea typeface="Libre Baskerville"/>
                <a:cs typeface="Libre Baskerville"/>
                <a:sym typeface="Libre Baskerville"/>
              </a:rPr>
              <a:t> Sinus Thrombosis</a:t>
            </a:r>
            <a:endParaRPr b="0" i="0" u="none" strike="noStrike" cap="none" dirty="0">
              <a:solidFill>
                <a:schemeClr val="dk1"/>
              </a:solidFill>
              <a:latin typeface="Libre Baskerville"/>
              <a:ea typeface="Libre Baskerville"/>
              <a:cs typeface="Libre Baskerville"/>
              <a:sym typeface="Libre Baskerville"/>
            </a:endParaRPr>
          </a:p>
        </p:txBody>
      </p:sp>
      <p:grpSp>
        <p:nvGrpSpPr>
          <p:cNvPr id="175" name="Google Shape;175;p21"/>
          <p:cNvGrpSpPr/>
          <p:nvPr/>
        </p:nvGrpSpPr>
        <p:grpSpPr>
          <a:xfrm rot="10800000">
            <a:off x="0" y="2027204"/>
            <a:ext cx="9144000" cy="757244"/>
            <a:chOff x="0" y="2959818"/>
            <a:chExt cx="12192000" cy="757168"/>
          </a:xfrm>
        </p:grpSpPr>
        <p:sp>
          <p:nvSpPr>
            <p:cNvPr id="176" name="Google Shape;176;p21"/>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63500" dist="152400" dir="5400000">
                <a:srgbClr val="000000">
                  <a:alpha val="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77" name="Google Shape;177;p21"/>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3">
                <a:alphaModFix amt="57000"/>
              </a:blip>
              <a:tile tx="0" ty="0" sx="99997" sy="99997" flip="none" algn="tl"/>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13" name="Google Shape;94;p13"/>
          <p:cNvPicPr preferRelativeResize="0"/>
          <p:nvPr/>
        </p:nvPicPr>
        <p:blipFill>
          <a:blip r:embed="rId4">
            <a:alphaModFix/>
          </a:blip>
          <a:stretch>
            <a:fillRect/>
          </a:stretch>
        </p:blipFill>
        <p:spPr>
          <a:xfrm>
            <a:off x="8202587" y="0"/>
            <a:ext cx="941415" cy="9553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sp>
        <p:nvSpPr>
          <p:cNvPr id="395" name="Google Shape;395;p48"/>
          <p:cNvSpPr/>
          <p:nvPr/>
        </p:nvSpPr>
        <p:spPr>
          <a:xfrm>
            <a:off x="1587" y="0"/>
            <a:ext cx="9142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96" name="Google Shape;396;p48"/>
          <p:cNvSpPr/>
          <p:nvPr/>
        </p:nvSpPr>
        <p:spPr>
          <a:xfrm>
            <a:off x="0" y="0"/>
            <a:ext cx="3125453"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97" name="Google Shape;397;p48"/>
          <p:cNvSpPr txBox="1">
            <a:spLocks noGrp="1"/>
          </p:cNvSpPr>
          <p:nvPr>
            <p:ph type="title"/>
          </p:nvPr>
        </p:nvSpPr>
        <p:spPr>
          <a:xfrm>
            <a:off x="514350" y="1154112"/>
            <a:ext cx="2400300" cy="4461000"/>
          </a:xfrm>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rgbClr val="FFFFFF"/>
              </a:buClr>
              <a:buSzPts val="4000"/>
              <a:buFont typeface="Libre Franklin"/>
              <a:buNone/>
            </a:pPr>
            <a:r>
              <a:rPr lang="en-US" sz="4000" b="0" i="0" u="none">
                <a:solidFill>
                  <a:srgbClr val="FFFFFF"/>
                </a:solidFill>
                <a:latin typeface="Libre Franklin"/>
                <a:ea typeface="Libre Franklin"/>
                <a:cs typeface="Libre Franklin"/>
                <a:sym typeface="Libre Franklin"/>
              </a:rPr>
              <a:t>1. Preseptal cellulitis</a:t>
            </a:r>
            <a:endParaRPr/>
          </a:p>
        </p:txBody>
      </p:sp>
      <p:sp>
        <p:nvSpPr>
          <p:cNvPr id="399" name="Google Shape;399;p48"/>
          <p:cNvSpPr txBox="1">
            <a:spLocks noGrp="1"/>
          </p:cNvSpPr>
          <p:nvPr>
            <p:ph type="body" idx="1"/>
          </p:nvPr>
        </p:nvSpPr>
        <p:spPr>
          <a:xfrm>
            <a:off x="3335337" y="592137"/>
            <a:ext cx="5180100" cy="5584800"/>
          </a:xfrm>
          <a:prstGeom prst="rect">
            <a:avLst/>
          </a:prstGeom>
          <a:noFill/>
          <a:ln>
            <a:noFill/>
          </a:ln>
        </p:spPr>
        <p:txBody>
          <a:bodyPr spcFirstLastPara="1" wrap="square" lIns="91425" tIns="45700" rIns="91425" bIns="45700" anchor="ctr" anchorCtr="0">
            <a:noAutofit/>
          </a:bodyPr>
          <a:lstStyle/>
          <a:p>
            <a:pPr marL="273050" marR="0" lvl="0" indent="-273050" algn="l" rtl="0">
              <a:lnSpc>
                <a:spcPct val="90000"/>
              </a:lnSpc>
              <a:spcBef>
                <a:spcPts val="0"/>
              </a:spcBef>
              <a:spcAft>
                <a:spcPts val="0"/>
              </a:spcAft>
              <a:buClr>
                <a:schemeClr val="accent1"/>
              </a:buClr>
              <a:buSzPts val="2380"/>
              <a:buFont typeface="Noto Sans Symbols"/>
              <a:buChar char="⚫"/>
            </a:pPr>
            <a:r>
              <a:rPr lang="en-US" sz="2800" b="1" i="0" u="none" dirty="0">
                <a:solidFill>
                  <a:schemeClr val="dk1"/>
                </a:solidFill>
                <a:latin typeface="Libre Baskerville"/>
                <a:ea typeface="Libre Baskerville"/>
                <a:cs typeface="Libre Baskerville"/>
                <a:sym typeface="Libre Baskerville"/>
              </a:rPr>
              <a:t>Infection of subcutaneous tissue anterior to orbital septum</a:t>
            </a:r>
            <a:endParaRPr dirty="0"/>
          </a:p>
          <a:p>
            <a:pPr marL="273050" marR="0" lvl="0" indent="-273050" algn="l" rtl="0">
              <a:lnSpc>
                <a:spcPct val="90000"/>
              </a:lnSpc>
              <a:spcBef>
                <a:spcPts val="500"/>
              </a:spcBef>
              <a:spcAft>
                <a:spcPts val="0"/>
              </a:spcAft>
              <a:buClr>
                <a:schemeClr val="accent1"/>
              </a:buClr>
              <a:buSzPts val="2380"/>
              <a:buFont typeface="Noto Sans Symbols"/>
              <a:buChar char="⚫"/>
            </a:pPr>
            <a:r>
              <a:rPr lang="en-US" sz="2800" b="0" i="0" u="none" dirty="0">
                <a:solidFill>
                  <a:schemeClr val="dk1"/>
                </a:solidFill>
                <a:latin typeface="Libre Baskerville"/>
                <a:ea typeface="Libre Baskerville"/>
                <a:cs typeface="Libre Baskerville"/>
                <a:sym typeface="Libre Baskerville"/>
              </a:rPr>
              <a:t>Etiology– staph aureus, </a:t>
            </a:r>
            <a:r>
              <a:rPr lang="en-US" sz="2800" b="0" i="0" u="none" dirty="0" err="1">
                <a:solidFill>
                  <a:schemeClr val="dk1"/>
                </a:solidFill>
                <a:latin typeface="Libre Baskerville"/>
                <a:ea typeface="Libre Baskerville"/>
                <a:cs typeface="Libre Baskerville"/>
                <a:sym typeface="Libre Baskerville"/>
              </a:rPr>
              <a:t>strept</a:t>
            </a:r>
            <a:r>
              <a:rPr lang="en-US" sz="2800" b="0" i="0" u="none" dirty="0">
                <a:solidFill>
                  <a:schemeClr val="dk1"/>
                </a:solidFill>
                <a:latin typeface="Libre Baskerville"/>
                <a:ea typeface="Libre Baskerville"/>
                <a:cs typeface="Libre Baskerville"/>
                <a:sym typeface="Libre Baskerville"/>
              </a:rPr>
              <a:t> </a:t>
            </a:r>
            <a:r>
              <a:rPr lang="en-US" sz="2800" b="0" i="0" u="none" dirty="0" err="1">
                <a:solidFill>
                  <a:schemeClr val="dk1"/>
                </a:solidFill>
                <a:latin typeface="Libre Baskerville"/>
                <a:ea typeface="Libre Baskerville"/>
                <a:cs typeface="Libre Baskerville"/>
                <a:sym typeface="Libre Baskerville"/>
              </a:rPr>
              <a:t>pyogenes</a:t>
            </a:r>
            <a:endParaRPr dirty="0"/>
          </a:p>
          <a:p>
            <a:pPr marL="273050" marR="0" lvl="0" indent="-273050" algn="l" rtl="0">
              <a:lnSpc>
                <a:spcPct val="90000"/>
              </a:lnSpc>
              <a:spcBef>
                <a:spcPts val="500"/>
              </a:spcBef>
              <a:spcAft>
                <a:spcPts val="0"/>
              </a:spcAft>
              <a:buClr>
                <a:schemeClr val="accent1"/>
              </a:buClr>
              <a:buSzPts val="2380"/>
              <a:buFont typeface="Noto Sans Symbols"/>
              <a:buChar char="⚫"/>
            </a:pPr>
            <a:r>
              <a:rPr lang="en-US" sz="2800" b="0" i="0" u="none" dirty="0">
                <a:solidFill>
                  <a:schemeClr val="dk1"/>
                </a:solidFill>
                <a:latin typeface="Libre Baskerville"/>
                <a:ea typeface="Libre Baskerville"/>
                <a:cs typeface="Libre Baskerville"/>
                <a:sym typeface="Libre Baskerville"/>
              </a:rPr>
              <a:t>C/F</a:t>
            </a:r>
            <a:endParaRPr dirty="0"/>
          </a:p>
          <a:p>
            <a:pPr marL="547687" marR="0" lvl="1" indent="-228600" algn="l" rtl="0">
              <a:lnSpc>
                <a:spcPct val="90000"/>
              </a:lnSpc>
              <a:spcBef>
                <a:spcPts val="300"/>
              </a:spcBef>
              <a:spcAft>
                <a:spcPts val="0"/>
              </a:spcAft>
              <a:buClr>
                <a:schemeClr val="accent2"/>
              </a:buClr>
              <a:buSzPts val="204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Painful, swollen, erythematous eyelids</a:t>
            </a:r>
            <a:endParaRPr dirty="0"/>
          </a:p>
          <a:p>
            <a:pPr marL="547687" marR="0" lvl="1" indent="-228600" algn="l" rtl="0">
              <a:lnSpc>
                <a:spcPct val="90000"/>
              </a:lnSpc>
              <a:spcBef>
                <a:spcPts val="300"/>
              </a:spcBef>
              <a:spcAft>
                <a:spcPts val="0"/>
              </a:spcAft>
              <a:buClr>
                <a:schemeClr val="accent2"/>
              </a:buClr>
              <a:buSzPts val="2040"/>
              <a:buFont typeface="Noto Sans Symbols"/>
              <a:buChar char="⚫"/>
            </a:pPr>
            <a:r>
              <a:rPr lang="en-US" sz="2400" b="0" i="1" u="none" strike="noStrike" cap="none" dirty="0">
                <a:solidFill>
                  <a:schemeClr val="dk1"/>
                </a:solidFill>
                <a:latin typeface="Libre Baskerville"/>
                <a:ea typeface="Libre Baskerville"/>
                <a:cs typeface="Libre Baskerville"/>
                <a:sym typeface="Libre Baskerville"/>
              </a:rPr>
              <a:t>No Proptosis</a:t>
            </a:r>
            <a:endParaRPr dirty="0"/>
          </a:p>
          <a:p>
            <a:pPr marL="273050" marR="0" lvl="0" indent="-273050" algn="l" rtl="0">
              <a:lnSpc>
                <a:spcPct val="90000"/>
              </a:lnSpc>
              <a:spcBef>
                <a:spcPts val="500"/>
              </a:spcBef>
              <a:spcAft>
                <a:spcPts val="0"/>
              </a:spcAft>
              <a:buClr>
                <a:schemeClr val="accent1"/>
              </a:buClr>
              <a:buSzPts val="2380"/>
              <a:buFont typeface="Noto Sans Symbols"/>
              <a:buChar char="⚫"/>
            </a:pPr>
            <a:r>
              <a:rPr lang="en-US" sz="2800" b="0" i="0" u="none" dirty="0">
                <a:solidFill>
                  <a:schemeClr val="dk1"/>
                </a:solidFill>
                <a:latin typeface="Libre Baskerville"/>
                <a:ea typeface="Libre Baskerville"/>
                <a:cs typeface="Libre Baskerville"/>
                <a:sym typeface="Libre Baskerville"/>
              </a:rPr>
              <a:t>Investigations not required</a:t>
            </a:r>
            <a:endParaRPr dirty="0"/>
          </a:p>
          <a:p>
            <a:pPr marL="273050" marR="0" lvl="0" indent="-273050" algn="l" rtl="0">
              <a:lnSpc>
                <a:spcPct val="90000"/>
              </a:lnSpc>
              <a:spcBef>
                <a:spcPts val="500"/>
              </a:spcBef>
              <a:spcAft>
                <a:spcPts val="0"/>
              </a:spcAft>
              <a:buClr>
                <a:schemeClr val="accent1"/>
              </a:buClr>
              <a:buSzPts val="2380"/>
              <a:buFont typeface="Noto Sans Symbols"/>
              <a:buChar char="⚫"/>
            </a:pPr>
            <a:r>
              <a:rPr lang="en-US" sz="2800" b="0" i="0" u="none" dirty="0">
                <a:solidFill>
                  <a:schemeClr val="dk1"/>
                </a:solidFill>
                <a:latin typeface="Libre Baskerville"/>
                <a:ea typeface="Libre Baskerville"/>
                <a:cs typeface="Libre Baskerville"/>
                <a:sym typeface="Libre Baskerville"/>
              </a:rPr>
              <a:t>Treatment</a:t>
            </a:r>
            <a:endParaRPr dirty="0"/>
          </a:p>
          <a:p>
            <a:pPr marL="547687" marR="0" lvl="1" indent="-228600" algn="l" rtl="0">
              <a:lnSpc>
                <a:spcPct val="90000"/>
              </a:lnSpc>
              <a:spcBef>
                <a:spcPts val="300"/>
              </a:spcBef>
              <a:spcAft>
                <a:spcPts val="0"/>
              </a:spcAft>
              <a:buClr>
                <a:schemeClr val="accent2"/>
              </a:buClr>
              <a:buSzPts val="204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oral/systemic antibiotic</a:t>
            </a:r>
            <a:endParaRPr dirty="0"/>
          </a:p>
          <a:p>
            <a:pPr marL="547687" marR="0" lvl="1" indent="-228600" algn="l" rtl="0">
              <a:lnSpc>
                <a:spcPct val="90000"/>
              </a:lnSpc>
              <a:spcBef>
                <a:spcPts val="300"/>
              </a:spcBef>
              <a:spcAft>
                <a:spcPts val="0"/>
              </a:spcAft>
              <a:buClr>
                <a:schemeClr val="accent2"/>
              </a:buClr>
              <a:buSzPts val="204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analgesics </a:t>
            </a:r>
            <a:endParaRPr dirty="0"/>
          </a:p>
        </p:txBody>
      </p:sp>
      <p:sp>
        <p:nvSpPr>
          <p:cNvPr id="398" name="Google Shape;398;p48"/>
          <p:cNvSpPr/>
          <p:nvPr/>
        </p:nvSpPr>
        <p:spPr>
          <a:xfrm>
            <a:off x="7156450" y="6356350"/>
            <a:ext cx="13590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30</a:t>
            </a:fld>
            <a:endParaRPr/>
          </a:p>
        </p:txBody>
      </p:sp>
      <p:sp>
        <p:nvSpPr>
          <p:cNvPr id="7" name="TextBox 6"/>
          <p:cNvSpPr txBox="1"/>
          <p:nvPr/>
        </p:nvSpPr>
        <p:spPr>
          <a:xfrm>
            <a:off x="141634" y="115391"/>
            <a:ext cx="1572866" cy="307777"/>
          </a:xfrm>
          <a:prstGeom prst="rect">
            <a:avLst/>
          </a:prstGeom>
          <a:noFill/>
        </p:spPr>
        <p:txBody>
          <a:bodyPr wrap="none" rtlCol="0">
            <a:spAutoFit/>
          </a:bodyPr>
          <a:lstStyle/>
          <a:p>
            <a:r>
              <a:rPr lang="en-US" dirty="0">
                <a:solidFill>
                  <a:schemeClr val="tx1"/>
                </a:solidFill>
              </a:rPr>
              <a:t>CORE SUBJECT</a:t>
            </a:r>
          </a:p>
        </p:txBody>
      </p:sp>
      <p:pic>
        <p:nvPicPr>
          <p:cNvPr id="8"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sp>
        <p:nvSpPr>
          <p:cNvPr id="405" name="Google Shape;405;p49"/>
          <p:cNvSpPr/>
          <p:nvPr/>
        </p:nvSpPr>
        <p:spPr>
          <a:xfrm>
            <a:off x="1587" y="0"/>
            <a:ext cx="9140700" cy="6858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06" name="Google Shape;406;p49"/>
          <p:cNvSpPr/>
          <p:nvPr/>
        </p:nvSpPr>
        <p:spPr>
          <a:xfrm>
            <a:off x="6457950" y="6356350"/>
            <a:ext cx="2057400" cy="365100"/>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31</a:t>
            </a:fld>
            <a:endParaRPr/>
          </a:p>
        </p:txBody>
      </p:sp>
      <p:pic>
        <p:nvPicPr>
          <p:cNvPr id="407" name="Google Shape;407;p49" descr="periorbital-cellulitis-in-children.jpg"/>
          <p:cNvPicPr preferRelativeResize="0">
            <a:picLocks noGrp="1"/>
          </p:cNvPicPr>
          <p:nvPr>
            <p:ph type="body" idx="1"/>
          </p:nvPr>
        </p:nvPicPr>
        <p:blipFill rotWithShape="1">
          <a:blip r:embed="rId3">
            <a:alphaModFix/>
          </a:blip>
          <a:srcRect l="10984"/>
          <a:stretch/>
        </p:blipFill>
        <p:spPr>
          <a:xfrm>
            <a:off x="0" y="1587"/>
            <a:ext cx="9144000" cy="6856500"/>
          </a:xfrm>
          <a:prstGeom prst="rect">
            <a:avLst/>
          </a:prstGeom>
          <a:noFill/>
          <a:ln>
            <a:noFill/>
          </a:ln>
        </p:spPr>
      </p:pic>
      <p:sp>
        <p:nvSpPr>
          <p:cNvPr id="5" name="TextBox 4"/>
          <p:cNvSpPr txBox="1"/>
          <p:nvPr/>
        </p:nvSpPr>
        <p:spPr>
          <a:xfrm>
            <a:off x="141634" y="115391"/>
            <a:ext cx="1572866" cy="307777"/>
          </a:xfrm>
          <a:prstGeom prst="rect">
            <a:avLst/>
          </a:prstGeom>
          <a:noFill/>
        </p:spPr>
        <p:txBody>
          <a:bodyPr wrap="none" rtlCol="0">
            <a:spAutoFit/>
          </a:bodyPr>
          <a:lstStyle/>
          <a:p>
            <a:r>
              <a:rPr lang="en-US" dirty="0">
                <a:solidFill>
                  <a:schemeClr val="tx1"/>
                </a:solidFill>
              </a:rPr>
              <a:t>CORE SUBJECT</a:t>
            </a:r>
          </a:p>
        </p:txBody>
      </p:sp>
      <p:pic>
        <p:nvPicPr>
          <p:cNvPr id="6" name="Google Shape;94;p13"/>
          <p:cNvPicPr preferRelativeResize="0"/>
          <p:nvPr/>
        </p:nvPicPr>
        <p:blipFill>
          <a:blip r:embed="rId4">
            <a:alphaModFix/>
          </a:blip>
          <a:stretch>
            <a:fillRect/>
          </a:stretch>
        </p:blipFill>
        <p:spPr>
          <a:xfrm>
            <a:off x="8024005" y="323064"/>
            <a:ext cx="941415" cy="95534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
        <p:cNvGrpSpPr/>
        <p:nvPr/>
      </p:nvGrpSpPr>
      <p:grpSpPr>
        <a:xfrm>
          <a:off x="0" y="0"/>
          <a:ext cx="0" cy="0"/>
          <a:chOff x="0" y="0"/>
          <a:chExt cx="0" cy="0"/>
        </a:xfrm>
      </p:grpSpPr>
      <p:sp>
        <p:nvSpPr>
          <p:cNvPr id="412" name="Google Shape;412;p50"/>
          <p:cNvSpPr/>
          <p:nvPr/>
        </p:nvSpPr>
        <p:spPr>
          <a:xfrm>
            <a:off x="1587" y="0"/>
            <a:ext cx="9142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3" name="Google Shape;413;p50"/>
          <p:cNvSpPr/>
          <p:nvPr/>
        </p:nvSpPr>
        <p:spPr>
          <a:xfrm>
            <a:off x="0" y="0"/>
            <a:ext cx="3125453"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4" name="Google Shape;414;p50"/>
          <p:cNvSpPr txBox="1">
            <a:spLocks noGrp="1"/>
          </p:cNvSpPr>
          <p:nvPr>
            <p:ph type="title"/>
          </p:nvPr>
        </p:nvSpPr>
        <p:spPr>
          <a:xfrm>
            <a:off x="514350" y="1154112"/>
            <a:ext cx="2400300" cy="4461000"/>
          </a:xfrm>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rgbClr val="FFFFFF"/>
              </a:buClr>
              <a:buSzPts val="4000"/>
              <a:buFont typeface="Libre Franklin"/>
              <a:buNone/>
            </a:pPr>
            <a:r>
              <a:rPr lang="en-US" sz="4000" b="0" i="0" u="none">
                <a:solidFill>
                  <a:srgbClr val="FFFFFF"/>
                </a:solidFill>
                <a:latin typeface="Libre Franklin"/>
                <a:ea typeface="Libre Franklin"/>
                <a:cs typeface="Libre Franklin"/>
                <a:sym typeface="Libre Franklin"/>
              </a:rPr>
              <a:t>2. Orbital cellulitis</a:t>
            </a:r>
            <a:endParaRPr/>
          </a:p>
        </p:txBody>
      </p:sp>
      <p:sp>
        <p:nvSpPr>
          <p:cNvPr id="416" name="Google Shape;416;p50"/>
          <p:cNvSpPr txBox="1">
            <a:spLocks noGrp="1"/>
          </p:cNvSpPr>
          <p:nvPr>
            <p:ph type="body" idx="1"/>
          </p:nvPr>
        </p:nvSpPr>
        <p:spPr>
          <a:xfrm>
            <a:off x="3335337" y="592137"/>
            <a:ext cx="5180100" cy="5584800"/>
          </a:xfrm>
          <a:prstGeom prst="rect">
            <a:avLst/>
          </a:prstGeom>
          <a:noFill/>
          <a:ln>
            <a:noFill/>
          </a:ln>
        </p:spPr>
        <p:txBody>
          <a:bodyPr spcFirstLastPara="1" wrap="square" lIns="91425" tIns="45700" rIns="91425" bIns="45700" anchor="ctr" anchorCtr="0">
            <a:noAutofit/>
          </a:bodyPr>
          <a:lstStyle/>
          <a:p>
            <a:pPr marL="273050" marR="0" lvl="0" indent="-273050" algn="l" rtl="0">
              <a:lnSpc>
                <a:spcPct val="100000"/>
              </a:lnSpc>
              <a:spcBef>
                <a:spcPts val="0"/>
              </a:spcBef>
              <a:spcAft>
                <a:spcPts val="0"/>
              </a:spcAft>
              <a:buClr>
                <a:schemeClr val="accent1"/>
              </a:buClr>
              <a:buSzPts val="2210"/>
              <a:buFont typeface="Noto Sans Symbols"/>
              <a:buChar char="⚫"/>
            </a:pPr>
            <a:r>
              <a:rPr lang="en-US" sz="2600" b="1" i="0" u="none" dirty="0">
                <a:solidFill>
                  <a:schemeClr val="dk1"/>
                </a:solidFill>
                <a:latin typeface="Libre Baskerville"/>
                <a:ea typeface="Libre Baskerville"/>
                <a:cs typeface="Libre Baskerville"/>
                <a:sym typeface="Libre Baskerville"/>
              </a:rPr>
              <a:t>Acute infection of orbital tissues posterior to orbital septum</a:t>
            </a:r>
            <a:endParaRPr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2600" b="0" i="1" u="none" dirty="0">
                <a:solidFill>
                  <a:schemeClr val="dk1"/>
                </a:solidFill>
                <a:latin typeface="Libre Baskerville"/>
                <a:ea typeface="Libre Baskerville"/>
                <a:cs typeface="Libre Baskerville"/>
                <a:sym typeface="Libre Baskerville"/>
              </a:rPr>
              <a:t>Etiology</a:t>
            </a:r>
            <a:r>
              <a:rPr lang="en-US" sz="2600" b="0" i="0" u="none" dirty="0">
                <a:solidFill>
                  <a:schemeClr val="dk1"/>
                </a:solidFill>
                <a:latin typeface="Libre Baskerville"/>
                <a:ea typeface="Libre Baskerville"/>
                <a:cs typeface="Libre Baskerville"/>
                <a:sym typeface="Libre Baskerville"/>
              </a:rPr>
              <a:t>– strep </a:t>
            </a:r>
            <a:r>
              <a:rPr lang="en-US" sz="2600" b="0" i="0" u="none" dirty="0" err="1">
                <a:solidFill>
                  <a:schemeClr val="dk1"/>
                </a:solidFill>
                <a:latin typeface="Libre Baskerville"/>
                <a:ea typeface="Libre Baskerville"/>
                <a:cs typeface="Libre Baskerville"/>
                <a:sym typeface="Libre Baskerville"/>
              </a:rPr>
              <a:t>pneumoniae</a:t>
            </a:r>
            <a:r>
              <a:rPr lang="en-US" sz="2600" b="0" i="0" u="none" dirty="0">
                <a:solidFill>
                  <a:schemeClr val="dk1"/>
                </a:solidFill>
                <a:latin typeface="Libre Baskerville"/>
                <a:ea typeface="Libre Baskerville"/>
                <a:cs typeface="Libre Baskerville"/>
                <a:sym typeface="Libre Baskerville"/>
              </a:rPr>
              <a:t>, staph aureus, strep </a:t>
            </a:r>
            <a:r>
              <a:rPr lang="en-US" sz="2600" b="0" i="0" u="none" dirty="0" err="1">
                <a:solidFill>
                  <a:schemeClr val="dk1"/>
                </a:solidFill>
                <a:latin typeface="Libre Baskerville"/>
                <a:ea typeface="Libre Baskerville"/>
                <a:cs typeface="Libre Baskerville"/>
                <a:sym typeface="Libre Baskerville"/>
              </a:rPr>
              <a:t>pyogenes</a:t>
            </a:r>
            <a:r>
              <a:rPr lang="en-US" sz="2600" b="0" i="0" u="none" dirty="0">
                <a:solidFill>
                  <a:schemeClr val="dk1"/>
                </a:solidFill>
                <a:latin typeface="Libre Baskerville"/>
                <a:ea typeface="Libre Baskerville"/>
                <a:cs typeface="Libre Baskerville"/>
                <a:sym typeface="Libre Baskerville"/>
              </a:rPr>
              <a:t> and H. </a:t>
            </a:r>
            <a:r>
              <a:rPr lang="en-US" sz="2600" b="0" i="0" u="none" dirty="0" err="1">
                <a:solidFill>
                  <a:schemeClr val="dk1"/>
                </a:solidFill>
                <a:latin typeface="Libre Baskerville"/>
                <a:ea typeface="Libre Baskerville"/>
                <a:cs typeface="Libre Baskerville"/>
                <a:sym typeface="Libre Baskerville"/>
              </a:rPr>
              <a:t>influenzae</a:t>
            </a:r>
            <a:endParaRPr dirty="0"/>
          </a:p>
        </p:txBody>
      </p:sp>
      <p:sp>
        <p:nvSpPr>
          <p:cNvPr id="415" name="Google Shape;415;p50"/>
          <p:cNvSpPr/>
          <p:nvPr/>
        </p:nvSpPr>
        <p:spPr>
          <a:xfrm>
            <a:off x="7156450" y="6356350"/>
            <a:ext cx="13590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32</a:t>
            </a:fld>
            <a:endParaRPr/>
          </a:p>
        </p:txBody>
      </p:sp>
      <p:sp>
        <p:nvSpPr>
          <p:cNvPr id="7" name="TextBox 6"/>
          <p:cNvSpPr txBox="1"/>
          <p:nvPr/>
        </p:nvSpPr>
        <p:spPr>
          <a:xfrm>
            <a:off x="141634" y="115391"/>
            <a:ext cx="1572866" cy="307777"/>
          </a:xfrm>
          <a:prstGeom prst="rect">
            <a:avLst/>
          </a:prstGeom>
          <a:noFill/>
        </p:spPr>
        <p:txBody>
          <a:bodyPr wrap="none" rtlCol="0">
            <a:spAutoFit/>
          </a:bodyPr>
          <a:lstStyle/>
          <a:p>
            <a:r>
              <a:rPr lang="en-US" dirty="0">
                <a:solidFill>
                  <a:schemeClr val="tx1"/>
                </a:solidFill>
              </a:rPr>
              <a:t>CORE SUBJECT</a:t>
            </a:r>
          </a:p>
        </p:txBody>
      </p:sp>
      <p:pic>
        <p:nvPicPr>
          <p:cNvPr id="8"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1"/>
          <p:cNvSpPr txBox="1">
            <a:spLocks noGrp="1"/>
          </p:cNvSpPr>
          <p:nvPr>
            <p:ph type="title"/>
          </p:nvPr>
        </p:nvSpPr>
        <p:spPr>
          <a:prstGeom prst="rect">
            <a:avLst/>
          </a:prstGeom>
          <a:noFill/>
          <a:ln>
            <a:noFill/>
          </a:ln>
        </p:spPr>
        <p:txBody>
          <a:bodyPr spcFirstLastPara="1" wrap="square" lIns="91425" tIns="45700" rIns="91425" bIns="91425" anchor="b" anchorCtr="0">
            <a:noAutofit/>
          </a:bodyPr>
          <a:lstStyle/>
          <a:p>
            <a:pPr marL="0" lvl="0" indent="0" algn="l" rtl="0">
              <a:spcBef>
                <a:spcPts val="0"/>
              </a:spcBef>
              <a:spcAft>
                <a:spcPts val="0"/>
              </a:spcAft>
              <a:buClr>
                <a:schemeClr val="dk2"/>
              </a:buClr>
              <a:buSzPts val="4000"/>
              <a:buFont typeface="Libre Franklin"/>
              <a:buNone/>
            </a:pPr>
            <a:endParaRPr sz="4000">
              <a:solidFill>
                <a:schemeClr val="dk2"/>
              </a:solidFill>
              <a:latin typeface="Libre Franklin"/>
              <a:ea typeface="Libre Franklin"/>
              <a:cs typeface="Libre Franklin"/>
              <a:sym typeface="Libre Franklin"/>
            </a:endParaRPr>
          </a:p>
        </p:txBody>
      </p:sp>
      <p:sp>
        <p:nvSpPr>
          <p:cNvPr id="424" name="Google Shape;424;p5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73050" marR="0" lvl="0" indent="-132715" algn="l" rtl="0">
              <a:lnSpc>
                <a:spcPct val="100000"/>
              </a:lnSpc>
              <a:spcBef>
                <a:spcPts val="0"/>
              </a:spcBef>
              <a:spcAft>
                <a:spcPts val="0"/>
              </a:spcAft>
              <a:buClr>
                <a:schemeClr val="accent1"/>
              </a:buClr>
              <a:buSzPts val="2210"/>
              <a:buFont typeface="Noto Sans Symbols"/>
              <a:buNone/>
            </a:pPr>
            <a:endParaRPr sz="2400" b="0" i="0" u="none" dirty="0">
              <a:solidFill>
                <a:schemeClr val="dk1"/>
              </a:solidFill>
              <a:sym typeface="Libre Baskerville"/>
            </a:endParaRPr>
          </a:p>
          <a:p>
            <a:pPr marL="273050" marR="0" lvl="0" indent="-273050" algn="l" rtl="0">
              <a:lnSpc>
                <a:spcPct val="100000"/>
              </a:lnSpc>
              <a:spcBef>
                <a:spcPts val="500"/>
              </a:spcBef>
              <a:spcAft>
                <a:spcPts val="0"/>
              </a:spcAft>
              <a:buClr>
                <a:schemeClr val="accent1"/>
              </a:buClr>
              <a:buSzPts val="2210"/>
              <a:buFont typeface="Noto Sans Symbols"/>
              <a:buNone/>
            </a:pPr>
            <a:r>
              <a:rPr lang="en-US" sz="2400" b="1" i="0" u="none" dirty="0">
                <a:solidFill>
                  <a:schemeClr val="dk1"/>
                </a:solidFill>
                <a:sym typeface="Libre Baskerville"/>
              </a:rPr>
              <a:t>		   </a:t>
            </a:r>
          </a:p>
          <a:p>
            <a:pPr marL="273050" marR="0" lvl="0" indent="-273050" algn="l" rtl="0">
              <a:lnSpc>
                <a:spcPct val="100000"/>
              </a:lnSpc>
              <a:spcBef>
                <a:spcPts val="500"/>
              </a:spcBef>
              <a:spcAft>
                <a:spcPts val="0"/>
              </a:spcAft>
              <a:buClr>
                <a:schemeClr val="accent1"/>
              </a:buClr>
              <a:buSzPts val="2210"/>
              <a:buFont typeface="Noto Sans Symbols"/>
              <a:buNone/>
            </a:pPr>
            <a:endParaRPr lang="en-US" sz="2400" b="1" dirty="0"/>
          </a:p>
          <a:p>
            <a:pPr marL="273050" marR="0" lvl="0" indent="-273050" algn="l" rtl="0">
              <a:lnSpc>
                <a:spcPct val="100000"/>
              </a:lnSpc>
              <a:spcBef>
                <a:spcPts val="500"/>
              </a:spcBef>
              <a:spcAft>
                <a:spcPts val="0"/>
              </a:spcAft>
              <a:buClr>
                <a:schemeClr val="accent1"/>
              </a:buClr>
              <a:buSzPts val="2210"/>
              <a:buFont typeface="Noto Sans Symbols"/>
              <a:buNone/>
            </a:pPr>
            <a:r>
              <a:rPr lang="en-US" sz="2400" b="1" i="0" u="none" dirty="0">
                <a:solidFill>
                  <a:schemeClr val="dk1"/>
                </a:solidFill>
                <a:sym typeface="Libre Baskerville"/>
              </a:rPr>
              <a:t>Symptoms </a:t>
            </a:r>
          </a:p>
          <a:p>
            <a:pPr marL="971550" lvl="1" indent="-514350">
              <a:spcBef>
                <a:spcPts val="500"/>
              </a:spcBef>
              <a:buClr>
                <a:schemeClr val="accent1"/>
              </a:buClr>
              <a:buSzPts val="2210"/>
              <a:buFont typeface="+mj-lt"/>
              <a:buAutoNum type="arabicPeriod"/>
            </a:pPr>
            <a:r>
              <a:rPr lang="en-US" b="1" dirty="0"/>
              <a:t>Systemic</a:t>
            </a:r>
          </a:p>
          <a:p>
            <a:pPr marL="1428750" lvl="2" indent="-514350">
              <a:spcBef>
                <a:spcPts val="500"/>
              </a:spcBef>
              <a:buClr>
                <a:schemeClr val="accent1"/>
              </a:buClr>
              <a:buSzPts val="2210"/>
              <a:buFont typeface="Wingdings" panose="05000000000000000000" pitchFamily="2" charset="2"/>
              <a:buChar char="Ø"/>
            </a:pPr>
            <a:r>
              <a:rPr lang="en-US" sz="2400" b="1" dirty="0"/>
              <a:t>Fever, General discomfort</a:t>
            </a:r>
          </a:p>
          <a:p>
            <a:pPr marL="971550" lvl="1" indent="-514350">
              <a:spcBef>
                <a:spcPts val="500"/>
              </a:spcBef>
              <a:buClr>
                <a:schemeClr val="accent1"/>
              </a:buClr>
              <a:buSzPts val="2210"/>
              <a:buFont typeface="+mj-lt"/>
              <a:buAutoNum type="arabicPeriod"/>
            </a:pPr>
            <a:r>
              <a:rPr lang="en-US" b="1" i="0" u="none" dirty="0">
                <a:solidFill>
                  <a:schemeClr val="dk1"/>
                </a:solidFill>
                <a:sym typeface="Libre Baskerville"/>
              </a:rPr>
              <a:t>Ocular</a:t>
            </a:r>
          </a:p>
          <a:p>
            <a:pPr marL="1428750" lvl="2" indent="-514350">
              <a:spcBef>
                <a:spcPts val="500"/>
              </a:spcBef>
              <a:buClr>
                <a:schemeClr val="accent1"/>
              </a:buClr>
              <a:buSzPts val="2210"/>
              <a:buFont typeface="Wingdings" panose="05000000000000000000" pitchFamily="2" charset="2"/>
              <a:buChar char="Ø"/>
            </a:pPr>
            <a:r>
              <a:rPr lang="en-US" sz="2400" dirty="0"/>
              <a:t>Pain, Swelling, Redness</a:t>
            </a:r>
          </a:p>
          <a:p>
            <a:pPr marL="1428750" lvl="2" indent="-514350">
              <a:spcBef>
                <a:spcPts val="500"/>
              </a:spcBef>
              <a:buClr>
                <a:schemeClr val="accent1"/>
              </a:buClr>
              <a:buSzPts val="2210"/>
              <a:buFont typeface="Wingdings" panose="05000000000000000000" pitchFamily="2" charset="2"/>
              <a:buChar char="Ø"/>
            </a:pPr>
            <a:r>
              <a:rPr lang="en-US" sz="2400" dirty="0"/>
              <a:t>Decreased vision</a:t>
            </a:r>
          </a:p>
          <a:p>
            <a:pPr marL="1428750" lvl="2" indent="-514350">
              <a:spcBef>
                <a:spcPts val="500"/>
              </a:spcBef>
              <a:buClr>
                <a:schemeClr val="accent1"/>
              </a:buClr>
              <a:buSzPts val="2210"/>
              <a:buFont typeface="Wingdings" panose="05000000000000000000" pitchFamily="2" charset="2"/>
              <a:buChar char="Ø"/>
            </a:pPr>
            <a:r>
              <a:rPr lang="en-US" sz="2400" dirty="0"/>
              <a:t>Decreased ability to move eye</a:t>
            </a:r>
          </a:p>
          <a:p>
            <a:pPr marL="1428750" lvl="2" indent="-514350">
              <a:spcBef>
                <a:spcPts val="500"/>
              </a:spcBef>
              <a:buClr>
                <a:schemeClr val="accent1"/>
              </a:buClr>
              <a:buSzPts val="2210"/>
              <a:buFont typeface="Arial" panose="020B0604020202020204" pitchFamily="34" charset="0"/>
              <a:buChar char="•"/>
            </a:pPr>
            <a:endParaRPr lang="en-US" sz="2400" b="1" i="0" u="none" dirty="0">
              <a:solidFill>
                <a:schemeClr val="dk1"/>
              </a:solidFill>
              <a:sym typeface="Libre Baskerville"/>
            </a:endParaRPr>
          </a:p>
          <a:p>
            <a:pPr marL="273050" marR="0" lvl="0" indent="-273050" algn="l" rtl="0">
              <a:lnSpc>
                <a:spcPct val="100000"/>
              </a:lnSpc>
              <a:spcBef>
                <a:spcPts val="500"/>
              </a:spcBef>
              <a:spcAft>
                <a:spcPts val="0"/>
              </a:spcAft>
              <a:buClr>
                <a:schemeClr val="accent1"/>
              </a:buClr>
              <a:buSzPts val="2210"/>
              <a:buFont typeface="Noto Sans Symbols"/>
              <a:buNone/>
            </a:pPr>
            <a:r>
              <a:rPr lang="en-US" sz="2400" b="1" i="0" u="none" dirty="0">
                <a:solidFill>
                  <a:schemeClr val="dk1"/>
                </a:solidFill>
                <a:sym typeface="Libre Baskerville"/>
              </a:rPr>
              <a:t>                                                                          </a:t>
            </a:r>
            <a:r>
              <a:rPr lang="en-US" sz="2400" dirty="0"/>
              <a:t>	</a:t>
            </a:r>
            <a:endParaRPr sz="2400" b="0" i="0" u="none" dirty="0">
              <a:solidFill>
                <a:schemeClr val="dk1"/>
              </a:solidFill>
              <a:sym typeface="Libre Baskerville"/>
            </a:endParaRPr>
          </a:p>
        </p:txBody>
      </p:sp>
      <p:sp>
        <p:nvSpPr>
          <p:cNvPr id="423" name="Google Shape;423;p51"/>
          <p:cNvSpPr/>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33</a:t>
            </a:fld>
            <a:endParaRPr/>
          </a:p>
        </p:txBody>
      </p:sp>
      <p:pic>
        <p:nvPicPr>
          <p:cNvPr id="425" name="Google Shape;425;p51" descr="OIP.jpeg"/>
          <p:cNvPicPr preferRelativeResize="0"/>
          <p:nvPr/>
        </p:nvPicPr>
        <p:blipFill rotWithShape="1">
          <a:blip r:embed="rId3">
            <a:alphaModFix/>
          </a:blip>
          <a:srcRect/>
          <a:stretch/>
        </p:blipFill>
        <p:spPr>
          <a:xfrm>
            <a:off x="3000416" y="400139"/>
            <a:ext cx="3886200" cy="2366928"/>
          </a:xfrm>
          <a:prstGeom prst="rect">
            <a:avLst/>
          </a:prstGeom>
          <a:noFill/>
          <a:ln>
            <a:noFill/>
          </a:ln>
        </p:spPr>
      </p:pic>
      <p:grpSp>
        <p:nvGrpSpPr>
          <p:cNvPr id="426" name="Google Shape;426;p51"/>
          <p:cNvGrpSpPr/>
          <p:nvPr/>
        </p:nvGrpSpPr>
        <p:grpSpPr>
          <a:xfrm>
            <a:off x="4376765" y="2209833"/>
            <a:ext cx="4406727" cy="1218384"/>
            <a:chOff x="4445227" y="1528259"/>
            <a:chExt cx="4406286" cy="1218748"/>
          </a:xfrm>
        </p:grpSpPr>
        <p:sp>
          <p:nvSpPr>
            <p:cNvPr id="427" name="Google Shape;427;p51"/>
            <p:cNvSpPr/>
            <p:nvPr/>
          </p:nvSpPr>
          <p:spPr>
            <a:xfrm>
              <a:off x="4445227" y="1528259"/>
              <a:ext cx="3776400" cy="5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8" name="Google Shape;428;p51"/>
            <p:cNvSpPr txBox="1"/>
            <p:nvPr/>
          </p:nvSpPr>
          <p:spPr>
            <a:xfrm>
              <a:off x="5075113" y="2189607"/>
              <a:ext cx="3776400" cy="557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3500"/>
                <a:buFont typeface="Libre Baskerville"/>
                <a:buNone/>
              </a:pPr>
              <a:r>
                <a:rPr lang="en-US" sz="3500" b="1" i="0" u="none" dirty="0">
                  <a:solidFill>
                    <a:srgbClr val="000000"/>
                  </a:solidFill>
                  <a:latin typeface="Libre Baskerville"/>
                  <a:ea typeface="Libre Baskerville"/>
                  <a:cs typeface="Libre Baskerville"/>
                  <a:sym typeface="Libre Baskerville"/>
                </a:rPr>
                <a:t>    Signs</a:t>
              </a:r>
              <a:endParaRPr dirty="0"/>
            </a:p>
          </p:txBody>
        </p:sp>
      </p:grpSp>
      <p:sp>
        <p:nvSpPr>
          <p:cNvPr id="429" name="Google Shape;429;p51"/>
          <p:cNvSpPr/>
          <p:nvPr/>
        </p:nvSpPr>
        <p:spPr>
          <a:xfrm>
            <a:off x="2684462" y="3149600"/>
            <a:ext cx="3775200" cy="55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30" name="Google Shape;430;p51"/>
          <p:cNvGrpSpPr/>
          <p:nvPr/>
        </p:nvGrpSpPr>
        <p:grpSpPr>
          <a:xfrm>
            <a:off x="4605365" y="3324176"/>
            <a:ext cx="4482783" cy="2391599"/>
            <a:chOff x="4445227" y="2174804"/>
            <a:chExt cx="4482335" cy="2392078"/>
          </a:xfrm>
        </p:grpSpPr>
        <p:sp>
          <p:nvSpPr>
            <p:cNvPr id="431" name="Google Shape;431;p51"/>
            <p:cNvSpPr/>
            <p:nvPr/>
          </p:nvSpPr>
          <p:spPr>
            <a:xfrm>
              <a:off x="4445227" y="2174804"/>
              <a:ext cx="3776400" cy="231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2" name="Google Shape;432;p51"/>
            <p:cNvSpPr txBox="1"/>
            <p:nvPr/>
          </p:nvSpPr>
          <p:spPr>
            <a:xfrm>
              <a:off x="5151162" y="2251782"/>
              <a:ext cx="3776400" cy="2315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400"/>
                <a:buFont typeface="Libre Baskerville"/>
                <a:buNone/>
              </a:pPr>
              <a:r>
                <a:rPr lang="en-US" sz="2400" b="0" i="0" u="none" dirty="0">
                  <a:solidFill>
                    <a:srgbClr val="000000"/>
                  </a:solidFill>
                  <a:latin typeface="Libre Baskerville"/>
                  <a:ea typeface="Libre Baskerville"/>
                  <a:cs typeface="Libre Baskerville"/>
                  <a:sym typeface="Libre Baskerville"/>
                </a:rPr>
                <a:t>Fever</a:t>
              </a:r>
              <a:endParaRPr dirty="0"/>
            </a:p>
            <a:p>
              <a:pPr marL="0" marR="0" lvl="0" indent="0" algn="ctr" rtl="0">
                <a:lnSpc>
                  <a:spcPct val="100000"/>
                </a:lnSpc>
                <a:spcBef>
                  <a:spcPts val="840"/>
                </a:spcBef>
                <a:spcAft>
                  <a:spcPts val="0"/>
                </a:spcAft>
                <a:buClr>
                  <a:srgbClr val="000000"/>
                </a:buClr>
                <a:buSzPts val="2400"/>
                <a:buFont typeface="Libre Baskerville"/>
                <a:buNone/>
              </a:pPr>
              <a:r>
                <a:rPr lang="en-US" sz="2400" b="0" i="0" u="none" dirty="0">
                  <a:solidFill>
                    <a:srgbClr val="000000"/>
                  </a:solidFill>
                  <a:latin typeface="Libre Baskerville"/>
                  <a:ea typeface="Libre Baskerville"/>
                  <a:cs typeface="Libre Baskerville"/>
                  <a:sym typeface="Libre Baskerville"/>
                </a:rPr>
                <a:t>Painful swollen lids</a:t>
              </a:r>
              <a:endParaRPr dirty="0"/>
            </a:p>
            <a:p>
              <a:pPr marL="0" marR="0" lvl="0" indent="0" algn="ctr" rtl="0">
                <a:lnSpc>
                  <a:spcPct val="100000"/>
                </a:lnSpc>
                <a:spcBef>
                  <a:spcPts val="840"/>
                </a:spcBef>
                <a:spcAft>
                  <a:spcPts val="0"/>
                </a:spcAft>
                <a:buClr>
                  <a:srgbClr val="000000"/>
                </a:buClr>
                <a:buSzPts val="2400"/>
                <a:buFont typeface="Libre Baskerville"/>
                <a:buNone/>
              </a:pPr>
              <a:r>
                <a:rPr lang="en-US" sz="2400" b="0" i="0" u="none" dirty="0">
                  <a:solidFill>
                    <a:srgbClr val="000000"/>
                  </a:solidFill>
                  <a:latin typeface="Libre Baskerville"/>
                  <a:ea typeface="Libre Baskerville"/>
                  <a:cs typeface="Libre Baskerville"/>
                  <a:sym typeface="Libre Baskerville"/>
                </a:rPr>
                <a:t>Proptosis</a:t>
              </a:r>
              <a:endParaRPr dirty="0"/>
            </a:p>
            <a:p>
              <a:pPr marL="0" marR="0" lvl="0" indent="0" algn="ctr" rtl="0">
                <a:lnSpc>
                  <a:spcPct val="100000"/>
                </a:lnSpc>
                <a:spcBef>
                  <a:spcPts val="840"/>
                </a:spcBef>
                <a:spcAft>
                  <a:spcPts val="0"/>
                </a:spcAft>
                <a:buClr>
                  <a:srgbClr val="000000"/>
                </a:buClr>
                <a:buSzPts val="2400"/>
                <a:buFont typeface="Libre Baskerville"/>
                <a:buNone/>
              </a:pPr>
              <a:r>
                <a:rPr lang="en-US" sz="2400" b="0" i="0" u="none" dirty="0">
                  <a:solidFill>
                    <a:srgbClr val="000000"/>
                  </a:solidFill>
                  <a:latin typeface="Libre Baskerville"/>
                  <a:ea typeface="Libre Baskerville"/>
                  <a:cs typeface="Libre Baskerville"/>
                  <a:sym typeface="Libre Baskerville"/>
                </a:rPr>
                <a:t>Limited &amp; painful movements</a:t>
              </a:r>
              <a:endParaRPr dirty="0"/>
            </a:p>
            <a:p>
              <a:pPr marL="0" marR="0" lvl="0" indent="0" algn="ctr" rtl="0">
                <a:lnSpc>
                  <a:spcPct val="100000"/>
                </a:lnSpc>
                <a:spcBef>
                  <a:spcPts val="840"/>
                </a:spcBef>
                <a:spcAft>
                  <a:spcPts val="0"/>
                </a:spcAft>
                <a:buClr>
                  <a:srgbClr val="000000"/>
                </a:buClr>
                <a:buSzPts val="2400"/>
                <a:buFont typeface="Libre Baskerville"/>
                <a:buNone/>
              </a:pPr>
              <a:r>
                <a:rPr lang="en-US" sz="2400" b="0" i="0" u="none" dirty="0">
                  <a:solidFill>
                    <a:srgbClr val="000000"/>
                  </a:solidFill>
                  <a:latin typeface="Libre Baskerville"/>
                  <a:ea typeface="Libre Baskerville"/>
                  <a:cs typeface="Libre Baskerville"/>
                  <a:sym typeface="Libre Baskerville"/>
                </a:rPr>
                <a:t>Optic nerve dysfunction</a:t>
              </a:r>
              <a:endParaRPr dirty="0"/>
            </a:p>
          </p:txBody>
        </p:sp>
      </p:grpSp>
      <p:sp>
        <p:nvSpPr>
          <p:cNvPr id="13" name="TextBox 12"/>
          <p:cNvSpPr txBox="1"/>
          <p:nvPr/>
        </p:nvSpPr>
        <p:spPr>
          <a:xfrm>
            <a:off x="141634" y="115391"/>
            <a:ext cx="1572866" cy="307777"/>
          </a:xfrm>
          <a:prstGeom prst="rect">
            <a:avLst/>
          </a:prstGeom>
          <a:noFill/>
        </p:spPr>
        <p:txBody>
          <a:bodyPr wrap="none" rtlCol="0">
            <a:spAutoFit/>
          </a:bodyPr>
          <a:lstStyle/>
          <a:p>
            <a:r>
              <a:rPr lang="en-US" dirty="0">
                <a:solidFill>
                  <a:schemeClr val="tx1"/>
                </a:solidFill>
              </a:rPr>
              <a:t>CORE SUBJECT</a:t>
            </a:r>
          </a:p>
        </p:txBody>
      </p:sp>
      <p:pic>
        <p:nvPicPr>
          <p:cNvPr id="14" name="Google Shape;94;p13"/>
          <p:cNvPicPr preferRelativeResize="0"/>
          <p:nvPr/>
        </p:nvPicPr>
        <p:blipFill>
          <a:blip r:embed="rId4">
            <a:alphaModFix/>
          </a:blip>
          <a:stretch>
            <a:fillRect/>
          </a:stretch>
        </p:blipFill>
        <p:spPr>
          <a:xfrm>
            <a:off x="8024005" y="323064"/>
            <a:ext cx="941415" cy="95534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r>
              <a:rPr lang="en-US" dirty="0"/>
              <a:t>Signs:</a:t>
            </a:r>
          </a:p>
          <a:p>
            <a:pPr marL="1045845" lvl="1" indent="-457200">
              <a:buFont typeface="+mj-lt"/>
              <a:buAutoNum type="arabicPeriod"/>
            </a:pPr>
            <a:r>
              <a:rPr lang="en-US" dirty="0"/>
              <a:t>Swollen eyelids</a:t>
            </a:r>
          </a:p>
          <a:p>
            <a:pPr marL="1045845" lvl="1" indent="-457200">
              <a:buFont typeface="+mj-lt"/>
              <a:buAutoNum type="arabicPeriod"/>
            </a:pPr>
            <a:r>
              <a:rPr lang="en-US" dirty="0"/>
              <a:t>Conjunctival </a:t>
            </a:r>
            <a:r>
              <a:rPr lang="en-US" dirty="0" err="1"/>
              <a:t>chemosis</a:t>
            </a:r>
            <a:endParaRPr lang="en-US" dirty="0"/>
          </a:p>
          <a:p>
            <a:pPr marL="1045845" lvl="1" indent="-457200">
              <a:buFont typeface="+mj-lt"/>
              <a:buAutoNum type="arabicPeriod"/>
            </a:pPr>
            <a:r>
              <a:rPr lang="en-US" dirty="0" err="1"/>
              <a:t>Proptosis</a:t>
            </a:r>
            <a:endParaRPr lang="en-US" dirty="0"/>
          </a:p>
          <a:p>
            <a:pPr marL="1045845" lvl="1" indent="-457200">
              <a:buFont typeface="+mj-lt"/>
              <a:buAutoNum type="arabicPeriod"/>
            </a:pPr>
            <a:r>
              <a:rPr lang="en-US" dirty="0"/>
              <a:t>Painful eye movements</a:t>
            </a:r>
          </a:p>
          <a:p>
            <a:pPr marL="1045845" lvl="1" indent="-457200">
              <a:buFont typeface="+mj-lt"/>
              <a:buAutoNum type="arabicPeriod"/>
            </a:pPr>
            <a:r>
              <a:rPr lang="en-US" dirty="0" err="1"/>
              <a:t>Ophthalmoplegia</a:t>
            </a:r>
            <a:endParaRPr lang="en-US" dirty="0"/>
          </a:p>
          <a:p>
            <a:pPr marL="1045845" lvl="1" indent="-457200">
              <a:buFont typeface="+mj-lt"/>
              <a:buAutoNum type="arabicPeriod"/>
            </a:pPr>
            <a:r>
              <a:rPr lang="en-US" dirty="0"/>
              <a:t>Optic nerve involvement</a:t>
            </a:r>
          </a:p>
          <a:p>
            <a:pPr marL="1045845" lvl="1" indent="-457200">
              <a:buFont typeface="+mj-lt"/>
              <a:buAutoNum type="arabicPeriod"/>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34</a:t>
            </a:fld>
            <a:endParaRPr lang="en-US"/>
          </a:p>
        </p:txBody>
      </p:sp>
    </p:spTree>
    <p:extLst>
      <p:ext uri="{BB962C8B-B14F-4D97-AF65-F5344CB8AC3E}">
        <p14:creationId xmlns:p14="http://schemas.microsoft.com/office/powerpoint/2010/main" val="1215387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52"/>
          <p:cNvSpPr/>
          <p:nvPr/>
        </p:nvSpPr>
        <p:spPr>
          <a:xfrm>
            <a:off x="64442"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9" name="Google Shape;439;p52"/>
          <p:cNvSpPr txBox="1">
            <a:spLocks noGrp="1"/>
          </p:cNvSpPr>
          <p:nvPr>
            <p:ph type="title"/>
          </p:nvPr>
        </p:nvSpPr>
        <p:spPr>
          <a:xfrm>
            <a:off x="4421187" y="479425"/>
            <a:ext cx="4094100" cy="1325700"/>
          </a:xfrm>
          <a:prstGeom prst="rect">
            <a:avLst/>
          </a:prstGeom>
          <a:noFill/>
          <a:ln>
            <a:noFill/>
          </a:ln>
        </p:spPr>
        <p:txBody>
          <a:bodyPr spcFirstLastPara="1" wrap="square" lIns="91425" tIns="45700" rIns="91425" bIns="91425" anchor="b" anchorCtr="0">
            <a:noAutofit/>
          </a:bodyPr>
          <a:lstStyle/>
          <a:p>
            <a:pPr marL="0" lvl="0" indent="0" algn="l" rtl="0">
              <a:lnSpc>
                <a:spcPct val="100000"/>
              </a:lnSpc>
              <a:spcBef>
                <a:spcPts val="0"/>
              </a:spcBef>
              <a:spcAft>
                <a:spcPts val="0"/>
              </a:spcAft>
              <a:buClr>
                <a:schemeClr val="dk2"/>
              </a:buClr>
              <a:buSzPts val="4000"/>
              <a:buFont typeface="Libre Franklin"/>
              <a:buNone/>
            </a:pPr>
            <a:r>
              <a:rPr lang="en-US" sz="4000" b="0" i="0" u="none">
                <a:solidFill>
                  <a:schemeClr val="dk2"/>
                </a:solidFill>
                <a:latin typeface="Libre Franklin"/>
                <a:ea typeface="Libre Franklin"/>
                <a:cs typeface="Libre Franklin"/>
                <a:sym typeface="Libre Franklin"/>
              </a:rPr>
              <a:t>Investigations</a:t>
            </a:r>
            <a:endParaRPr/>
          </a:p>
        </p:txBody>
      </p:sp>
      <p:sp>
        <p:nvSpPr>
          <p:cNvPr id="441" name="Google Shape;441;p52"/>
          <p:cNvSpPr txBox="1">
            <a:spLocks noGrp="1"/>
          </p:cNvSpPr>
          <p:nvPr>
            <p:ph type="body" idx="1"/>
          </p:nvPr>
        </p:nvSpPr>
        <p:spPr>
          <a:xfrm>
            <a:off x="4421187" y="1984375"/>
            <a:ext cx="4094100" cy="41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210"/>
              <a:buFont typeface="Noto Sans Symbols"/>
              <a:buNone/>
            </a:pPr>
            <a:endParaRPr sz="2600" b="0" i="0" u="none" dirty="0">
              <a:solidFill>
                <a:schemeClr val="dk1"/>
              </a:solidFill>
              <a:latin typeface="Libre Baskerville"/>
              <a:ea typeface="Libre Baskerville"/>
              <a:cs typeface="Libre Baskerville"/>
              <a:sym typeface="Libre Baskerville"/>
            </a:endParaRPr>
          </a:p>
          <a:p>
            <a:pPr marL="547687" marR="0" lvl="1" indent="-228600" algn="l" rtl="0">
              <a:lnSpc>
                <a:spcPct val="100000"/>
              </a:lnSpc>
              <a:spcBef>
                <a:spcPts val="300"/>
              </a:spcBef>
              <a:spcAft>
                <a:spcPts val="0"/>
              </a:spcAft>
              <a:buClr>
                <a:schemeClr val="accent2"/>
              </a:buClr>
              <a:buSzPts val="2040"/>
              <a:buFont typeface="Noto Sans Symbols"/>
              <a:buChar char="⚫"/>
            </a:pPr>
            <a:r>
              <a:rPr lang="en-US" sz="2800" b="0" i="0" u="none" strike="noStrike" cap="none" dirty="0">
                <a:solidFill>
                  <a:schemeClr val="dk1"/>
                </a:solidFill>
                <a:latin typeface="Libre Baskerville"/>
                <a:ea typeface="Libre Baskerville"/>
                <a:cs typeface="Libre Baskerville"/>
                <a:sym typeface="Libre Baskerville"/>
              </a:rPr>
              <a:t>Raised TLC, CRP &amp; ESR</a:t>
            </a:r>
            <a:endParaRPr sz="2800" dirty="0"/>
          </a:p>
          <a:p>
            <a:pPr marL="547687" marR="0" lvl="1" indent="-228600" algn="l" rtl="0">
              <a:lnSpc>
                <a:spcPct val="100000"/>
              </a:lnSpc>
              <a:spcBef>
                <a:spcPts val="300"/>
              </a:spcBef>
              <a:spcAft>
                <a:spcPts val="0"/>
              </a:spcAft>
              <a:buClr>
                <a:schemeClr val="accent2"/>
              </a:buClr>
              <a:buSzPts val="2040"/>
              <a:buFont typeface="Noto Sans Symbols"/>
              <a:buChar char="⚫"/>
            </a:pPr>
            <a:r>
              <a:rPr lang="en-US" sz="2800" b="0" i="0" u="none" strike="noStrike" cap="none" dirty="0">
                <a:solidFill>
                  <a:schemeClr val="dk1"/>
                </a:solidFill>
                <a:latin typeface="Libre Baskerville"/>
                <a:ea typeface="Libre Baskerville"/>
                <a:cs typeface="Libre Baskerville"/>
                <a:sym typeface="Libre Baskerville"/>
              </a:rPr>
              <a:t>CT scan orbit, PNS</a:t>
            </a:r>
            <a:endParaRPr sz="2800" dirty="0"/>
          </a:p>
          <a:p>
            <a:pPr marL="274320" marR="0" lvl="0" indent="-144780" algn="l" rtl="0">
              <a:spcBef>
                <a:spcPts val="580"/>
              </a:spcBef>
              <a:spcAft>
                <a:spcPts val="0"/>
              </a:spcAft>
              <a:buClr>
                <a:schemeClr val="accent1"/>
              </a:buClr>
              <a:buSzPts val="2040"/>
              <a:buFont typeface="Noto Sans Symbols"/>
              <a:buNone/>
            </a:pPr>
            <a:endParaRPr sz="2400" b="0" i="0" u="none" strike="noStrike" cap="none" dirty="0">
              <a:solidFill>
                <a:schemeClr val="dk1"/>
              </a:solidFill>
              <a:latin typeface="Libre Baskerville"/>
              <a:ea typeface="Libre Baskerville"/>
              <a:cs typeface="Libre Baskerville"/>
              <a:sym typeface="Libre Baskerville"/>
            </a:endParaRPr>
          </a:p>
        </p:txBody>
      </p:sp>
      <p:sp>
        <p:nvSpPr>
          <p:cNvPr id="440" name="Google Shape;440;p52"/>
          <p:cNvSpPr/>
          <p:nvPr/>
        </p:nvSpPr>
        <p:spPr>
          <a:xfrm>
            <a:off x="6457950" y="6356350"/>
            <a:ext cx="20574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35</a:t>
            </a:fld>
            <a:endParaRPr/>
          </a:p>
        </p:txBody>
      </p:sp>
      <p:sp>
        <p:nvSpPr>
          <p:cNvPr id="442" name="Google Shape;442;p52"/>
          <p:cNvSpPr/>
          <p:nvPr/>
        </p:nvSpPr>
        <p:spPr>
          <a:xfrm flipH="1">
            <a:off x="365" y="5486400"/>
            <a:ext cx="2004647" cy="1371600"/>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rgbClr val="9562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443" name="Google Shape;443;p52" descr="Charm Chicken"/>
          <p:cNvPicPr preferRelativeResize="0"/>
          <p:nvPr/>
        </p:nvPicPr>
        <p:blipFill rotWithShape="1">
          <a:blip r:embed="rId3">
            <a:alphaModFix/>
          </a:blip>
          <a:srcRect l="14389" r="18930"/>
          <a:stretch/>
        </p:blipFill>
        <p:spPr>
          <a:xfrm>
            <a:off x="419100" y="479425"/>
            <a:ext cx="3695700" cy="5373687"/>
          </a:xfrm>
          <a:prstGeom prst="rect">
            <a:avLst/>
          </a:prstGeom>
          <a:noFill/>
          <a:ln>
            <a:noFill/>
          </a:ln>
        </p:spPr>
      </p:pic>
      <p:sp>
        <p:nvSpPr>
          <p:cNvPr id="8" name="TextBox 7"/>
          <p:cNvSpPr txBox="1"/>
          <p:nvPr/>
        </p:nvSpPr>
        <p:spPr>
          <a:xfrm>
            <a:off x="141634" y="115391"/>
            <a:ext cx="1572866" cy="307777"/>
          </a:xfrm>
          <a:prstGeom prst="rect">
            <a:avLst/>
          </a:prstGeom>
          <a:noFill/>
        </p:spPr>
        <p:txBody>
          <a:bodyPr wrap="none" rtlCol="0">
            <a:spAutoFit/>
          </a:bodyPr>
          <a:lstStyle/>
          <a:p>
            <a:r>
              <a:rPr lang="en-US" dirty="0">
                <a:solidFill>
                  <a:schemeClr val="tx1"/>
                </a:solidFill>
              </a:rPr>
              <a:t>CORE SUBJECT</a:t>
            </a:r>
          </a:p>
        </p:txBody>
      </p:sp>
      <p:pic>
        <p:nvPicPr>
          <p:cNvPr id="9" name="Google Shape;94;p13"/>
          <p:cNvPicPr preferRelativeResize="0"/>
          <p:nvPr/>
        </p:nvPicPr>
        <p:blipFill>
          <a:blip r:embed="rId4">
            <a:alphaModFix/>
          </a:blip>
          <a:stretch>
            <a:fillRect/>
          </a:stretch>
        </p:blipFill>
        <p:spPr>
          <a:xfrm>
            <a:off x="8024005" y="323064"/>
            <a:ext cx="941415" cy="95534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sp>
        <p:nvSpPr>
          <p:cNvPr id="448" name="Google Shape;448;p53"/>
          <p:cNvSpPr/>
          <p:nvPr/>
        </p:nvSpPr>
        <p:spPr>
          <a:xfrm>
            <a:off x="1587" y="0"/>
            <a:ext cx="9142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49" name="Google Shape;449;p53"/>
          <p:cNvSpPr/>
          <p:nvPr/>
        </p:nvSpPr>
        <p:spPr>
          <a:xfrm>
            <a:off x="0" y="0"/>
            <a:ext cx="3125453"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50" name="Google Shape;450;p53"/>
          <p:cNvSpPr txBox="1">
            <a:spLocks noGrp="1"/>
          </p:cNvSpPr>
          <p:nvPr>
            <p:ph type="title"/>
          </p:nvPr>
        </p:nvSpPr>
        <p:spPr>
          <a:xfrm>
            <a:off x="143944" y="1154112"/>
            <a:ext cx="3191394" cy="4461000"/>
          </a:xfrm>
          <a:prstGeom prst="rect">
            <a:avLst/>
          </a:prstGeom>
          <a:noFill/>
          <a:ln>
            <a:noFill/>
          </a:ln>
        </p:spPr>
        <p:txBody>
          <a:bodyPr spcFirstLastPara="1" wrap="square" lIns="91425" tIns="45700" rIns="91425" bIns="91425" anchor="ctr" anchorCtr="0">
            <a:noAutofit/>
          </a:bodyPr>
          <a:lstStyle/>
          <a:p>
            <a:pPr marL="0" lvl="0" indent="0" algn="ctr" rtl="0">
              <a:lnSpc>
                <a:spcPct val="100000"/>
              </a:lnSpc>
              <a:spcBef>
                <a:spcPts val="0"/>
              </a:spcBef>
              <a:spcAft>
                <a:spcPts val="0"/>
              </a:spcAft>
              <a:buClr>
                <a:srgbClr val="FFFFFF"/>
              </a:buClr>
              <a:buSzPts val="4100"/>
              <a:buFont typeface="Libre Franklin"/>
              <a:buNone/>
            </a:pPr>
            <a:r>
              <a:rPr lang="en-GB" sz="3600" b="0" i="0" u="none" dirty="0">
                <a:solidFill>
                  <a:srgbClr val="FFFFFF"/>
                </a:solidFill>
                <a:latin typeface="Libre Franklin"/>
                <a:ea typeface="Libre Franklin"/>
                <a:cs typeface="Libre Franklin"/>
                <a:sym typeface="Libre Franklin"/>
              </a:rPr>
              <a:t> </a:t>
            </a:r>
            <a:r>
              <a:rPr lang="en-US" sz="3600" b="0" i="0" u="none" dirty="0">
                <a:solidFill>
                  <a:srgbClr val="FFFFFF"/>
                </a:solidFill>
                <a:latin typeface="Libre Franklin"/>
                <a:ea typeface="Libre Franklin"/>
                <a:cs typeface="Libre Franklin"/>
                <a:sym typeface="Libre Franklin"/>
              </a:rPr>
              <a:t>Treatment</a:t>
            </a:r>
            <a:endParaRPr sz="3200" dirty="0"/>
          </a:p>
        </p:txBody>
      </p:sp>
      <p:sp>
        <p:nvSpPr>
          <p:cNvPr id="452" name="Google Shape;452;p53"/>
          <p:cNvSpPr txBox="1">
            <a:spLocks noGrp="1"/>
          </p:cNvSpPr>
          <p:nvPr>
            <p:ph type="body" idx="1"/>
          </p:nvPr>
        </p:nvSpPr>
        <p:spPr>
          <a:xfrm>
            <a:off x="3335337" y="592137"/>
            <a:ext cx="5180100" cy="55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2210"/>
              <a:buFont typeface="Noto Sans Symbols"/>
              <a:buNone/>
            </a:pPr>
            <a:endParaRPr sz="2600" b="0" i="0" u="none" dirty="0">
              <a:solidFill>
                <a:schemeClr val="dk1"/>
              </a:solidFill>
              <a:latin typeface="Libre Baskerville"/>
              <a:ea typeface="Libre Baskerville"/>
              <a:cs typeface="Libre Baskerville"/>
              <a:sym typeface="Libre Baskerville"/>
            </a:endParaRPr>
          </a:p>
          <a:p>
            <a:pPr marL="547687" marR="0" lvl="1" indent="-228600" algn="l" rtl="0">
              <a:lnSpc>
                <a:spcPct val="100000"/>
              </a:lnSpc>
              <a:spcBef>
                <a:spcPts val="300"/>
              </a:spcBef>
              <a:spcAft>
                <a:spcPts val="0"/>
              </a:spcAft>
              <a:buClr>
                <a:schemeClr val="accent2"/>
              </a:buClr>
              <a:buSzPts val="204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Inpatient</a:t>
            </a:r>
            <a:endParaRPr dirty="0"/>
          </a:p>
          <a:p>
            <a:pPr marL="547687" marR="0" lvl="1" indent="-228600" algn="l" rtl="0">
              <a:lnSpc>
                <a:spcPct val="100000"/>
              </a:lnSpc>
              <a:spcBef>
                <a:spcPts val="300"/>
              </a:spcBef>
              <a:spcAft>
                <a:spcPts val="0"/>
              </a:spcAft>
              <a:buClr>
                <a:schemeClr val="accent2"/>
              </a:buClr>
              <a:buSzPts val="204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Antibiotics : IV or Oral </a:t>
            </a:r>
            <a:endParaRPr dirty="0"/>
          </a:p>
          <a:p>
            <a:pPr marL="547687" marR="0" lvl="1" indent="-228600" algn="l" rtl="0">
              <a:lnSpc>
                <a:spcPct val="100000"/>
              </a:lnSpc>
              <a:spcBef>
                <a:spcPts val="300"/>
              </a:spcBef>
              <a:spcAft>
                <a:spcPts val="0"/>
              </a:spcAft>
              <a:buClr>
                <a:schemeClr val="accent2"/>
              </a:buClr>
              <a:buSzPts val="204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Analgesics : IV or Oral </a:t>
            </a:r>
            <a:endParaRPr dirty="0"/>
          </a:p>
          <a:p>
            <a:pPr marL="547687" marR="0" lvl="1" indent="-228600" algn="l" rtl="0">
              <a:lnSpc>
                <a:spcPct val="100000"/>
              </a:lnSpc>
              <a:spcBef>
                <a:spcPts val="300"/>
              </a:spcBef>
              <a:spcAft>
                <a:spcPts val="0"/>
              </a:spcAft>
              <a:buClr>
                <a:schemeClr val="accent2"/>
              </a:buClr>
              <a:buSzPts val="204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Drainage of abscess</a:t>
            </a:r>
            <a:endParaRPr dirty="0"/>
          </a:p>
        </p:txBody>
      </p:sp>
      <p:sp>
        <p:nvSpPr>
          <p:cNvPr id="451" name="Google Shape;451;p53"/>
          <p:cNvSpPr/>
          <p:nvPr/>
        </p:nvSpPr>
        <p:spPr>
          <a:xfrm>
            <a:off x="7156450" y="6356350"/>
            <a:ext cx="13590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36</a:t>
            </a:fld>
            <a:endParaRPr/>
          </a:p>
        </p:txBody>
      </p:sp>
      <p:pic>
        <p:nvPicPr>
          <p:cNvPr id="8"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
        <p:nvSpPr>
          <p:cNvPr id="9" name="TextBox 8"/>
          <p:cNvSpPr txBox="1"/>
          <p:nvPr/>
        </p:nvSpPr>
        <p:spPr>
          <a:xfrm>
            <a:off x="141634" y="115391"/>
            <a:ext cx="1572866" cy="307777"/>
          </a:xfrm>
          <a:prstGeom prst="rect">
            <a:avLst/>
          </a:prstGeom>
          <a:noFill/>
        </p:spPr>
        <p:txBody>
          <a:bodyPr wrap="none" rtlCol="0">
            <a:spAutoFit/>
          </a:bodyPr>
          <a:lstStyle/>
          <a:p>
            <a:r>
              <a:rPr lang="en-US" dirty="0">
                <a:solidFill>
                  <a:schemeClr val="tx1"/>
                </a:solidFill>
              </a:rPr>
              <a:t>CORE SUBJECT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7"/>
        <p:cNvGrpSpPr/>
        <p:nvPr/>
      </p:nvGrpSpPr>
      <p:grpSpPr>
        <a:xfrm>
          <a:off x="0" y="0"/>
          <a:ext cx="0" cy="0"/>
          <a:chOff x="0" y="0"/>
          <a:chExt cx="0" cy="0"/>
        </a:xfrm>
      </p:grpSpPr>
      <p:sp>
        <p:nvSpPr>
          <p:cNvPr id="458" name="Google Shape;458;p54"/>
          <p:cNvSpPr/>
          <p:nvPr/>
        </p:nvSpPr>
        <p:spPr>
          <a:xfrm>
            <a:off x="0" y="0"/>
            <a:ext cx="9142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59" name="Google Shape;459;p54"/>
          <p:cNvSpPr txBox="1">
            <a:spLocks noGrp="1"/>
          </p:cNvSpPr>
          <p:nvPr>
            <p:ph type="title"/>
          </p:nvPr>
        </p:nvSpPr>
        <p:spPr>
          <a:xfrm>
            <a:off x="476250" y="641350"/>
            <a:ext cx="2563800" cy="5583300"/>
          </a:xfrm>
          <a:prstGeom prst="rect">
            <a:avLst/>
          </a:prstGeom>
          <a:noFill/>
          <a:ln>
            <a:noFill/>
          </a:ln>
        </p:spPr>
        <p:txBody>
          <a:bodyPr spcFirstLastPara="1" wrap="square" lIns="91425" tIns="45700" rIns="91425" bIns="91425" anchor="ctr" anchorCtr="0">
            <a:noAutofit/>
          </a:bodyPr>
          <a:lstStyle/>
          <a:p>
            <a:pPr marL="0" lvl="0" indent="0" algn="l" rtl="0">
              <a:lnSpc>
                <a:spcPct val="100000"/>
              </a:lnSpc>
              <a:spcBef>
                <a:spcPts val="0"/>
              </a:spcBef>
              <a:spcAft>
                <a:spcPts val="0"/>
              </a:spcAft>
              <a:buClr>
                <a:schemeClr val="dk2"/>
              </a:buClr>
              <a:buSzPts val="2900"/>
              <a:buFont typeface="Libre Franklin"/>
              <a:buNone/>
            </a:pPr>
            <a:r>
              <a:rPr lang="en-US" sz="2900" b="0" i="0" u="none" dirty="0">
                <a:solidFill>
                  <a:schemeClr val="dk2"/>
                </a:solidFill>
                <a:latin typeface="Libre Franklin"/>
                <a:ea typeface="Libre Franklin"/>
                <a:cs typeface="Libre Franklin"/>
                <a:sym typeface="Libre Franklin"/>
              </a:rPr>
              <a:t>Complications</a:t>
            </a:r>
            <a:endParaRPr dirty="0"/>
          </a:p>
        </p:txBody>
      </p:sp>
      <p:pic>
        <p:nvPicPr>
          <p:cNvPr id="461" name="Google Shape;461;p54"/>
          <p:cNvPicPr preferRelativeResize="0">
            <a:picLocks noGrp="1"/>
          </p:cNvPicPr>
          <p:nvPr>
            <p:ph type="body" idx="1"/>
          </p:nvPr>
        </p:nvPicPr>
        <p:blipFill rotWithShape="1">
          <a:blip r:embed="rId3">
            <a:alphaModFix/>
          </a:blip>
          <a:srcRect/>
          <a:stretch/>
        </p:blipFill>
        <p:spPr>
          <a:xfrm>
            <a:off x="3382962" y="633412"/>
            <a:ext cx="5389500" cy="5548200"/>
          </a:xfrm>
          <a:prstGeom prst="rect">
            <a:avLst/>
          </a:prstGeom>
          <a:noFill/>
          <a:ln>
            <a:noFill/>
          </a:ln>
        </p:spPr>
      </p:pic>
      <p:sp>
        <p:nvSpPr>
          <p:cNvPr id="460" name="Google Shape;460;p54"/>
          <p:cNvSpPr/>
          <p:nvPr/>
        </p:nvSpPr>
        <p:spPr>
          <a:xfrm>
            <a:off x="6457950" y="6356350"/>
            <a:ext cx="20574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37</a:t>
            </a:fld>
            <a:endParaRPr/>
          </a:p>
        </p:txBody>
      </p:sp>
      <p:sp>
        <p:nvSpPr>
          <p:cNvPr id="462" name="Google Shape;462;p54"/>
          <p:cNvSpPr/>
          <p:nvPr/>
        </p:nvSpPr>
        <p:spPr>
          <a:xfrm rot="5400000">
            <a:off x="544518" y="3465518"/>
            <a:ext cx="5410200" cy="12687"/>
          </a:xfrm>
          <a:custGeom>
            <a:avLst/>
            <a:gdLst/>
            <a:ahLst/>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 name="TextBox 6"/>
          <p:cNvSpPr txBox="1"/>
          <p:nvPr/>
        </p:nvSpPr>
        <p:spPr>
          <a:xfrm>
            <a:off x="141634" y="115391"/>
            <a:ext cx="1572866" cy="307777"/>
          </a:xfrm>
          <a:prstGeom prst="rect">
            <a:avLst/>
          </a:prstGeom>
          <a:noFill/>
        </p:spPr>
        <p:txBody>
          <a:bodyPr wrap="none" rtlCol="0">
            <a:spAutoFit/>
          </a:bodyPr>
          <a:lstStyle/>
          <a:p>
            <a:r>
              <a:rPr lang="en-US" dirty="0">
                <a:solidFill>
                  <a:schemeClr val="tx1"/>
                </a:solidFill>
              </a:rPr>
              <a:t>CORE SUBJECT</a:t>
            </a:r>
          </a:p>
        </p:txBody>
      </p:sp>
      <p:pic>
        <p:nvPicPr>
          <p:cNvPr id="8" name="Google Shape;94;p13"/>
          <p:cNvPicPr preferRelativeResize="0"/>
          <p:nvPr/>
        </p:nvPicPr>
        <p:blipFill>
          <a:blip r:embed="rId4">
            <a:alphaModFix/>
          </a:blip>
          <a:stretch>
            <a:fillRect/>
          </a:stretch>
        </p:blipFill>
        <p:spPr>
          <a:xfrm>
            <a:off x="8201085" y="-54504"/>
            <a:ext cx="941415" cy="95534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6"/>
        <p:cNvGrpSpPr/>
        <p:nvPr/>
      </p:nvGrpSpPr>
      <p:grpSpPr>
        <a:xfrm>
          <a:off x="0" y="0"/>
          <a:ext cx="0" cy="0"/>
          <a:chOff x="0" y="0"/>
          <a:chExt cx="0" cy="0"/>
        </a:xfrm>
      </p:grpSpPr>
      <p:pic>
        <p:nvPicPr>
          <p:cNvPr id="467" name="Google Shape;467;p55" descr="Cross-section of a plant stem under a microscope"/>
          <p:cNvPicPr preferRelativeResize="0"/>
          <p:nvPr/>
        </p:nvPicPr>
        <p:blipFill rotWithShape="1">
          <a:blip r:embed="rId3">
            <a:alphaModFix/>
          </a:blip>
          <a:srcRect l="10110" r="889"/>
          <a:stretch/>
        </p:blipFill>
        <p:spPr>
          <a:xfrm>
            <a:off x="0" y="0"/>
            <a:ext cx="9144003" cy="6857999"/>
          </a:xfrm>
          <a:prstGeom prst="rect">
            <a:avLst/>
          </a:prstGeom>
          <a:noFill/>
          <a:ln>
            <a:noFill/>
          </a:ln>
        </p:spPr>
      </p:pic>
      <p:sp>
        <p:nvSpPr>
          <p:cNvPr id="468" name="Google Shape;468;p55"/>
          <p:cNvSpPr/>
          <p:nvPr/>
        </p:nvSpPr>
        <p:spPr>
          <a:xfrm>
            <a:off x="0" y="5319712"/>
            <a:ext cx="9144000" cy="736500"/>
          </a:xfrm>
          <a:prstGeom prst="rect">
            <a:avLst/>
          </a:prstGeom>
          <a:solidFill>
            <a:schemeClr val="lt1">
              <a:alpha val="925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69" name="Google Shape;469;p55"/>
          <p:cNvSpPr txBox="1">
            <a:spLocks noGrp="1"/>
          </p:cNvSpPr>
          <p:nvPr>
            <p:ph type="title"/>
          </p:nvPr>
        </p:nvSpPr>
        <p:spPr>
          <a:xfrm>
            <a:off x="392112" y="5316537"/>
            <a:ext cx="8409000" cy="746100"/>
          </a:xfrm>
          <a:prstGeom prst="rect">
            <a:avLst/>
          </a:prstGeom>
          <a:noFill/>
          <a:ln>
            <a:noFill/>
          </a:ln>
        </p:spPr>
        <p:txBody>
          <a:bodyPr spcFirstLastPara="1" wrap="square" lIns="91425" tIns="45700" rIns="91425" bIns="91425" anchor="b" anchorCtr="0">
            <a:normAutofit/>
          </a:bodyPr>
          <a:lstStyle/>
          <a:p>
            <a:pPr marL="0" lvl="0" indent="0" algn="l" rtl="0">
              <a:lnSpc>
                <a:spcPct val="90000"/>
              </a:lnSpc>
              <a:spcBef>
                <a:spcPts val="0"/>
              </a:spcBef>
              <a:spcAft>
                <a:spcPts val="0"/>
              </a:spcAft>
              <a:buClr>
                <a:srgbClr val="262626"/>
              </a:buClr>
              <a:buSzPts val="3100"/>
              <a:buFont typeface="Libre Franklin"/>
              <a:buNone/>
            </a:pPr>
            <a:r>
              <a:rPr lang="en-US" sz="3100" b="0" i="0" u="none">
                <a:solidFill>
                  <a:srgbClr val="262626"/>
                </a:solidFill>
                <a:latin typeface="Libre Franklin"/>
                <a:ea typeface="Libre Franklin"/>
                <a:cs typeface="Libre Franklin"/>
                <a:sym typeface="Libre Franklin"/>
              </a:rPr>
              <a:t>Difference b/w Preseptal &amp; Orbital Cellulitis</a:t>
            </a:r>
            <a:endParaRPr/>
          </a:p>
        </p:txBody>
      </p:sp>
      <p:sp>
        <p:nvSpPr>
          <p:cNvPr id="470" name="Google Shape;470;p55"/>
          <p:cNvSpPr/>
          <p:nvPr/>
        </p:nvSpPr>
        <p:spPr>
          <a:xfrm>
            <a:off x="6457950" y="6356350"/>
            <a:ext cx="2057400" cy="365100"/>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38</a:t>
            </a:fld>
            <a:endParaRPr/>
          </a:p>
        </p:txBody>
      </p:sp>
      <p:cxnSp>
        <p:nvCxnSpPr>
          <p:cNvPr id="471" name="Google Shape;471;p55"/>
          <p:cNvCxnSpPr/>
          <p:nvPr/>
        </p:nvCxnSpPr>
        <p:spPr>
          <a:xfrm>
            <a:off x="0" y="5241925"/>
            <a:ext cx="9144000" cy="0"/>
          </a:xfrm>
          <a:prstGeom prst="straightConnector1">
            <a:avLst/>
          </a:prstGeom>
          <a:noFill/>
          <a:ln w="41275" cap="flat" cmpd="sng">
            <a:solidFill>
              <a:schemeClr val="lt1">
                <a:alpha val="89800"/>
              </a:schemeClr>
            </a:solidFill>
            <a:prstDash val="solid"/>
            <a:miter lim="800000"/>
            <a:headEnd type="none" w="med" len="med"/>
            <a:tailEnd type="none" w="med" len="med"/>
          </a:ln>
        </p:spPr>
      </p:cxnSp>
      <p:cxnSp>
        <p:nvCxnSpPr>
          <p:cNvPr id="472" name="Google Shape;472;p55"/>
          <p:cNvCxnSpPr/>
          <p:nvPr/>
        </p:nvCxnSpPr>
        <p:spPr>
          <a:xfrm>
            <a:off x="0" y="6134100"/>
            <a:ext cx="9144000" cy="0"/>
          </a:xfrm>
          <a:prstGeom prst="straightConnector1">
            <a:avLst/>
          </a:prstGeom>
          <a:noFill/>
          <a:ln w="41275" cap="flat" cmpd="sng">
            <a:solidFill>
              <a:schemeClr val="lt1">
                <a:alpha val="89800"/>
              </a:schemeClr>
            </a:solidFill>
            <a:prstDash val="solid"/>
            <a:miter lim="800000"/>
            <a:headEnd type="none" w="med" len="med"/>
            <a:tailEnd type="none" w="med" len="med"/>
          </a:ln>
        </p:spPr>
      </p:cxnSp>
      <p:sp>
        <p:nvSpPr>
          <p:cNvPr id="8" name="TextBox 7"/>
          <p:cNvSpPr txBox="1"/>
          <p:nvPr/>
        </p:nvSpPr>
        <p:spPr>
          <a:xfrm>
            <a:off x="141634" y="115391"/>
            <a:ext cx="1572866" cy="307777"/>
          </a:xfrm>
          <a:prstGeom prst="rect">
            <a:avLst/>
          </a:prstGeom>
          <a:noFill/>
        </p:spPr>
        <p:txBody>
          <a:bodyPr wrap="none" rtlCol="0">
            <a:spAutoFit/>
          </a:bodyPr>
          <a:lstStyle/>
          <a:p>
            <a:r>
              <a:rPr lang="en-US" dirty="0">
                <a:solidFill>
                  <a:schemeClr val="bg1"/>
                </a:solidFill>
              </a:rPr>
              <a:t>CORE SUBJECT</a:t>
            </a:r>
          </a:p>
        </p:txBody>
      </p:sp>
      <p:pic>
        <p:nvPicPr>
          <p:cNvPr id="9" name="Google Shape;94;p13"/>
          <p:cNvPicPr preferRelativeResize="0"/>
          <p:nvPr/>
        </p:nvPicPr>
        <p:blipFill>
          <a:blip r:embed="rId4">
            <a:alphaModFix/>
          </a:blip>
          <a:stretch>
            <a:fillRect/>
          </a:stretch>
        </p:blipFill>
        <p:spPr>
          <a:xfrm>
            <a:off x="8024005" y="323064"/>
            <a:ext cx="941415" cy="95534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6"/>
        <p:cNvGrpSpPr/>
        <p:nvPr/>
      </p:nvGrpSpPr>
      <p:grpSpPr>
        <a:xfrm>
          <a:off x="0" y="0"/>
          <a:ext cx="0" cy="0"/>
          <a:chOff x="0" y="0"/>
          <a:chExt cx="0" cy="0"/>
        </a:xfrm>
      </p:grpSpPr>
      <p:sp>
        <p:nvSpPr>
          <p:cNvPr id="477" name="Google Shape;477;p56"/>
          <p:cNvSpPr/>
          <p:nvPr/>
        </p:nvSpPr>
        <p:spPr>
          <a:xfrm>
            <a:off x="0" y="0"/>
            <a:ext cx="9144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78" name="Google Shape;478;p56"/>
          <p:cNvSpPr/>
          <p:nvPr/>
        </p:nvSpPr>
        <p:spPr>
          <a:xfrm>
            <a:off x="357187" y="479425"/>
            <a:ext cx="8429700" cy="5899200"/>
          </a:xfrm>
          <a:prstGeom prst="rect">
            <a:avLst/>
          </a:prstGeom>
          <a:solidFill>
            <a:srgbClr val="FFFFFF"/>
          </a:solidFill>
          <a:ln>
            <a:noFill/>
          </a:ln>
          <a:effectLst>
            <a:outerShdw blurRad="63500" dist="17780" dir="5400000">
              <a:srgbClr val="000000">
                <a:alpha val="4275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79" name="Google Shape;479;p56"/>
          <p:cNvSpPr/>
          <p:nvPr/>
        </p:nvSpPr>
        <p:spPr>
          <a:xfrm>
            <a:off x="6457950" y="6356350"/>
            <a:ext cx="20574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39</a:t>
            </a:fld>
            <a:endParaRPr/>
          </a:p>
        </p:txBody>
      </p:sp>
      <p:pic>
        <p:nvPicPr>
          <p:cNvPr id="480" name="Google Shape;480;p56" descr="https://img.grepmed.com/uploads/10826/orbital-comparison-cellulitis-diagnosis-preseptal-original.jpeg"/>
          <p:cNvPicPr preferRelativeResize="0">
            <a:picLocks noGrp="1"/>
          </p:cNvPicPr>
          <p:nvPr>
            <p:ph type="body" idx="1"/>
          </p:nvPr>
        </p:nvPicPr>
        <p:blipFill rotWithShape="1">
          <a:blip r:embed="rId3">
            <a:alphaModFix/>
          </a:blip>
          <a:srcRect/>
          <a:stretch/>
        </p:blipFill>
        <p:spPr>
          <a:xfrm>
            <a:off x="-96982" y="0"/>
            <a:ext cx="9337964" cy="6900561"/>
          </a:xfrm>
          <a:prstGeom prst="rect">
            <a:avLst/>
          </a:prstGeom>
          <a:noFill/>
          <a:ln>
            <a:noFill/>
          </a:ln>
        </p:spPr>
      </p:pic>
      <p:sp>
        <p:nvSpPr>
          <p:cNvPr id="6" name="TextBox 5"/>
          <p:cNvSpPr txBox="1"/>
          <p:nvPr/>
        </p:nvSpPr>
        <p:spPr>
          <a:xfrm>
            <a:off x="141634" y="115391"/>
            <a:ext cx="1572866" cy="307777"/>
          </a:xfrm>
          <a:prstGeom prst="rect">
            <a:avLst/>
          </a:prstGeom>
          <a:noFill/>
        </p:spPr>
        <p:txBody>
          <a:bodyPr wrap="none" rtlCol="0">
            <a:spAutoFit/>
          </a:bodyPr>
          <a:lstStyle/>
          <a:p>
            <a:r>
              <a:rPr lang="en-US" dirty="0">
                <a:solidFill>
                  <a:schemeClr val="bg1"/>
                </a:solidFill>
              </a:rPr>
              <a:t>CORE SUBJECT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72801" y="1696998"/>
            <a:ext cx="5575110" cy="2451921"/>
          </a:xfrm>
        </p:spPr>
        <p:txBody>
          <a:bodyPr/>
          <a:lstStyle/>
          <a:p>
            <a:r>
              <a:rPr lang="en-US" dirty="0"/>
              <a:t>ANATOMY</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a:t>
            </a:fld>
            <a:endParaRPr lang="en-US"/>
          </a:p>
        </p:txBody>
      </p:sp>
      <p:sp>
        <p:nvSpPr>
          <p:cNvPr id="5" name="TextBox 4"/>
          <p:cNvSpPr txBox="1"/>
          <p:nvPr/>
        </p:nvSpPr>
        <p:spPr>
          <a:xfrm>
            <a:off x="603250" y="354842"/>
            <a:ext cx="2339102" cy="307777"/>
          </a:xfrm>
          <a:prstGeom prst="rect">
            <a:avLst/>
          </a:prstGeom>
          <a:noFill/>
        </p:spPr>
        <p:txBody>
          <a:bodyPr wrap="none" rtlCol="0">
            <a:spAutoFit/>
          </a:bodyPr>
          <a:lstStyle/>
          <a:p>
            <a:r>
              <a:rPr lang="en-US" dirty="0">
                <a:solidFill>
                  <a:schemeClr val="tx1"/>
                </a:solidFill>
              </a:rPr>
              <a:t>VERTICAL INTEGRATION</a:t>
            </a:r>
          </a:p>
        </p:txBody>
      </p:sp>
      <p:pic>
        <p:nvPicPr>
          <p:cNvPr id="6" name="Google Shape;94;p13"/>
          <p:cNvPicPr preferRelativeResize="0"/>
          <p:nvPr/>
        </p:nvPicPr>
        <p:blipFill>
          <a:blip r:embed="rId2">
            <a:alphaModFix/>
          </a:blip>
          <a:stretch>
            <a:fillRect/>
          </a:stretch>
        </p:blipFill>
        <p:spPr>
          <a:xfrm>
            <a:off x="8011519" y="184947"/>
            <a:ext cx="941415" cy="955343"/>
          </a:xfrm>
          <a:prstGeom prst="rect">
            <a:avLst/>
          </a:prstGeom>
          <a:noFill/>
          <a:ln>
            <a:noFill/>
          </a:ln>
        </p:spPr>
      </p:pic>
    </p:spTree>
    <p:extLst>
      <p:ext uri="{BB962C8B-B14F-4D97-AF65-F5344CB8AC3E}">
        <p14:creationId xmlns:p14="http://schemas.microsoft.com/office/powerpoint/2010/main" val="4016345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4"/>
        <p:cNvGrpSpPr/>
        <p:nvPr/>
      </p:nvGrpSpPr>
      <p:grpSpPr>
        <a:xfrm>
          <a:off x="0" y="0"/>
          <a:ext cx="0" cy="0"/>
          <a:chOff x="0" y="0"/>
          <a:chExt cx="0" cy="0"/>
        </a:xfrm>
      </p:grpSpPr>
      <p:sp>
        <p:nvSpPr>
          <p:cNvPr id="485" name="Google Shape;485;p57"/>
          <p:cNvSpPr/>
          <p:nvPr/>
        </p:nvSpPr>
        <p:spPr>
          <a:xfrm>
            <a:off x="1587" y="0"/>
            <a:ext cx="9142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86" name="Google Shape;486;p57"/>
          <p:cNvSpPr/>
          <p:nvPr/>
        </p:nvSpPr>
        <p:spPr>
          <a:xfrm>
            <a:off x="-47399" y="0"/>
            <a:ext cx="3125453"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87" name="Google Shape;487;p57"/>
          <p:cNvSpPr txBox="1">
            <a:spLocks noGrp="1"/>
          </p:cNvSpPr>
          <p:nvPr>
            <p:ph type="title"/>
          </p:nvPr>
        </p:nvSpPr>
        <p:spPr>
          <a:xfrm>
            <a:off x="12344" y="1131238"/>
            <a:ext cx="3422356" cy="4595524"/>
          </a:xfrm>
          <a:prstGeom prst="rect">
            <a:avLst/>
          </a:prstGeom>
          <a:noFill/>
          <a:ln>
            <a:noFill/>
          </a:ln>
        </p:spPr>
        <p:txBody>
          <a:bodyPr spcFirstLastPara="1" wrap="square" lIns="91425" tIns="45700" rIns="91425" bIns="91425" anchor="ctr" anchorCtr="0">
            <a:noAutofit/>
          </a:bodyPr>
          <a:lstStyle/>
          <a:p>
            <a:pPr marL="0" lvl="0" indent="0" algn="l" rtl="0">
              <a:lnSpc>
                <a:spcPct val="100000"/>
              </a:lnSpc>
              <a:spcBef>
                <a:spcPts val="0"/>
              </a:spcBef>
              <a:spcAft>
                <a:spcPts val="0"/>
              </a:spcAft>
              <a:buClr>
                <a:srgbClr val="FFFFFF"/>
              </a:buClr>
              <a:buSzPts val="3100"/>
              <a:buFont typeface="Libre Franklin"/>
              <a:buNone/>
            </a:pPr>
            <a:r>
              <a:rPr lang="en-US" sz="3100" b="0" i="0" u="none" dirty="0">
                <a:solidFill>
                  <a:srgbClr val="FFFFFF"/>
                </a:solidFill>
                <a:latin typeface="Libre Franklin"/>
                <a:ea typeface="Libre Franklin"/>
                <a:cs typeface="Libre Franklin"/>
                <a:sym typeface="Libre Franklin"/>
              </a:rPr>
              <a:t>IDIOPATHIC ORBITAL INFLAMMATORY DISEASE</a:t>
            </a:r>
            <a:endParaRPr lang="en-US" dirty="0"/>
          </a:p>
        </p:txBody>
      </p:sp>
      <p:sp>
        <p:nvSpPr>
          <p:cNvPr id="489" name="Google Shape;489;p57"/>
          <p:cNvSpPr txBox="1">
            <a:spLocks noGrp="1"/>
          </p:cNvSpPr>
          <p:nvPr>
            <p:ph type="body" idx="1"/>
          </p:nvPr>
        </p:nvSpPr>
        <p:spPr>
          <a:xfrm>
            <a:off x="3335337" y="592137"/>
            <a:ext cx="5180100" cy="5584800"/>
          </a:xfrm>
          <a:prstGeom prst="rect">
            <a:avLst/>
          </a:prstGeom>
          <a:noFill/>
          <a:ln>
            <a:noFill/>
          </a:ln>
        </p:spPr>
        <p:txBody>
          <a:bodyPr spcFirstLastPara="1" wrap="square" lIns="91425" tIns="45700" rIns="91425" bIns="45700" anchor="ctr" anchorCtr="0">
            <a:noAutofit/>
          </a:bodyPr>
          <a:lstStyle/>
          <a:p>
            <a:pPr marL="273050" marR="0" lvl="0" indent="-273050" algn="l" rtl="0">
              <a:lnSpc>
                <a:spcPct val="100000"/>
              </a:lnSpc>
              <a:spcBef>
                <a:spcPts val="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Subacute </a:t>
            </a:r>
            <a:endParaRPr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Pain, swelling, redness, Proptosis</a:t>
            </a:r>
            <a:endParaRPr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Usually afebrile</a:t>
            </a:r>
            <a:endParaRPr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CBC normal, raised CRP/ESR</a:t>
            </a:r>
            <a:endParaRPr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MRI: diffuse enlargement of EOM</a:t>
            </a:r>
            <a:endParaRPr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Systemic steroids; mainstay of treatment</a:t>
            </a:r>
            <a:endParaRPr dirty="0"/>
          </a:p>
        </p:txBody>
      </p:sp>
      <p:sp>
        <p:nvSpPr>
          <p:cNvPr id="488" name="Google Shape;488;p57"/>
          <p:cNvSpPr/>
          <p:nvPr/>
        </p:nvSpPr>
        <p:spPr>
          <a:xfrm>
            <a:off x="7156450" y="6356350"/>
            <a:ext cx="13590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40</a:t>
            </a:fld>
            <a:endParaRPr/>
          </a:p>
        </p:txBody>
      </p:sp>
      <p:sp>
        <p:nvSpPr>
          <p:cNvPr id="7" name="TextBox 6"/>
          <p:cNvSpPr txBox="1"/>
          <p:nvPr/>
        </p:nvSpPr>
        <p:spPr>
          <a:xfrm>
            <a:off x="141634" y="115391"/>
            <a:ext cx="1572866" cy="307777"/>
          </a:xfrm>
          <a:prstGeom prst="rect">
            <a:avLst/>
          </a:prstGeom>
          <a:noFill/>
        </p:spPr>
        <p:txBody>
          <a:bodyPr wrap="none" rtlCol="0">
            <a:spAutoFit/>
          </a:bodyPr>
          <a:lstStyle/>
          <a:p>
            <a:r>
              <a:rPr lang="en-US" dirty="0">
                <a:solidFill>
                  <a:schemeClr val="bg1"/>
                </a:solidFill>
              </a:rPr>
              <a:t>CORE SUBJECT</a:t>
            </a:r>
          </a:p>
        </p:txBody>
      </p:sp>
      <p:pic>
        <p:nvPicPr>
          <p:cNvPr id="8"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5" name="Google Shape;495;p58"/>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96" name="Google Shape;496;p58"/>
          <p:cNvSpPr/>
          <p:nvPr/>
        </p:nvSpPr>
        <p:spPr>
          <a:xfrm>
            <a:off x="0" y="4081462"/>
            <a:ext cx="9144000" cy="2776500"/>
          </a:xfrm>
          <a:prstGeom prst="rect">
            <a:avLst/>
          </a:prstGeom>
          <a:solidFill>
            <a:srgbClr val="82766A">
              <a:alpha val="145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497" name="Google Shape;497;p58" descr="A picture containing weapon&#10;&#10;Description automatically generated"/>
          <p:cNvPicPr preferRelativeResize="0"/>
          <p:nvPr/>
        </p:nvPicPr>
        <p:blipFill rotWithShape="1">
          <a:blip r:embed="rId3">
            <a:alphaModFix/>
          </a:blip>
          <a:srcRect b="4461"/>
          <a:stretch/>
        </p:blipFill>
        <p:spPr>
          <a:xfrm>
            <a:off x="0" y="0"/>
            <a:ext cx="9144000" cy="6858001"/>
          </a:xfrm>
          <a:prstGeom prst="rect">
            <a:avLst/>
          </a:prstGeom>
          <a:noFill/>
          <a:ln>
            <a:noFill/>
          </a:ln>
        </p:spPr>
      </p:pic>
      <p:sp>
        <p:nvSpPr>
          <p:cNvPr id="498" name="Google Shape;498;p58"/>
          <p:cNvSpPr txBox="1">
            <a:spLocks noGrp="1"/>
          </p:cNvSpPr>
          <p:nvPr>
            <p:ph type="title"/>
          </p:nvPr>
        </p:nvSpPr>
        <p:spPr>
          <a:xfrm>
            <a:off x="449262" y="5233987"/>
            <a:ext cx="5199000" cy="752400"/>
          </a:xfrm>
          <a:prstGeom prst="rect">
            <a:avLst/>
          </a:prstGeom>
          <a:noFill/>
          <a:ln>
            <a:noFill/>
          </a:ln>
        </p:spPr>
        <p:txBody>
          <a:bodyPr spcFirstLastPara="1" wrap="square" lIns="91425" tIns="45700" rIns="91425" bIns="91425" anchor="b" anchorCtr="0">
            <a:normAutofit/>
          </a:bodyPr>
          <a:lstStyle/>
          <a:p>
            <a:pPr marL="0" lvl="0" indent="0" algn="l" rtl="0">
              <a:lnSpc>
                <a:spcPct val="90000"/>
              </a:lnSpc>
              <a:spcBef>
                <a:spcPts val="0"/>
              </a:spcBef>
              <a:spcAft>
                <a:spcPts val="0"/>
              </a:spcAft>
              <a:buClr>
                <a:srgbClr val="262626"/>
              </a:buClr>
              <a:buSzPts val="2600"/>
              <a:buFont typeface="Libre Franklin"/>
              <a:buNone/>
            </a:pPr>
            <a:r>
              <a:rPr lang="en-US" sz="2600" b="0" i="0" u="none">
                <a:solidFill>
                  <a:srgbClr val="262626"/>
                </a:solidFill>
                <a:latin typeface="Libre Franklin"/>
                <a:ea typeface="Libre Franklin"/>
                <a:cs typeface="Libre Franklin"/>
                <a:sym typeface="Libre Franklin"/>
              </a:rPr>
              <a:t>Cavernous Sinus Thrombosis</a:t>
            </a:r>
            <a:endParaRPr/>
          </a:p>
        </p:txBody>
      </p:sp>
      <p:sp>
        <p:nvSpPr>
          <p:cNvPr id="499" name="Google Shape;499;p58"/>
          <p:cNvSpPr/>
          <p:nvPr/>
        </p:nvSpPr>
        <p:spPr>
          <a:xfrm>
            <a:off x="6457950" y="6356350"/>
            <a:ext cx="2057400" cy="365100"/>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900"/>
              <a:buFont typeface="Libre Franklin"/>
              <a:buNone/>
            </a:pPr>
            <a:fld id="{00000000-1234-1234-1234-123412341234}" type="slidenum">
              <a:rPr lang="en-US" sz="9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900"/>
                <a:buFont typeface="Libre Franklin"/>
                <a:buNone/>
              </a:pPr>
              <a:t>41</a:t>
            </a:fld>
            <a:endParaRPr/>
          </a:p>
        </p:txBody>
      </p:sp>
      <p:sp>
        <p:nvSpPr>
          <p:cNvPr id="7" name="TextBox 6"/>
          <p:cNvSpPr txBox="1"/>
          <p:nvPr/>
        </p:nvSpPr>
        <p:spPr>
          <a:xfrm>
            <a:off x="141634" y="115391"/>
            <a:ext cx="1572866" cy="307777"/>
          </a:xfrm>
          <a:prstGeom prst="rect">
            <a:avLst/>
          </a:prstGeom>
          <a:noFill/>
        </p:spPr>
        <p:txBody>
          <a:bodyPr wrap="none" rtlCol="0">
            <a:spAutoFit/>
          </a:bodyPr>
          <a:lstStyle/>
          <a:p>
            <a:r>
              <a:rPr lang="en-US" dirty="0">
                <a:solidFill>
                  <a:schemeClr val="bg1"/>
                </a:solidFill>
              </a:rPr>
              <a:t>CORE SUBJECT</a:t>
            </a:r>
          </a:p>
        </p:txBody>
      </p:sp>
      <p:pic>
        <p:nvPicPr>
          <p:cNvPr id="8" name="Google Shape;94;p13"/>
          <p:cNvPicPr preferRelativeResize="0"/>
          <p:nvPr/>
        </p:nvPicPr>
        <p:blipFill>
          <a:blip r:embed="rId4">
            <a:alphaModFix/>
          </a:blip>
          <a:stretch>
            <a:fillRect/>
          </a:stretch>
        </p:blipFill>
        <p:spPr>
          <a:xfrm>
            <a:off x="8024005" y="323064"/>
            <a:ext cx="941415" cy="95534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3"/>
        <p:cNvGrpSpPr/>
        <p:nvPr/>
      </p:nvGrpSpPr>
      <p:grpSpPr>
        <a:xfrm>
          <a:off x="0" y="0"/>
          <a:ext cx="0" cy="0"/>
          <a:chOff x="0" y="0"/>
          <a:chExt cx="0" cy="0"/>
        </a:xfrm>
      </p:grpSpPr>
      <p:sp>
        <p:nvSpPr>
          <p:cNvPr id="504" name="Google Shape;504;p59"/>
          <p:cNvSpPr/>
          <p:nvPr/>
        </p:nvSpPr>
        <p:spPr>
          <a:xfrm>
            <a:off x="1587" y="0"/>
            <a:ext cx="9142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05" name="Google Shape;505;p59"/>
          <p:cNvSpPr/>
          <p:nvPr/>
        </p:nvSpPr>
        <p:spPr>
          <a:xfrm>
            <a:off x="0" y="0"/>
            <a:ext cx="3125453"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06" name="Google Shape;506;p59"/>
          <p:cNvSpPr txBox="1">
            <a:spLocks noGrp="1"/>
          </p:cNvSpPr>
          <p:nvPr>
            <p:ph type="title"/>
          </p:nvPr>
        </p:nvSpPr>
        <p:spPr>
          <a:xfrm>
            <a:off x="235527" y="1154112"/>
            <a:ext cx="3099810" cy="4581670"/>
          </a:xfrm>
          <a:prstGeom prst="rect">
            <a:avLst/>
          </a:prstGeom>
          <a:noFill/>
          <a:ln>
            <a:noFill/>
          </a:ln>
        </p:spPr>
        <p:txBody>
          <a:bodyPr spcFirstLastPara="1" wrap="square" lIns="91425" tIns="45700" rIns="91425" bIns="91425" anchor="ctr" anchorCtr="0">
            <a:noAutofit/>
          </a:bodyPr>
          <a:lstStyle/>
          <a:p>
            <a:pPr marL="0" lvl="0" indent="0" algn="l" rtl="0">
              <a:lnSpc>
                <a:spcPct val="100000"/>
              </a:lnSpc>
              <a:spcBef>
                <a:spcPts val="0"/>
              </a:spcBef>
              <a:spcAft>
                <a:spcPts val="0"/>
              </a:spcAft>
              <a:buClr>
                <a:srgbClr val="FFFFFF"/>
              </a:buClr>
              <a:buSzPts val="3400"/>
              <a:buFont typeface="Libre Franklin"/>
              <a:buNone/>
            </a:pPr>
            <a:r>
              <a:rPr lang="en-US" sz="3400" b="0" i="0" u="none" dirty="0">
                <a:solidFill>
                  <a:srgbClr val="FFFFFF"/>
                </a:solidFill>
                <a:latin typeface="Libre Franklin"/>
                <a:ea typeface="Libre Franklin"/>
                <a:cs typeface="Libre Franklin"/>
                <a:sym typeface="Libre Franklin"/>
              </a:rPr>
              <a:t>CAVERNOUS SINUS THROMBOSIS</a:t>
            </a:r>
            <a:endParaRPr lang="en-US" dirty="0"/>
          </a:p>
        </p:txBody>
      </p:sp>
      <p:sp>
        <p:nvSpPr>
          <p:cNvPr id="508" name="Google Shape;508;p59"/>
          <p:cNvSpPr txBox="1">
            <a:spLocks noGrp="1"/>
          </p:cNvSpPr>
          <p:nvPr>
            <p:ph type="body" idx="1"/>
          </p:nvPr>
        </p:nvSpPr>
        <p:spPr>
          <a:xfrm>
            <a:off x="3335337" y="592137"/>
            <a:ext cx="5180100" cy="5584800"/>
          </a:xfrm>
          <a:prstGeom prst="rect">
            <a:avLst/>
          </a:prstGeom>
          <a:noFill/>
          <a:ln>
            <a:noFill/>
          </a:ln>
        </p:spPr>
        <p:txBody>
          <a:bodyPr spcFirstLastPara="1" wrap="square" lIns="91425" tIns="45700" rIns="91425" bIns="45700" anchor="ctr" anchorCtr="0">
            <a:normAutofit/>
          </a:bodyPr>
          <a:lstStyle/>
          <a:p>
            <a:pPr marL="273050" marR="0" lvl="0" indent="-273050" algn="l" rtl="0">
              <a:lnSpc>
                <a:spcPct val="100000"/>
              </a:lnSpc>
              <a:spcBef>
                <a:spcPts val="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Clotting in cavernous sinus</a:t>
            </a:r>
            <a:endParaRPr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Usually resulting from infections:</a:t>
            </a:r>
            <a:endParaRPr dirty="0"/>
          </a:p>
          <a:p>
            <a:pPr marL="730250" lvl="1" indent="-273050">
              <a:spcBef>
                <a:spcPts val="500"/>
              </a:spcBef>
              <a:buClr>
                <a:schemeClr val="accent1"/>
              </a:buClr>
              <a:buSzPts val="2210"/>
              <a:buFont typeface="Noto Sans Symbols"/>
              <a:buChar char="❖"/>
            </a:pPr>
            <a:r>
              <a:rPr lang="en-US" b="0" i="0" u="none" dirty="0">
                <a:solidFill>
                  <a:schemeClr val="dk1"/>
                </a:solidFill>
                <a:latin typeface="Libre Baskerville"/>
                <a:ea typeface="Libre Baskerville"/>
                <a:cs typeface="Libre Baskerville"/>
                <a:sym typeface="Libre Baskerville"/>
              </a:rPr>
              <a:t>Sinusitis</a:t>
            </a:r>
            <a:endParaRPr dirty="0"/>
          </a:p>
          <a:p>
            <a:pPr marL="730250" lvl="1" indent="-273050">
              <a:spcBef>
                <a:spcPts val="500"/>
              </a:spcBef>
              <a:buClr>
                <a:schemeClr val="accent1"/>
              </a:buClr>
              <a:buSzPts val="2210"/>
              <a:buFont typeface="Noto Sans Symbols"/>
              <a:buChar char="❖"/>
            </a:pPr>
            <a:r>
              <a:rPr lang="en-US" b="0" i="0" u="none" dirty="0">
                <a:solidFill>
                  <a:schemeClr val="dk1"/>
                </a:solidFill>
                <a:latin typeface="Libre Baskerville"/>
                <a:ea typeface="Libre Baskerville"/>
                <a:cs typeface="Libre Baskerville"/>
                <a:sym typeface="Libre Baskerville"/>
              </a:rPr>
              <a:t>Otitis</a:t>
            </a:r>
            <a:endParaRPr dirty="0"/>
          </a:p>
          <a:p>
            <a:pPr marL="730250" lvl="1" indent="-273050">
              <a:spcBef>
                <a:spcPts val="500"/>
              </a:spcBef>
              <a:buClr>
                <a:schemeClr val="accent1"/>
              </a:buClr>
              <a:buSzPts val="2210"/>
              <a:buFont typeface="Noto Sans Symbols"/>
              <a:buChar char="❖"/>
            </a:pPr>
            <a:r>
              <a:rPr lang="en-US" b="0" i="0" u="none" dirty="0" err="1">
                <a:solidFill>
                  <a:schemeClr val="dk1"/>
                </a:solidFill>
                <a:latin typeface="Libre Baskerville"/>
                <a:ea typeface="Libre Baskerville"/>
                <a:cs typeface="Libre Baskerville"/>
                <a:sym typeface="Libre Baskerville"/>
              </a:rPr>
              <a:t>Preseptal</a:t>
            </a:r>
            <a:r>
              <a:rPr lang="en-US" b="0" i="0" u="none" dirty="0">
                <a:solidFill>
                  <a:schemeClr val="dk1"/>
                </a:solidFill>
                <a:latin typeface="Libre Baskerville"/>
                <a:ea typeface="Libre Baskerville"/>
                <a:cs typeface="Libre Baskerville"/>
                <a:sym typeface="Libre Baskerville"/>
              </a:rPr>
              <a:t> Cellulitis</a:t>
            </a:r>
            <a:endParaRPr dirty="0"/>
          </a:p>
          <a:p>
            <a:pPr marL="730250" lvl="1" indent="-273050">
              <a:spcBef>
                <a:spcPts val="500"/>
              </a:spcBef>
              <a:buClr>
                <a:schemeClr val="accent1"/>
              </a:buClr>
              <a:buSzPts val="2210"/>
              <a:buFont typeface="Noto Sans Symbols"/>
              <a:buChar char="❖"/>
            </a:pPr>
            <a:r>
              <a:rPr lang="en-US" b="0" i="0" u="none" dirty="0">
                <a:solidFill>
                  <a:schemeClr val="dk1"/>
                </a:solidFill>
                <a:latin typeface="Libre Baskerville"/>
                <a:ea typeface="Libre Baskerville"/>
                <a:cs typeface="Libre Baskerville"/>
                <a:sym typeface="Libre Baskerville"/>
              </a:rPr>
              <a:t>Orbital cellulitis</a:t>
            </a:r>
            <a:endParaRPr dirty="0"/>
          </a:p>
          <a:p>
            <a:pPr marL="273050" marR="0" lvl="0" indent="-273050" algn="l" rtl="0">
              <a:lnSpc>
                <a:spcPct val="100000"/>
              </a:lnSpc>
              <a:spcBef>
                <a:spcPts val="500"/>
              </a:spcBef>
              <a:spcAft>
                <a:spcPts val="0"/>
              </a:spcAft>
              <a:buClr>
                <a:schemeClr val="accent1"/>
              </a:buClr>
              <a:buSzPts val="2210"/>
              <a:buFont typeface="Noto Sans Symbols"/>
              <a:buChar char="⚫"/>
            </a:pPr>
            <a:r>
              <a:rPr lang="en-US" sz="2600" b="0" i="0" u="none" dirty="0">
                <a:solidFill>
                  <a:schemeClr val="dk1"/>
                </a:solidFill>
                <a:latin typeface="Libre Baskerville"/>
                <a:ea typeface="Libre Baskerville"/>
                <a:cs typeface="Libre Baskerville"/>
                <a:sym typeface="Libre Baskerville"/>
              </a:rPr>
              <a:t>High mortality rate</a:t>
            </a:r>
            <a:endParaRPr dirty="0"/>
          </a:p>
          <a:p>
            <a:pPr marL="274320" marR="0" lvl="0" indent="-133985" algn="l" rtl="0">
              <a:spcBef>
                <a:spcPts val="580"/>
              </a:spcBef>
              <a:spcAft>
                <a:spcPts val="0"/>
              </a:spcAft>
              <a:buClr>
                <a:schemeClr val="accent1"/>
              </a:buClr>
              <a:buSzPts val="2210"/>
              <a:buFont typeface="Noto Sans Symbols"/>
              <a:buNone/>
            </a:pPr>
            <a:endParaRPr sz="2600" b="0" i="0" u="none" dirty="0">
              <a:solidFill>
                <a:schemeClr val="dk1"/>
              </a:solidFill>
              <a:latin typeface="Libre Baskerville"/>
              <a:ea typeface="Libre Baskerville"/>
              <a:cs typeface="Libre Baskerville"/>
              <a:sym typeface="Libre Baskerville"/>
            </a:endParaRPr>
          </a:p>
        </p:txBody>
      </p:sp>
      <p:sp>
        <p:nvSpPr>
          <p:cNvPr id="507" name="Google Shape;507;p59"/>
          <p:cNvSpPr/>
          <p:nvPr/>
        </p:nvSpPr>
        <p:spPr>
          <a:xfrm>
            <a:off x="7156450" y="6356350"/>
            <a:ext cx="13590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42</a:t>
            </a:fld>
            <a:endParaRPr/>
          </a:p>
        </p:txBody>
      </p:sp>
      <p:sp>
        <p:nvSpPr>
          <p:cNvPr id="7" name="TextBox 6"/>
          <p:cNvSpPr txBox="1"/>
          <p:nvPr/>
        </p:nvSpPr>
        <p:spPr>
          <a:xfrm>
            <a:off x="141634" y="115391"/>
            <a:ext cx="1572866" cy="307777"/>
          </a:xfrm>
          <a:prstGeom prst="rect">
            <a:avLst/>
          </a:prstGeom>
          <a:noFill/>
        </p:spPr>
        <p:txBody>
          <a:bodyPr wrap="none" rtlCol="0">
            <a:spAutoFit/>
          </a:bodyPr>
          <a:lstStyle/>
          <a:p>
            <a:r>
              <a:rPr lang="en-US" dirty="0">
                <a:solidFill>
                  <a:schemeClr val="bg1"/>
                </a:solidFill>
              </a:rPr>
              <a:t>CORE SUBJECT</a:t>
            </a:r>
          </a:p>
        </p:txBody>
      </p:sp>
      <p:pic>
        <p:nvPicPr>
          <p:cNvPr id="8"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0"/>
          <p:cNvSpPr txBox="1">
            <a:spLocks noGrp="1"/>
          </p:cNvSpPr>
          <p:nvPr>
            <p:ph type="title"/>
          </p:nvPr>
        </p:nvSpPr>
        <p:spPr>
          <a:prstGeom prst="rect">
            <a:avLst/>
          </a:prstGeom>
          <a:noFill/>
          <a:ln>
            <a:noFill/>
          </a:ln>
        </p:spPr>
        <p:txBody>
          <a:bodyPr spcFirstLastPara="1" wrap="square" lIns="91425" tIns="45700" rIns="91425" bIns="91425" anchor="b" anchorCtr="0">
            <a:noAutofit/>
          </a:bodyPr>
          <a:lstStyle/>
          <a:p>
            <a:pPr marL="0" lvl="0" indent="0" algn="l" rtl="0">
              <a:spcBef>
                <a:spcPts val="0"/>
              </a:spcBef>
              <a:spcAft>
                <a:spcPts val="0"/>
              </a:spcAft>
              <a:buClr>
                <a:schemeClr val="dk2"/>
              </a:buClr>
              <a:buSzPts val="4000"/>
              <a:buFont typeface="Libre Franklin"/>
              <a:buNone/>
            </a:pPr>
            <a:endParaRPr sz="4000">
              <a:solidFill>
                <a:schemeClr val="dk2"/>
              </a:solidFill>
              <a:latin typeface="Libre Franklin"/>
              <a:ea typeface="Libre Franklin"/>
              <a:cs typeface="Libre Franklin"/>
              <a:sym typeface="Libre Franklin"/>
            </a:endParaRPr>
          </a:p>
        </p:txBody>
      </p:sp>
      <p:sp>
        <p:nvSpPr>
          <p:cNvPr id="516" name="Google Shape;516;p60"/>
          <p:cNvSpPr txBox="1">
            <a:spLocks noGrp="1"/>
          </p:cNvSpPr>
          <p:nvPr>
            <p:ph type="body" idx="1"/>
          </p:nvPr>
        </p:nvSpPr>
        <p:spPr>
          <a:xfrm>
            <a:off x="249382" y="1447799"/>
            <a:ext cx="8437418" cy="4869873"/>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1"/>
              </a:buClr>
              <a:buSzPts val="3740"/>
              <a:buFont typeface="Noto Sans Symbols"/>
              <a:buNone/>
            </a:pPr>
            <a:r>
              <a:rPr lang="en-US" sz="4400" b="1" i="0" u="none" dirty="0">
                <a:solidFill>
                  <a:schemeClr val="dk1"/>
                </a:solidFill>
                <a:latin typeface="Libre Baskerville"/>
                <a:ea typeface="Libre Baskerville"/>
                <a:cs typeface="Libre Baskerville"/>
                <a:sym typeface="Libre Baskerville"/>
              </a:rPr>
              <a:t>	   </a:t>
            </a:r>
            <a:r>
              <a:rPr lang="en-US" sz="3600" b="1" i="0" u="none" dirty="0">
                <a:solidFill>
                  <a:schemeClr val="dk1"/>
                </a:solidFill>
                <a:latin typeface="Libre Baskerville"/>
                <a:ea typeface="Libre Baskerville"/>
                <a:cs typeface="Libre Baskerville"/>
                <a:sym typeface="Libre Baskerville"/>
              </a:rPr>
              <a:t>Symptoms</a:t>
            </a:r>
            <a:endParaRPr lang="en-US" sz="4400" b="1" dirty="0"/>
          </a:p>
          <a:p>
            <a:pPr marL="273050" marR="0" lvl="0" indent="-273050" algn="l" rtl="0">
              <a:lnSpc>
                <a:spcPct val="100000"/>
              </a:lnSpc>
              <a:spcBef>
                <a:spcPts val="0"/>
              </a:spcBef>
              <a:spcAft>
                <a:spcPts val="0"/>
              </a:spcAft>
              <a:buClr>
                <a:schemeClr val="accent1"/>
              </a:buClr>
              <a:buSzPts val="3740"/>
              <a:buFont typeface="Noto Sans Symbols"/>
              <a:buNone/>
            </a:pPr>
            <a:r>
              <a:rPr lang="en-US" sz="4400" b="1" i="0" u="none" dirty="0">
                <a:solidFill>
                  <a:schemeClr val="dk1"/>
                </a:solidFill>
                <a:sym typeface="Libre Baskerville"/>
              </a:rPr>
              <a:t>		</a:t>
            </a:r>
            <a:r>
              <a:rPr lang="en-US" sz="2800" b="0" i="0" u="none" dirty="0">
                <a:solidFill>
                  <a:schemeClr val="dk1"/>
                </a:solidFill>
                <a:sym typeface="Libre Baskerville"/>
              </a:rPr>
              <a:t>Rapid onset</a:t>
            </a:r>
            <a:endParaRPr sz="2800" dirty="0"/>
          </a:p>
          <a:p>
            <a:pPr marL="0" marR="0" lvl="0" indent="0" algn="l" rtl="0">
              <a:lnSpc>
                <a:spcPct val="100000"/>
              </a:lnSpc>
              <a:spcBef>
                <a:spcPts val="500"/>
              </a:spcBef>
              <a:spcAft>
                <a:spcPts val="0"/>
              </a:spcAft>
              <a:buClr>
                <a:schemeClr val="accent1"/>
              </a:buClr>
              <a:buSzPts val="2380"/>
              <a:buNone/>
            </a:pPr>
            <a:r>
              <a:rPr lang="en-US" sz="2800" b="0" i="0" u="none" dirty="0">
                <a:solidFill>
                  <a:schemeClr val="dk1"/>
                </a:solidFill>
                <a:sym typeface="Libre Baskerville"/>
              </a:rPr>
              <a:t>	severe headache </a:t>
            </a:r>
            <a:endParaRPr sz="2800" dirty="0"/>
          </a:p>
          <a:p>
            <a:pPr marL="0" marR="0" lvl="0" indent="0" algn="l" rtl="0">
              <a:lnSpc>
                <a:spcPct val="100000"/>
              </a:lnSpc>
              <a:spcBef>
                <a:spcPts val="500"/>
              </a:spcBef>
              <a:spcAft>
                <a:spcPts val="0"/>
              </a:spcAft>
              <a:buClr>
                <a:schemeClr val="accent1"/>
              </a:buClr>
              <a:buSzPts val="2380"/>
              <a:buNone/>
            </a:pPr>
            <a:r>
              <a:rPr lang="en-US" sz="2800" b="0" i="0" u="none" dirty="0">
                <a:solidFill>
                  <a:schemeClr val="dk1"/>
                </a:solidFill>
                <a:sym typeface="Libre Baskerville"/>
              </a:rPr>
              <a:t>	Malaise</a:t>
            </a:r>
            <a:endParaRPr sz="2800" dirty="0"/>
          </a:p>
          <a:p>
            <a:pPr marL="0" marR="0" lvl="0" indent="0" algn="l" rtl="0">
              <a:lnSpc>
                <a:spcPct val="100000"/>
              </a:lnSpc>
              <a:spcBef>
                <a:spcPts val="500"/>
              </a:spcBef>
              <a:spcAft>
                <a:spcPts val="0"/>
              </a:spcAft>
              <a:buClr>
                <a:schemeClr val="accent1"/>
              </a:buClr>
              <a:buSzPts val="2380"/>
              <a:buNone/>
            </a:pPr>
            <a:r>
              <a:rPr lang="en-US" sz="2800" b="0" i="0" u="none" dirty="0">
                <a:solidFill>
                  <a:schemeClr val="dk1"/>
                </a:solidFill>
                <a:sym typeface="Libre Baskerville"/>
              </a:rPr>
              <a:t>	Nausea</a:t>
            </a:r>
          </a:p>
          <a:p>
            <a:pPr marL="0" marR="0" lvl="0" indent="0" algn="l" rtl="0">
              <a:lnSpc>
                <a:spcPct val="100000"/>
              </a:lnSpc>
              <a:spcBef>
                <a:spcPts val="500"/>
              </a:spcBef>
              <a:spcAft>
                <a:spcPts val="0"/>
              </a:spcAft>
              <a:buClr>
                <a:schemeClr val="accent1"/>
              </a:buClr>
              <a:buSzPts val="2380"/>
              <a:buNone/>
            </a:pPr>
            <a:r>
              <a:rPr lang="en-US" sz="2800" dirty="0"/>
              <a:t>	</a:t>
            </a:r>
            <a:r>
              <a:rPr lang="en-US" sz="2800" b="0" i="0" u="none" dirty="0">
                <a:solidFill>
                  <a:schemeClr val="dk1"/>
                </a:solidFill>
                <a:sym typeface="Libre Baskerville"/>
              </a:rPr>
              <a:t>Vomiting</a:t>
            </a:r>
            <a:endParaRPr sz="2800" dirty="0"/>
          </a:p>
          <a:p>
            <a:pPr marL="0" marR="0" lvl="0" indent="0" algn="l" rtl="0">
              <a:lnSpc>
                <a:spcPct val="100000"/>
              </a:lnSpc>
              <a:spcBef>
                <a:spcPts val="500"/>
              </a:spcBef>
              <a:spcAft>
                <a:spcPts val="0"/>
              </a:spcAft>
              <a:buClr>
                <a:schemeClr val="accent1"/>
              </a:buClr>
              <a:buSzPts val="2380"/>
              <a:buNone/>
            </a:pPr>
            <a:r>
              <a:rPr lang="en-US" sz="2800" b="0" i="0" u="none" dirty="0">
                <a:solidFill>
                  <a:schemeClr val="dk1"/>
                </a:solidFill>
                <a:sym typeface="Libre Baskerville"/>
              </a:rPr>
              <a:t>Often bilateral </a:t>
            </a:r>
            <a:r>
              <a:rPr lang="en-US" sz="2800" b="0" i="0" u="none" dirty="0" err="1">
                <a:solidFill>
                  <a:schemeClr val="dk1"/>
                </a:solidFill>
                <a:sym typeface="Libre Baskerville"/>
              </a:rPr>
              <a:t>proptosis</a:t>
            </a:r>
            <a:endParaRPr sz="2800" dirty="0"/>
          </a:p>
          <a:p>
            <a:pPr marL="0" marR="0" lvl="0" indent="0" algn="l" rtl="0">
              <a:lnSpc>
                <a:spcPct val="100000"/>
              </a:lnSpc>
              <a:spcBef>
                <a:spcPts val="500"/>
              </a:spcBef>
              <a:spcAft>
                <a:spcPts val="0"/>
              </a:spcAft>
              <a:buClr>
                <a:schemeClr val="accent1"/>
              </a:buClr>
              <a:buSzPts val="2380"/>
              <a:buNone/>
            </a:pPr>
            <a:r>
              <a:rPr lang="en-US" sz="2800" dirty="0"/>
              <a:t>	R</a:t>
            </a:r>
            <a:r>
              <a:rPr lang="en-US" sz="2800" b="0" i="0" u="none" dirty="0">
                <a:solidFill>
                  <a:schemeClr val="dk1"/>
                </a:solidFill>
                <a:sym typeface="Libre Baskerville"/>
              </a:rPr>
              <a:t>educed vision.</a:t>
            </a:r>
            <a:endParaRPr sz="2800" dirty="0"/>
          </a:p>
          <a:p>
            <a:pPr marL="274320" marR="0" lvl="0" indent="-123190" algn="l" rtl="0">
              <a:spcBef>
                <a:spcPts val="580"/>
              </a:spcBef>
              <a:spcAft>
                <a:spcPts val="0"/>
              </a:spcAft>
              <a:buClr>
                <a:schemeClr val="accent1"/>
              </a:buClr>
              <a:buSzPts val="2380"/>
              <a:buFont typeface="Noto Sans Symbols"/>
              <a:buNone/>
            </a:pPr>
            <a:endParaRPr sz="2800" b="0" i="0" u="none" dirty="0">
              <a:solidFill>
                <a:schemeClr val="dk1"/>
              </a:solidFill>
              <a:latin typeface="Libre Baskerville"/>
              <a:ea typeface="Libre Baskerville"/>
              <a:cs typeface="Libre Baskerville"/>
              <a:sym typeface="Libre Baskerville"/>
            </a:endParaRPr>
          </a:p>
        </p:txBody>
      </p:sp>
      <p:sp>
        <p:nvSpPr>
          <p:cNvPr id="515" name="Google Shape;515;p60"/>
          <p:cNvSpPr/>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43</a:t>
            </a:fld>
            <a:endParaRPr/>
          </a:p>
        </p:txBody>
      </p:sp>
      <p:grpSp>
        <p:nvGrpSpPr>
          <p:cNvPr id="517" name="Google Shape;517;p60"/>
          <p:cNvGrpSpPr/>
          <p:nvPr/>
        </p:nvGrpSpPr>
        <p:grpSpPr>
          <a:xfrm>
            <a:off x="4800600" y="1650693"/>
            <a:ext cx="3776778" cy="517552"/>
            <a:chOff x="4445227" y="1158705"/>
            <a:chExt cx="3776400" cy="517500"/>
          </a:xfrm>
        </p:grpSpPr>
        <p:sp>
          <p:nvSpPr>
            <p:cNvPr id="518" name="Google Shape;518;p60"/>
            <p:cNvSpPr/>
            <p:nvPr/>
          </p:nvSpPr>
          <p:spPr>
            <a:xfrm>
              <a:off x="4445227" y="1158705"/>
              <a:ext cx="3776400" cy="51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19" name="Google Shape;519;p60"/>
            <p:cNvSpPr txBox="1"/>
            <p:nvPr/>
          </p:nvSpPr>
          <p:spPr>
            <a:xfrm>
              <a:off x="4445227" y="1158705"/>
              <a:ext cx="3776400" cy="517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3300"/>
                <a:buFont typeface="Libre Baskerville"/>
                <a:buNone/>
              </a:pPr>
              <a:r>
                <a:rPr lang="en-US" sz="3600" b="1" dirty="0" err="1">
                  <a:solidFill>
                    <a:schemeClr val="tx1"/>
                  </a:solidFill>
                  <a:latin typeface="Libre Baskerville"/>
                  <a:ea typeface="Libre Baskerville"/>
                  <a:cs typeface="Libre Baskerville"/>
                  <a:sym typeface="Libre Baskerville"/>
                </a:rPr>
                <a:t>signs</a:t>
              </a:r>
              <a:r>
                <a:rPr lang="en-US" sz="3600" b="1" i="0" u="none" dirty="0" err="1">
                  <a:solidFill>
                    <a:srgbClr val="000000"/>
                  </a:solidFill>
                  <a:latin typeface="Libre Baskerville"/>
                  <a:ea typeface="Libre Baskerville"/>
                  <a:cs typeface="Libre Baskerville"/>
                  <a:sym typeface="Libre Baskerville"/>
                </a:rPr>
                <a:t>gns</a:t>
              </a:r>
              <a:endParaRPr dirty="0"/>
            </a:p>
          </p:txBody>
        </p:sp>
      </p:grpSp>
      <p:sp>
        <p:nvSpPr>
          <p:cNvPr id="520" name="Google Shape;520;p60"/>
          <p:cNvSpPr txBox="1"/>
          <p:nvPr/>
        </p:nvSpPr>
        <p:spPr>
          <a:xfrm>
            <a:off x="4184073" y="2198407"/>
            <a:ext cx="4790916" cy="35393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800" b="0" i="0" u="none" dirty="0">
                <a:solidFill>
                  <a:schemeClr val="dk1"/>
                </a:solidFill>
                <a:latin typeface="Calibri"/>
                <a:ea typeface="Calibri"/>
                <a:cs typeface="Calibri"/>
                <a:sym typeface="Calibri"/>
              </a:rPr>
              <a:t>Fever</a:t>
            </a:r>
            <a:endParaRPr sz="2800" dirty="0"/>
          </a:p>
          <a:p>
            <a:pPr marL="0" marR="0" lvl="0" indent="0" algn="ctr" rtl="0">
              <a:lnSpc>
                <a:spcPct val="100000"/>
              </a:lnSpc>
              <a:spcBef>
                <a:spcPts val="0"/>
              </a:spcBef>
              <a:spcAft>
                <a:spcPts val="0"/>
              </a:spcAft>
              <a:buClr>
                <a:schemeClr val="dk1"/>
              </a:buClr>
              <a:buSzPts val="2400"/>
              <a:buFont typeface="Calibri"/>
              <a:buNone/>
            </a:pPr>
            <a:r>
              <a:rPr lang="en-US" sz="2800" b="0" i="0" u="none" dirty="0">
                <a:solidFill>
                  <a:schemeClr val="dk1"/>
                </a:solidFill>
                <a:latin typeface="Calibri"/>
                <a:ea typeface="Calibri"/>
                <a:cs typeface="Calibri"/>
                <a:sym typeface="Calibri"/>
              </a:rPr>
              <a:t>Painful swollen lids</a:t>
            </a:r>
            <a:endParaRPr sz="2800" dirty="0"/>
          </a:p>
          <a:p>
            <a:pPr marL="0" marR="0" lvl="0" indent="0" algn="ctr" rtl="0">
              <a:lnSpc>
                <a:spcPct val="100000"/>
              </a:lnSpc>
              <a:spcBef>
                <a:spcPts val="0"/>
              </a:spcBef>
              <a:spcAft>
                <a:spcPts val="0"/>
              </a:spcAft>
              <a:buClr>
                <a:schemeClr val="dk1"/>
              </a:buClr>
              <a:buSzPts val="2400"/>
              <a:buFont typeface="Calibri"/>
              <a:buNone/>
            </a:pPr>
            <a:r>
              <a:rPr lang="en-US" sz="2800" b="0" i="0" u="none" dirty="0">
                <a:solidFill>
                  <a:schemeClr val="dk1"/>
                </a:solidFill>
                <a:latin typeface="Calibri"/>
                <a:ea typeface="Calibri"/>
                <a:cs typeface="Calibri"/>
                <a:sym typeface="Calibri"/>
              </a:rPr>
              <a:t>Proptosis</a:t>
            </a:r>
            <a:endParaRPr sz="2800" dirty="0"/>
          </a:p>
          <a:p>
            <a:pPr marL="0" marR="0" lvl="0" indent="0" algn="ctr" rtl="0">
              <a:lnSpc>
                <a:spcPct val="100000"/>
              </a:lnSpc>
              <a:spcBef>
                <a:spcPts val="0"/>
              </a:spcBef>
              <a:spcAft>
                <a:spcPts val="0"/>
              </a:spcAft>
              <a:buClr>
                <a:schemeClr val="dk1"/>
              </a:buClr>
              <a:buSzPts val="2400"/>
              <a:buFont typeface="Calibri"/>
              <a:buNone/>
            </a:pPr>
            <a:r>
              <a:rPr lang="en-US" sz="2800" b="0" i="0" u="none" dirty="0" err="1">
                <a:solidFill>
                  <a:schemeClr val="dk1"/>
                </a:solidFill>
                <a:latin typeface="Calibri"/>
                <a:ea typeface="Calibri"/>
                <a:cs typeface="Calibri"/>
                <a:sym typeface="Calibri"/>
              </a:rPr>
              <a:t>Chemosis</a:t>
            </a:r>
            <a:endParaRPr sz="2800" dirty="0"/>
          </a:p>
          <a:p>
            <a:pPr marL="0" marR="0" lvl="0" indent="0" algn="ctr" rtl="0">
              <a:lnSpc>
                <a:spcPct val="100000"/>
              </a:lnSpc>
              <a:spcBef>
                <a:spcPts val="0"/>
              </a:spcBef>
              <a:spcAft>
                <a:spcPts val="0"/>
              </a:spcAft>
              <a:buClr>
                <a:schemeClr val="dk1"/>
              </a:buClr>
              <a:buSzPts val="2400"/>
              <a:buFont typeface="Calibri"/>
              <a:buNone/>
            </a:pPr>
            <a:r>
              <a:rPr lang="en-US" sz="2800" b="0" i="0" u="none" dirty="0">
                <a:solidFill>
                  <a:schemeClr val="dk1"/>
                </a:solidFill>
                <a:latin typeface="Calibri"/>
                <a:ea typeface="Calibri"/>
                <a:cs typeface="Calibri"/>
                <a:sym typeface="Calibri"/>
              </a:rPr>
              <a:t>congestion of facial, </a:t>
            </a:r>
            <a:endParaRPr sz="2800" dirty="0"/>
          </a:p>
          <a:p>
            <a:pPr marL="0" marR="0" lvl="0" indent="0" algn="ctr" rtl="0">
              <a:lnSpc>
                <a:spcPct val="100000"/>
              </a:lnSpc>
              <a:spcBef>
                <a:spcPts val="0"/>
              </a:spcBef>
              <a:spcAft>
                <a:spcPts val="0"/>
              </a:spcAft>
              <a:buClr>
                <a:schemeClr val="dk1"/>
              </a:buClr>
              <a:buSzPts val="2400"/>
              <a:buFont typeface="Calibri"/>
              <a:buNone/>
            </a:pPr>
            <a:r>
              <a:rPr lang="en-US" sz="2800" dirty="0">
                <a:solidFill>
                  <a:schemeClr val="dk1"/>
                </a:solidFill>
                <a:latin typeface="Calibri"/>
                <a:ea typeface="Calibri"/>
                <a:cs typeface="Calibri"/>
                <a:sym typeface="Calibri"/>
              </a:rPr>
              <a:t>c</a:t>
            </a:r>
            <a:r>
              <a:rPr lang="en-US" sz="2800" b="0" i="0" u="none" dirty="0">
                <a:solidFill>
                  <a:schemeClr val="dk1"/>
                </a:solidFill>
                <a:latin typeface="Calibri"/>
                <a:ea typeface="Calibri"/>
                <a:cs typeface="Calibri"/>
                <a:sym typeface="Calibri"/>
              </a:rPr>
              <a:t>onjunctival and retinal veins</a:t>
            </a:r>
            <a:endParaRPr sz="2800" dirty="0"/>
          </a:p>
          <a:p>
            <a:pPr marL="0" marR="0" lvl="0" indent="0" algn="ctr" rtl="0">
              <a:lnSpc>
                <a:spcPct val="100000"/>
              </a:lnSpc>
              <a:spcBef>
                <a:spcPts val="0"/>
              </a:spcBef>
              <a:spcAft>
                <a:spcPts val="0"/>
              </a:spcAft>
              <a:buClr>
                <a:schemeClr val="dk1"/>
              </a:buClr>
              <a:buSzPts val="2400"/>
              <a:buFont typeface="Calibri"/>
              <a:buNone/>
            </a:pPr>
            <a:r>
              <a:rPr lang="en-US" sz="2800" b="0" i="0" u="none" dirty="0">
                <a:solidFill>
                  <a:schemeClr val="dk1"/>
                </a:solidFill>
                <a:latin typeface="Calibri"/>
                <a:ea typeface="Calibri"/>
                <a:cs typeface="Calibri"/>
                <a:sym typeface="Calibri"/>
              </a:rPr>
              <a:t>Compromised function of 3</a:t>
            </a:r>
            <a:r>
              <a:rPr lang="en-US" sz="2800" b="0" i="0" u="none" baseline="30000" dirty="0">
                <a:solidFill>
                  <a:schemeClr val="dk1"/>
                </a:solidFill>
                <a:latin typeface="Calibri"/>
                <a:ea typeface="Calibri"/>
                <a:cs typeface="Calibri"/>
                <a:sym typeface="Calibri"/>
              </a:rPr>
              <a:t>rd</a:t>
            </a:r>
            <a:r>
              <a:rPr lang="en-US" sz="2800" b="0" i="0" u="none" dirty="0">
                <a:solidFill>
                  <a:schemeClr val="dk1"/>
                </a:solidFill>
                <a:latin typeface="Calibri"/>
                <a:ea typeface="Calibri"/>
                <a:cs typeface="Calibri"/>
                <a:sym typeface="Calibri"/>
              </a:rPr>
              <a:t> to 6</a:t>
            </a:r>
            <a:r>
              <a:rPr lang="en-US" sz="2800" b="0" i="0" u="none" baseline="30000" dirty="0">
                <a:solidFill>
                  <a:schemeClr val="dk1"/>
                </a:solidFill>
                <a:latin typeface="Calibri"/>
                <a:ea typeface="Calibri"/>
                <a:cs typeface="Calibri"/>
                <a:sym typeface="Calibri"/>
              </a:rPr>
              <a:t>th</a:t>
            </a:r>
            <a:r>
              <a:rPr lang="en-US" sz="2800" b="0" i="0" u="none" dirty="0">
                <a:solidFill>
                  <a:schemeClr val="dk1"/>
                </a:solidFill>
                <a:latin typeface="Calibri"/>
                <a:ea typeface="Calibri"/>
                <a:cs typeface="Calibri"/>
                <a:sym typeface="Calibri"/>
              </a:rPr>
              <a:t> cranial nerves.</a:t>
            </a:r>
            <a:endParaRPr sz="2800" dirty="0"/>
          </a:p>
        </p:txBody>
      </p:sp>
      <p:sp>
        <p:nvSpPr>
          <p:cNvPr id="9" name="TextBox 8"/>
          <p:cNvSpPr txBox="1"/>
          <p:nvPr/>
        </p:nvSpPr>
        <p:spPr>
          <a:xfrm>
            <a:off x="141634" y="115391"/>
            <a:ext cx="1572866" cy="307777"/>
          </a:xfrm>
          <a:prstGeom prst="rect">
            <a:avLst/>
          </a:prstGeom>
          <a:noFill/>
        </p:spPr>
        <p:txBody>
          <a:bodyPr wrap="none" rtlCol="0">
            <a:spAutoFit/>
          </a:bodyPr>
          <a:lstStyle/>
          <a:p>
            <a:r>
              <a:rPr lang="en-US" dirty="0">
                <a:solidFill>
                  <a:schemeClr val="tx1"/>
                </a:solidFill>
              </a:rPr>
              <a:t>CORE SUBJECT</a:t>
            </a:r>
          </a:p>
        </p:txBody>
      </p:sp>
      <p:pic>
        <p:nvPicPr>
          <p:cNvPr id="10" name="Google Shape;94;p13"/>
          <p:cNvPicPr preferRelativeResize="0"/>
          <p:nvPr/>
        </p:nvPicPr>
        <p:blipFill>
          <a:blip r:embed="rId3">
            <a:alphaModFix/>
          </a:blip>
          <a:stretch>
            <a:fillRect/>
          </a:stretch>
        </p:blipFill>
        <p:spPr>
          <a:xfrm>
            <a:off x="8024005" y="323064"/>
            <a:ext cx="941415" cy="95534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4"/>
        <p:cNvGrpSpPr/>
        <p:nvPr/>
      </p:nvGrpSpPr>
      <p:grpSpPr>
        <a:xfrm>
          <a:off x="0" y="0"/>
          <a:ext cx="0" cy="0"/>
          <a:chOff x="0" y="0"/>
          <a:chExt cx="0" cy="0"/>
        </a:xfrm>
      </p:grpSpPr>
      <p:sp>
        <p:nvSpPr>
          <p:cNvPr id="525" name="Google Shape;525;p61"/>
          <p:cNvSpPr/>
          <p:nvPr/>
        </p:nvSpPr>
        <p:spPr>
          <a:xfrm>
            <a:off x="0" y="0"/>
            <a:ext cx="9142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526" name="Google Shape;526;p61" descr="A picture containing close&#10;&#10;Description automatically generated"/>
          <p:cNvPicPr preferRelativeResize="0"/>
          <p:nvPr/>
        </p:nvPicPr>
        <p:blipFill rotWithShape="1">
          <a:blip r:embed="rId3">
            <a:alphaModFix/>
          </a:blip>
          <a:srcRect l="21162" r="3228"/>
          <a:stretch/>
        </p:blipFill>
        <p:spPr>
          <a:xfrm>
            <a:off x="-14287" y="0"/>
            <a:ext cx="7251700" cy="6858000"/>
          </a:xfrm>
          <a:prstGeom prst="rect">
            <a:avLst/>
          </a:prstGeom>
          <a:noFill/>
          <a:ln>
            <a:noFill/>
          </a:ln>
        </p:spPr>
      </p:pic>
      <p:sp>
        <p:nvSpPr>
          <p:cNvPr id="527" name="Google Shape;527;p61"/>
          <p:cNvSpPr/>
          <p:nvPr/>
        </p:nvSpPr>
        <p:spPr>
          <a:xfrm flipH="1">
            <a:off x="3843897" y="0"/>
            <a:ext cx="5300100"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28" name="Google Shape;528;p61"/>
          <p:cNvSpPr/>
          <p:nvPr/>
        </p:nvSpPr>
        <p:spPr>
          <a:xfrm>
            <a:off x="6457950" y="6356350"/>
            <a:ext cx="20574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44</a:t>
            </a:fld>
            <a:endParaRPr/>
          </a:p>
        </p:txBody>
      </p:sp>
      <p:sp>
        <p:nvSpPr>
          <p:cNvPr id="529" name="Google Shape;529;p61"/>
          <p:cNvSpPr txBox="1">
            <a:spLocks noGrp="1"/>
          </p:cNvSpPr>
          <p:nvPr>
            <p:ph type="body" idx="1"/>
          </p:nvPr>
        </p:nvSpPr>
        <p:spPr>
          <a:xfrm>
            <a:off x="5972175" y="685800"/>
            <a:ext cx="2971800" cy="54912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1"/>
              </a:buClr>
              <a:buSzPts val="2040"/>
              <a:buFont typeface="Noto Sans Symbols"/>
              <a:buChar char="⚫"/>
            </a:pPr>
            <a:r>
              <a:rPr lang="en-US" sz="2400" b="1" i="0" u="none">
                <a:solidFill>
                  <a:schemeClr val="dk1"/>
                </a:solidFill>
                <a:latin typeface="Libre Baskerville"/>
                <a:ea typeface="Libre Baskerville"/>
                <a:cs typeface="Libre Baskerville"/>
                <a:sym typeface="Libre Baskerville"/>
              </a:rPr>
              <a:t>Diagnosis:</a:t>
            </a:r>
            <a:endParaRPr/>
          </a:p>
          <a:p>
            <a:pPr marL="273050" marR="0" lvl="0" indent="-273050" algn="l" rtl="0">
              <a:lnSpc>
                <a:spcPct val="100000"/>
              </a:lnSpc>
              <a:spcBef>
                <a:spcPts val="500"/>
              </a:spcBef>
              <a:spcAft>
                <a:spcPts val="0"/>
              </a:spcAft>
              <a:buClr>
                <a:schemeClr val="accent1"/>
              </a:buClr>
              <a:buSzPts val="2040"/>
              <a:buFont typeface="Noto Sans Symbols"/>
              <a:buChar char="❖"/>
            </a:pPr>
            <a:r>
              <a:rPr lang="en-US" sz="2400" b="0" i="0" u="none">
                <a:solidFill>
                  <a:schemeClr val="dk1"/>
                </a:solidFill>
                <a:latin typeface="Libre Baskerville"/>
                <a:ea typeface="Libre Baskerville"/>
                <a:cs typeface="Libre Baskerville"/>
                <a:sym typeface="Libre Baskerville"/>
              </a:rPr>
              <a:t>MRI &amp; MRI venography </a:t>
            </a:r>
            <a:endParaRPr/>
          </a:p>
          <a:p>
            <a:pPr marL="273050" marR="0" lvl="0" indent="-273050" algn="l" rtl="0">
              <a:lnSpc>
                <a:spcPct val="100000"/>
              </a:lnSpc>
              <a:spcBef>
                <a:spcPts val="500"/>
              </a:spcBef>
              <a:spcAft>
                <a:spcPts val="0"/>
              </a:spcAft>
              <a:buClr>
                <a:schemeClr val="accent1"/>
              </a:buClr>
              <a:buSzPts val="2040"/>
              <a:buFont typeface="Noto Sans Symbols"/>
              <a:buChar char="❖"/>
            </a:pPr>
            <a:r>
              <a:rPr lang="en-US" sz="2400" b="0" i="0" u="none">
                <a:solidFill>
                  <a:schemeClr val="dk1"/>
                </a:solidFill>
                <a:latin typeface="Libre Baskerville"/>
                <a:ea typeface="Libre Baskerville"/>
                <a:cs typeface="Libre Baskerville"/>
                <a:sym typeface="Libre Baskerville"/>
              </a:rPr>
              <a:t>Lumbar puncture </a:t>
            </a:r>
            <a:endParaRPr/>
          </a:p>
          <a:p>
            <a:pPr marL="273050" marR="0" lvl="0" indent="-273050" algn="l" rtl="0">
              <a:lnSpc>
                <a:spcPct val="100000"/>
              </a:lnSpc>
              <a:spcBef>
                <a:spcPts val="500"/>
              </a:spcBef>
              <a:spcAft>
                <a:spcPts val="0"/>
              </a:spcAft>
              <a:buClr>
                <a:schemeClr val="accent1"/>
              </a:buClr>
              <a:buSzPts val="2040"/>
              <a:buFont typeface="Noto Sans Symbols"/>
              <a:buChar char="❖"/>
            </a:pPr>
            <a:r>
              <a:rPr lang="en-US" sz="2400" b="0" i="0" u="none">
                <a:solidFill>
                  <a:schemeClr val="dk1"/>
                </a:solidFill>
                <a:latin typeface="Libre Baskerville"/>
                <a:ea typeface="Libre Baskerville"/>
                <a:cs typeface="Libre Baskerville"/>
                <a:sym typeface="Libre Baskerville"/>
              </a:rPr>
              <a:t>CBC, ESR, CRP</a:t>
            </a:r>
            <a:endParaRPr/>
          </a:p>
          <a:p>
            <a:pPr marL="273050" marR="0" lvl="0" indent="-273050" algn="l" rtl="0">
              <a:lnSpc>
                <a:spcPct val="100000"/>
              </a:lnSpc>
              <a:spcBef>
                <a:spcPts val="500"/>
              </a:spcBef>
              <a:spcAft>
                <a:spcPts val="0"/>
              </a:spcAft>
              <a:buClr>
                <a:schemeClr val="accent1"/>
              </a:buClr>
              <a:buSzPts val="2040"/>
              <a:buFont typeface="Noto Sans Symbols"/>
              <a:buChar char="⚫"/>
            </a:pPr>
            <a:r>
              <a:rPr lang="en-US" sz="2400" b="1" i="0" u="none">
                <a:solidFill>
                  <a:schemeClr val="dk1"/>
                </a:solidFill>
                <a:latin typeface="Libre Baskerville"/>
                <a:ea typeface="Libre Baskerville"/>
                <a:cs typeface="Libre Baskerville"/>
                <a:sym typeface="Libre Baskerville"/>
              </a:rPr>
              <a:t>Treatment:</a:t>
            </a:r>
            <a:endParaRPr/>
          </a:p>
          <a:p>
            <a:pPr marL="273050" marR="0" lvl="0" indent="-273050" algn="l" rtl="0">
              <a:lnSpc>
                <a:spcPct val="100000"/>
              </a:lnSpc>
              <a:spcBef>
                <a:spcPts val="500"/>
              </a:spcBef>
              <a:spcAft>
                <a:spcPts val="0"/>
              </a:spcAft>
              <a:buClr>
                <a:schemeClr val="accent1"/>
              </a:buClr>
              <a:buSzPts val="2040"/>
              <a:buFont typeface="Noto Sans Symbols"/>
              <a:buChar char="❖"/>
            </a:pPr>
            <a:r>
              <a:rPr lang="en-US" sz="2400" b="0" i="0" u="none">
                <a:solidFill>
                  <a:schemeClr val="dk1"/>
                </a:solidFill>
                <a:latin typeface="Libre Baskerville"/>
                <a:ea typeface="Libre Baskerville"/>
                <a:cs typeface="Libre Baskerville"/>
                <a:sym typeface="Libre Baskerville"/>
              </a:rPr>
              <a:t>IV antibiotics </a:t>
            </a:r>
            <a:endParaRPr/>
          </a:p>
          <a:p>
            <a:pPr marL="273050" marR="0" lvl="0" indent="-273050" algn="l" rtl="0">
              <a:lnSpc>
                <a:spcPct val="100000"/>
              </a:lnSpc>
              <a:spcBef>
                <a:spcPts val="500"/>
              </a:spcBef>
              <a:spcAft>
                <a:spcPts val="0"/>
              </a:spcAft>
              <a:buClr>
                <a:schemeClr val="accent1"/>
              </a:buClr>
              <a:buSzPts val="2040"/>
              <a:buFont typeface="Noto Sans Symbols"/>
              <a:buChar char="❖"/>
            </a:pPr>
            <a:r>
              <a:rPr lang="en-US" sz="2400" b="0" i="0" u="none">
                <a:solidFill>
                  <a:schemeClr val="dk1"/>
                </a:solidFill>
                <a:latin typeface="Libre Baskerville"/>
                <a:ea typeface="Libre Baskerville"/>
                <a:cs typeface="Libre Baskerville"/>
                <a:sym typeface="Libre Baskerville"/>
              </a:rPr>
              <a:t>Surgical drainage (sometimes)</a:t>
            </a:r>
            <a:endParaRPr/>
          </a:p>
        </p:txBody>
      </p:sp>
      <p:sp>
        <p:nvSpPr>
          <p:cNvPr id="7" name="TextBox 6"/>
          <p:cNvSpPr txBox="1"/>
          <p:nvPr/>
        </p:nvSpPr>
        <p:spPr>
          <a:xfrm>
            <a:off x="141634" y="115391"/>
            <a:ext cx="1572866" cy="307777"/>
          </a:xfrm>
          <a:prstGeom prst="rect">
            <a:avLst/>
          </a:prstGeom>
          <a:noFill/>
        </p:spPr>
        <p:txBody>
          <a:bodyPr wrap="none" rtlCol="0">
            <a:spAutoFit/>
          </a:bodyPr>
          <a:lstStyle/>
          <a:p>
            <a:r>
              <a:rPr lang="en-US" dirty="0">
                <a:solidFill>
                  <a:schemeClr val="tx1"/>
                </a:solidFill>
              </a:rPr>
              <a:t>CORE SUBJECT</a:t>
            </a:r>
          </a:p>
        </p:txBody>
      </p:sp>
      <p:pic>
        <p:nvPicPr>
          <p:cNvPr id="8" name="Google Shape;94;p13"/>
          <p:cNvPicPr preferRelativeResize="0"/>
          <p:nvPr/>
        </p:nvPicPr>
        <p:blipFill>
          <a:blip r:embed="rId4">
            <a:alphaModFix/>
          </a:blip>
          <a:stretch>
            <a:fillRect/>
          </a:stretch>
        </p:blipFill>
        <p:spPr>
          <a:xfrm>
            <a:off x="8024005" y="323064"/>
            <a:ext cx="941415" cy="95534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308" y="1558118"/>
            <a:ext cx="4285396" cy="1662753"/>
          </a:xfrm>
        </p:spPr>
        <p:txBody>
          <a:bodyPr/>
          <a:lstStyle/>
          <a:p>
            <a:br>
              <a:rPr lang="en-GB" dirty="0"/>
            </a:br>
            <a:r>
              <a:rPr lang="en-US" dirty="0"/>
              <a:t>RESEARCH AND ARTIFICIAL INTELLIGENCE</a:t>
            </a:r>
          </a:p>
        </p:txBody>
      </p:sp>
      <p:sp>
        <p:nvSpPr>
          <p:cNvPr id="6" name="Text Placeholder 5"/>
          <p:cNvSpPr>
            <a:spLocks noGrp="1"/>
          </p:cNvSpPr>
          <p:nvPr>
            <p:ph type="body" idx="1"/>
          </p:nvPr>
        </p:nvSpPr>
        <p:spPr>
          <a:xfrm>
            <a:off x="146050" y="3588195"/>
            <a:ext cx="2906973" cy="2141561"/>
          </a:xfrm>
        </p:spPr>
        <p:txBody>
          <a:bodyPr/>
          <a:lstStyle/>
          <a:p>
            <a:pPr marL="131445" indent="0">
              <a:buNone/>
            </a:pPr>
            <a:r>
              <a:rPr lang="en-US" dirty="0"/>
              <a:t>   RESEARCH:</a:t>
            </a:r>
          </a:p>
          <a:p>
            <a:r>
              <a:rPr lang="en-US" dirty="0">
                <a:hlinkClick r:id="rId2"/>
              </a:rPr>
              <a:t>https://pubmed.ncbi.nlm.nih.gov/29859573/</a:t>
            </a:r>
            <a:r>
              <a:rPr lang="en-US" dirty="0"/>
              <a:t>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45</a:t>
            </a:fld>
            <a:endParaRPr lang="en-US"/>
          </a:p>
        </p:txBody>
      </p:sp>
      <p:sp>
        <p:nvSpPr>
          <p:cNvPr id="2" name="TextBox 1"/>
          <p:cNvSpPr txBox="1"/>
          <p:nvPr/>
        </p:nvSpPr>
        <p:spPr>
          <a:xfrm>
            <a:off x="374650" y="409433"/>
            <a:ext cx="2231701" cy="261610"/>
          </a:xfrm>
          <a:prstGeom prst="rect">
            <a:avLst/>
          </a:prstGeom>
          <a:noFill/>
        </p:spPr>
        <p:txBody>
          <a:bodyPr wrap="none" rtlCol="0">
            <a:spAutoFit/>
          </a:bodyPr>
          <a:lstStyle/>
          <a:p>
            <a:r>
              <a:rPr lang="en-US" sz="1100" dirty="0">
                <a:solidFill>
                  <a:schemeClr val="tx1"/>
                </a:solidFill>
              </a:rPr>
              <a:t>LONGITUDINAL INTEGRATION</a:t>
            </a:r>
          </a:p>
        </p:txBody>
      </p:sp>
      <p:pic>
        <p:nvPicPr>
          <p:cNvPr id="3" name="Picture 2"/>
          <p:cNvPicPr>
            <a:picLocks noChangeAspect="1"/>
          </p:cNvPicPr>
          <p:nvPr/>
        </p:nvPicPr>
        <p:blipFill>
          <a:blip r:embed="rId3"/>
          <a:stretch>
            <a:fillRect/>
          </a:stretch>
        </p:blipFill>
        <p:spPr>
          <a:xfrm>
            <a:off x="5236664" y="-325243"/>
            <a:ext cx="3443312" cy="7077918"/>
          </a:xfrm>
          <a:prstGeom prst="rect">
            <a:avLst/>
          </a:prstGeom>
        </p:spPr>
      </p:pic>
    </p:spTree>
    <p:extLst>
      <p:ext uri="{BB962C8B-B14F-4D97-AF65-F5344CB8AC3E}">
        <p14:creationId xmlns:p14="http://schemas.microsoft.com/office/powerpoint/2010/main" val="2488615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46049" y="1712793"/>
            <a:ext cx="2788219" cy="3391469"/>
          </a:xfrm>
        </p:spPr>
        <p:txBody>
          <a:bodyPr/>
          <a:lstStyle/>
          <a:p>
            <a:r>
              <a:rPr lang="en-US" dirty="0"/>
              <a:t>AI:</a:t>
            </a:r>
          </a:p>
          <a:p>
            <a:r>
              <a:rPr lang="en-US" dirty="0">
                <a:hlinkClick r:id="rId2"/>
              </a:rPr>
              <a:t>https://pubmed.ncbi.nlm.nih.gov/33906264/</a:t>
            </a:r>
            <a:r>
              <a:rPr lang="en-US" dirty="0"/>
              <a:t>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46</a:t>
            </a:fld>
            <a:endParaRPr lang="en-US"/>
          </a:p>
        </p:txBody>
      </p:sp>
      <p:pic>
        <p:nvPicPr>
          <p:cNvPr id="5" name="Picture 4"/>
          <p:cNvPicPr>
            <a:picLocks noChangeAspect="1"/>
          </p:cNvPicPr>
          <p:nvPr/>
        </p:nvPicPr>
        <p:blipFill>
          <a:blip r:embed="rId3"/>
          <a:stretch>
            <a:fillRect/>
          </a:stretch>
        </p:blipFill>
        <p:spPr>
          <a:xfrm>
            <a:off x="4770745" y="-356810"/>
            <a:ext cx="3663571" cy="7530674"/>
          </a:xfrm>
          <a:prstGeom prst="rect">
            <a:avLst/>
          </a:prstGeom>
        </p:spPr>
      </p:pic>
    </p:spTree>
    <p:extLst>
      <p:ext uri="{BB962C8B-B14F-4D97-AF65-F5344CB8AC3E}">
        <p14:creationId xmlns:p14="http://schemas.microsoft.com/office/powerpoint/2010/main" val="2618791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89050" y="1686785"/>
            <a:ext cx="6400800" cy="1600200"/>
          </a:xfrm>
        </p:spPr>
        <p:txBody>
          <a:bodyPr/>
          <a:lstStyle/>
          <a:p>
            <a:r>
              <a:rPr lang="en-US" dirty="0"/>
              <a:t>A 3.5 years old baby presented with fever for 2 days associated with right eye swelling for one day duration. Parents gave hx of cough for past 20 days. Patient was toxic, febrile and photophobic with obvious swelling of orbital and </a:t>
            </a:r>
            <a:r>
              <a:rPr lang="en-US" dirty="0" err="1"/>
              <a:t>peri</a:t>
            </a:r>
            <a:r>
              <a:rPr lang="en-US" dirty="0"/>
              <a:t> orbital area. </a:t>
            </a:r>
          </a:p>
          <a:p>
            <a:pPr marL="545465" indent="-457200">
              <a:buFont typeface="Arial" panose="020B0604020202020204" pitchFamily="34" charset="0"/>
              <a:buChar char="•"/>
            </a:pPr>
            <a:r>
              <a:rPr lang="en-US" dirty="0"/>
              <a:t>Which investigation would you like to request?</a:t>
            </a:r>
          </a:p>
          <a:p>
            <a:pPr marL="545465" indent="-457200">
              <a:buFont typeface="Arial" panose="020B0604020202020204" pitchFamily="34" charset="0"/>
              <a:buChar char="•"/>
            </a:pPr>
            <a:r>
              <a:rPr lang="en-US" dirty="0"/>
              <a:t>What is the treatment of this condition?</a:t>
            </a:r>
          </a:p>
          <a:p>
            <a:endParaRPr lang="en-US" dirty="0"/>
          </a:p>
        </p:txBody>
      </p:sp>
      <p:sp>
        <p:nvSpPr>
          <p:cNvPr id="3" name="Title 2"/>
          <p:cNvSpPr>
            <a:spLocks noGrp="1"/>
          </p:cNvSpPr>
          <p:nvPr>
            <p:ph type="ctrTitle"/>
          </p:nvPr>
        </p:nvSpPr>
        <p:spPr>
          <a:xfrm>
            <a:off x="374650" y="373166"/>
            <a:ext cx="8229600" cy="1470000"/>
          </a:xfrm>
        </p:spPr>
        <p:txBody>
          <a:bodyPr/>
          <a:lstStyle/>
          <a:p>
            <a:r>
              <a:rPr lang="en-US" dirty="0"/>
              <a:t>SCENARIO:</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47</a:t>
            </a:fld>
            <a:endParaRPr lang="en-US"/>
          </a:p>
        </p:txBody>
      </p:sp>
      <p:pic>
        <p:nvPicPr>
          <p:cNvPr id="5" name="Google Shape;94;p13"/>
          <p:cNvPicPr preferRelativeResize="0"/>
          <p:nvPr/>
        </p:nvPicPr>
        <p:blipFill>
          <a:blip r:embed="rId2">
            <a:alphaModFix/>
          </a:blip>
          <a:stretch>
            <a:fillRect/>
          </a:stretch>
        </p:blipFill>
        <p:spPr>
          <a:xfrm>
            <a:off x="8024005" y="323064"/>
            <a:ext cx="941415" cy="955343"/>
          </a:xfrm>
          <a:prstGeom prst="rect">
            <a:avLst/>
          </a:prstGeom>
          <a:noFill/>
          <a:ln>
            <a:noFill/>
          </a:ln>
        </p:spPr>
      </p:pic>
    </p:spTree>
    <p:extLst>
      <p:ext uri="{BB962C8B-B14F-4D97-AF65-F5344CB8AC3E}">
        <p14:creationId xmlns:p14="http://schemas.microsoft.com/office/powerpoint/2010/main" val="145721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marL="545465" indent="-457200">
              <a:buFont typeface="Arial" panose="020B0604020202020204" pitchFamily="34" charset="0"/>
              <a:buChar char="•"/>
            </a:pPr>
            <a:r>
              <a:rPr lang="en-US" dirty="0"/>
              <a:t>KANSKI</a:t>
            </a:r>
          </a:p>
          <a:p>
            <a:pPr marL="545465" indent="-457200">
              <a:buFont typeface="Arial" panose="020B0604020202020204" pitchFamily="34" charset="0"/>
              <a:buChar char="•"/>
            </a:pPr>
            <a:r>
              <a:rPr lang="en-US" dirty="0"/>
              <a:t>AMERICAN ACADEMY OF OPHTHALMOLOGY</a:t>
            </a:r>
          </a:p>
        </p:txBody>
      </p:sp>
      <p:sp>
        <p:nvSpPr>
          <p:cNvPr id="3" name="Title 2"/>
          <p:cNvSpPr>
            <a:spLocks noGrp="1"/>
          </p:cNvSpPr>
          <p:nvPr>
            <p:ph type="ctrTitle"/>
          </p:nvPr>
        </p:nvSpPr>
        <p:spPr/>
        <p:txBody>
          <a:bodyPr/>
          <a:lstStyle/>
          <a:p>
            <a:r>
              <a:rPr lang="en-US" dirty="0"/>
              <a:t>SOURCE:</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48</a:t>
            </a:fld>
            <a:endParaRPr lang="en-US"/>
          </a:p>
        </p:txBody>
      </p:sp>
      <p:pic>
        <p:nvPicPr>
          <p:cNvPr id="5" name="Google Shape;94;p13"/>
          <p:cNvPicPr preferRelativeResize="0"/>
          <p:nvPr/>
        </p:nvPicPr>
        <p:blipFill>
          <a:blip r:embed="rId2">
            <a:alphaModFix/>
          </a:blip>
          <a:stretch>
            <a:fillRect/>
          </a:stretch>
        </p:blipFill>
        <p:spPr>
          <a:xfrm>
            <a:off x="8024005" y="323064"/>
            <a:ext cx="941415" cy="955343"/>
          </a:xfrm>
          <a:prstGeom prst="rect">
            <a:avLst/>
          </a:prstGeom>
          <a:noFill/>
          <a:ln>
            <a:noFill/>
          </a:ln>
        </p:spPr>
      </p:pic>
    </p:spTree>
    <p:extLst>
      <p:ext uri="{BB962C8B-B14F-4D97-AF65-F5344CB8AC3E}">
        <p14:creationId xmlns:p14="http://schemas.microsoft.com/office/powerpoint/2010/main" val="1812862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3"/>
        <p:cNvGrpSpPr/>
        <p:nvPr/>
      </p:nvGrpSpPr>
      <p:grpSpPr>
        <a:xfrm>
          <a:off x="0" y="0"/>
          <a:ext cx="0" cy="0"/>
          <a:chOff x="0" y="0"/>
          <a:chExt cx="0" cy="0"/>
        </a:xfrm>
      </p:grpSpPr>
      <p:pic>
        <p:nvPicPr>
          <p:cNvPr id="537" name="Google Shape;537;p62" descr="Dog and kitten sleeping"/>
          <p:cNvPicPr preferRelativeResize="0">
            <a:picLocks noGrp="1"/>
          </p:cNvPicPr>
          <p:nvPr>
            <p:ph type="body" idx="1"/>
          </p:nvPr>
        </p:nvPicPr>
        <p:blipFill rotWithShape="1">
          <a:blip r:embed="rId3">
            <a:alphaModFix/>
          </a:blip>
          <a:stretch/>
        </p:blipFill>
        <p:spPr>
          <a:xfrm>
            <a:off x="2755669" y="2368434"/>
            <a:ext cx="4089862" cy="2730731"/>
          </a:xfrm>
          <a:prstGeom prst="rect">
            <a:avLst/>
          </a:prstGeom>
          <a:noFill/>
          <a:ln>
            <a:noFill/>
          </a:ln>
        </p:spPr>
      </p:pic>
      <p:sp>
        <p:nvSpPr>
          <p:cNvPr id="536" name="Google Shape;536;p62"/>
          <p:cNvSpPr/>
          <p:nvPr/>
        </p:nvSpPr>
        <p:spPr>
          <a:xfrm>
            <a:off x="6453187" y="6523037"/>
            <a:ext cx="2057400" cy="346200"/>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898989"/>
              </a:buClr>
              <a:buSzPts val="1400"/>
              <a:buFont typeface="Libre Franklin"/>
              <a:buNone/>
            </a:pPr>
            <a:fld id="{00000000-1234-1234-1234-123412341234}" type="slidenum">
              <a:rPr lang="en-US" sz="1400" b="0" i="0" u="none">
                <a:solidFill>
                  <a:srgbClr val="898989"/>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898989"/>
                </a:buClr>
                <a:buSzPts val="1400"/>
                <a:buFont typeface="Libre Franklin"/>
                <a:buNone/>
              </a:pPr>
              <a:t>49</a:t>
            </a:fld>
            <a:endParaRPr/>
          </a:p>
        </p:txBody>
      </p:sp>
      <p:pic>
        <p:nvPicPr>
          <p:cNvPr id="539" name="Google Shape;539;p62" descr="Snooze outline"/>
          <p:cNvPicPr preferRelativeResize="0"/>
          <p:nvPr/>
        </p:nvPicPr>
        <p:blipFill rotWithShape="1">
          <a:blip r:embed="rId4">
            <a:alphaModFix/>
          </a:blip>
          <a:srcRect/>
          <a:stretch/>
        </p:blipFill>
        <p:spPr>
          <a:xfrm>
            <a:off x="295275" y="2427287"/>
            <a:ext cx="3998912" cy="3997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50000">
              <a:srgbClr val="FBFBFB"/>
            </a:gs>
            <a:gs pos="100000">
              <a:srgbClr val="D0D0D0"/>
            </a:gs>
          </a:gsLst>
          <a:lin ang="5400012" scaled="0"/>
        </a:gradFill>
        <a:effectLst/>
      </p:bgPr>
    </p:bg>
    <p:spTree>
      <p:nvGrpSpPr>
        <p:cNvPr id="1" name="Shape 190"/>
        <p:cNvGrpSpPr/>
        <p:nvPr/>
      </p:nvGrpSpPr>
      <p:grpSpPr>
        <a:xfrm>
          <a:off x="0" y="0"/>
          <a:ext cx="0" cy="0"/>
          <a:chOff x="0" y="0"/>
          <a:chExt cx="0" cy="0"/>
        </a:xfrm>
      </p:grpSpPr>
      <p:sp>
        <p:nvSpPr>
          <p:cNvPr id="191" name="Google Shape;191;p23"/>
          <p:cNvSpPr/>
          <p:nvPr/>
        </p:nvSpPr>
        <p:spPr>
          <a:xfrm>
            <a:off x="0" y="0"/>
            <a:ext cx="9144000" cy="6858000"/>
          </a:xfrm>
          <a:prstGeom prst="rect">
            <a:avLst/>
          </a:prstGeom>
          <a:gradFill>
            <a:gsLst>
              <a:gs pos="0">
                <a:srgbClr val="FFFFFF"/>
              </a:gs>
              <a:gs pos="50000">
                <a:srgbClr val="FBFBFB"/>
              </a:gs>
              <a:gs pos="100000">
                <a:srgbClr val="D0D0D0"/>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92" name="Google Shape;192;p23"/>
          <p:cNvSpPr/>
          <p:nvPr/>
        </p:nvSpPr>
        <p:spPr>
          <a:xfrm rot="-120062">
            <a:off x="611211" y="682554"/>
            <a:ext cx="7921531" cy="5405395"/>
          </a:xfrm>
          <a:prstGeom prst="rect">
            <a:avLst/>
          </a:prstGeom>
          <a:solidFill>
            <a:srgbClr val="FFFFFF"/>
          </a:solidFill>
          <a:ln w="9525" cap="sq" cmpd="thinThick">
            <a:solidFill>
              <a:srgbClr val="DDDDDD"/>
            </a:solidFill>
            <a:prstDash val="solid"/>
            <a:miter lim="800000"/>
            <a:headEnd type="none" w="sm" len="sm"/>
            <a:tailEnd type="none" w="sm" len="sm"/>
          </a:ln>
          <a:effectLst>
            <a:outerShdw blurRad="63500" dist="114299" dir="2700000">
              <a:srgbClr val="000000">
                <a:alpha val="3961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93" name="Google Shape;193;p23"/>
          <p:cNvSpPr/>
          <p:nvPr/>
        </p:nvSpPr>
        <p:spPr>
          <a:xfrm>
            <a:off x="6457950" y="6356350"/>
            <a:ext cx="20574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5</a:t>
            </a:fld>
            <a:endParaRPr/>
          </a:p>
        </p:txBody>
      </p:sp>
      <p:pic>
        <p:nvPicPr>
          <p:cNvPr id="194" name="Google Shape;194;p23" descr="orbit1.jpg"/>
          <p:cNvPicPr preferRelativeResize="0">
            <a:picLocks noGrp="1"/>
          </p:cNvPicPr>
          <p:nvPr>
            <p:ph type="body" idx="1"/>
          </p:nvPr>
        </p:nvPicPr>
        <p:blipFill rotWithShape="1">
          <a:blip r:embed="rId3">
            <a:alphaModFix/>
          </a:blip>
          <a:srcRect t="9831" b="4749"/>
          <a:stretch/>
        </p:blipFill>
        <p:spPr>
          <a:xfrm>
            <a:off x="-67481" y="-10022"/>
            <a:ext cx="9278914" cy="6300497"/>
          </a:xfrm>
          <a:prstGeom prst="rect">
            <a:avLst/>
          </a:prstGeom>
          <a:noFill/>
          <a:ln>
            <a:noFill/>
          </a:ln>
        </p:spPr>
      </p:pic>
      <p:pic>
        <p:nvPicPr>
          <p:cNvPr id="6" name="Google Shape;94;p13"/>
          <p:cNvPicPr preferRelativeResize="0"/>
          <p:nvPr/>
        </p:nvPicPr>
        <p:blipFill>
          <a:blip r:embed="rId4">
            <a:alphaModFix/>
          </a:blip>
          <a:stretch>
            <a:fillRect/>
          </a:stretch>
        </p:blipFill>
        <p:spPr>
          <a:xfrm>
            <a:off x="8202587" y="0"/>
            <a:ext cx="941415" cy="95534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4"/>
        <p:cNvGrpSpPr/>
        <p:nvPr/>
      </p:nvGrpSpPr>
      <p:grpSpPr>
        <a:xfrm>
          <a:off x="0" y="0"/>
          <a:ext cx="0" cy="0"/>
          <a:chOff x="0" y="0"/>
          <a:chExt cx="0" cy="0"/>
        </a:xfrm>
      </p:grpSpPr>
      <p:sp>
        <p:nvSpPr>
          <p:cNvPr id="546" name="Google Shape;546;p63"/>
          <p:cNvSpPr/>
          <p:nvPr/>
        </p:nvSpPr>
        <p:spPr>
          <a:xfrm rot="-5038560">
            <a:off x="133806" y="1148576"/>
            <a:ext cx="2989243" cy="2242727"/>
          </a:xfrm>
          <a:custGeom>
            <a:avLst/>
            <a:gdLst/>
            <a:ahLst/>
            <a:cxnLst/>
            <a:rect l="l" t="t" r="r" b="b"/>
            <a:pathLst>
              <a:path w="2987675" h="2241550" extrusionOk="0">
                <a:moveTo>
                  <a:pt x="918701" y="86396"/>
                </a:moveTo>
                <a:lnTo>
                  <a:pt x="918701" y="86396"/>
                </a:lnTo>
                <a:cubicBezTo>
                  <a:pt x="1145707" y="15346"/>
                  <a:pt x="1392627" y="-12550"/>
                  <a:pt x="1637455" y="5191"/>
                </a:cubicBezTo>
                <a:cubicBezTo>
                  <a:pt x="1882283" y="22933"/>
                  <a:pt x="2117522" y="85770"/>
                  <a:pt x="2322208" y="188103"/>
                </a:cubicBezTo>
                <a:cubicBezTo>
                  <a:pt x="2526894" y="290435"/>
                  <a:pt x="2694759" y="429130"/>
                  <a:pt x="2810843" y="591825"/>
                </a:cubicBezTo>
                <a:cubicBezTo>
                  <a:pt x="2926927" y="754521"/>
                  <a:pt x="2987676" y="936237"/>
                  <a:pt x="2987675" y="1120778"/>
                </a:cubicBezTo>
                <a:lnTo>
                  <a:pt x="1493838" y="1120775"/>
                </a:lnTo>
                <a:close/>
              </a:path>
              <a:path w="2987675" h="2241550" fill="none" extrusionOk="0">
                <a:moveTo>
                  <a:pt x="918701" y="86396"/>
                </a:moveTo>
                <a:lnTo>
                  <a:pt x="918701" y="86396"/>
                </a:lnTo>
                <a:cubicBezTo>
                  <a:pt x="1145707" y="15346"/>
                  <a:pt x="1392627" y="-12550"/>
                  <a:pt x="1637455" y="5191"/>
                </a:cubicBezTo>
                <a:cubicBezTo>
                  <a:pt x="1882283" y="22933"/>
                  <a:pt x="2117522" y="85770"/>
                  <a:pt x="2322208" y="188103"/>
                </a:cubicBezTo>
                <a:cubicBezTo>
                  <a:pt x="2526894" y="290435"/>
                  <a:pt x="2694759" y="429130"/>
                  <a:pt x="2810843" y="591825"/>
                </a:cubicBezTo>
                <a:cubicBezTo>
                  <a:pt x="2926927" y="754521"/>
                  <a:pt x="2987676" y="936237"/>
                  <a:pt x="2987675" y="1120778"/>
                </a:cubicBezTo>
              </a:path>
            </a:pathLst>
          </a:custGeom>
          <a:noFill/>
          <a:ln w="127000" cap="rnd" cmpd="sng">
            <a:solidFill>
              <a:srgbClr val="95625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tx1"/>
              </a:solidFill>
              <a:latin typeface="Arial"/>
              <a:ea typeface="Arial"/>
              <a:cs typeface="Arial"/>
              <a:sym typeface="Arial"/>
            </a:endParaRPr>
          </a:p>
        </p:txBody>
      </p:sp>
      <p:pic>
        <p:nvPicPr>
          <p:cNvPr id="549" name="Google Shape;549;p63" descr="Questions with solid fill"/>
          <p:cNvPicPr preferRelativeResize="0">
            <a:picLocks noGrp="1"/>
          </p:cNvPicPr>
          <p:nvPr>
            <p:ph type="body" idx="1"/>
          </p:nvPr>
        </p:nvPicPr>
        <p:blipFill rotWithShape="1">
          <a:blip r:embed="rId3">
            <a:alphaModFix/>
          </a:blip>
          <a:srcRect/>
          <a:stretch/>
        </p:blipFill>
        <p:spPr>
          <a:xfrm>
            <a:off x="4627562" y="520700"/>
            <a:ext cx="2151000" cy="2151000"/>
          </a:xfrm>
          <a:prstGeom prst="rect">
            <a:avLst/>
          </a:prstGeom>
          <a:noFill/>
          <a:ln>
            <a:noFill/>
          </a:ln>
        </p:spPr>
      </p:pic>
      <p:sp>
        <p:nvSpPr>
          <p:cNvPr id="548" name="Google Shape;548;p63"/>
          <p:cNvSpPr/>
          <p:nvPr/>
        </p:nvSpPr>
        <p:spPr>
          <a:xfrm>
            <a:off x="6457950" y="6356350"/>
            <a:ext cx="2057400" cy="365100"/>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898989"/>
              </a:buClr>
              <a:buSzPts val="1400"/>
              <a:buFont typeface="Libre Franklin"/>
              <a:buNone/>
            </a:pPr>
            <a:fld id="{00000000-1234-1234-1234-123412341234}" type="slidenum">
              <a:rPr lang="en-US" sz="1400" b="0" i="0" u="none">
                <a:solidFill>
                  <a:schemeClr val="tx1"/>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898989"/>
                </a:buClr>
                <a:buSzPts val="1400"/>
                <a:buFont typeface="Libre Franklin"/>
                <a:buNone/>
              </a:pPr>
              <a:t>50</a:t>
            </a:fld>
            <a:endParaRPr>
              <a:solidFill>
                <a:schemeClr val="tx1"/>
              </a:solidFill>
            </a:endParaRPr>
          </a:p>
        </p:txBody>
      </p:sp>
      <p:sp>
        <p:nvSpPr>
          <p:cNvPr id="550" name="Google Shape;550;p63"/>
          <p:cNvSpPr/>
          <p:nvPr/>
        </p:nvSpPr>
        <p:spPr>
          <a:xfrm>
            <a:off x="8172450" y="2130425"/>
            <a:ext cx="342900" cy="444600"/>
          </a:xfrm>
          <a:prstGeom prst="ellipse">
            <a:avLst/>
          </a:prstGeom>
          <a:solidFill>
            <a:srgbClr val="9562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tx1"/>
              </a:solidFill>
              <a:latin typeface="Arial"/>
              <a:ea typeface="Arial"/>
              <a:cs typeface="Arial"/>
              <a:sym typeface="Arial"/>
            </a:endParaRPr>
          </a:p>
        </p:txBody>
      </p:sp>
      <p:sp>
        <p:nvSpPr>
          <p:cNvPr id="551" name="Google Shape;551;p63"/>
          <p:cNvSpPr/>
          <p:nvPr/>
        </p:nvSpPr>
        <p:spPr>
          <a:xfrm>
            <a:off x="5861050" y="3116262"/>
            <a:ext cx="3283596" cy="3741928"/>
          </a:xfrm>
          <a:custGeom>
            <a:avLst/>
            <a:gdLst/>
            <a:ahLst/>
            <a:cxnLst/>
            <a:rect l="l" t="t" r="r" b="b"/>
            <a:pathLst>
              <a:path w="4378128" h="3741928" extrusionOk="0">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tx1"/>
              </a:solidFill>
              <a:latin typeface="Arial"/>
              <a:ea typeface="Arial"/>
              <a:cs typeface="Arial"/>
              <a:sym typeface="Arial"/>
            </a:endParaRPr>
          </a:p>
        </p:txBody>
      </p:sp>
      <p:sp>
        <p:nvSpPr>
          <p:cNvPr id="552" name="Google Shape;552;p63"/>
          <p:cNvSpPr/>
          <p:nvPr/>
        </p:nvSpPr>
        <p:spPr>
          <a:xfrm>
            <a:off x="4124325" y="-27991"/>
            <a:ext cx="3156358" cy="3678281"/>
          </a:xfrm>
          <a:custGeom>
            <a:avLst/>
            <a:gdLst/>
            <a:ahLst/>
            <a:cxnLst/>
            <a:rect l="l" t="t" r="r" b="b"/>
            <a:pathLst>
              <a:path w="4208478" h="3678281" extrusionOk="0">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tx1"/>
              </a:solidFill>
              <a:latin typeface="Arial"/>
              <a:ea typeface="Arial"/>
              <a:cs typeface="Arial"/>
              <a:sym typeface="Arial"/>
            </a:endParaRPr>
          </a:p>
        </p:txBody>
      </p:sp>
      <p:pic>
        <p:nvPicPr>
          <p:cNvPr id="553" name="Google Shape;553;p63" descr="Text, whiteboard&#10;&#10;Description automatically generated"/>
          <p:cNvPicPr preferRelativeResize="0"/>
          <p:nvPr/>
        </p:nvPicPr>
        <p:blipFill rotWithShape="1">
          <a:blip r:embed="rId4">
            <a:alphaModFix/>
          </a:blip>
          <a:srcRect/>
          <a:stretch/>
        </p:blipFill>
        <p:spPr>
          <a:xfrm>
            <a:off x="6586537" y="4441825"/>
            <a:ext cx="2174875" cy="145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198"/>
        <p:cNvGrpSpPr/>
        <p:nvPr/>
      </p:nvGrpSpPr>
      <p:grpSpPr>
        <a:xfrm>
          <a:off x="0" y="0"/>
          <a:ext cx="0" cy="0"/>
          <a:chOff x="0" y="0"/>
          <a:chExt cx="0" cy="0"/>
        </a:xfrm>
      </p:grpSpPr>
      <p:sp>
        <p:nvSpPr>
          <p:cNvPr id="199" name="Google Shape;199;p24"/>
          <p:cNvSpPr/>
          <p:nvPr/>
        </p:nvSpPr>
        <p:spPr>
          <a:xfrm>
            <a:off x="0" y="0"/>
            <a:ext cx="9144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00" name="Google Shape;200;p24"/>
          <p:cNvSpPr txBox="1">
            <a:spLocks noGrp="1"/>
          </p:cNvSpPr>
          <p:nvPr>
            <p:ph type="title"/>
          </p:nvPr>
        </p:nvSpPr>
        <p:spPr>
          <a:xfrm>
            <a:off x="540531" y="1417637"/>
            <a:ext cx="2959092" cy="2975100"/>
          </a:xfrm>
          <a:prstGeom prst="rect">
            <a:avLst/>
          </a:prstGeom>
          <a:noFill/>
          <a:ln>
            <a:noFill/>
          </a:ln>
        </p:spPr>
        <p:txBody>
          <a:bodyPr spcFirstLastPara="1" wrap="square" lIns="91425" tIns="45700" rIns="91425" bIns="91425" anchor="b" anchorCtr="0">
            <a:noAutofit/>
          </a:bodyPr>
          <a:lstStyle/>
          <a:p>
            <a:pPr marL="0" lvl="0" indent="0" algn="ctr" rtl="0">
              <a:lnSpc>
                <a:spcPct val="90000"/>
              </a:lnSpc>
              <a:spcBef>
                <a:spcPts val="0"/>
              </a:spcBef>
              <a:spcAft>
                <a:spcPts val="0"/>
              </a:spcAft>
              <a:buClr>
                <a:schemeClr val="dk2"/>
              </a:buClr>
              <a:buSzPts val="3800"/>
              <a:buFont typeface="Libre Franklin"/>
              <a:buNone/>
            </a:pPr>
            <a:r>
              <a:rPr lang="en-US" sz="6000" b="0" i="0" u="none" dirty="0">
                <a:solidFill>
                  <a:schemeClr val="dk2"/>
                </a:solidFill>
                <a:latin typeface="Libre Franklin"/>
                <a:ea typeface="Libre Franklin"/>
                <a:cs typeface="Libre Franklin"/>
                <a:sym typeface="Libre Franklin"/>
              </a:rPr>
              <a:t>Orbital walls</a:t>
            </a:r>
            <a:endParaRPr sz="6600" dirty="0"/>
          </a:p>
        </p:txBody>
      </p:sp>
      <p:sp>
        <p:nvSpPr>
          <p:cNvPr id="201" name="Google Shape;201;p24"/>
          <p:cNvSpPr/>
          <p:nvPr/>
        </p:nvSpPr>
        <p:spPr>
          <a:xfrm>
            <a:off x="7321731" y="6356350"/>
            <a:ext cx="11937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1400"/>
              <a:buFont typeface="Libre Franklin"/>
              <a:buNone/>
            </a:pPr>
            <a:fld id="{00000000-1234-1234-1234-123412341234}" type="slidenum">
              <a:rPr lang="en-US" sz="1400" b="0" i="0" u="none" strike="noStrike" cap="none">
                <a:solidFill>
                  <a:schemeClr val="dk1"/>
                </a:solidFill>
                <a:latin typeface="Libre Franklin"/>
                <a:ea typeface="Libre Franklin"/>
                <a:cs typeface="Libre Franklin"/>
                <a:sym typeface="Libre Franklin"/>
              </a:rPr>
              <a:pPr marL="0" marR="0" lvl="0" indent="0" algn="ctr" rtl="0">
                <a:lnSpc>
                  <a:spcPct val="100000"/>
                </a:lnSpc>
                <a:spcBef>
                  <a:spcPts val="0"/>
                </a:spcBef>
                <a:spcAft>
                  <a:spcPts val="0"/>
                </a:spcAft>
                <a:buClr>
                  <a:schemeClr val="dk1"/>
                </a:buClr>
                <a:buSzPts val="1400"/>
                <a:buFont typeface="Libre Franklin"/>
                <a:buNone/>
              </a:pPr>
              <a:t>6</a:t>
            </a:fld>
            <a:endParaRPr sz="1400" b="0" i="0" u="none" strike="noStrike" cap="none">
              <a:solidFill>
                <a:schemeClr val="dk1"/>
              </a:solidFill>
              <a:latin typeface="Libre Franklin"/>
              <a:ea typeface="Libre Franklin"/>
              <a:cs typeface="Libre Franklin"/>
              <a:sym typeface="Libre Franklin"/>
            </a:endParaRPr>
          </a:p>
        </p:txBody>
      </p:sp>
      <p:pic>
        <p:nvPicPr>
          <p:cNvPr id="202" name="Google Shape;202;p24" descr="Orbital+roof+1.png"/>
          <p:cNvPicPr preferRelativeResize="0">
            <a:picLocks noGrp="1"/>
          </p:cNvPicPr>
          <p:nvPr>
            <p:ph type="body" idx="1"/>
          </p:nvPr>
        </p:nvPicPr>
        <p:blipFill rotWithShape="1">
          <a:blip r:embed="rId3">
            <a:alphaModFix/>
          </a:blip>
          <a:srcRect/>
          <a:stretch/>
        </p:blipFill>
        <p:spPr>
          <a:xfrm>
            <a:off x="3727444" y="160263"/>
            <a:ext cx="5262575" cy="6196087"/>
          </a:xfrm>
          <a:prstGeom prst="rect">
            <a:avLst/>
          </a:prstGeom>
          <a:noFill/>
          <a:ln>
            <a:noFill/>
          </a:ln>
        </p:spPr>
      </p:pic>
      <p:cxnSp>
        <p:nvCxnSpPr>
          <p:cNvPr id="203" name="Google Shape;203;p24"/>
          <p:cNvCxnSpPr/>
          <p:nvPr/>
        </p:nvCxnSpPr>
        <p:spPr>
          <a:xfrm>
            <a:off x="3573462" y="1417637"/>
            <a:ext cx="0" cy="4022700"/>
          </a:xfrm>
          <a:prstGeom prst="straightConnector1">
            <a:avLst/>
          </a:prstGeom>
          <a:noFill/>
          <a:ln w="15875" cap="flat" cmpd="sng">
            <a:solidFill>
              <a:schemeClr val="dk1"/>
            </a:solidFill>
            <a:prstDash val="solid"/>
            <a:miter lim="800000"/>
            <a:headEnd type="none" w="med" len="med"/>
            <a:tailEnd type="none" w="med" len="med"/>
          </a:ln>
        </p:spPr>
      </p:cxnSp>
      <p:sp>
        <p:nvSpPr>
          <p:cNvPr id="7" name="TextBox 6"/>
          <p:cNvSpPr txBox="1"/>
          <p:nvPr/>
        </p:nvSpPr>
        <p:spPr>
          <a:xfrm>
            <a:off x="603250" y="354842"/>
            <a:ext cx="2339102" cy="307777"/>
          </a:xfrm>
          <a:prstGeom prst="rect">
            <a:avLst/>
          </a:prstGeom>
          <a:noFill/>
        </p:spPr>
        <p:txBody>
          <a:bodyPr wrap="none" rtlCol="0">
            <a:spAutoFit/>
          </a:bodyPr>
          <a:lstStyle/>
          <a:p>
            <a:r>
              <a:rPr lang="en-US" dirty="0">
                <a:solidFill>
                  <a:schemeClr val="tx1"/>
                </a:solidFill>
              </a:rPr>
              <a:t>VERTICAL INTEGRATION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07"/>
        <p:cNvGrpSpPr/>
        <p:nvPr/>
      </p:nvGrpSpPr>
      <p:grpSpPr>
        <a:xfrm>
          <a:off x="0" y="0"/>
          <a:ext cx="0" cy="0"/>
          <a:chOff x="0" y="0"/>
          <a:chExt cx="0" cy="0"/>
        </a:xfrm>
      </p:grpSpPr>
      <p:sp>
        <p:nvSpPr>
          <p:cNvPr id="208" name="Google Shape;208;p25"/>
          <p:cNvSpPr/>
          <p:nvPr/>
        </p:nvSpPr>
        <p:spPr>
          <a:xfrm>
            <a:off x="0" y="-13"/>
            <a:ext cx="9144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09" name="Google Shape;209;p25"/>
          <p:cNvSpPr txBox="1">
            <a:spLocks noGrp="1"/>
          </p:cNvSpPr>
          <p:nvPr>
            <p:ph type="title"/>
          </p:nvPr>
        </p:nvSpPr>
        <p:spPr>
          <a:xfrm>
            <a:off x="0" y="2193863"/>
            <a:ext cx="2708873" cy="2470245"/>
          </a:xfrm>
          <a:prstGeom prst="rect">
            <a:avLst/>
          </a:prstGeom>
          <a:noFill/>
          <a:ln>
            <a:noFill/>
          </a:ln>
        </p:spPr>
        <p:txBody>
          <a:bodyPr spcFirstLastPara="1" wrap="square" lIns="91425" tIns="45700" rIns="91425" bIns="91425" anchor="b" anchorCtr="0">
            <a:noAutofit/>
          </a:bodyPr>
          <a:lstStyle/>
          <a:p>
            <a:pPr marL="0" lvl="0" indent="0" algn="ctr" rtl="0">
              <a:lnSpc>
                <a:spcPct val="90000"/>
              </a:lnSpc>
              <a:spcBef>
                <a:spcPts val="0"/>
              </a:spcBef>
              <a:spcAft>
                <a:spcPts val="0"/>
              </a:spcAft>
              <a:buClr>
                <a:schemeClr val="dk2"/>
              </a:buClr>
              <a:buSzPts val="3800"/>
              <a:buFont typeface="Libre Franklin"/>
              <a:buNone/>
            </a:pPr>
            <a:r>
              <a:rPr lang="en-US" sz="6000" b="0" i="0" u="none" dirty="0">
                <a:solidFill>
                  <a:schemeClr val="dk2"/>
                </a:solidFill>
                <a:latin typeface="Libre Franklin"/>
                <a:ea typeface="Libre Franklin"/>
                <a:cs typeface="Libre Franklin"/>
                <a:sym typeface="Libre Franklin"/>
              </a:rPr>
              <a:t>Orbital Rim</a:t>
            </a:r>
            <a:endParaRPr sz="6600" dirty="0"/>
          </a:p>
        </p:txBody>
      </p:sp>
      <p:sp>
        <p:nvSpPr>
          <p:cNvPr id="210" name="Google Shape;210;p25"/>
          <p:cNvSpPr/>
          <p:nvPr/>
        </p:nvSpPr>
        <p:spPr>
          <a:xfrm>
            <a:off x="7321731" y="6356350"/>
            <a:ext cx="11937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1400"/>
              <a:buFont typeface="Libre Franklin"/>
              <a:buNone/>
            </a:pPr>
            <a:fld id="{00000000-1234-1234-1234-123412341234}" type="slidenum">
              <a:rPr lang="en-US" sz="1400" b="0" i="0" u="none" strike="noStrike" cap="none">
                <a:solidFill>
                  <a:schemeClr val="dk1"/>
                </a:solidFill>
                <a:latin typeface="Libre Franklin"/>
                <a:ea typeface="Libre Franklin"/>
                <a:cs typeface="Libre Franklin"/>
                <a:sym typeface="Libre Franklin"/>
              </a:rPr>
              <a:pPr marL="0" marR="0" lvl="0" indent="0" algn="ctr" rtl="0">
                <a:lnSpc>
                  <a:spcPct val="100000"/>
                </a:lnSpc>
                <a:spcBef>
                  <a:spcPts val="0"/>
                </a:spcBef>
                <a:spcAft>
                  <a:spcPts val="0"/>
                </a:spcAft>
                <a:buClr>
                  <a:schemeClr val="dk1"/>
                </a:buClr>
                <a:buSzPts val="1400"/>
                <a:buFont typeface="Libre Franklin"/>
                <a:buNone/>
              </a:pPr>
              <a:t>7</a:t>
            </a:fld>
            <a:endParaRPr sz="1400" b="0" i="0" u="none" strike="noStrike" cap="none">
              <a:solidFill>
                <a:schemeClr val="dk1"/>
              </a:solidFill>
              <a:latin typeface="Libre Franklin"/>
              <a:ea typeface="Libre Franklin"/>
              <a:cs typeface="Libre Franklin"/>
              <a:sym typeface="Libre Franklin"/>
            </a:endParaRPr>
          </a:p>
        </p:txBody>
      </p:sp>
      <p:pic>
        <p:nvPicPr>
          <p:cNvPr id="211" name="Google Shape;211;p25" descr="R.jpeg"/>
          <p:cNvPicPr preferRelativeResize="0">
            <a:picLocks noGrp="1"/>
          </p:cNvPicPr>
          <p:nvPr>
            <p:ph type="body" idx="1"/>
          </p:nvPr>
        </p:nvPicPr>
        <p:blipFill rotWithShape="1">
          <a:blip r:embed="rId3">
            <a:alphaModFix/>
          </a:blip>
          <a:srcRect/>
          <a:stretch/>
        </p:blipFill>
        <p:spPr>
          <a:xfrm>
            <a:off x="3246580" y="936370"/>
            <a:ext cx="5487987" cy="4712277"/>
          </a:xfrm>
          <a:prstGeom prst="rect">
            <a:avLst/>
          </a:prstGeom>
          <a:noFill/>
          <a:ln>
            <a:noFill/>
          </a:ln>
        </p:spPr>
      </p:pic>
      <p:cxnSp>
        <p:nvCxnSpPr>
          <p:cNvPr id="212" name="Google Shape;212;p25"/>
          <p:cNvCxnSpPr/>
          <p:nvPr/>
        </p:nvCxnSpPr>
        <p:spPr>
          <a:xfrm>
            <a:off x="3573462" y="1417637"/>
            <a:ext cx="0" cy="4022700"/>
          </a:xfrm>
          <a:prstGeom prst="straightConnector1">
            <a:avLst/>
          </a:prstGeom>
          <a:noFill/>
          <a:ln w="15875" cap="flat" cmpd="sng">
            <a:solidFill>
              <a:schemeClr val="dk1"/>
            </a:solidFill>
            <a:prstDash val="solid"/>
            <a:miter lim="800000"/>
            <a:headEnd type="none" w="med" len="med"/>
            <a:tailEnd type="none" w="med" len="med"/>
          </a:ln>
        </p:spPr>
      </p:cxnSp>
      <p:sp>
        <p:nvSpPr>
          <p:cNvPr id="7" name="TextBox 6"/>
          <p:cNvSpPr txBox="1"/>
          <p:nvPr/>
        </p:nvSpPr>
        <p:spPr>
          <a:xfrm>
            <a:off x="603250" y="354842"/>
            <a:ext cx="2339102" cy="307777"/>
          </a:xfrm>
          <a:prstGeom prst="rect">
            <a:avLst/>
          </a:prstGeom>
          <a:noFill/>
        </p:spPr>
        <p:txBody>
          <a:bodyPr wrap="none" rtlCol="0">
            <a:spAutoFit/>
          </a:bodyPr>
          <a:lstStyle/>
          <a:p>
            <a:r>
              <a:rPr lang="en-US" dirty="0">
                <a:solidFill>
                  <a:schemeClr val="tx1"/>
                </a:solidFill>
              </a:rPr>
              <a:t>VERTICAL INTEGRATION</a:t>
            </a:r>
          </a:p>
        </p:txBody>
      </p:sp>
      <p:pic>
        <p:nvPicPr>
          <p:cNvPr id="8" name="Google Shape;94;p13"/>
          <p:cNvPicPr preferRelativeResize="0"/>
          <p:nvPr/>
        </p:nvPicPr>
        <p:blipFill>
          <a:blip r:embed="rId4">
            <a:alphaModFix/>
          </a:blip>
          <a:stretch>
            <a:fillRect/>
          </a:stretch>
        </p:blipFill>
        <p:spPr>
          <a:xfrm>
            <a:off x="8202587" y="0"/>
            <a:ext cx="941415" cy="9553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16"/>
        <p:cNvGrpSpPr/>
        <p:nvPr/>
      </p:nvGrpSpPr>
      <p:grpSpPr>
        <a:xfrm>
          <a:off x="0" y="0"/>
          <a:ext cx="0" cy="0"/>
          <a:chOff x="0" y="0"/>
          <a:chExt cx="0" cy="0"/>
        </a:xfrm>
      </p:grpSpPr>
      <p:sp>
        <p:nvSpPr>
          <p:cNvPr id="217" name="Google Shape;217;p26"/>
          <p:cNvSpPr/>
          <p:nvPr/>
        </p:nvSpPr>
        <p:spPr>
          <a:xfrm>
            <a:off x="0" y="0"/>
            <a:ext cx="9144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18" name="Google Shape;218;p26"/>
          <p:cNvSpPr txBox="1">
            <a:spLocks noGrp="1"/>
          </p:cNvSpPr>
          <p:nvPr>
            <p:ph type="title"/>
          </p:nvPr>
        </p:nvSpPr>
        <p:spPr>
          <a:xfrm>
            <a:off x="422836" y="819150"/>
            <a:ext cx="2699801" cy="2975100"/>
          </a:xfrm>
          <a:prstGeom prst="rect">
            <a:avLst/>
          </a:prstGeom>
          <a:noFill/>
          <a:ln>
            <a:noFill/>
          </a:ln>
        </p:spPr>
        <p:txBody>
          <a:bodyPr spcFirstLastPara="1" wrap="square" lIns="91425" tIns="45700" rIns="91425" bIns="91425" anchor="b" anchorCtr="0">
            <a:noAutofit/>
          </a:bodyPr>
          <a:lstStyle/>
          <a:p>
            <a:pPr marL="0" lvl="0" indent="0" algn="ctr" rtl="0">
              <a:lnSpc>
                <a:spcPct val="90000"/>
              </a:lnSpc>
              <a:spcBef>
                <a:spcPts val="0"/>
              </a:spcBef>
              <a:spcAft>
                <a:spcPts val="0"/>
              </a:spcAft>
              <a:buClr>
                <a:schemeClr val="dk2"/>
              </a:buClr>
              <a:buSzPts val="3800"/>
              <a:buFont typeface="Libre Franklin"/>
              <a:buNone/>
            </a:pPr>
            <a:r>
              <a:rPr lang="en-US" sz="6000" b="0" i="0" u="none" dirty="0">
                <a:solidFill>
                  <a:schemeClr val="dk2"/>
                </a:solidFill>
                <a:latin typeface="Libre Franklin"/>
                <a:ea typeface="Libre Franklin"/>
                <a:cs typeface="Libre Franklin"/>
                <a:sym typeface="Libre Franklin"/>
              </a:rPr>
              <a:t>Orbital apex</a:t>
            </a:r>
            <a:endParaRPr sz="6600" dirty="0"/>
          </a:p>
        </p:txBody>
      </p:sp>
      <p:sp>
        <p:nvSpPr>
          <p:cNvPr id="219" name="Google Shape;219;p26"/>
          <p:cNvSpPr/>
          <p:nvPr/>
        </p:nvSpPr>
        <p:spPr>
          <a:xfrm>
            <a:off x="7321731" y="6356350"/>
            <a:ext cx="1193700" cy="365100"/>
          </a:xfrm>
          <a:prstGeom prst="ellipse">
            <a:avLst/>
          </a:prstGeom>
          <a:solidFill>
            <a:schemeClr val="accent1"/>
          </a:soli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1400"/>
              <a:buFont typeface="Libre Franklin"/>
              <a:buNone/>
            </a:pPr>
            <a:fld id="{00000000-1234-1234-1234-123412341234}" type="slidenum">
              <a:rPr lang="en-US" sz="1400" b="0" i="0" u="none" strike="noStrike" cap="none">
                <a:solidFill>
                  <a:schemeClr val="dk1"/>
                </a:solidFill>
                <a:latin typeface="Libre Franklin"/>
                <a:ea typeface="Libre Franklin"/>
                <a:cs typeface="Libre Franklin"/>
                <a:sym typeface="Libre Franklin"/>
              </a:rPr>
              <a:pPr marL="0" marR="0" lvl="0" indent="0" algn="ctr" rtl="0">
                <a:lnSpc>
                  <a:spcPct val="100000"/>
                </a:lnSpc>
                <a:spcBef>
                  <a:spcPts val="0"/>
                </a:spcBef>
                <a:spcAft>
                  <a:spcPts val="0"/>
                </a:spcAft>
                <a:buClr>
                  <a:schemeClr val="dk1"/>
                </a:buClr>
                <a:buSzPts val="1400"/>
                <a:buFont typeface="Libre Franklin"/>
                <a:buNone/>
              </a:pPr>
              <a:t>8</a:t>
            </a:fld>
            <a:endParaRPr sz="1400" b="0" i="0" u="none" strike="noStrike" cap="none">
              <a:solidFill>
                <a:schemeClr val="dk1"/>
              </a:solidFill>
              <a:latin typeface="Libre Franklin"/>
              <a:ea typeface="Libre Franklin"/>
              <a:cs typeface="Libre Franklin"/>
              <a:sym typeface="Libre Franklin"/>
            </a:endParaRPr>
          </a:p>
        </p:txBody>
      </p:sp>
      <p:pic>
        <p:nvPicPr>
          <p:cNvPr id="220" name="Google Shape;220;p26" descr="2c26db92599e694305421e7b34cc97.png"/>
          <p:cNvPicPr preferRelativeResize="0">
            <a:picLocks noGrp="1"/>
          </p:cNvPicPr>
          <p:nvPr>
            <p:ph type="body" idx="1"/>
          </p:nvPr>
        </p:nvPicPr>
        <p:blipFill rotWithShape="1">
          <a:blip r:embed="rId3">
            <a:alphaModFix/>
          </a:blip>
          <a:srcRect/>
          <a:stretch/>
        </p:blipFill>
        <p:spPr>
          <a:xfrm>
            <a:off x="3752874" y="637308"/>
            <a:ext cx="5262575" cy="5274064"/>
          </a:xfrm>
          <a:prstGeom prst="rect">
            <a:avLst/>
          </a:prstGeom>
          <a:noFill/>
          <a:ln>
            <a:noFill/>
          </a:ln>
        </p:spPr>
      </p:pic>
      <p:cxnSp>
        <p:nvCxnSpPr>
          <p:cNvPr id="221" name="Google Shape;221;p26"/>
          <p:cNvCxnSpPr/>
          <p:nvPr/>
        </p:nvCxnSpPr>
        <p:spPr>
          <a:xfrm>
            <a:off x="3573462" y="1417637"/>
            <a:ext cx="0" cy="4022700"/>
          </a:xfrm>
          <a:prstGeom prst="straightConnector1">
            <a:avLst/>
          </a:prstGeom>
          <a:noFill/>
          <a:ln w="15875" cap="flat" cmpd="sng">
            <a:solidFill>
              <a:schemeClr val="dk1"/>
            </a:solidFill>
            <a:prstDash val="solid"/>
            <a:miter lim="800000"/>
            <a:headEnd type="none" w="med" len="med"/>
            <a:tailEnd type="none" w="med" len="med"/>
          </a:ln>
        </p:spPr>
      </p:cxnSp>
      <p:sp>
        <p:nvSpPr>
          <p:cNvPr id="7" name="TextBox 6"/>
          <p:cNvSpPr txBox="1"/>
          <p:nvPr/>
        </p:nvSpPr>
        <p:spPr>
          <a:xfrm>
            <a:off x="603250" y="354842"/>
            <a:ext cx="2339102" cy="307777"/>
          </a:xfrm>
          <a:prstGeom prst="rect">
            <a:avLst/>
          </a:prstGeom>
          <a:noFill/>
        </p:spPr>
        <p:txBody>
          <a:bodyPr wrap="none" rtlCol="0">
            <a:spAutoFit/>
          </a:bodyPr>
          <a:lstStyle/>
          <a:p>
            <a:r>
              <a:rPr lang="en-US" dirty="0">
                <a:solidFill>
                  <a:schemeClr val="tx1"/>
                </a:solidFill>
              </a:rPr>
              <a:t>VERTICAL INTEGRATION</a:t>
            </a:r>
          </a:p>
        </p:txBody>
      </p:sp>
      <p:pic>
        <p:nvPicPr>
          <p:cNvPr id="8" name="Google Shape;94;p13"/>
          <p:cNvPicPr preferRelativeResize="0"/>
          <p:nvPr/>
        </p:nvPicPr>
        <p:blipFill>
          <a:blip r:embed="rId4">
            <a:alphaModFix/>
          </a:blip>
          <a:stretch>
            <a:fillRect/>
          </a:stretch>
        </p:blipFill>
        <p:spPr>
          <a:xfrm>
            <a:off x="8202587" y="0"/>
            <a:ext cx="941415" cy="9553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27"/>
          <p:cNvSpPr/>
          <p:nvPr/>
        </p:nvSpPr>
        <p:spPr>
          <a:xfrm>
            <a:off x="0" y="136478"/>
            <a:ext cx="9144000" cy="6858000"/>
          </a:xfrm>
          <a:prstGeom prst="rect">
            <a:avLst/>
          </a:prstGeom>
          <a:solidFill>
            <a:srgbClr val="345F6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27" name="Google Shape;227;p27"/>
          <p:cNvSpPr/>
          <p:nvPr/>
        </p:nvSpPr>
        <p:spPr>
          <a:xfrm>
            <a:off x="357187" y="479425"/>
            <a:ext cx="8429700" cy="5899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28" name="Google Shape;228;p27"/>
          <p:cNvSpPr/>
          <p:nvPr/>
        </p:nvSpPr>
        <p:spPr>
          <a:xfrm>
            <a:off x="6457950" y="6356350"/>
            <a:ext cx="2057400" cy="365100"/>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Libre Franklin"/>
              <a:buNone/>
            </a:pPr>
            <a:fld id="{00000000-1234-1234-1234-123412341234}" type="slidenum">
              <a:rPr lang="en-US" sz="1400" b="0" i="0" u="none">
                <a:solidFill>
                  <a:srgbClr val="FFFFFF"/>
                </a:solidFill>
                <a:latin typeface="Libre Franklin"/>
                <a:ea typeface="Libre Franklin"/>
                <a:cs typeface="Libre Franklin"/>
                <a:sym typeface="Libre Franklin"/>
              </a:rPr>
              <a:pPr marL="0" marR="0" lvl="0" indent="0" algn="ctr" rtl="0">
                <a:lnSpc>
                  <a:spcPct val="100000"/>
                </a:lnSpc>
                <a:spcBef>
                  <a:spcPts val="0"/>
                </a:spcBef>
                <a:spcAft>
                  <a:spcPts val="0"/>
                </a:spcAft>
                <a:buClr>
                  <a:srgbClr val="FFFFFF"/>
                </a:buClr>
                <a:buSzPts val="1400"/>
                <a:buFont typeface="Libre Franklin"/>
                <a:buNone/>
              </a:pPr>
              <a:t>9</a:t>
            </a:fld>
            <a:endParaRPr/>
          </a:p>
        </p:txBody>
      </p:sp>
      <p:pic>
        <p:nvPicPr>
          <p:cNvPr id="229" name="Google Shape;229;p27"/>
          <p:cNvPicPr preferRelativeResize="0">
            <a:picLocks noGrp="1"/>
          </p:cNvPicPr>
          <p:nvPr>
            <p:ph type="body" idx="1"/>
          </p:nvPr>
        </p:nvPicPr>
        <p:blipFill rotWithShape="1">
          <a:blip r:embed="rId3">
            <a:alphaModFix/>
          </a:blip>
          <a:srcRect/>
          <a:stretch/>
        </p:blipFill>
        <p:spPr>
          <a:xfrm>
            <a:off x="482600" y="955675"/>
            <a:ext cx="8178900" cy="4946700"/>
          </a:xfrm>
          <a:prstGeom prst="rect">
            <a:avLst/>
          </a:prstGeom>
          <a:noFill/>
          <a:ln>
            <a:noFill/>
          </a:ln>
        </p:spPr>
      </p:pic>
      <p:sp>
        <p:nvSpPr>
          <p:cNvPr id="6" name="TextBox 5"/>
          <p:cNvSpPr txBox="1"/>
          <p:nvPr/>
        </p:nvSpPr>
        <p:spPr>
          <a:xfrm>
            <a:off x="357187" y="193923"/>
            <a:ext cx="2339102" cy="307777"/>
          </a:xfrm>
          <a:prstGeom prst="rect">
            <a:avLst/>
          </a:prstGeom>
          <a:noFill/>
        </p:spPr>
        <p:txBody>
          <a:bodyPr wrap="none" rtlCol="0">
            <a:spAutoFit/>
          </a:bodyPr>
          <a:lstStyle/>
          <a:p>
            <a:r>
              <a:rPr lang="en-US" dirty="0">
                <a:solidFill>
                  <a:schemeClr val="tx1"/>
                </a:solidFill>
              </a:rPr>
              <a:t>VERTICAL INTEGRATION</a:t>
            </a:r>
          </a:p>
        </p:txBody>
      </p:sp>
      <p:pic>
        <p:nvPicPr>
          <p:cNvPr id="7" name="Google Shape;94;p13"/>
          <p:cNvPicPr preferRelativeResize="0"/>
          <p:nvPr/>
        </p:nvPicPr>
        <p:blipFill>
          <a:blip r:embed="rId4">
            <a:alphaModFix/>
          </a:blip>
          <a:stretch>
            <a:fillRect/>
          </a:stretch>
        </p:blipFill>
        <p:spPr>
          <a:xfrm>
            <a:off x="8354987" y="152400"/>
            <a:ext cx="941415" cy="955343"/>
          </a:xfrm>
          <a:prstGeom prst="rect">
            <a:avLst/>
          </a:prstGeom>
          <a:noFill/>
          <a:ln>
            <a:noFill/>
          </a:ln>
        </p:spPr>
      </p:pic>
    </p:spTree>
  </p:cSld>
  <p:clrMapOvr>
    <a:masterClrMapping/>
  </p:clrMapOvr>
</p:sld>
</file>

<file path=ppt/theme/theme1.xml><?xml version="1.0" encoding="utf-8"?>
<a:theme xmlns:a="http://schemas.openxmlformats.org/drawingml/2006/main" name="Equity">
  <a:themeElements>
    <a:clrScheme name="default">
      <a:dk1>
        <a:srgbClr val="FFFFFF"/>
      </a:dk1>
      <a:lt1>
        <a:srgbClr val="000000"/>
      </a:lt1>
      <a:dk2>
        <a:srgbClr val="E9E5DC"/>
      </a:dk2>
      <a:lt2>
        <a:srgbClr val="696464"/>
      </a:lt2>
      <a:accent1>
        <a:srgbClr val="D34817"/>
      </a:accent1>
      <a:accent2>
        <a:srgbClr val="9B2D1F"/>
      </a:accent2>
      <a:accent3>
        <a:srgbClr val="000000"/>
      </a:accent3>
      <a:accent4>
        <a:srgbClr val="D34817"/>
      </a:accent4>
      <a:accent5>
        <a:srgbClr val="9B2D1F"/>
      </a:accent5>
      <a:accent6>
        <a:srgbClr val="000000"/>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TotalTime>
  <Words>758</Words>
  <Application>Microsoft Office PowerPoint</Application>
  <PresentationFormat>On-screen Show (4:3)</PresentationFormat>
  <Paragraphs>263</Paragraphs>
  <Slides>50</Slides>
  <Notes>43</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Equity</vt:lpstr>
      <vt:lpstr>PowerPoint Presentation</vt:lpstr>
      <vt:lpstr>SEQUENCE OF LECTURE</vt:lpstr>
      <vt:lpstr>Learning Objectives </vt:lpstr>
      <vt:lpstr>ANATOMY</vt:lpstr>
      <vt:lpstr>PowerPoint Presentation</vt:lpstr>
      <vt:lpstr>Orbital walls</vt:lpstr>
      <vt:lpstr>Orbital Rim</vt:lpstr>
      <vt:lpstr>Orbital apex</vt:lpstr>
      <vt:lpstr>PowerPoint Presentation</vt:lpstr>
      <vt:lpstr>Orbital contents</vt:lpstr>
      <vt:lpstr>Orbital Pathologies </vt:lpstr>
      <vt:lpstr>Symptoms of orbital diseases </vt:lpstr>
      <vt:lpstr>Signs of orbital disease</vt:lpstr>
      <vt:lpstr>1. Soft tissue involvement </vt:lpstr>
      <vt:lpstr>2. Proptosis </vt:lpstr>
      <vt:lpstr>PowerPoint Presentation</vt:lpstr>
      <vt:lpstr>Psuedoproptopsis</vt:lpstr>
      <vt:lpstr>Exorbitism</vt:lpstr>
      <vt:lpstr>Classification of Proptosis</vt:lpstr>
      <vt:lpstr>1. Axial proptosis</vt:lpstr>
      <vt:lpstr>2. Non axial proptosis</vt:lpstr>
      <vt:lpstr>Causes of proptosis:</vt:lpstr>
      <vt:lpstr>PowerPoint Presentation</vt:lpstr>
      <vt:lpstr>3. Enophthalmos </vt:lpstr>
      <vt:lpstr>4. Defective ocular motility  </vt:lpstr>
      <vt:lpstr>5. Optic disc edema </vt:lpstr>
      <vt:lpstr>Investigations </vt:lpstr>
      <vt:lpstr>Orbital infectious/ inflammatory disorders</vt:lpstr>
      <vt:lpstr>Orbital Septum</vt:lpstr>
      <vt:lpstr>1. Preseptal cellulitis</vt:lpstr>
      <vt:lpstr>PowerPoint Presentation</vt:lpstr>
      <vt:lpstr>2. Orbital cellulitis</vt:lpstr>
      <vt:lpstr>PowerPoint Presentation</vt:lpstr>
      <vt:lpstr>PowerPoint Presentation</vt:lpstr>
      <vt:lpstr>Investigations</vt:lpstr>
      <vt:lpstr> Treatment</vt:lpstr>
      <vt:lpstr>Complications</vt:lpstr>
      <vt:lpstr>Difference b/w Preseptal &amp; Orbital Cellulitis</vt:lpstr>
      <vt:lpstr>PowerPoint Presentation</vt:lpstr>
      <vt:lpstr>IDIOPATHIC ORBITAL INFLAMMATORY DISEASE</vt:lpstr>
      <vt:lpstr>Cavernous Sinus Thrombosis</vt:lpstr>
      <vt:lpstr>CAVERNOUS SINUS THROMBOSIS</vt:lpstr>
      <vt:lpstr>PowerPoint Presentation</vt:lpstr>
      <vt:lpstr>PowerPoint Presentation</vt:lpstr>
      <vt:lpstr> RESEARCH AND ARTIFICIAL INTELLIGENCE</vt:lpstr>
      <vt:lpstr>PowerPoint Presentation</vt:lpstr>
      <vt:lpstr>SCENARIO:</vt:lpstr>
      <vt:lpstr>SOURCE: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Rida Fatima Jafar</dc:creator>
  <cp:lastModifiedBy>sidra jabeen</cp:lastModifiedBy>
  <cp:revision>37</cp:revision>
  <dcterms:modified xsi:type="dcterms:W3CDTF">2025-03-06T04:22:23Z</dcterms:modified>
</cp:coreProperties>
</file>