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rlito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7b6484023_0_2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337b6484023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7b6484023_0_2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37b6484023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7b6484023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337b648402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7b6484023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37b648402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37b6484023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37b648402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7b6484023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337b648402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7b6484023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337b648402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7b6484023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337b648402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37b6484023_0_3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337b6484023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37b6484023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337b648402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37b6484023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337b648402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37b6484023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337b648402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37b6484023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337b648402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37b6484023_0_3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337b6484023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37b6484023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337b648402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37b6484023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337b648402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37b6484023_0_3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337b6484023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37b6484023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337b648402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37b6484023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337b648402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37b6484023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337b648402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37b6484023_0_3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337b6484023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37b6484023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337b6484023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37b6484023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337b6484023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37b6484023_0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337b6484023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37b6484023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337b648402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37b6484023_0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337b6484023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37b6484023_0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337b6484023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37b6484023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337b648402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37b6484023_0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337b6484023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37b6484023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337b6484023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37b6484023_0_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337b6484023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7b6484023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337b648402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37b6484023_0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337b648402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37b6484023_0_4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337b6484023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7b648402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337b64840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7b6484023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37b648402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7b6484023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37b648402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14585" y="1526489"/>
            <a:ext cx="10762800" cy="4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None/>
              <a:defRPr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b="0" i="0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%2Fjcm11216406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Herpes Simplex Virus Infections</a:t>
            </a:r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29000" cy="49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Latent Infection</a:t>
            </a:r>
            <a:r>
              <a:rPr lang="en-US" sz="2400"/>
              <a:t>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Age of Presentation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Mostly occurs in </a:t>
            </a:r>
            <a:r>
              <a:rPr lang="en-US" b="1"/>
              <a:t>adults</a:t>
            </a:r>
            <a:r>
              <a:rPr lang="en-US"/>
              <a:t>, particularly those who are </a:t>
            </a:r>
            <a:r>
              <a:rPr lang="en-US" b="1"/>
              <a:t>immunocompromised</a:t>
            </a:r>
            <a:r>
              <a:rPr lang="en-US"/>
              <a:t>.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Can be triggered by factors such as:</a:t>
            </a:r>
            <a:endParaRPr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/>
              <a:t>Trauma</a:t>
            </a:r>
            <a:endParaRPr sz="24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/>
              <a:t>Allergies</a:t>
            </a:r>
            <a:endParaRPr sz="24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 b="1"/>
              <a:t>Exposure to ultraviolet light</a:t>
            </a:r>
            <a:endParaRPr sz="2400" b="1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 b="1"/>
              <a:t>Upper respiratory tract infections</a:t>
            </a:r>
            <a:endParaRPr sz="2400" b="1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/>
              <a:t>Pregnancy</a:t>
            </a:r>
            <a:r>
              <a:rPr lang="en-US" sz="2400"/>
              <a:t> and </a:t>
            </a:r>
            <a:r>
              <a:rPr lang="en-US" sz="2400" b="1"/>
              <a:t>menstruation</a:t>
            </a:r>
            <a:endParaRPr sz="2400" b="1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Exposure to </a:t>
            </a:r>
            <a:r>
              <a:rPr lang="en-US" sz="2400" b="1"/>
              <a:t>extremes of temperature</a:t>
            </a:r>
            <a:r>
              <a:rPr lang="en-US" sz="2400"/>
              <a:t>.</a:t>
            </a:r>
            <a:endParaRPr sz="2400" b="1"/>
          </a:p>
        </p:txBody>
      </p:sp>
      <p:sp>
        <p:nvSpPr>
          <p:cNvPr id="171" name="Google Shape;171;p24"/>
          <p:cNvSpPr txBox="1"/>
          <p:nvPr/>
        </p:nvSpPr>
        <p:spPr>
          <a:xfrm>
            <a:off x="9403200" y="166250"/>
            <a:ext cx="26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Herpes Simplex Virus Infections</a:t>
            </a:r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29000" cy="49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Reactivation of the Virus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virus reactivates at the site of </a:t>
            </a:r>
            <a:r>
              <a:rPr lang="en-US" sz="2600" b="1"/>
              <a:t>primary inoculation</a:t>
            </a:r>
            <a:r>
              <a:rPr lang="en-US" sz="2600"/>
              <a:t> or in adjacent mucosa innervated by the same </a:t>
            </a:r>
            <a:r>
              <a:rPr lang="en-US" sz="2600" b="1"/>
              <a:t>ganglion</a:t>
            </a:r>
            <a:r>
              <a:rPr lang="en-US" sz="2600"/>
              <a:t>.</a:t>
            </a:r>
            <a:endParaRPr sz="2600"/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Presentation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Groups of small vesicles (1 to 3 mm in size) appear.</a:t>
            </a:r>
            <a:endParaRPr sz="2600" b="1"/>
          </a:p>
        </p:txBody>
      </p:sp>
      <p:sp>
        <p:nvSpPr>
          <p:cNvPr id="178" name="Google Shape;178;p25"/>
          <p:cNvSpPr txBox="1"/>
          <p:nvPr/>
        </p:nvSpPr>
        <p:spPr>
          <a:xfrm>
            <a:off x="9403200" y="166250"/>
            <a:ext cx="26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Oral Candidiasis (Thrush)</a:t>
            </a:r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515600" cy="5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: Fungal infection caused by 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Candida albicans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Candida albicans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is a normal component of the oral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flora but can cause disease under certain conditions.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Predisposing Factors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Immunosuppression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(e.g., due to medications, diseases like HIV).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Antibiotic use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(which disrupts the normal microbial balance).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Clinical Presentation (Thrush)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Most common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presentation of oral candidiasis.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Characterized by a 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superficial, curd-like white inflammatory membrane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 membrane can be 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scraped off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revealing an 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erythematous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(red) base underneath.</a:t>
            </a:r>
            <a:endParaRPr sz="2400"/>
          </a:p>
        </p:txBody>
      </p:sp>
      <p:pic>
        <p:nvPicPr>
          <p:cNvPr id="192" name="Google Shape;19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2250" y="647979"/>
            <a:ext cx="3779750" cy="24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 txBox="1"/>
          <p:nvPr/>
        </p:nvSpPr>
        <p:spPr>
          <a:xfrm>
            <a:off x="9403200" y="166250"/>
            <a:ext cx="26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Fibroma</a:t>
            </a:r>
            <a:endParaRPr/>
          </a:p>
        </p:txBody>
      </p:sp>
      <p:sp>
        <p:nvSpPr>
          <p:cNvPr id="199" name="Google Shape;199;p28"/>
          <p:cNvSpPr txBox="1"/>
          <p:nvPr/>
        </p:nvSpPr>
        <p:spPr>
          <a:xfrm>
            <a:off x="955987" y="1690700"/>
            <a:ext cx="106650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Submucosal Nodular Fibrous Tissue Masses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Formed due to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chronic irritation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leading to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reactive connective tissue hyperplasia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Site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commonly found on the buccal mucosa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surgical excision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mass.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Removal of the source of irritation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prevent recurrence.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17875" y="3005900"/>
            <a:ext cx="3749400" cy="26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/>
          <p:nvPr/>
        </p:nvSpPr>
        <p:spPr>
          <a:xfrm>
            <a:off x="9403200" y="166250"/>
            <a:ext cx="26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Pyogenic Granuloma</a:t>
            </a:r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Pedunculated Masses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Characteristics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Red to purple in color.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Richly vascular.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Often </a:t>
            </a:r>
            <a:r>
              <a:rPr lang="en-US" sz="2600" b="1"/>
              <a:t>ulcerated</a:t>
            </a:r>
            <a:r>
              <a:rPr lang="en-US" sz="2600"/>
              <a:t>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Most Common Site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Gingiva</a:t>
            </a:r>
            <a:r>
              <a:rPr lang="en-US" sz="2600"/>
              <a:t>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Histologic Features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Dense proliferation of </a:t>
            </a:r>
            <a:r>
              <a:rPr lang="en-US" sz="2600" b="1"/>
              <a:t>immature vessels</a:t>
            </a:r>
            <a:r>
              <a:rPr lang="en-US" sz="2600"/>
              <a:t> similar to those found in </a:t>
            </a:r>
            <a:r>
              <a:rPr lang="en-US" sz="2600" b="1"/>
              <a:t>granulation tissue</a:t>
            </a:r>
            <a:r>
              <a:rPr lang="en-US" sz="2600"/>
              <a:t>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Treatment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Char char="○"/>
            </a:pPr>
            <a:r>
              <a:rPr lang="en-US" sz="2600" b="1"/>
              <a:t>Complete surgical excision</a:t>
            </a:r>
            <a:r>
              <a:rPr lang="en-US" sz="2600"/>
              <a:t> is the definitive treatment.</a:t>
            </a:r>
            <a:endParaRPr sz="2600"/>
          </a:p>
        </p:txBody>
      </p:sp>
      <p:pic>
        <p:nvPicPr>
          <p:cNvPr id="208" name="Google Shape;20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4844" y="1616723"/>
            <a:ext cx="4997160" cy="282525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 txBox="1"/>
          <p:nvPr/>
        </p:nvSpPr>
        <p:spPr>
          <a:xfrm>
            <a:off x="9403200" y="166250"/>
            <a:ext cx="26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0" descr="Typical pictures of leukoplakias and erythroplakias. a | Shows an... |  Download Scientific Diagram"/>
          <p:cNvPicPr preferRelativeResize="0"/>
          <p:nvPr/>
        </p:nvPicPr>
        <p:blipFill rotWithShape="1">
          <a:blip r:embed="rId3">
            <a:alphaModFix/>
          </a:blip>
          <a:srcRect r="50843"/>
          <a:stretch/>
        </p:blipFill>
        <p:spPr>
          <a:xfrm>
            <a:off x="8483554" y="633400"/>
            <a:ext cx="3708446" cy="62246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Leukoplakia</a:t>
            </a:r>
            <a:endParaRPr/>
          </a:p>
        </p:txBody>
      </p:sp>
      <p:sp>
        <p:nvSpPr>
          <p:cNvPr id="216" name="Google Shape;216;p30"/>
          <p:cNvSpPr txBox="1"/>
          <p:nvPr/>
        </p:nvSpPr>
        <p:spPr>
          <a:xfrm>
            <a:off x="838200" y="1579425"/>
            <a:ext cx="76455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patch or plaque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 be scraped off.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 be clinically or pathologically characterized as any other disease.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Precancerous Nature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Until proven otherwise by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histologic evaluation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all leukoplakias must be considered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precancerous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Histologic Features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Hyperplastic squamous epithelium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Hyperkeratosis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dysplasia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 be present.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9875075" y="166250"/>
            <a:ext cx="219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Erythroplakia</a:t>
            </a:r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252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Characteristics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Red, velvety, eroded, and may present as a flat or slightly depressed area.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Risk of Malignancy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High risk of malignancy.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Etiology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b="1"/>
              <a:t>Multifactorial</a:t>
            </a:r>
            <a:r>
              <a:rPr lang="en-US"/>
              <a:t>; however, </a:t>
            </a:r>
            <a:r>
              <a:rPr lang="en-US" b="1"/>
              <a:t>tobacco use</a:t>
            </a:r>
            <a:r>
              <a:rPr lang="en-US"/>
              <a:t> is the most common risk factor for both </a:t>
            </a:r>
            <a:r>
              <a:rPr lang="en-US" b="1"/>
              <a:t>leukoplakia</a:t>
            </a:r>
            <a:r>
              <a:rPr lang="en-US"/>
              <a:t> and </a:t>
            </a:r>
            <a:r>
              <a:rPr lang="en-US" b="1"/>
              <a:t>erythroplakia</a:t>
            </a:r>
            <a:r>
              <a:rPr lang="en-US"/>
              <a:t>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Histologic Features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May show </a:t>
            </a:r>
            <a:r>
              <a:rPr lang="en-US" b="1"/>
              <a:t>dysplastic squamous epithelium</a:t>
            </a:r>
            <a:r>
              <a:rPr lang="en-US"/>
              <a:t> or </a:t>
            </a:r>
            <a:r>
              <a:rPr lang="en-US" b="1"/>
              <a:t>carcinoma in situ</a:t>
            </a:r>
            <a:r>
              <a:rPr lang="en-US"/>
              <a:t>.</a:t>
            </a:r>
            <a:endParaRPr/>
          </a:p>
        </p:txBody>
      </p:sp>
      <p:pic>
        <p:nvPicPr>
          <p:cNvPr id="224" name="Google Shape;224;p31" descr="Typical pictures of leukoplakias and erythroplakias. a | Shows an... |  Download Scientific Diagram"/>
          <p:cNvPicPr preferRelativeResize="0"/>
          <p:nvPr/>
        </p:nvPicPr>
        <p:blipFill rotWithShape="1">
          <a:blip r:embed="rId3">
            <a:alphaModFix/>
          </a:blip>
          <a:srcRect l="48914"/>
          <a:stretch/>
        </p:blipFill>
        <p:spPr>
          <a:xfrm>
            <a:off x="8091075" y="535549"/>
            <a:ext cx="4128527" cy="63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/>
          <p:nvPr/>
        </p:nvSpPr>
        <p:spPr>
          <a:xfrm>
            <a:off x="9875075" y="166250"/>
            <a:ext cx="219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Epidemiology </a:t>
            </a:r>
            <a:endParaRPr/>
          </a:p>
        </p:txBody>
      </p:sp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Characteristics</a:t>
            </a:r>
            <a:r>
              <a:rPr lang="en-US"/>
              <a:t>:</a:t>
            </a:r>
            <a:endParaRPr/>
          </a:p>
          <a:p>
            <a:pPr marL="914400" lvl="1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Velvety red plaques.</a:t>
            </a:r>
            <a:endParaRPr sz="2600"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Prevalence</a:t>
            </a:r>
            <a:r>
              <a:rPr lang="en-US"/>
              <a:t>:</a:t>
            </a:r>
            <a:endParaRPr/>
          </a:p>
          <a:p>
            <a:pPr marL="914400" lvl="1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Ranges from </a:t>
            </a:r>
            <a:r>
              <a:rPr lang="en-US" sz="2600" b="1"/>
              <a:t>0.01% to 0.21%</a:t>
            </a:r>
            <a:r>
              <a:rPr lang="en-US" sz="2600"/>
              <a:t>.</a:t>
            </a:r>
            <a:endParaRPr sz="2600"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Risk of Malignancy</a:t>
            </a:r>
            <a:r>
              <a:rPr lang="en-US"/>
              <a:t>:</a:t>
            </a:r>
            <a:endParaRPr/>
          </a:p>
          <a:p>
            <a:pPr marL="914400" lvl="1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90% of cases</a:t>
            </a:r>
            <a:r>
              <a:rPr lang="en-US" sz="2600"/>
              <a:t> show </a:t>
            </a:r>
            <a:r>
              <a:rPr lang="en-US" sz="2600" b="1"/>
              <a:t>severe dysplasia</a:t>
            </a:r>
            <a:r>
              <a:rPr lang="en-US" sz="2600"/>
              <a:t> or </a:t>
            </a:r>
            <a:r>
              <a:rPr lang="en-US" sz="2600" b="1"/>
              <a:t>frank malignancy</a:t>
            </a:r>
            <a:r>
              <a:rPr lang="en-US" sz="2600"/>
              <a:t>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Leukoplakia vs Erythroplakia</a:t>
            </a:r>
            <a:r>
              <a:rPr lang="en-US"/>
              <a:t>:</a:t>
            </a:r>
            <a:endParaRPr/>
          </a:p>
          <a:p>
            <a:pPr marL="457200" lvl="0" indent="-393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The </a:t>
            </a:r>
            <a:r>
              <a:rPr lang="en-US" b="1"/>
              <a:t>prevalence of leukoplakias</a:t>
            </a:r>
            <a:r>
              <a:rPr lang="en-US"/>
              <a:t> is higher compared to erythroplakia.</a:t>
            </a:r>
            <a:endParaRPr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However, </a:t>
            </a:r>
            <a:r>
              <a:rPr lang="en-US" b="1"/>
              <a:t>most white lesions</a:t>
            </a:r>
            <a:r>
              <a:rPr lang="en-US"/>
              <a:t> (leukoplakias) are not </a:t>
            </a:r>
            <a:r>
              <a:rPr lang="en-US" b="1"/>
              <a:t>malignant</a:t>
            </a:r>
            <a:r>
              <a:rPr lang="en-US"/>
              <a:t> or </a:t>
            </a:r>
            <a:r>
              <a:rPr lang="en-US" b="1"/>
              <a:t>premalignant</a:t>
            </a:r>
            <a:r>
              <a:rPr lang="en-US"/>
              <a:t>.</a:t>
            </a:r>
            <a:endParaRPr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Speckled or verrucous leukoplakias</a:t>
            </a:r>
            <a:r>
              <a:rPr lang="en-US"/>
              <a:t> have a higher likelihood of being </a:t>
            </a:r>
            <a:r>
              <a:rPr lang="en-US" b="1"/>
              <a:t>premalignant</a:t>
            </a:r>
            <a:r>
              <a:rPr lang="en-US"/>
              <a:t>.</a:t>
            </a:r>
            <a:endParaRPr/>
          </a:p>
        </p:txBody>
      </p:sp>
      <p:sp>
        <p:nvSpPr>
          <p:cNvPr id="232" name="Google Shape;232;p32"/>
          <p:cNvSpPr txBox="1"/>
          <p:nvPr/>
        </p:nvSpPr>
        <p:spPr>
          <a:xfrm>
            <a:off x="9308827" y="166250"/>
            <a:ext cx="275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Epidemiology </a:t>
            </a:r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Progression to Carcinoma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A study of </a:t>
            </a:r>
            <a:r>
              <a:rPr lang="en-US" b="1"/>
              <a:t>257 patients</a:t>
            </a:r>
            <a:r>
              <a:rPr lang="en-US"/>
              <a:t> with oral leukoplakia found that </a:t>
            </a:r>
            <a:r>
              <a:rPr lang="en-US" b="1"/>
              <a:t>17.5% developed carcinoma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The </a:t>
            </a:r>
            <a:r>
              <a:rPr lang="en-US" b="1"/>
              <a:t>time from diagnosis</a:t>
            </a:r>
            <a:r>
              <a:rPr lang="en-US"/>
              <a:t> (of either epithelial dysplasia or hyperkeratosis) to carcinoma ranged from </a:t>
            </a:r>
            <a:r>
              <a:rPr lang="en-US" b="1"/>
              <a:t>6 months to 39 years</a:t>
            </a:r>
            <a:r>
              <a:rPr lang="en-US"/>
              <a:t>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sp>
        <p:nvSpPr>
          <p:cNvPr id="239" name="Google Shape;239;p33"/>
          <p:cNvSpPr txBox="1"/>
          <p:nvPr/>
        </p:nvSpPr>
        <p:spPr>
          <a:xfrm>
            <a:off x="9308827" y="166250"/>
            <a:ext cx="275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Squamous Cell Carcinoma</a:t>
            </a:r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Any single lesion that persists more than 3 weeks, especially if red, ulcerated, or a lump with or without induration (i.e., the RULE mnemonic), should be regarded with suspicion and a histopathological diagnosis established.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Most common malignancy of the oral cavity.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Long-term survival rate has been less than 50% for the past 50 years.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 txBox="1"/>
          <p:nvPr/>
        </p:nvSpPr>
        <p:spPr>
          <a:xfrm>
            <a:off x="9308827" y="166250"/>
            <a:ext cx="275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1597025" y="-3208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Oral Cavity &amp; Salivary Gland Pathology</a:t>
            </a:r>
            <a:endParaRPr sz="6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597025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GASTROINTESTINAL HEPATOBILIARY &amp; PARASITOLOGY II Module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year MBBS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Mudassira Zahid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Professor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 of Pathology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 descr="The Oral Cavity: Structures &amp; Functions | Study.c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684" y="3268038"/>
            <a:ext cx="3557443" cy="358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 descr="1: Oral Structures and Tissues | Pocket Dentist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5121" y="3268038"/>
            <a:ext cx="3676606" cy="3581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/>
          <p:nvPr/>
        </p:nvSpPr>
        <p:spPr>
          <a:xfrm>
            <a:off x="3158650" y="1215400"/>
            <a:ext cx="4404300" cy="467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5"/>
          <p:cNvSpPr/>
          <p:nvPr/>
        </p:nvSpPr>
        <p:spPr>
          <a:xfrm>
            <a:off x="28500" y="1876025"/>
            <a:ext cx="12038700" cy="495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 </a:t>
            </a:r>
            <a:endParaRPr/>
          </a:p>
        </p:txBody>
      </p:sp>
      <p:sp>
        <p:nvSpPr>
          <p:cNvPr id="254" name="Google Shape;254;p35"/>
          <p:cNvSpPr txBox="1"/>
          <p:nvPr/>
        </p:nvSpPr>
        <p:spPr>
          <a:xfrm>
            <a:off x="3102864" y="1179576"/>
            <a:ext cx="4821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Distinct Pathogenic Pathways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5" name="Google Shape;255;p35"/>
          <p:cNvCxnSpPr/>
          <p:nvPr/>
        </p:nvCxnSpPr>
        <p:spPr>
          <a:xfrm flipH="1">
            <a:off x="2874360" y="1682496"/>
            <a:ext cx="768000" cy="8169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6" name="Google Shape;256;p35"/>
          <p:cNvSpPr txBox="1"/>
          <p:nvPr/>
        </p:nvSpPr>
        <p:spPr>
          <a:xfrm>
            <a:off x="609600" y="2195800"/>
            <a:ext cx="4233600" cy="3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Factors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Chronic alcohol and tobacco users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Betel nut chewers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Mutations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TP53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p63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NOTCH1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mutations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5"/>
          <p:cNvSpPr txBox="1"/>
          <p:nvPr/>
        </p:nvSpPr>
        <p:spPr>
          <a:xfrm>
            <a:off x="5221226" y="1972050"/>
            <a:ext cx="6892800" cy="4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Sites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Tonsillar crypts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of the tongue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HPV Involvement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HPV-16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commonly associated.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HPV-positive tumors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overexpress p16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cyclin-dependent kinase inhibitor.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Prognosis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 with HPV-positive tumors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 a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prognosis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those with HPV-negative tumors.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5"/>
          <p:cNvSpPr txBox="1"/>
          <p:nvPr/>
        </p:nvSpPr>
        <p:spPr>
          <a:xfrm>
            <a:off x="9875075" y="166250"/>
            <a:ext cx="219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5"/>
          <p:cNvSpPr txBox="1"/>
          <p:nvPr/>
        </p:nvSpPr>
        <p:spPr>
          <a:xfrm>
            <a:off x="9080227" y="394850"/>
            <a:ext cx="275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p35"/>
          <p:cNvCxnSpPr/>
          <p:nvPr/>
        </p:nvCxnSpPr>
        <p:spPr>
          <a:xfrm>
            <a:off x="4841700" y="2190600"/>
            <a:ext cx="0" cy="443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35"/>
          <p:cNvCxnSpPr/>
          <p:nvPr/>
        </p:nvCxnSpPr>
        <p:spPr>
          <a:xfrm>
            <a:off x="7141560" y="1682496"/>
            <a:ext cx="768000" cy="8169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19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Microscopy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Can show a range of differentiation, from well-differentiated keratinizing neoplasms to poorly differentiated or even </a:t>
            </a:r>
            <a:r>
              <a:rPr lang="en-US" b="1"/>
              <a:t>anaplastic tumors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The tumor </a:t>
            </a:r>
            <a:r>
              <a:rPr lang="en-US" b="1"/>
              <a:t>infiltrates locally</a:t>
            </a:r>
            <a:r>
              <a:rPr lang="en-US"/>
              <a:t> before metastasizing.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600" b="1"/>
          </a:p>
        </p:txBody>
      </p:sp>
      <p:sp>
        <p:nvSpPr>
          <p:cNvPr id="279" name="Google Shape;279;p37"/>
          <p:cNvSpPr txBox="1"/>
          <p:nvPr/>
        </p:nvSpPr>
        <p:spPr>
          <a:xfrm>
            <a:off x="9875075" y="166250"/>
            <a:ext cx="219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7"/>
          <p:cNvSpPr txBox="1">
            <a:spLocks noGrp="1"/>
          </p:cNvSpPr>
          <p:nvPr>
            <p:ph type="body" idx="1"/>
          </p:nvPr>
        </p:nvSpPr>
        <p:spPr>
          <a:xfrm>
            <a:off x="6516475" y="1825625"/>
            <a:ext cx="5419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Metastasis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Common metastasis sites include: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Cervical lymph nodes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Mediastinal lymph nodes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Lungs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Liver</a:t>
            </a:r>
            <a:endParaRPr b="1"/>
          </a:p>
        </p:txBody>
      </p:sp>
      <p:cxnSp>
        <p:nvCxnSpPr>
          <p:cNvPr id="281" name="Google Shape;281;p37"/>
          <p:cNvCxnSpPr/>
          <p:nvPr/>
        </p:nvCxnSpPr>
        <p:spPr>
          <a:xfrm>
            <a:off x="6320250" y="1907475"/>
            <a:ext cx="0" cy="396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2" name="Google Shape;282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88450" y="3795000"/>
            <a:ext cx="2878800" cy="30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Treatment </a:t>
            </a:r>
            <a:endParaRPr/>
          </a:p>
        </p:txBody>
      </p:sp>
      <p:sp>
        <p:nvSpPr>
          <p:cNvPr id="288" name="Google Shape;288;p38"/>
          <p:cNvSpPr txBox="1">
            <a:spLocks noGrp="1"/>
          </p:cNvSpPr>
          <p:nvPr>
            <p:ph type="body" idx="1"/>
          </p:nvPr>
        </p:nvSpPr>
        <p:spPr>
          <a:xfrm>
            <a:off x="838200" y="1595463"/>
            <a:ext cx="105156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Radiotherapy</a:t>
            </a:r>
            <a:r>
              <a:rPr lang="en-US" sz="2400" dirty="0"/>
              <a:t>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 dirty="0"/>
              <a:t>External beam radiation (teletherapy)</a:t>
            </a:r>
            <a:r>
              <a:rPr lang="en-US" sz="2400" dirty="0"/>
              <a:t> or </a:t>
            </a:r>
            <a:r>
              <a:rPr lang="en-US" sz="2400" b="1" dirty="0"/>
              <a:t>interstitial therapy</a:t>
            </a:r>
            <a:r>
              <a:rPr lang="en-US" sz="2400" dirty="0"/>
              <a:t> (e.g., </a:t>
            </a:r>
            <a:r>
              <a:rPr lang="en-US" sz="2400" b="1" dirty="0"/>
              <a:t>brachytherapy</a:t>
            </a:r>
            <a:r>
              <a:rPr lang="en-US" sz="2400" dirty="0"/>
              <a:t>, </a:t>
            </a:r>
            <a:r>
              <a:rPr lang="en-US" sz="2400" b="1" dirty="0" err="1"/>
              <a:t>plesiotherapy</a:t>
            </a:r>
            <a:r>
              <a:rPr lang="en-US" sz="2400" dirty="0"/>
              <a:t>) can be used.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 dirty="0"/>
              <a:t>Brachytherapy (Interstitial Therapy)</a:t>
            </a:r>
            <a:r>
              <a:rPr lang="en-US" sz="2400" dirty="0"/>
              <a:t>:</a:t>
            </a:r>
            <a:br>
              <a:rPr lang="en-US" sz="2400" dirty="0"/>
            </a:br>
            <a:endParaRPr sz="2400"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b="1" dirty="0"/>
              <a:t>Implants of iridium (</a:t>
            </a:r>
            <a:r>
              <a:rPr lang="en-US" b="1" dirty="0" err="1"/>
              <a:t>Ir</a:t>
            </a:r>
            <a:r>
              <a:rPr lang="en-US" b="1" dirty="0"/>
              <a:t> 192)</a:t>
            </a:r>
            <a:r>
              <a:rPr lang="en-US" dirty="0"/>
              <a:t> are often used for a few days, delivering a radiation dose equivalent to teletherapy but confined to the lesion and surrounding area.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b="1" dirty="0" err="1"/>
              <a:t>Plesiotherapy</a:t>
            </a:r>
            <a:r>
              <a:rPr lang="en-US" dirty="0"/>
              <a:t> causes fewer complications and is suitable only for tumors smaller than </a:t>
            </a:r>
            <a:r>
              <a:rPr lang="en-US" b="1" dirty="0"/>
              <a:t>2 cm</a:t>
            </a:r>
            <a:r>
              <a:rPr lang="en-US" dirty="0"/>
              <a:t> and located in selected areas (e.g., </a:t>
            </a:r>
            <a:r>
              <a:rPr lang="en-US" b="1" dirty="0"/>
              <a:t>nonmelanoma skin cancer</a:t>
            </a:r>
            <a:r>
              <a:rPr lang="en-US" dirty="0"/>
              <a:t>).</a:t>
            </a:r>
            <a:endParaRPr sz="2400" dirty="0"/>
          </a:p>
        </p:txBody>
      </p:sp>
      <p:sp>
        <p:nvSpPr>
          <p:cNvPr id="289" name="Google Shape;289;p38"/>
          <p:cNvSpPr txBox="1"/>
          <p:nvPr/>
        </p:nvSpPr>
        <p:spPr>
          <a:xfrm>
            <a:off x="9220200" y="152400"/>
            <a:ext cx="305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8"/>
          <p:cNvSpPr txBox="1"/>
          <p:nvPr/>
        </p:nvSpPr>
        <p:spPr>
          <a:xfrm>
            <a:off x="11155800" y="6316600"/>
            <a:ext cx="17616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Treatment </a:t>
            </a:r>
            <a:endParaRPr/>
          </a:p>
        </p:txBody>
      </p:sp>
      <p:sp>
        <p:nvSpPr>
          <p:cNvPr id="296" name="Google Shape;296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Radiotherapy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○"/>
            </a:pPr>
            <a:r>
              <a:rPr lang="en-US" b="1"/>
              <a:t>Recent Advancements</a:t>
            </a:r>
            <a:r>
              <a:rPr lang="en-US"/>
              <a:t>:</a:t>
            </a:r>
            <a:br>
              <a:rPr lang="en-US"/>
            </a:br>
            <a:endParaRPr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Newer modalities have been developed to deliver more </a:t>
            </a:r>
            <a:r>
              <a:rPr lang="en-US" sz="2400" b="1"/>
              <a:t>precise radiation doses</a:t>
            </a:r>
            <a:r>
              <a:rPr lang="en-US" sz="2400"/>
              <a:t> while reducing morbidity and minimizing exposure to healthy tissue. These include:</a:t>
            </a:r>
            <a:endParaRPr sz="2400"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 b="1"/>
              <a:t>Proton therapy</a:t>
            </a:r>
            <a:endParaRPr sz="2400" b="1"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 b="1"/>
              <a:t>Image-guided intensity-modulated radiation therapy</a:t>
            </a:r>
            <a:endParaRPr sz="2400" b="1"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 b="1"/>
              <a:t>Stereotactic body radiotherapy</a:t>
            </a:r>
            <a:endParaRPr sz="2400" b="1"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b="1"/>
              <a:t>Chemoradiation</a:t>
            </a:r>
            <a:r>
              <a:rPr lang="en-US" sz="2400"/>
              <a:t> (e.g., </a:t>
            </a:r>
            <a:r>
              <a:rPr lang="en-US" sz="2400" b="1"/>
              <a:t>cisplatin</a:t>
            </a:r>
            <a:r>
              <a:rPr lang="en-US" sz="2400"/>
              <a:t>)</a:t>
            </a:r>
            <a:endParaRPr sz="240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 b="1"/>
          </a:p>
        </p:txBody>
      </p:sp>
      <p:sp>
        <p:nvSpPr>
          <p:cNvPr id="297" name="Google Shape;297;p39"/>
          <p:cNvSpPr txBox="1"/>
          <p:nvPr/>
        </p:nvSpPr>
        <p:spPr>
          <a:xfrm>
            <a:off x="9220200" y="152400"/>
            <a:ext cx="305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0" descr="Salivary Glands Anatomy | Memorial Sloan Kettering Cancer Cen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993" y="1240992"/>
            <a:ext cx="7620000" cy="507682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0"/>
          <p:cNvSpPr txBox="1">
            <a:spLocks noGrp="1"/>
          </p:cNvSpPr>
          <p:nvPr>
            <p:ph type="ctrTitle"/>
          </p:nvPr>
        </p:nvSpPr>
        <p:spPr>
          <a:xfrm>
            <a:off x="7619999" y="1108509"/>
            <a:ext cx="41979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Salivary Gland Lesions </a:t>
            </a:r>
            <a:endParaRPr/>
          </a:p>
        </p:txBody>
      </p:sp>
      <p:sp>
        <p:nvSpPr>
          <p:cNvPr id="304" name="Google Shape;304;p40"/>
          <p:cNvSpPr txBox="1"/>
          <p:nvPr/>
        </p:nvSpPr>
        <p:spPr>
          <a:xfrm>
            <a:off x="9544775" y="152400"/>
            <a:ext cx="238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SPIRAL INTEGRATION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Epidemiology </a:t>
            </a:r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b="1"/>
              <a:t>Salivary Gland Neoplasms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Account for </a:t>
            </a:r>
            <a:r>
              <a:rPr lang="en-US" b="1"/>
              <a:t>6% of all head and neck tumors</a:t>
            </a:r>
            <a:r>
              <a:rPr lang="en-US"/>
              <a:t>.</a:t>
            </a:r>
            <a:br>
              <a:rPr lang="en-US"/>
            </a:b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Incidence</a:t>
            </a:r>
            <a:r>
              <a:rPr lang="en-US"/>
              <a:t>:</a:t>
            </a:r>
            <a:br>
              <a:rPr lang="en-US"/>
            </a:b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Overall incidence</a:t>
            </a:r>
            <a:r>
              <a:rPr lang="en-US" sz="2600"/>
              <a:t>: Approximately </a:t>
            </a:r>
            <a:r>
              <a:rPr lang="en-US" sz="2600" b="1"/>
              <a:t>5.5 cases per 100,000 individuals</a:t>
            </a:r>
            <a:r>
              <a:rPr lang="en-US" sz="2600"/>
              <a:t> in the United States.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Malignant neoplasms</a:t>
            </a:r>
            <a:r>
              <a:rPr lang="en-US" sz="2600"/>
              <a:t>: Account for </a:t>
            </a:r>
            <a:r>
              <a:rPr lang="en-US" sz="2600" b="1"/>
              <a:t>0.9 cases per 100,000</a:t>
            </a:r>
            <a:r>
              <a:rPr lang="en-US" sz="2600"/>
              <a:t> individuals.</a:t>
            </a:r>
            <a:endParaRPr/>
          </a:p>
        </p:txBody>
      </p:sp>
      <p:sp>
        <p:nvSpPr>
          <p:cNvPr id="311" name="Google Shape;311;p41"/>
          <p:cNvSpPr txBox="1"/>
          <p:nvPr/>
        </p:nvSpPr>
        <p:spPr>
          <a:xfrm>
            <a:off x="9296400" y="152400"/>
            <a:ext cx="34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1"/>
          <p:cNvSpPr txBox="1"/>
          <p:nvPr/>
        </p:nvSpPr>
        <p:spPr>
          <a:xfrm>
            <a:off x="11155800" y="6316600"/>
            <a:ext cx="17616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Epidemiology </a:t>
            </a:r>
            <a:endParaRPr/>
          </a:p>
        </p:txBody>
      </p:sp>
      <p:sp>
        <p:nvSpPr>
          <p:cNvPr id="318" name="Google Shape;318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Mortality</a:t>
            </a:r>
            <a:r>
              <a:rPr lang="en-US" sz="2400"/>
              <a:t>:</a:t>
            </a:r>
            <a:br>
              <a:rPr lang="en-US" sz="2400"/>
            </a:b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Mortality from malignant salivary gland neoplasms varies by </a:t>
            </a:r>
            <a:r>
              <a:rPr lang="en-US" b="1"/>
              <a:t>stage</a:t>
            </a:r>
            <a:r>
              <a:rPr lang="en-US"/>
              <a:t> and </a:t>
            </a:r>
            <a:r>
              <a:rPr lang="en-US" b="1"/>
              <a:t>pathology</a:t>
            </a:r>
            <a:r>
              <a:rPr lang="en-US"/>
              <a:t>.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The overall </a:t>
            </a:r>
            <a:r>
              <a:rPr lang="en-US" b="1"/>
              <a:t>5-year survival rate</a:t>
            </a:r>
            <a:r>
              <a:rPr lang="en-US"/>
              <a:t> for malignant cases is </a:t>
            </a:r>
            <a:r>
              <a:rPr lang="en-US" b="1"/>
              <a:t>72%</a:t>
            </a:r>
            <a:r>
              <a:rPr lang="en-US"/>
              <a:t>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Age of Presentation</a:t>
            </a:r>
            <a:r>
              <a:rPr lang="en-US" sz="2400"/>
              <a:t>:</a:t>
            </a:r>
            <a:br>
              <a:rPr lang="en-US" sz="2400"/>
            </a:b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b="1"/>
              <a:t>Salivary gland neoplasms</a:t>
            </a:r>
            <a:r>
              <a:rPr lang="en-US"/>
              <a:t> most commonly appear in the </a:t>
            </a:r>
            <a:r>
              <a:rPr lang="en-US" b="1"/>
              <a:t>sixth decade of life</a:t>
            </a:r>
            <a:r>
              <a:rPr lang="en-US"/>
              <a:t>.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b="1"/>
              <a:t>Malignant lesions</a:t>
            </a:r>
            <a:r>
              <a:rPr lang="en-US"/>
              <a:t> typically present after </a:t>
            </a:r>
            <a:r>
              <a:rPr lang="en-US" b="1"/>
              <a:t>age 60 years</a:t>
            </a:r>
            <a:r>
              <a:rPr lang="en-US"/>
              <a:t>.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b="1"/>
              <a:t>Benign lesions</a:t>
            </a:r>
            <a:r>
              <a:rPr lang="en-US"/>
              <a:t> usually present in patients older than </a:t>
            </a:r>
            <a:r>
              <a:rPr lang="en-US" b="1"/>
              <a:t>40 years</a:t>
            </a:r>
            <a:r>
              <a:rPr lang="en-US"/>
              <a:t>.</a:t>
            </a:r>
            <a:endParaRPr/>
          </a:p>
          <a:p>
            <a:pPr marL="228600" lvl="0" indent="-50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/>
          </a:p>
        </p:txBody>
      </p:sp>
      <p:sp>
        <p:nvSpPr>
          <p:cNvPr id="319" name="Google Shape;319;p42"/>
          <p:cNvSpPr txBox="1"/>
          <p:nvPr/>
        </p:nvSpPr>
        <p:spPr>
          <a:xfrm>
            <a:off x="9296400" y="152400"/>
            <a:ext cx="34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Classification </a:t>
            </a:r>
            <a:endParaRPr/>
          </a:p>
        </p:txBody>
      </p:sp>
      <p:pic>
        <p:nvPicPr>
          <p:cNvPr id="325" name="Google Shape;325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978025"/>
            <a:ext cx="12192000" cy="38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3"/>
          <p:cNvSpPr txBox="1"/>
          <p:nvPr/>
        </p:nvSpPr>
        <p:spPr>
          <a:xfrm>
            <a:off x="9875075" y="166250"/>
            <a:ext cx="219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Pleomorphic Adenoma</a:t>
            </a:r>
            <a:endParaRPr/>
          </a:p>
        </p:txBody>
      </p:sp>
      <p:pic>
        <p:nvPicPr>
          <p:cNvPr id="332" name="Google Shape;332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84300" y="320150"/>
            <a:ext cx="6107700" cy="25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4"/>
          <p:cNvSpPr txBox="1"/>
          <p:nvPr/>
        </p:nvSpPr>
        <p:spPr>
          <a:xfrm>
            <a:off x="838200" y="1690700"/>
            <a:ext cx="10971600" cy="50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Clinical Features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Painless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slow-growing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discrete masses.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commonly occur in the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parotid gland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submandibular gland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Benign Tumors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tumors exhibit both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epithelial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mesenchymal differentiation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Molecular Features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tumors consistently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overexpress the transcription factor PLAG1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4"/>
          <p:cNvSpPr txBox="1"/>
          <p:nvPr/>
        </p:nvSpPr>
        <p:spPr>
          <a:xfrm>
            <a:off x="9875075" y="13850"/>
            <a:ext cx="219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Pleomorphic Adenoma</a:t>
            </a:r>
            <a:endParaRPr/>
          </a:p>
        </p:txBody>
      </p:sp>
      <p:sp>
        <p:nvSpPr>
          <p:cNvPr id="340" name="Google Shape;340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Gross Features</a:t>
            </a:r>
            <a:r>
              <a:rPr lang="en-US" sz="2400"/>
              <a:t>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Rounded, well-demarcated masses, typically </a:t>
            </a:r>
            <a:r>
              <a:rPr lang="en-US" sz="2400" b="1"/>
              <a:t>less than 6 cm</a:t>
            </a:r>
            <a:r>
              <a:rPr lang="en-US" sz="2400"/>
              <a:t> in greatest dimension.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Encapsulated</a:t>
            </a:r>
            <a:r>
              <a:rPr lang="en-US" sz="2400"/>
              <a:t>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Cut Surface</a:t>
            </a:r>
            <a:r>
              <a:rPr lang="en-US" sz="2400"/>
              <a:t>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Gray-white appearance with areas of </a:t>
            </a:r>
            <a:r>
              <a:rPr lang="en-US" sz="2400" b="1"/>
              <a:t>myxoid</a:t>
            </a:r>
            <a:r>
              <a:rPr lang="en-US" sz="2400"/>
              <a:t> and </a:t>
            </a:r>
            <a:r>
              <a:rPr lang="en-US" sz="2400" b="1"/>
              <a:t>blue translucent chondroid (cartilage-like)</a:t>
            </a:r>
            <a:r>
              <a:rPr lang="en-US" sz="2400"/>
              <a:t> regions.</a:t>
            </a:r>
            <a:endParaRPr sz="2400"/>
          </a:p>
        </p:txBody>
      </p:sp>
      <p:sp>
        <p:nvSpPr>
          <p:cNvPr id="341" name="Google Shape;341;p45"/>
          <p:cNvSpPr txBox="1"/>
          <p:nvPr/>
        </p:nvSpPr>
        <p:spPr>
          <a:xfrm>
            <a:off x="9875075" y="166250"/>
            <a:ext cx="219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5"/>
          <p:cNvSpPr txBox="1"/>
          <p:nvPr/>
        </p:nvSpPr>
        <p:spPr>
          <a:xfrm>
            <a:off x="11155800" y="6316600"/>
            <a:ext cx="17616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Pleomorphic Adenoma</a:t>
            </a:r>
            <a:endParaRPr/>
          </a:p>
        </p:txBody>
      </p:sp>
      <p:sp>
        <p:nvSpPr>
          <p:cNvPr id="348" name="Google Shape;348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Microscopic Features</a:t>
            </a:r>
            <a:r>
              <a:rPr lang="en-US" sz="2400"/>
              <a:t>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The most striking histologic feature is the </a:t>
            </a:r>
            <a:r>
              <a:rPr lang="en-US" sz="2400" b="1"/>
              <a:t>heterogeneity</a:t>
            </a:r>
            <a:r>
              <a:rPr lang="en-US" sz="2400"/>
              <a:t> of the tumor.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Epithelial elements</a:t>
            </a:r>
            <a:r>
              <a:rPr lang="en-US" sz="2400"/>
              <a:t> resembling </a:t>
            </a:r>
            <a:r>
              <a:rPr lang="en-US" sz="2400" b="1"/>
              <a:t>ductal</a:t>
            </a:r>
            <a:r>
              <a:rPr lang="en-US" sz="2400"/>
              <a:t> or </a:t>
            </a:r>
            <a:r>
              <a:rPr lang="en-US" sz="2400" b="1"/>
              <a:t>myoepithelial cells</a:t>
            </a:r>
            <a:r>
              <a:rPr lang="en-US" sz="2400"/>
              <a:t> are arranged in: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Ducts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Acini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Irregular tubules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Strands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Sheets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These epithelial structures are typically dispersed within a </a:t>
            </a:r>
            <a:r>
              <a:rPr lang="en-US" sz="2400" b="1"/>
              <a:t>mesenchymal-like background</a:t>
            </a:r>
            <a:r>
              <a:rPr lang="en-US" sz="2400"/>
              <a:t> of loose </a:t>
            </a:r>
            <a:r>
              <a:rPr lang="en-US" sz="2400" b="1"/>
              <a:t>myxoid tissue</a:t>
            </a:r>
            <a:r>
              <a:rPr lang="en-US" sz="2400"/>
              <a:t> containing islands of </a:t>
            </a:r>
            <a:r>
              <a:rPr lang="en-US" sz="2400" b="1"/>
              <a:t>chondroid</a:t>
            </a:r>
            <a:r>
              <a:rPr lang="en-US" sz="2400"/>
              <a:t> and, rarely, foci of </a:t>
            </a:r>
            <a:r>
              <a:rPr lang="en-US" sz="2400" b="1"/>
              <a:t>ossification</a:t>
            </a:r>
            <a:r>
              <a:rPr lang="en-US" sz="2400"/>
              <a:t>.</a:t>
            </a:r>
            <a:endParaRPr sz="2400"/>
          </a:p>
        </p:txBody>
      </p:sp>
      <p:sp>
        <p:nvSpPr>
          <p:cNvPr id="349" name="Google Shape;349;p46"/>
          <p:cNvSpPr txBox="1"/>
          <p:nvPr/>
        </p:nvSpPr>
        <p:spPr>
          <a:xfrm>
            <a:off x="9875075" y="166250"/>
            <a:ext cx="219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Mucoepidermoid Carcinoma</a:t>
            </a:r>
            <a:endParaRPr/>
          </a:p>
        </p:txBody>
      </p:sp>
      <p:sp>
        <p:nvSpPr>
          <p:cNvPr id="355" name="Google Shape;355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/>
              <a:t>Composition</a:t>
            </a:r>
            <a:r>
              <a:rPr lang="en-US" sz="2400"/>
              <a:t>: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Composed of variable mixtures of: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Squamous cells</a:t>
            </a:r>
            <a:endParaRPr b="1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Mucus-secreting cells</a:t>
            </a:r>
            <a:endParaRPr b="1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Intermediate cells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Malignant Tumor</a:t>
            </a:r>
            <a:r>
              <a:rPr lang="en-US" sz="2400"/>
              <a:t>: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The </a:t>
            </a:r>
            <a:r>
              <a:rPr lang="en-US" sz="2400" b="1"/>
              <a:t>most common form</a:t>
            </a:r>
            <a:r>
              <a:rPr lang="en-US" sz="2400"/>
              <a:t> of </a:t>
            </a:r>
            <a:r>
              <a:rPr lang="en-US" sz="2400" b="1"/>
              <a:t>primary malignant tumor</a:t>
            </a:r>
            <a:r>
              <a:rPr lang="en-US" sz="2400"/>
              <a:t> of the salivary glands.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Molecular Features</a:t>
            </a:r>
            <a:r>
              <a:rPr lang="en-US" sz="2400"/>
              <a:t>: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Commonly associated with </a:t>
            </a:r>
            <a:r>
              <a:rPr lang="en-US" sz="2400" b="1"/>
              <a:t>chromosome rearrangements</a:t>
            </a:r>
            <a:r>
              <a:rPr lang="en-US" sz="2400"/>
              <a:t> involving </a:t>
            </a:r>
            <a:r>
              <a:rPr lang="en-US" sz="2400" b="1"/>
              <a:t>MAML2</a:t>
            </a:r>
            <a:r>
              <a:rPr lang="en-US" sz="2400"/>
              <a:t>.</a:t>
            </a:r>
            <a:endParaRPr sz="2400"/>
          </a:p>
        </p:txBody>
      </p:sp>
      <p:sp>
        <p:nvSpPr>
          <p:cNvPr id="356" name="Google Shape;356;p47"/>
          <p:cNvSpPr txBox="1"/>
          <p:nvPr/>
        </p:nvSpPr>
        <p:spPr>
          <a:xfrm>
            <a:off x="9875075" y="166250"/>
            <a:ext cx="219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7"/>
          <p:cNvSpPr txBox="1"/>
          <p:nvPr/>
        </p:nvSpPr>
        <p:spPr>
          <a:xfrm>
            <a:off x="6729225" y="1773250"/>
            <a:ext cx="4923300" cy="2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commonly occurs in: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Parotids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salivary glands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Minor salivary glands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8" name="Google Shape;358;p47"/>
          <p:cNvCxnSpPr>
            <a:stCxn id="355" idx="0"/>
          </p:cNvCxnSpPr>
          <p:nvPr/>
        </p:nvCxnSpPr>
        <p:spPr>
          <a:xfrm>
            <a:off x="6096000" y="1825625"/>
            <a:ext cx="0" cy="231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47"/>
          <p:cNvCxnSpPr/>
          <p:nvPr/>
        </p:nvCxnSpPr>
        <p:spPr>
          <a:xfrm>
            <a:off x="838200" y="4153625"/>
            <a:ext cx="10012200" cy="1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8"/>
          <p:cNvSpPr txBox="1">
            <a:spLocks noGrp="1"/>
          </p:cNvSpPr>
          <p:nvPr>
            <p:ph type="body" idx="1"/>
          </p:nvPr>
        </p:nvSpPr>
        <p:spPr>
          <a:xfrm>
            <a:off x="457200" y="1444625"/>
            <a:ext cx="11836800" cy="5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/>
              <a:t>Gross Features</a:t>
            </a:r>
            <a:r>
              <a:rPr lang="en-US" sz="2400"/>
              <a:t>: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Tumors can be as large as </a:t>
            </a:r>
            <a:r>
              <a:rPr lang="en-US" sz="2400" b="1"/>
              <a:t>8 cm in diameter</a:t>
            </a:r>
            <a:r>
              <a:rPr lang="en-US" sz="2400"/>
              <a:t>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Circumscribed</a:t>
            </a:r>
            <a:r>
              <a:rPr lang="en-US" sz="2400"/>
              <a:t> but lack well-defined capsules and are often </a:t>
            </a:r>
            <a:r>
              <a:rPr lang="en-US" sz="2400" b="1"/>
              <a:t>infiltrative</a:t>
            </a:r>
            <a:r>
              <a:rPr lang="en-US" sz="2400"/>
              <a:t>.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Cut Surface</a:t>
            </a:r>
            <a:r>
              <a:rPr lang="en-US" sz="2400"/>
              <a:t>: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Pale gray to white</a:t>
            </a:r>
            <a:r>
              <a:rPr lang="en-US" sz="2400"/>
              <a:t> in appearance, often demonstrating small </a:t>
            </a:r>
            <a:r>
              <a:rPr lang="en-US" sz="2400" b="1"/>
              <a:t>mucinous cysts</a:t>
            </a:r>
            <a:r>
              <a:rPr lang="en-US" sz="2400"/>
              <a:t>.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Microscopic Features</a:t>
            </a:r>
            <a:r>
              <a:rPr lang="en-US" sz="2400"/>
              <a:t>: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Contain </a:t>
            </a:r>
            <a:r>
              <a:rPr lang="en-US" sz="2400" b="1"/>
              <a:t>cords</a:t>
            </a:r>
            <a:r>
              <a:rPr lang="en-US" sz="2400"/>
              <a:t>, </a:t>
            </a:r>
            <a:r>
              <a:rPr lang="en-US" sz="2400" b="1"/>
              <a:t>sheets</a:t>
            </a:r>
            <a:r>
              <a:rPr lang="en-US" sz="2400"/>
              <a:t>, or </a:t>
            </a:r>
            <a:r>
              <a:rPr lang="en-US" sz="2400" b="1"/>
              <a:t>cysts</a:t>
            </a:r>
            <a:r>
              <a:rPr lang="en-US" sz="2400"/>
              <a:t> lined by: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Squamous cells</a:t>
            </a:r>
            <a:endParaRPr b="1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Mucous cells</a:t>
            </a:r>
            <a:endParaRPr b="1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Intermediate cells</a:t>
            </a:r>
            <a:endParaRPr b="1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Cytology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Tumor cells may appear </a:t>
            </a:r>
            <a:r>
              <a:rPr lang="en-US" b="1"/>
              <a:t>benign</a:t>
            </a:r>
            <a:r>
              <a:rPr lang="en-US"/>
              <a:t> or </a:t>
            </a:r>
            <a:r>
              <a:rPr lang="en-US" b="1"/>
              <a:t>highly anaplastic</a:t>
            </a:r>
            <a:r>
              <a:rPr lang="en-US"/>
              <a:t> and unmistakably </a:t>
            </a:r>
            <a:r>
              <a:rPr lang="en-US" b="1"/>
              <a:t>malignant</a:t>
            </a:r>
            <a:r>
              <a:rPr lang="en-US"/>
              <a:t>.</a:t>
            </a:r>
            <a:endParaRPr/>
          </a:p>
        </p:txBody>
      </p:sp>
      <p:sp>
        <p:nvSpPr>
          <p:cNvPr id="365" name="Google Shape;365;p48"/>
          <p:cNvSpPr txBox="1">
            <a:spLocks noGrp="1"/>
          </p:cNvSpPr>
          <p:nvPr>
            <p:ph type="title"/>
          </p:nvPr>
        </p:nvSpPr>
        <p:spPr>
          <a:xfrm>
            <a:off x="76200" y="365125"/>
            <a:ext cx="12044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Mucoepidermoid Carcinoma - Gross and Microscopic Features:</a:t>
            </a:r>
            <a:endParaRPr/>
          </a:p>
        </p:txBody>
      </p:sp>
      <p:sp>
        <p:nvSpPr>
          <p:cNvPr id="366" name="Google Shape;366;p48"/>
          <p:cNvSpPr txBox="1"/>
          <p:nvPr/>
        </p:nvSpPr>
        <p:spPr>
          <a:xfrm>
            <a:off x="9875075" y="166250"/>
            <a:ext cx="219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49"/>
          <p:cNvPicPr preferRelativeResize="0"/>
          <p:nvPr/>
        </p:nvPicPr>
        <p:blipFill rotWithShape="1">
          <a:blip r:embed="rId3">
            <a:alphaModFix/>
          </a:blip>
          <a:srcRect l="32855" t="18274" r="18376" b="17334"/>
          <a:stretch/>
        </p:blipFill>
        <p:spPr>
          <a:xfrm>
            <a:off x="1773382" y="415940"/>
            <a:ext cx="8472543" cy="628966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9"/>
          <p:cNvSpPr txBox="1"/>
          <p:nvPr/>
        </p:nvSpPr>
        <p:spPr>
          <a:xfrm>
            <a:off x="9875075" y="166250"/>
            <a:ext cx="219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0"/>
          <p:cNvSpPr/>
          <p:nvPr/>
        </p:nvSpPr>
        <p:spPr>
          <a:xfrm>
            <a:off x="5769725" y="1482775"/>
            <a:ext cx="6396900" cy="4026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Mucocele </a:t>
            </a:r>
            <a:endParaRPr/>
          </a:p>
        </p:txBody>
      </p:sp>
      <p:sp>
        <p:nvSpPr>
          <p:cNvPr id="379" name="Google Shape;379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30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Salivary Gland Duct Obstruction or Rupture:</a:t>
            </a:r>
            <a:endParaRPr sz="2400" b="1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Cause</a:t>
            </a:r>
            <a:r>
              <a:rPr lang="en-US" sz="2400"/>
              <a:t>:</a:t>
            </a:r>
            <a:br>
              <a:rPr lang="en-US" sz="2400"/>
            </a:br>
            <a:r>
              <a:rPr lang="en-US"/>
              <a:t>Results from either </a:t>
            </a:r>
            <a:r>
              <a:rPr lang="en-US" b="1"/>
              <a:t>blockage</a:t>
            </a:r>
            <a:r>
              <a:rPr lang="en-US"/>
              <a:t> or </a:t>
            </a:r>
            <a:r>
              <a:rPr lang="en-US" b="1"/>
              <a:t>rupture</a:t>
            </a:r>
            <a:r>
              <a:rPr lang="en-US"/>
              <a:t> of a salivary gland duct.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Consequence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b="1"/>
              <a:t>Leakage of saliva</a:t>
            </a:r>
            <a:r>
              <a:rPr lang="en-US"/>
              <a:t> into the surrounding </a:t>
            </a:r>
            <a:r>
              <a:rPr lang="en-US" b="1"/>
              <a:t>connective tissue stroma</a:t>
            </a:r>
            <a:r>
              <a:rPr lang="en-US"/>
              <a:t>.</a:t>
            </a:r>
            <a:endParaRPr/>
          </a:p>
        </p:txBody>
      </p:sp>
      <p:pic>
        <p:nvPicPr>
          <p:cNvPr id="380" name="Google Shape;380;p50"/>
          <p:cNvPicPr preferRelativeResize="0"/>
          <p:nvPr/>
        </p:nvPicPr>
        <p:blipFill rotWithShape="1">
          <a:blip r:embed="rId3">
            <a:alphaModFix/>
          </a:blip>
          <a:srcRect l="20719" t="24148" r="20182" b="29827"/>
          <a:stretch/>
        </p:blipFill>
        <p:spPr>
          <a:xfrm>
            <a:off x="5795225" y="1502863"/>
            <a:ext cx="6320574" cy="276738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0"/>
          <p:cNvSpPr txBox="1"/>
          <p:nvPr/>
        </p:nvSpPr>
        <p:spPr>
          <a:xfrm>
            <a:off x="5795225" y="4426550"/>
            <a:ext cx="6396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Mucoceles are pseudocysts lined by inflammatory granulation tissue or fibrous connective tissue and filled with mucin and inflammatory cells, particularly macrophages</a:t>
            </a:r>
            <a:endParaRPr/>
          </a:p>
        </p:txBody>
      </p:sp>
      <p:sp>
        <p:nvSpPr>
          <p:cNvPr id="382" name="Google Shape;382;p50"/>
          <p:cNvSpPr txBox="1"/>
          <p:nvPr/>
        </p:nvSpPr>
        <p:spPr>
          <a:xfrm>
            <a:off x="9875075" y="166250"/>
            <a:ext cx="219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3" name="Google Shape;383;p50"/>
          <p:cNvCxnSpPr/>
          <p:nvPr/>
        </p:nvCxnSpPr>
        <p:spPr>
          <a:xfrm>
            <a:off x="5769725" y="4318975"/>
            <a:ext cx="643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Sialadenitis.</a:t>
            </a:r>
            <a:endParaRPr/>
          </a:p>
        </p:txBody>
      </p:sp>
      <p:sp>
        <p:nvSpPr>
          <p:cNvPr id="389" name="Google Shape;389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Infection Following Ductal Obstruction:</a:t>
            </a:r>
            <a:endParaRPr sz="2400" b="1"/>
          </a:p>
          <a:p>
            <a:pPr marL="457200" lvl="0" indent="-3810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Cause</a:t>
            </a:r>
            <a:r>
              <a:rPr lang="en-US" sz="2400"/>
              <a:t>:</a:t>
            </a:r>
            <a:br>
              <a:rPr lang="en-US" sz="2400"/>
            </a:br>
            <a:endParaRPr sz="2400"/>
          </a:p>
          <a:p>
            <a:pPr marL="914400" lvl="1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Infection with </a:t>
            </a:r>
            <a:r>
              <a:rPr lang="en-US" b="1"/>
              <a:t>S. aureus</a:t>
            </a:r>
            <a:r>
              <a:rPr lang="en-US"/>
              <a:t> and </a:t>
            </a:r>
            <a:r>
              <a:rPr lang="en-US" b="1"/>
              <a:t>Streptococcus viridans</a:t>
            </a:r>
            <a:r>
              <a:rPr lang="en-US"/>
              <a:t> following </a:t>
            </a:r>
            <a:r>
              <a:rPr lang="en-US" b="1"/>
              <a:t>ductal obstruction</a:t>
            </a:r>
            <a:r>
              <a:rPr lang="en-US"/>
              <a:t> by </a:t>
            </a:r>
            <a:r>
              <a:rPr lang="en-US" b="1"/>
              <a:t>stones</a:t>
            </a:r>
            <a:r>
              <a:rPr lang="en-US"/>
              <a:t>.</a:t>
            </a:r>
            <a:endParaRPr/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Effects</a:t>
            </a:r>
            <a:r>
              <a:rPr lang="en-US" sz="2400"/>
              <a:t>:</a:t>
            </a:r>
            <a:br>
              <a:rPr lang="en-US" sz="2400"/>
            </a:br>
            <a:endParaRPr sz="2400"/>
          </a:p>
          <a:p>
            <a:pPr marL="914400" lvl="1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b="1"/>
              <a:t>Inflammation</a:t>
            </a:r>
            <a:r>
              <a:rPr lang="en-US"/>
              <a:t> of the affected glands.</a:t>
            </a:r>
            <a:endParaRPr/>
          </a:p>
          <a:p>
            <a:pPr marL="914400" lvl="1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b="1"/>
              <a:t>Interstitial inflammatory infiltrate</a:t>
            </a:r>
            <a:r>
              <a:rPr lang="en-US"/>
              <a:t>.</a:t>
            </a:r>
            <a:endParaRPr/>
          </a:p>
          <a:p>
            <a:pPr marL="914400" lvl="1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May progress to </a:t>
            </a:r>
            <a:r>
              <a:rPr lang="en-US" b="1"/>
              <a:t>overt suppurative necrosis</a:t>
            </a:r>
            <a:r>
              <a:rPr lang="en-US"/>
              <a:t> and </a:t>
            </a:r>
            <a:r>
              <a:rPr lang="en-US" b="1"/>
              <a:t>abscess formation</a:t>
            </a:r>
            <a:r>
              <a:rPr lang="en-US"/>
              <a:t>.</a:t>
            </a:r>
            <a:endParaRPr/>
          </a:p>
        </p:txBody>
      </p:sp>
      <p:sp>
        <p:nvSpPr>
          <p:cNvPr id="390" name="Google Shape;390;p51"/>
          <p:cNvSpPr txBox="1"/>
          <p:nvPr/>
        </p:nvSpPr>
        <p:spPr>
          <a:xfrm>
            <a:off x="9875075" y="166250"/>
            <a:ext cx="219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 </a:t>
            </a:r>
            <a:endParaRPr/>
          </a:p>
        </p:txBody>
      </p:sp>
      <p:sp>
        <p:nvSpPr>
          <p:cNvPr id="396" name="Google Shape;396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Oral Mucosal Lesions and Cancer:</a:t>
            </a:r>
            <a:endParaRPr sz="2400" b="1"/>
          </a:p>
          <a:p>
            <a:pPr marL="457200" lvl="0" indent="-3810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Aphthous Ulcers</a:t>
            </a:r>
            <a:r>
              <a:rPr lang="en-US" sz="2400"/>
              <a:t>:</a:t>
            </a:r>
            <a:endParaRPr sz="2400"/>
          </a:p>
          <a:p>
            <a:pPr marL="914400" lvl="1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Painful, </a:t>
            </a:r>
            <a:r>
              <a:rPr lang="en-US" b="1"/>
              <a:t>superficial ulcers</a:t>
            </a:r>
            <a:r>
              <a:rPr lang="en-US"/>
              <a:t> of </a:t>
            </a:r>
            <a:r>
              <a:rPr lang="en-US" b="1"/>
              <a:t>unknown etiology</a:t>
            </a:r>
            <a:r>
              <a:rPr lang="en-US"/>
              <a:t>.</a:t>
            </a:r>
            <a:endParaRPr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Fibromas and Pyogenic Granulomas</a:t>
            </a:r>
            <a:r>
              <a:rPr lang="en-US" sz="2400"/>
              <a:t>:</a:t>
            </a:r>
            <a:endParaRPr sz="2400"/>
          </a:p>
          <a:p>
            <a:pPr marL="914400" lvl="1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Common </a:t>
            </a:r>
            <a:r>
              <a:rPr lang="en-US" b="1"/>
              <a:t>reactive lesions</a:t>
            </a:r>
            <a:r>
              <a:rPr lang="en-US"/>
              <a:t> of the oral mucosa.</a:t>
            </a:r>
            <a:endParaRPr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Leukoplakia and Erythroplakia</a:t>
            </a:r>
            <a:r>
              <a:rPr lang="en-US" sz="2400"/>
              <a:t>:</a:t>
            </a:r>
            <a:endParaRPr sz="2400"/>
          </a:p>
          <a:p>
            <a:pPr marL="914400" lvl="1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b="1"/>
              <a:t>Oral mucosal lesions</a:t>
            </a:r>
            <a:r>
              <a:rPr lang="en-US"/>
              <a:t> that may undergo </a:t>
            </a:r>
            <a:r>
              <a:rPr lang="en-US" b="1"/>
              <a:t>malignant transformation</a:t>
            </a:r>
            <a:r>
              <a:rPr lang="en-US"/>
              <a:t>.</a:t>
            </a:r>
            <a:endParaRPr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Oral and Oropharyngeal Cancers</a:t>
            </a:r>
            <a:r>
              <a:rPr lang="en-US" sz="2400"/>
              <a:t>:</a:t>
            </a:r>
            <a:endParaRPr sz="2400"/>
          </a:p>
          <a:p>
            <a:pPr marL="914400" lvl="1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The majority are </a:t>
            </a:r>
            <a:r>
              <a:rPr lang="en-US" b="1"/>
              <a:t>squamous cell carcinomas (SCCs)</a:t>
            </a:r>
            <a:r>
              <a:rPr lang="en-US"/>
              <a:t>.</a:t>
            </a:r>
            <a:endParaRPr/>
          </a:p>
          <a:p>
            <a:pPr marL="914400" lvl="1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b="1"/>
              <a:t>Oral cavity SCCs</a:t>
            </a:r>
            <a:r>
              <a:rPr lang="en-US"/>
              <a:t> are strongly linked to </a:t>
            </a:r>
            <a:r>
              <a:rPr lang="en-US" b="1"/>
              <a:t>tobacco</a:t>
            </a:r>
            <a:r>
              <a:rPr lang="en-US"/>
              <a:t> and </a:t>
            </a:r>
            <a:r>
              <a:rPr lang="en-US" b="1"/>
              <a:t>alcohol use</a:t>
            </a:r>
            <a:r>
              <a:rPr lang="en-US"/>
              <a:t>.</a:t>
            </a:r>
            <a:endParaRPr/>
          </a:p>
          <a:p>
            <a:pPr marL="914400" lvl="1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The incidence of </a:t>
            </a:r>
            <a:r>
              <a:rPr lang="en-US" b="1"/>
              <a:t>HPV-associated lesions</a:t>
            </a:r>
            <a:r>
              <a:rPr lang="en-US"/>
              <a:t> has risen dramatically in </a:t>
            </a:r>
            <a:r>
              <a:rPr lang="en-US" b="1"/>
              <a:t>oropharyngeal SCCs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 </a:t>
            </a:r>
            <a:endParaRPr/>
          </a:p>
        </p:txBody>
      </p:sp>
      <p:sp>
        <p:nvSpPr>
          <p:cNvPr id="402" name="Google Shape;402;p53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515600" cy="5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/>
              <a:t>Salivary Gland Disorders and Neoplasms:</a:t>
            </a:r>
            <a:endParaRPr sz="2400" b="1"/>
          </a:p>
          <a:p>
            <a:pPr marL="457200" lvl="0" indent="-3810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Sialadenitis</a:t>
            </a:r>
            <a:r>
              <a:rPr lang="en-US" sz="2400"/>
              <a:t>:</a:t>
            </a:r>
            <a:endParaRPr sz="2400"/>
          </a:p>
          <a:p>
            <a:pPr marL="914400" lvl="1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Inflammation of the </a:t>
            </a:r>
            <a:r>
              <a:rPr lang="en-US" b="1"/>
              <a:t>salivary glands</a:t>
            </a:r>
            <a:r>
              <a:rPr lang="en-US"/>
              <a:t> caused by </a:t>
            </a:r>
            <a:r>
              <a:rPr lang="en-US" b="1"/>
              <a:t>trauma</a:t>
            </a:r>
            <a:r>
              <a:rPr lang="en-US"/>
              <a:t>, </a:t>
            </a:r>
            <a:r>
              <a:rPr lang="en-US" b="1"/>
              <a:t>infection</a:t>
            </a:r>
            <a:r>
              <a:rPr lang="en-US"/>
              <a:t>, or </a:t>
            </a:r>
            <a:r>
              <a:rPr lang="en-US" b="1"/>
              <a:t>autoimmune disease</a:t>
            </a:r>
            <a:r>
              <a:rPr lang="en-US"/>
              <a:t>.</a:t>
            </a:r>
            <a:endParaRPr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Mucoceles</a:t>
            </a:r>
            <a:r>
              <a:rPr lang="en-US" sz="2400"/>
              <a:t>:</a:t>
            </a:r>
            <a:endParaRPr sz="2400"/>
          </a:p>
          <a:p>
            <a:pPr marL="914400" lvl="1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Result from </a:t>
            </a:r>
            <a:r>
              <a:rPr lang="en-US" b="1"/>
              <a:t>trauma</a:t>
            </a:r>
            <a:r>
              <a:rPr lang="en-US"/>
              <a:t> or </a:t>
            </a:r>
            <a:r>
              <a:rPr lang="en-US" b="1"/>
              <a:t>blockage</a:t>
            </a:r>
            <a:r>
              <a:rPr lang="en-US"/>
              <a:t> of a salivary gland duct, leading to </a:t>
            </a:r>
            <a:r>
              <a:rPr lang="en-US" b="1"/>
              <a:t>saliva leakage</a:t>
            </a:r>
            <a:r>
              <a:rPr lang="en-US"/>
              <a:t> into surrounding </a:t>
            </a:r>
            <a:r>
              <a:rPr lang="en-US" b="1"/>
              <a:t>connective tissue</a:t>
            </a:r>
            <a:r>
              <a:rPr lang="en-US"/>
              <a:t>.</a:t>
            </a:r>
            <a:endParaRPr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Pleomorphic Adenoma</a:t>
            </a:r>
            <a:r>
              <a:rPr lang="en-US" sz="2400"/>
              <a:t>:</a:t>
            </a:r>
            <a:endParaRPr sz="2400"/>
          </a:p>
          <a:p>
            <a:pPr marL="914400" lvl="1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A </a:t>
            </a:r>
            <a:r>
              <a:rPr lang="en-US" b="1"/>
              <a:t>benign</a:t>
            </a:r>
            <a:r>
              <a:rPr lang="en-US"/>
              <a:t>, slow-growing neoplasm composed of a </a:t>
            </a:r>
            <a:r>
              <a:rPr lang="en-US" b="1"/>
              <a:t>heterogeneous mixture</a:t>
            </a:r>
            <a:r>
              <a:rPr lang="en-US"/>
              <a:t> of </a:t>
            </a:r>
            <a:r>
              <a:rPr lang="en-US" b="1"/>
              <a:t>epithelial</a:t>
            </a:r>
            <a:r>
              <a:rPr lang="en-US"/>
              <a:t> and </a:t>
            </a:r>
            <a:r>
              <a:rPr lang="en-US" b="1"/>
              <a:t>mesenchymal cells</a:t>
            </a:r>
            <a:r>
              <a:rPr lang="en-US"/>
              <a:t>.</a:t>
            </a:r>
            <a:endParaRPr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Mucoepidermoid Carcinoma</a:t>
            </a:r>
            <a:r>
              <a:rPr lang="en-US" sz="2400"/>
              <a:t>:</a:t>
            </a:r>
            <a:endParaRPr sz="2400"/>
          </a:p>
          <a:p>
            <a:pPr marL="914400" lvl="1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A </a:t>
            </a:r>
            <a:r>
              <a:rPr lang="en-US" b="1"/>
              <a:t>malignant</a:t>
            </a:r>
            <a:r>
              <a:rPr lang="en-US"/>
              <a:t> neoplasm of </a:t>
            </a:r>
            <a:r>
              <a:rPr lang="en-US" b="1"/>
              <a:t>variable biological aggressiveness</a:t>
            </a:r>
            <a:r>
              <a:rPr lang="en-US"/>
              <a:t>, composed of a mixture of </a:t>
            </a:r>
            <a:r>
              <a:rPr lang="en-US" b="1"/>
              <a:t>squamous</a:t>
            </a:r>
            <a:r>
              <a:rPr lang="en-US"/>
              <a:t> and </a:t>
            </a:r>
            <a:r>
              <a:rPr lang="en-US" b="1"/>
              <a:t>mucous cells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Assignment</a:t>
            </a:r>
            <a:endParaRPr/>
          </a:p>
        </p:txBody>
      </p:sp>
      <p:sp>
        <p:nvSpPr>
          <p:cNvPr id="408" name="Google Shape;408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/>
              <a:t>Scenario:</a:t>
            </a:r>
            <a:br>
              <a:rPr lang="en-US" sz="2400" b="1"/>
            </a:br>
            <a:r>
              <a:rPr lang="en-US" sz="2400"/>
              <a:t>A 40-year-old female had a painless, slow-growing, mobile discrete mass on the left cheek for the past 2 years. On excision, it was a rounded, well-demarcated, encapsulated mass. On microscopic examination, it consists of epithelial elements resembling ducts, acini, irregular tubules embedded in a myxoid stroma.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What is the diagnosis?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Briefly describe the morphological features of this condition.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Classify the salivary gland neoplasms.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What is the most common neoplastic lesion of the oral cavity?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Enlist the proliferative lesions of the oral cavity.</a:t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5" descr="Oral Squamous Cell Carcinoma - Ear, Nose, and Throat Disorders - MSD Manual  Professional Edi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8017" y="892594"/>
            <a:ext cx="7682346" cy="515814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5"/>
          <p:cNvSpPr txBox="1"/>
          <p:nvPr/>
        </p:nvSpPr>
        <p:spPr>
          <a:xfrm>
            <a:off x="8894629" y="166250"/>
            <a:ext cx="365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SESSION ASSESSMENT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56" descr="Squamous cell carcinoma of the oral cavity - MyPathologyReport.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2809" y="665018"/>
            <a:ext cx="9514137" cy="5819482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6"/>
          <p:cNvSpPr txBox="1"/>
          <p:nvPr/>
        </p:nvSpPr>
        <p:spPr>
          <a:xfrm>
            <a:off x="8894629" y="166250"/>
            <a:ext cx="365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SESSION ASSESSMENT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57" descr="Leukoplakia vs. Oral Candidiasis | Medcom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6229" y="1690688"/>
            <a:ext cx="9525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7"/>
          <p:cNvSpPr txBox="1"/>
          <p:nvPr/>
        </p:nvSpPr>
        <p:spPr>
          <a:xfrm>
            <a:off x="8894629" y="166250"/>
            <a:ext cx="365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SESSION ASSESSMENT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58" descr="Oral thrush - Stock Image - C040/1388 - Science Photo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4838412" cy="3223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8" descr="Leukoplakia of the tongue | Cleveland Clinic Journal of Medic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9345" y="1690689"/>
            <a:ext cx="4746080" cy="3223592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8"/>
          <p:cNvSpPr txBox="1"/>
          <p:nvPr/>
        </p:nvSpPr>
        <p:spPr>
          <a:xfrm>
            <a:off x="8894629" y="166250"/>
            <a:ext cx="365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SESSION ASSESSMENT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DOI: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10.3390/jcm11216406</a:t>
            </a:r>
            <a:endParaRPr u="sng"/>
          </a:p>
        </p:txBody>
      </p:sp>
      <p:pic>
        <p:nvPicPr>
          <p:cNvPr id="439" name="Google Shape;439;p59"/>
          <p:cNvPicPr preferRelativeResize="0"/>
          <p:nvPr/>
        </p:nvPicPr>
        <p:blipFill rotWithShape="1">
          <a:blip r:embed="rId4">
            <a:alphaModFix/>
          </a:blip>
          <a:srcRect l="22635" t="28884" r="24017" b="5016"/>
          <a:stretch/>
        </p:blipFill>
        <p:spPr>
          <a:xfrm>
            <a:off x="2147454" y="1583675"/>
            <a:ext cx="7162802" cy="4989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973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Describe Causes and Pathological Features of Inflammatory/Reactive Lesions of the Oral Cavity (C2)</a:t>
            </a:r>
            <a:endParaRPr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Explain Oral Manifestations of Systemic Disease with Examples (C2)</a:t>
            </a:r>
            <a:endParaRPr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Explain Causes and Pathogenesis of Precancerous and Cancerous Lesions (C2)</a:t>
            </a:r>
            <a:endParaRPr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Discuss Epidemiology, Pathogenesis, and Morphology of Squamous Cell Carcinoma (C2)</a:t>
            </a:r>
            <a:endParaRPr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Classify Salivary Gland Non-Neoplastic Lesions (C3)</a:t>
            </a:r>
            <a:endParaRPr/>
          </a:p>
          <a:p>
            <a:pPr marL="45720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Discuss Xerostomia and Sialadenitis (C2)</a:t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838200" y="54810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Anatomy Of Oral Cavity</a:t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9780702" y="166250"/>
            <a:ext cx="228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SPIRAL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INTEGRATION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0" descr="The Oral Cavity: Structures &amp; Functions | Study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84" y="1186436"/>
            <a:ext cx="5634001" cy="56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 descr="1: Oral Structures and Tissues | Pocket Dentist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8676" y="1532800"/>
            <a:ext cx="5467129" cy="5325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Oral Lesions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4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1. Inflammatory Oral Lesions:</a:t>
            </a:r>
            <a:endParaRPr sz="2400" dirty="0"/>
          </a:p>
          <a:p>
            <a:pPr marL="9144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/>
              <a:t>Aphthous Ulcer</a:t>
            </a:r>
            <a:endParaRPr sz="2400" dirty="0"/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/>
              <a:t>Herpes Simplex Virus Infections</a:t>
            </a:r>
            <a:endParaRPr sz="2400" dirty="0"/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/>
              <a:t>Oral Candidiasis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2. Proliferative Oral Lesions: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/>
              <a:t>Fibroma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/>
              <a:t>Pyogenic Granuloma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/>
              <a:t>Leukoplakia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 err="1"/>
              <a:t>Erythroplakia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3. Neoplastic Oral Lesions: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/>
              <a:t>Squamous Cell Carcinoma</a:t>
            </a:r>
            <a:endParaRPr sz="2400" dirty="0"/>
          </a:p>
        </p:txBody>
      </p:sp>
      <p:sp>
        <p:nvSpPr>
          <p:cNvPr id="146" name="Google Shape;146;p21"/>
          <p:cNvSpPr txBox="1"/>
          <p:nvPr/>
        </p:nvSpPr>
        <p:spPr>
          <a:xfrm>
            <a:off x="10063839" y="166250"/>
            <a:ext cx="200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Aphthous Ulcer</a:t>
            </a: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0" y="1673225"/>
            <a:ext cx="6860100" cy="4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Most Common Superficial Mucosal Ulcerations: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Characteristics</a:t>
            </a:r>
            <a:r>
              <a:rPr lang="en-US"/>
              <a:t>:</a:t>
            </a:r>
            <a:br>
              <a:rPr lang="en-US"/>
            </a:b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More common in early age.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Painful and recurrent.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Often occur as </a:t>
            </a:r>
            <a:r>
              <a:rPr lang="en-US" sz="2600" b="1"/>
              <a:t>solitary or multiple</a:t>
            </a:r>
            <a:r>
              <a:rPr lang="en-US" sz="2600"/>
              <a:t> lesions.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Shallow, hyperemic (reddened) ulcerations.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Covered by a thin exudate, with a narrow zone of erythema (redness) around the edges.</a:t>
            </a:r>
            <a:endParaRPr sz="2600"/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6250" y="153150"/>
            <a:ext cx="2390700" cy="201918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9403200" y="166250"/>
            <a:ext cx="26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6300975" y="2178425"/>
            <a:ext cx="578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Causes</a:t>
            </a:r>
            <a:r>
              <a:rPr lang="en-US" sz="2600"/>
              <a:t>:</a:t>
            </a:r>
            <a:endParaRPr sz="2600"/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lang="en-US" sz="2600"/>
              <a:t>The exact cause is not known.</a:t>
            </a:r>
            <a:endParaRPr sz="2600"/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lang="en-US" sz="2600"/>
              <a:t>Associated with conditions like:</a:t>
            </a:r>
            <a:endParaRPr sz="2600"/>
          </a:p>
          <a:p>
            <a:pPr marL="182880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 b="1"/>
              <a:t>Celiac disease</a:t>
            </a:r>
            <a:endParaRPr sz="2600" b="1"/>
          </a:p>
          <a:p>
            <a:pPr marL="182880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 b="1"/>
              <a:t>Inflammatory bowel disease (IBD)</a:t>
            </a:r>
            <a:endParaRPr sz="2600" b="1"/>
          </a:p>
          <a:p>
            <a:pPr marL="182880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 b="1"/>
              <a:t>Behçet disease</a:t>
            </a:r>
            <a:endParaRPr sz="2600" b="1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Course</a:t>
            </a:r>
            <a:r>
              <a:rPr lang="en-US" sz="2600"/>
              <a:t>:</a:t>
            </a:r>
            <a:endParaRPr sz="2600"/>
          </a:p>
          <a:p>
            <a:pPr marL="137160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 b="1"/>
              <a:t>Resolution</a:t>
            </a:r>
            <a:r>
              <a:rPr lang="en-US" sz="2600"/>
              <a:t>: Most ulcers resolve spontaneously within </a:t>
            </a:r>
            <a:r>
              <a:rPr lang="en-US" sz="2600" b="1"/>
              <a:t>7 to 10 days</a:t>
            </a:r>
            <a:r>
              <a:rPr lang="en-US" sz="2600"/>
              <a:t> but can recur.</a:t>
            </a:r>
            <a:endParaRPr sz="2600" b="1"/>
          </a:p>
        </p:txBody>
      </p:sp>
      <p:cxnSp>
        <p:nvCxnSpPr>
          <p:cNvPr id="156" name="Google Shape;156;p22"/>
          <p:cNvCxnSpPr/>
          <p:nvPr/>
        </p:nvCxnSpPr>
        <p:spPr>
          <a:xfrm>
            <a:off x="6778850" y="2190600"/>
            <a:ext cx="18000" cy="423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2"/>
          <p:cNvCxnSpPr/>
          <p:nvPr/>
        </p:nvCxnSpPr>
        <p:spPr>
          <a:xfrm>
            <a:off x="280175" y="2190600"/>
            <a:ext cx="1167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Herpes Simplex Virus Infections</a:t>
            </a:r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743607" y="1468274"/>
            <a:ext cx="11229000" cy="49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Primary Infection</a:t>
            </a:r>
            <a:r>
              <a:rPr lang="en-US" sz="2400" dirty="0"/>
              <a:t>: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 dirty="0"/>
              <a:t>Age of Presentation</a:t>
            </a:r>
            <a:r>
              <a:rPr lang="en-US" sz="2400" dirty="0"/>
              <a:t>: Typically affects children aged </a:t>
            </a:r>
            <a:r>
              <a:rPr lang="en-US" sz="2400" b="1" dirty="0"/>
              <a:t>2-4 years</a:t>
            </a:r>
            <a:r>
              <a:rPr lang="en-US" sz="2400" dirty="0"/>
              <a:t>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 dirty="0"/>
              <a:t>Nature of Infection</a:t>
            </a:r>
            <a:r>
              <a:rPr lang="en-US" sz="2400" dirty="0"/>
              <a:t>: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dirty="0"/>
              <a:t>Self-limited infection.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Asymptomatic or presents with </a:t>
            </a:r>
            <a:r>
              <a:rPr lang="en-US" b="1" dirty="0"/>
              <a:t>vesicles</a:t>
            </a:r>
            <a:r>
              <a:rPr lang="en-US" dirty="0"/>
              <a:t> that rupture and heal without scarring.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64" name="Google Shape;164;p23"/>
          <p:cNvSpPr txBox="1"/>
          <p:nvPr/>
        </p:nvSpPr>
        <p:spPr>
          <a:xfrm>
            <a:off x="9403200" y="166250"/>
            <a:ext cx="26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83;p26">
            <a:extLst>
              <a:ext uri="{FF2B5EF4-FFF2-40B4-BE49-F238E27FC236}">
                <a16:creationId xmlns:a16="http://schemas.microsoft.com/office/drawing/2014/main" id="{58D7B47C-B3BE-4BEE-89E6-1569270DEB1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3903" y="3670562"/>
            <a:ext cx="8494986" cy="3065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1572</Words>
  <Application>Microsoft Office PowerPoint</Application>
  <PresentationFormat>Widescreen</PresentationFormat>
  <Paragraphs>336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Calibri</vt:lpstr>
      <vt:lpstr>Carlito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Objectives </vt:lpstr>
      <vt:lpstr>Anatomy Of Oral Cavity</vt:lpstr>
      <vt:lpstr>Oral Lesions</vt:lpstr>
      <vt:lpstr>Aphthous Ulcer</vt:lpstr>
      <vt:lpstr>Herpes Simplex Virus Infections</vt:lpstr>
      <vt:lpstr>Herpes Simplex Virus Infections</vt:lpstr>
      <vt:lpstr>Herpes Simplex Virus Infections</vt:lpstr>
      <vt:lpstr>Oral Candidiasis (Thrush)</vt:lpstr>
      <vt:lpstr>Fibroma</vt:lpstr>
      <vt:lpstr>Pyogenic Granuloma</vt:lpstr>
      <vt:lpstr>Leukoplakia</vt:lpstr>
      <vt:lpstr>Erythroplakia</vt:lpstr>
      <vt:lpstr>Epidemiology </vt:lpstr>
      <vt:lpstr>Epidemiology </vt:lpstr>
      <vt:lpstr>Squamous Cell Carcinoma</vt:lpstr>
      <vt:lpstr>Pathogenesis </vt:lpstr>
      <vt:lpstr>Morphology</vt:lpstr>
      <vt:lpstr>Treatment </vt:lpstr>
      <vt:lpstr>Treatment </vt:lpstr>
      <vt:lpstr>Salivary Gland Lesions </vt:lpstr>
      <vt:lpstr>Epidemiology </vt:lpstr>
      <vt:lpstr>Epidemiology </vt:lpstr>
      <vt:lpstr>Classification </vt:lpstr>
      <vt:lpstr>Pleomorphic Adenoma</vt:lpstr>
      <vt:lpstr>Pleomorphic Adenoma</vt:lpstr>
      <vt:lpstr>Pleomorphic Adenoma</vt:lpstr>
      <vt:lpstr>Mucoepidermoid Carcinoma</vt:lpstr>
      <vt:lpstr>Mucoepidermoid Carcinoma - Gross and Microscopic Features:</vt:lpstr>
      <vt:lpstr>PowerPoint Presentation</vt:lpstr>
      <vt:lpstr>Mucocele </vt:lpstr>
      <vt:lpstr>Sialadenitis.</vt:lpstr>
      <vt:lpstr>Summary </vt:lpstr>
      <vt:lpstr>Summary </vt:lpstr>
      <vt:lpstr>Assignment</vt:lpstr>
      <vt:lpstr>PowerPoint Presentation</vt:lpstr>
      <vt:lpstr>PowerPoint Presentation</vt:lpstr>
      <vt:lpstr>PowerPoint Presentation</vt:lpstr>
      <vt:lpstr>PowerPoint Presentation</vt:lpstr>
      <vt:lpstr>DOI: 10.3390/jcm11216406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2</cp:revision>
  <dcterms:modified xsi:type="dcterms:W3CDTF">2025-02-26T12:03:45Z</dcterms:modified>
</cp:coreProperties>
</file>