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65"/>
  </p:notesMasterIdLst>
  <p:sldIdLst>
    <p:sldId id="256" r:id="rId2"/>
    <p:sldId id="350" r:id="rId3"/>
    <p:sldId id="284" r:id="rId4"/>
    <p:sldId id="310" r:id="rId5"/>
    <p:sldId id="312" r:id="rId6"/>
    <p:sldId id="385" r:id="rId7"/>
    <p:sldId id="299" r:id="rId8"/>
    <p:sldId id="386" r:id="rId9"/>
    <p:sldId id="392" r:id="rId10"/>
    <p:sldId id="396" r:id="rId11"/>
    <p:sldId id="394" r:id="rId12"/>
    <p:sldId id="397" r:id="rId13"/>
    <p:sldId id="398" r:id="rId14"/>
    <p:sldId id="399" r:id="rId15"/>
    <p:sldId id="400" r:id="rId16"/>
    <p:sldId id="395" r:id="rId17"/>
    <p:sldId id="305" r:id="rId18"/>
    <p:sldId id="306" r:id="rId19"/>
    <p:sldId id="307" r:id="rId20"/>
    <p:sldId id="308" r:id="rId21"/>
    <p:sldId id="303" r:id="rId22"/>
    <p:sldId id="304" r:id="rId23"/>
    <p:sldId id="415" r:id="rId24"/>
    <p:sldId id="410" r:id="rId25"/>
    <p:sldId id="411" r:id="rId26"/>
    <p:sldId id="414" r:id="rId27"/>
    <p:sldId id="412" r:id="rId28"/>
    <p:sldId id="413" r:id="rId29"/>
    <p:sldId id="418" r:id="rId30"/>
    <p:sldId id="325" r:id="rId31"/>
    <p:sldId id="342" r:id="rId32"/>
    <p:sldId id="403" r:id="rId33"/>
    <p:sldId id="404" r:id="rId34"/>
    <p:sldId id="326" r:id="rId35"/>
    <p:sldId id="405" r:id="rId36"/>
    <p:sldId id="406" r:id="rId37"/>
    <p:sldId id="327" r:id="rId38"/>
    <p:sldId id="329" r:id="rId39"/>
    <p:sldId id="419" r:id="rId40"/>
    <p:sldId id="420" r:id="rId41"/>
    <p:sldId id="421" r:id="rId42"/>
    <p:sldId id="424" r:id="rId43"/>
    <p:sldId id="425" r:id="rId44"/>
    <p:sldId id="408" r:id="rId45"/>
    <p:sldId id="426" r:id="rId46"/>
    <p:sldId id="409" r:id="rId47"/>
    <p:sldId id="427" r:id="rId48"/>
    <p:sldId id="423" r:id="rId49"/>
    <p:sldId id="422" r:id="rId50"/>
    <p:sldId id="428" r:id="rId51"/>
    <p:sldId id="431" r:id="rId52"/>
    <p:sldId id="432" r:id="rId53"/>
    <p:sldId id="433" r:id="rId54"/>
    <p:sldId id="434" r:id="rId55"/>
    <p:sldId id="435" r:id="rId56"/>
    <p:sldId id="438" r:id="rId57"/>
    <p:sldId id="437" r:id="rId58"/>
    <p:sldId id="439" r:id="rId59"/>
    <p:sldId id="351" r:id="rId60"/>
    <p:sldId id="349" r:id="rId61"/>
    <p:sldId id="443" r:id="rId62"/>
    <p:sldId id="444" r:id="rId63"/>
    <p:sldId id="309" r:id="rId64"/>
  </p:sldIdLst>
  <p:sldSz cx="9144000" cy="5143500" type="screen16x9"/>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85" d="100"/>
          <a:sy n="85" d="100"/>
        </p:scale>
        <p:origin x="54" y="60"/>
      </p:cViewPr>
      <p:guideLst>
        <p:guide orient="horz" pos="161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viewProps" Target="view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703" y="1784556"/>
            <a:ext cx="8229600" cy="1688688"/>
          </a:xfrm>
          <a:noFill/>
          <a:effectLst>
            <a:outerShdw blurRad="50800" dist="38100" dir="2700000" algn="tl" rotWithShape="0">
              <a:prstClr val="black">
                <a:alpha val="40000"/>
              </a:prstClr>
            </a:outerShdw>
          </a:effectLst>
        </p:spPr>
        <p:txBody>
          <a:bodyPr>
            <a:normAutofit/>
          </a:bodyPr>
          <a:lstStyle>
            <a:lvl1pPr algn="r">
              <a:defRPr sz="3600">
                <a:solidFill>
                  <a:srgbClr val="0070C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20328" y="3694468"/>
            <a:ext cx="8229600" cy="678426"/>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dirty="0"/>
          </a:p>
        </p:txBody>
      </p:sp>
      <p:pic>
        <p:nvPicPr>
          <p:cNvPr id="7" name="Picture 6" descr="E:\websites\free-power-point-templates\2012\logos.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47" y="224337"/>
            <a:ext cx="8259098" cy="763526"/>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12606"/>
            <a:ext cx="8246070" cy="346587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2106" y="406537"/>
            <a:ext cx="6283782"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89238" y="1268361"/>
            <a:ext cx="6304935" cy="3420136"/>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2692" y="271648"/>
            <a:ext cx="8093365" cy="763525"/>
          </a:xfrm>
        </p:spPr>
        <p:txBody>
          <a:bodyPr>
            <a:normAutofit/>
          </a:bodyPr>
          <a:lstStyle>
            <a:lvl1pPr algn="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55517"/>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27914"/>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55517"/>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27914"/>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1.jpe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t>5/8/2023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t>‹#›</a:t>
            </a:fld>
            <a:endParaRPr lang="en-US" dirty="0"/>
          </a:p>
        </p:txBody>
      </p:sp>
      <p:sp>
        <p:nvSpPr>
          <p:cNvPr id="7" name="TextBox 6"/>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0.jpeg"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eg" /><Relationship Id="rId1" Type="http://schemas.openxmlformats.org/officeDocument/2006/relationships/slideLayout" Target="../slideLayouts/slideLayout3.xml" /><Relationship Id="rId4" Type="http://schemas.openxmlformats.org/officeDocument/2006/relationships/image" Target="../media/image9.png" /></Relationships>
</file>

<file path=ppt/slides/_rels/slide1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3.jpeg"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4.png"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5.jpeg"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6.jpeg"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7.jpeg" /><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3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3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8.jpeg" /><Relationship Id="rId1" Type="http://schemas.openxmlformats.org/officeDocument/2006/relationships/slideLayout" Target="../slideLayouts/slideLayout3.xml" /></Relationships>
</file>

<file path=ppt/slides/_rels/slide3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3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xml" /><Relationship Id="rId1" Type="http://schemas.openxmlformats.org/officeDocument/2006/relationships/slideLayout" Target="../slideLayouts/slideLayout3.xml" /></Relationships>
</file>

<file path=ppt/slides/_rels/slide40.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9.jpeg" /><Relationship Id="rId1" Type="http://schemas.openxmlformats.org/officeDocument/2006/relationships/slideLayout" Target="../slideLayouts/slideLayout3.xml" /></Relationships>
</file>

<file path=ppt/slides/_rels/slide4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20.jpeg" /><Relationship Id="rId1" Type="http://schemas.openxmlformats.org/officeDocument/2006/relationships/slideLayout" Target="../slideLayouts/slideLayout3.xml" /></Relationships>
</file>

<file path=ppt/slides/_rels/slide4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4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4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21.jpeg" /><Relationship Id="rId1" Type="http://schemas.openxmlformats.org/officeDocument/2006/relationships/slideLayout" Target="../slideLayouts/slideLayout3.xml" /></Relationships>
</file>

<file path=ppt/slides/_rels/slide4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4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22.jpeg" /><Relationship Id="rId1" Type="http://schemas.openxmlformats.org/officeDocument/2006/relationships/slideLayout" Target="../slideLayouts/slideLayout3.xml" /></Relationships>
</file>

<file path=ppt/slides/_rels/slide4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48.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23.jpeg" /><Relationship Id="rId1" Type="http://schemas.openxmlformats.org/officeDocument/2006/relationships/slideLayout" Target="../slideLayouts/slideLayout3.xml" /></Relationships>
</file>

<file path=ppt/slides/_rels/slide4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24.jpeg"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5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5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5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5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5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5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5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5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5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5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6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6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25.jpeg" /><Relationship Id="rId1" Type="http://schemas.openxmlformats.org/officeDocument/2006/relationships/slideLayout" Target="../slideLayouts/slideLayout3.xml" /></Relationships>
</file>

<file path=ppt/slides/_rels/slide6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26.jpeg" /><Relationship Id="rId1" Type="http://schemas.openxmlformats.org/officeDocument/2006/relationships/slideLayout" Target="../slideLayouts/slideLayout3.xml" /></Relationships>
</file>

<file path=ppt/slides/_rels/slide63.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27.png"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1504950"/>
            <a:ext cx="4800600" cy="2057400"/>
          </a:xfrm>
        </p:spPr>
        <p:txBody>
          <a:bodyPr>
            <a:normAutofit/>
          </a:bodyPr>
          <a:lstStyle/>
          <a:p>
            <a:r>
              <a:rPr lang="en-US" sz="3800" dirty="0" err="1"/>
              <a:t>Oculo</a:t>
            </a:r>
            <a:r>
              <a:rPr lang="en-US" sz="3800" dirty="0"/>
              <a:t>-orbital trauma</a:t>
            </a:r>
            <a:br>
              <a:rPr lang="en-US" dirty="0"/>
            </a:b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7491" y="140211"/>
            <a:ext cx="812359" cy="7656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Periocular</a:t>
            </a:r>
            <a:r>
              <a:rPr lang="en-US" dirty="0"/>
              <a:t> </a:t>
            </a:r>
            <a:r>
              <a:rPr lang="en-US" dirty="0" err="1"/>
              <a:t>haematoma</a:t>
            </a:r>
            <a:endParaRPr lang="en-US" dirty="0"/>
          </a:p>
        </p:txBody>
      </p:sp>
      <p:sp>
        <p:nvSpPr>
          <p:cNvPr id="3" name="Content Placeholder 2"/>
          <p:cNvSpPr>
            <a:spLocks noGrp="1"/>
          </p:cNvSpPr>
          <p:nvPr>
            <p:ph idx="1"/>
          </p:nvPr>
        </p:nvSpPr>
        <p:spPr/>
        <p:txBody>
          <a:bodyPr>
            <a:normAutofit lnSpcReduction="10000"/>
          </a:bodyPr>
          <a:lstStyle/>
          <a:p>
            <a:r>
              <a:rPr lang="en-US" sz="2500"/>
              <a:t>Also known as “black eye”  consists of a hematoma and/orperiocular ecchymosis (diffuses bruising) and oedema</a:t>
            </a:r>
          </a:p>
          <a:p>
            <a:r>
              <a:rPr lang="en-US" sz="2500"/>
              <a:t>Most common cause is</a:t>
            </a:r>
          </a:p>
          <a:p>
            <a:pPr marL="0" indent="0">
              <a:buNone/>
            </a:pPr>
            <a:r>
              <a:rPr lang="en-US" sz="2500"/>
              <a:t>     blunt trauma</a:t>
            </a:r>
          </a:p>
          <a:p>
            <a:r>
              <a:rPr lang="en-US" sz="2500"/>
              <a:t>Bilateral periocular hematoma</a:t>
            </a:r>
          </a:p>
          <a:p>
            <a:pPr marL="0" indent="0">
              <a:buNone/>
            </a:pPr>
            <a:r>
              <a:rPr lang="en-US" sz="2500"/>
              <a:t>     can be a sign of skull base</a:t>
            </a:r>
          </a:p>
          <a:p>
            <a:pPr marL="0" indent="0">
              <a:buNone/>
            </a:pPr>
            <a:r>
              <a:rPr lang="en-US" sz="2500"/>
              <a:t>     fracture</a:t>
            </a:r>
          </a:p>
        </p:txBody>
      </p:sp>
      <p:pic>
        <p:nvPicPr>
          <p:cNvPr id="4" name="Picture 2" descr="C:\Users\Laptop Gallery\Downloads\peri ocular haematoma.jpg"/>
          <p:cNvPicPr>
            <a:picLocks noGrp="1" noChangeAspect="1" noChangeArrowheads="1"/>
          </p:cNvPicPr>
          <p:nvPr/>
        </p:nvPicPr>
        <p:blipFill>
          <a:blip r:embed="rId2"/>
          <a:srcRect/>
          <a:stretch>
            <a:fillRect/>
          </a:stretch>
        </p:blipFill>
        <p:spPr bwMode="auto">
          <a:xfrm>
            <a:off x="6890385" y="2647950"/>
            <a:ext cx="1879600" cy="1809750"/>
          </a:xfrm>
          <a:prstGeom prst="rect">
            <a:avLst/>
          </a:prstGeom>
          <a:noFill/>
        </p:spPr>
      </p:pic>
      <p:pic>
        <p:nvPicPr>
          <p:cNvPr id="6" name="Picture 5"/>
          <p:cNvPicPr>
            <a:picLocks noChangeAspect="1"/>
          </p:cNvPicPr>
          <p:nvPr/>
        </p:nvPicPr>
        <p:blipFill>
          <a:blip r:embed="rId3"/>
          <a:stretch>
            <a:fillRect/>
          </a:stretch>
        </p:blipFill>
        <p:spPr>
          <a:xfrm>
            <a:off x="8077200" y="133350"/>
            <a:ext cx="819150" cy="7715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Laceration</a:t>
            </a:r>
          </a:p>
        </p:txBody>
      </p:sp>
      <p:sp>
        <p:nvSpPr>
          <p:cNvPr id="5" name="Content Placeholder 4"/>
          <p:cNvSpPr>
            <a:spLocks noGrp="1"/>
          </p:cNvSpPr>
          <p:nvPr>
            <p:ph idx="1"/>
          </p:nvPr>
        </p:nvSpPr>
        <p:spPr/>
        <p:txBody>
          <a:bodyPr/>
          <a:lstStyle/>
          <a:p>
            <a:r>
              <a:rPr lang="en-US"/>
              <a:t>Superficial lacerations</a:t>
            </a:r>
          </a:p>
          <a:p>
            <a:r>
              <a:rPr lang="en-US"/>
              <a:t>Lid margin lacerations</a:t>
            </a:r>
          </a:p>
          <a:p>
            <a:r>
              <a:rPr lang="en-US"/>
              <a:t>Lacerations with mild tissue loss</a:t>
            </a:r>
          </a:p>
          <a:p>
            <a:r>
              <a:rPr lang="en-US"/>
              <a:t>Lacerations with extensive tissue loss</a:t>
            </a:r>
          </a:p>
          <a:p>
            <a:r>
              <a:rPr lang="en-US"/>
              <a:t>Cannalicular lacerations</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Eyelid tear</a:t>
            </a:r>
          </a:p>
        </p:txBody>
      </p:sp>
      <p:pic>
        <p:nvPicPr>
          <p:cNvPr id="3074" name="Picture 2" descr="C:\Users\Laptop Gallery\Downloads\eyelid tear.jpg"/>
          <p:cNvPicPr>
            <a:picLocks noGrp="1" noChangeAspect="1" noChangeArrowheads="1"/>
          </p:cNvPicPr>
          <p:nvPr>
            <p:ph idx="1"/>
          </p:nvPr>
        </p:nvPicPr>
        <p:blipFill>
          <a:blip r:embed="rId2"/>
          <a:srcRect/>
          <a:stretch>
            <a:fillRect/>
          </a:stretch>
        </p:blipFill>
        <p:spPr bwMode="auto">
          <a:xfrm>
            <a:off x="2603500" y="1200150"/>
            <a:ext cx="3518535" cy="1564005"/>
          </a:xfrm>
          <a:prstGeom prst="rect">
            <a:avLst/>
          </a:prstGeom>
          <a:noFill/>
        </p:spPr>
      </p:pic>
      <p:pic>
        <p:nvPicPr>
          <p:cNvPr id="6146" name="Picture 2"/>
          <p:cNvPicPr>
            <a:picLocks noGrp="1" noChangeAspect="1" noChangeArrowheads="1"/>
          </p:cNvPicPr>
          <p:nvPr>
            <p:ph sz="half" idx="2"/>
          </p:nvPr>
        </p:nvPicPr>
        <p:blipFill>
          <a:blip r:embed="rId3"/>
          <a:stretch>
            <a:fillRect/>
          </a:stretch>
        </p:blipFill>
        <p:spPr bwMode="auto">
          <a:xfrm>
            <a:off x="2819400" y="3028950"/>
            <a:ext cx="3234055" cy="1552575"/>
          </a:xfrm>
          <a:prstGeom prst="rect">
            <a:avLst/>
          </a:prstGeom>
          <a:noFill/>
          <a:ln w="9525">
            <a:noFill/>
            <a:miter lim="800000"/>
            <a:headEnd/>
            <a:tailEnd/>
          </a:ln>
          <a:effectLst/>
        </p:spPr>
      </p:pic>
      <p:pic>
        <p:nvPicPr>
          <p:cNvPr id="6" name="Picture 5"/>
          <p:cNvPicPr>
            <a:picLocks noChangeAspect="1"/>
          </p:cNvPicPr>
          <p:nvPr/>
        </p:nvPicPr>
        <p:blipFill>
          <a:blip r:embed="rId4"/>
          <a:stretch>
            <a:fillRect/>
          </a:stretch>
        </p:blipFill>
        <p:spPr>
          <a:xfrm>
            <a:off x="8077200" y="209550"/>
            <a:ext cx="819150" cy="7715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principles of repair</a:t>
            </a:r>
          </a:p>
        </p:txBody>
      </p:sp>
      <p:sp>
        <p:nvSpPr>
          <p:cNvPr id="3" name="Content Placeholder 2"/>
          <p:cNvSpPr>
            <a:spLocks noGrp="1"/>
          </p:cNvSpPr>
          <p:nvPr>
            <p:ph idx="1"/>
          </p:nvPr>
        </p:nvSpPr>
        <p:spPr/>
        <p:txBody>
          <a:bodyPr>
            <a:normAutofit fontScale="85000" lnSpcReduction="10000"/>
          </a:bodyPr>
          <a:lstStyle/>
          <a:p>
            <a:pPr>
              <a:buNone/>
            </a:pPr>
            <a:r>
              <a:rPr lang="en-US" dirty="0"/>
              <a:t>1-Clean the wound</a:t>
            </a:r>
          </a:p>
          <a:p>
            <a:pPr>
              <a:buNone/>
            </a:pPr>
            <a:r>
              <a:rPr lang="en-US" dirty="0"/>
              <a:t>2-Remove foreign body</a:t>
            </a:r>
          </a:p>
          <a:p>
            <a:pPr>
              <a:buNone/>
            </a:pPr>
            <a:r>
              <a:rPr lang="en-US" dirty="0"/>
              <a:t>3-Careful handling of tissue</a:t>
            </a:r>
          </a:p>
          <a:p>
            <a:pPr>
              <a:buNone/>
            </a:pPr>
            <a:r>
              <a:rPr lang="en-US" dirty="0"/>
              <a:t>4-Careful alignment of anatomy</a:t>
            </a:r>
          </a:p>
          <a:p>
            <a:pPr>
              <a:buNone/>
            </a:pPr>
            <a:r>
              <a:rPr lang="en-US" dirty="0"/>
              <a:t>5-Close in layers</a:t>
            </a:r>
          </a:p>
          <a:p>
            <a:pPr>
              <a:buNone/>
            </a:pPr>
            <a:r>
              <a:rPr lang="en-US" dirty="0"/>
              <a:t>6-Timing - repair within 12 to 24 hours</a:t>
            </a:r>
          </a:p>
          <a:p>
            <a:pPr>
              <a:buNone/>
            </a:pPr>
            <a:r>
              <a:rPr lang="en-US" dirty="0"/>
              <a:t>7-Anaesthesia</a:t>
            </a:r>
          </a:p>
          <a:p>
            <a:pPr>
              <a:buNone/>
            </a:pPr>
            <a:r>
              <a:rPr lang="en-US" dirty="0"/>
              <a:t>      GA/LA</a:t>
            </a:r>
          </a:p>
          <a:p>
            <a:pPr>
              <a:buNone/>
            </a:pPr>
            <a:endParaRPr lang="en-US" dirty="0"/>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Tear repair</a:t>
            </a:r>
          </a:p>
        </p:txBody>
      </p:sp>
      <p:sp>
        <p:nvSpPr>
          <p:cNvPr id="3" name="Content Placeholder 2"/>
          <p:cNvSpPr>
            <a:spLocks noGrp="1"/>
          </p:cNvSpPr>
          <p:nvPr>
            <p:ph idx="1"/>
          </p:nvPr>
        </p:nvSpPr>
        <p:spPr/>
        <p:txBody>
          <a:bodyPr>
            <a:normAutofit fontScale="62500" lnSpcReduction="20000"/>
          </a:bodyPr>
          <a:lstStyle/>
          <a:p>
            <a:pPr>
              <a:buAutoNum type="arabicPeriod"/>
            </a:pPr>
            <a:r>
              <a:rPr lang="en-US" b="1" dirty="0"/>
              <a:t>Superficial lacerations</a:t>
            </a:r>
            <a:r>
              <a:rPr lang="en-US" dirty="0"/>
              <a:t> without gaping can be sutured with 5-0/6-0 black </a:t>
            </a:r>
            <a:r>
              <a:rPr lang="en-US" dirty="0" err="1"/>
              <a:t>silk,removed</a:t>
            </a:r>
            <a:r>
              <a:rPr lang="en-US" dirty="0"/>
              <a:t> after 5 days</a:t>
            </a:r>
          </a:p>
          <a:p>
            <a:pPr>
              <a:buAutoNum type="arabicPeriod"/>
            </a:pPr>
            <a:r>
              <a:rPr lang="en-US" b="1" dirty="0"/>
              <a:t>Lid margin laceration</a:t>
            </a:r>
          </a:p>
          <a:p>
            <a:pPr marL="0" indent="0">
              <a:buNone/>
            </a:pPr>
            <a:r>
              <a:rPr lang="en-US" dirty="0"/>
              <a:t>       Carefully align to prevent notching</a:t>
            </a:r>
          </a:p>
          <a:p>
            <a:pPr>
              <a:buNone/>
            </a:pPr>
            <a:r>
              <a:rPr lang="en-US" dirty="0"/>
              <a:t>              a-Align with 5-0 silk suture</a:t>
            </a:r>
          </a:p>
          <a:p>
            <a:pPr>
              <a:buNone/>
            </a:pPr>
            <a:r>
              <a:rPr lang="en-US" dirty="0"/>
              <a:t>              b-Close tarsal plate with fine absorbable suture(5-0 </a:t>
            </a:r>
            <a:r>
              <a:rPr lang="en-US" dirty="0" err="1"/>
              <a:t>vicryl</a:t>
            </a:r>
            <a:r>
              <a:rPr lang="en-US" dirty="0"/>
              <a:t>)</a:t>
            </a:r>
          </a:p>
          <a:p>
            <a:pPr>
              <a:buNone/>
            </a:pPr>
            <a:r>
              <a:rPr lang="en-US" dirty="0"/>
              <a:t>              c-Place additional marginal silk suture</a:t>
            </a:r>
          </a:p>
          <a:p>
            <a:pPr>
              <a:buNone/>
            </a:pPr>
            <a:r>
              <a:rPr lang="en-US" dirty="0"/>
              <a:t>              d-Close skin with multiple interrupted suture</a:t>
            </a:r>
          </a:p>
          <a:p>
            <a:pPr>
              <a:buNone/>
            </a:pPr>
            <a:r>
              <a:rPr lang="en-US" b="1" dirty="0"/>
              <a:t>3. Laceration with tissue loss</a:t>
            </a:r>
            <a:endParaRPr lang="en-US" dirty="0"/>
          </a:p>
          <a:p>
            <a:pPr>
              <a:buNone/>
            </a:pPr>
            <a:r>
              <a:rPr lang="en-US" dirty="0"/>
              <a:t>        Primary closure and may also need a lateral </a:t>
            </a:r>
            <a:r>
              <a:rPr lang="en-US" dirty="0" err="1"/>
              <a:t>cantholysis</a:t>
            </a:r>
          </a:p>
          <a:p>
            <a:pPr>
              <a:buNone/>
            </a:pPr>
            <a:r>
              <a:rPr lang="en-US" b="1" dirty="0" err="1"/>
              <a:t>4. Canalicular laceration</a:t>
            </a:r>
          </a:p>
          <a:p>
            <a:pPr>
              <a:buNone/>
            </a:pPr>
            <a:r>
              <a:rPr lang="en-US" b="1" dirty="0" err="1"/>
              <a:t>         </a:t>
            </a:r>
            <a:r>
              <a:rPr lang="en-US" dirty="0" err="1"/>
              <a:t>Either through silicone tubing or monocanalicular stent</a:t>
            </a:r>
          </a:p>
          <a:p>
            <a:pPr marL="0" indent="0">
              <a:buNone/>
            </a:pPr>
            <a:endParaRPr lang="en-US" dirty="0"/>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Repairing lid margin laceration</a:t>
            </a:r>
          </a:p>
        </p:txBody>
      </p:sp>
      <p:pic>
        <p:nvPicPr>
          <p:cNvPr id="4098" name="Picture 2" descr="C:\Users\Laptop Gallery\Downloads\lid tear repair.jpg"/>
          <p:cNvPicPr>
            <a:picLocks noGrp="1" noChangeAspect="1" noChangeArrowheads="1"/>
          </p:cNvPicPr>
          <p:nvPr>
            <p:ph idx="1"/>
          </p:nvPr>
        </p:nvPicPr>
        <p:blipFill>
          <a:blip r:embed="rId2"/>
          <a:srcRect/>
          <a:stretch>
            <a:fillRect/>
          </a:stretch>
        </p:blipFill>
        <p:spPr bwMode="auto">
          <a:xfrm>
            <a:off x="3670300" y="1581150"/>
            <a:ext cx="3743325" cy="2006600"/>
          </a:xfrm>
          <a:prstGeom prst="rect">
            <a:avLst/>
          </a:prstGeom>
          <a:noFill/>
        </p:spPr>
      </p:pic>
      <p:pic>
        <p:nvPicPr>
          <p:cNvPr id="6" name="Picture 5"/>
          <p:cNvPicPr>
            <a:picLocks noChangeAspect="1"/>
          </p:cNvPicPr>
          <p:nvPr/>
        </p:nvPicPr>
        <p:blipFill>
          <a:blip r:embed="rId3"/>
          <a:stretch>
            <a:fillRect/>
          </a:stretch>
        </p:blipFill>
        <p:spPr>
          <a:xfrm>
            <a:off x="8077200" y="133350"/>
            <a:ext cx="819150" cy="7715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Orbital Fractures</a:t>
            </a:r>
          </a:p>
        </p:txBody>
      </p:sp>
      <p:sp>
        <p:nvSpPr>
          <p:cNvPr id="5" name="Content Placeholder 4"/>
          <p:cNvSpPr>
            <a:spLocks noGrp="1"/>
          </p:cNvSpPr>
          <p:nvPr>
            <p:ph idx="1"/>
          </p:nvPr>
        </p:nvSpPr>
        <p:spPr/>
        <p:txBody>
          <a:bodyPr/>
          <a:lstStyle/>
          <a:p>
            <a:r>
              <a:rPr lang="en-US"/>
              <a:t>Orbital floor fracture</a:t>
            </a:r>
          </a:p>
          <a:p>
            <a:r>
              <a:rPr lang="en-US"/>
              <a:t>Roof fracture</a:t>
            </a:r>
          </a:p>
          <a:p>
            <a:r>
              <a:rPr lang="en-US"/>
              <a:t>Orbital apex fracture</a:t>
            </a:r>
          </a:p>
          <a:p>
            <a:r>
              <a:rPr lang="en-US"/>
              <a:t>Le Fort Mid Facial fracture</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43041"/>
            <a:ext cx="6304934" cy="825320"/>
          </a:xfrm>
        </p:spPr>
        <p:txBody>
          <a:bodyPr>
            <a:normAutofit/>
          </a:bodyPr>
          <a:lstStyle/>
          <a:p>
            <a:r>
              <a:rPr lang="en-US" dirty="0"/>
              <a:t>Orbital floor fracture</a:t>
            </a:r>
          </a:p>
        </p:txBody>
      </p:sp>
      <p:sp>
        <p:nvSpPr>
          <p:cNvPr id="3" name="Content Placeholder 2"/>
          <p:cNvSpPr>
            <a:spLocks noGrp="1"/>
          </p:cNvSpPr>
          <p:nvPr>
            <p:ph idx="1"/>
          </p:nvPr>
        </p:nvSpPr>
        <p:spPr/>
        <p:txBody>
          <a:bodyPr>
            <a:normAutofit fontScale="60000"/>
          </a:bodyPr>
          <a:lstStyle/>
          <a:p>
            <a:r>
              <a:rPr lang="en-US" sz="3165" dirty="0"/>
              <a:t>Also known as “Blow-out fracture” is caused by blunt trauma (fist or tennis ball)</a:t>
            </a:r>
          </a:p>
          <a:p>
            <a:r>
              <a:rPr lang="en-US" sz="3165" dirty="0"/>
              <a:t>Assiciated with vertical </a:t>
            </a:r>
            <a:r>
              <a:rPr lang="en-US" sz="3165" dirty="0" err="1"/>
              <a:t>diplopia</a:t>
            </a:r>
            <a:r>
              <a:rPr lang="en-US" sz="3165" dirty="0"/>
              <a:t> with limitation of </a:t>
            </a:r>
            <a:r>
              <a:rPr lang="en-US" sz="3165" dirty="0" err="1"/>
              <a:t>upgaze,downgaze</a:t>
            </a:r>
            <a:r>
              <a:rPr lang="en-US" sz="3165" dirty="0"/>
              <a:t> or both</a:t>
            </a:r>
          </a:p>
          <a:p>
            <a:r>
              <a:rPr lang="en-US" sz="3165" dirty="0"/>
              <a:t>Infraorbital nerve anaesthesia</a:t>
            </a:r>
          </a:p>
          <a:p>
            <a:r>
              <a:rPr lang="en-US" sz="3165" dirty="0"/>
              <a:t>Forced </a:t>
            </a:r>
            <a:r>
              <a:rPr lang="en-US" sz="3165" dirty="0" err="1"/>
              <a:t>duction</a:t>
            </a:r>
            <a:r>
              <a:rPr lang="en-US" sz="3165" dirty="0"/>
              <a:t> test shows restriction</a:t>
            </a:r>
          </a:p>
          <a:p>
            <a:r>
              <a:rPr lang="en-US" sz="3165" dirty="0"/>
              <a:t>Increased IOP in </a:t>
            </a:r>
            <a:r>
              <a:rPr lang="en-US" sz="3165" dirty="0" err="1"/>
              <a:t>upgaze</a:t>
            </a:r>
          </a:p>
          <a:p>
            <a:r>
              <a:rPr lang="en-US" sz="3165" dirty="0"/>
              <a:t>Enophtalmos may or may not be present</a:t>
            </a:r>
          </a:p>
          <a:p>
            <a:r>
              <a:rPr lang="en-US" sz="3165" dirty="0"/>
              <a:t>Hess Chart testing</a:t>
            </a:r>
          </a:p>
          <a:p>
            <a:r>
              <a:rPr lang="en-US" sz="3165" dirty="0"/>
              <a:t>CT scan with coronal sections aids in diagnosis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Rectangle 4"/>
          <p:cNvSpPr/>
          <p:nvPr/>
        </p:nvSpPr>
        <p:spPr>
          <a:xfrm>
            <a:off x="1428134" y="84396"/>
            <a:ext cx="1353447" cy="369332"/>
          </a:xfrm>
          <a:prstGeom prst="rect">
            <a:avLst/>
          </a:prstGeom>
        </p:spPr>
        <p:txBody>
          <a:bodyPr wrap="none">
            <a:spAutoFit/>
          </a:bodyPr>
          <a:lstStyle/>
          <a:p>
            <a:r>
              <a:rPr lang="en-US" dirty="0"/>
              <a:t>Core subject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 scan</a:t>
            </a:r>
          </a:p>
        </p:txBody>
      </p:sp>
      <p:pic>
        <p:nvPicPr>
          <p:cNvPr id="3074" name="Picture 2"/>
          <p:cNvPicPr>
            <a:picLocks noGrp="1" noChangeAspect="1" noChangeArrowheads="1"/>
          </p:cNvPicPr>
          <p:nvPr>
            <p:ph idx="1"/>
          </p:nvPr>
        </p:nvPicPr>
        <p:blipFill>
          <a:blip r:embed="rId2"/>
          <a:srcRect/>
          <a:stretch>
            <a:fillRect/>
          </a:stretch>
        </p:blipFill>
        <p:spPr bwMode="auto">
          <a:xfrm>
            <a:off x="2971800" y="1200150"/>
            <a:ext cx="4495799" cy="3505200"/>
          </a:xfrm>
          <a:prstGeom prst="rect">
            <a:avLst/>
          </a:prstGeom>
          <a:noFill/>
          <a:ln w="9525">
            <a:noFill/>
            <a:miter lim="800000"/>
            <a:headEnd/>
            <a:tailEnd/>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orbital floor fracture</a:t>
            </a:r>
          </a:p>
        </p:txBody>
      </p:sp>
      <p:sp>
        <p:nvSpPr>
          <p:cNvPr id="3" name="Content Placeholder 2"/>
          <p:cNvSpPr>
            <a:spLocks noGrp="1"/>
          </p:cNvSpPr>
          <p:nvPr>
            <p:ph idx="1"/>
          </p:nvPr>
        </p:nvSpPr>
        <p:spPr/>
        <p:txBody>
          <a:bodyPr/>
          <a:lstStyle/>
          <a:p>
            <a:r>
              <a:rPr lang="en-US" dirty="0"/>
              <a:t>CT scan </a:t>
            </a:r>
            <a:r>
              <a:rPr lang="en-US" dirty="0" err="1"/>
              <a:t>coronal,sagital</a:t>
            </a:r>
            <a:r>
              <a:rPr lang="en-US" dirty="0"/>
              <a:t> view</a:t>
            </a:r>
          </a:p>
          <a:p>
            <a:r>
              <a:rPr lang="en-US" dirty="0"/>
              <a:t>Clinical signs and symptoms</a:t>
            </a:r>
          </a:p>
          <a:p>
            <a:r>
              <a:rPr lang="en-US" dirty="0"/>
              <a:t>Observed for 5-10 days for swelling to subside</a:t>
            </a:r>
          </a:p>
          <a:p>
            <a:r>
              <a:rPr lang="en-US" dirty="0"/>
              <a:t>Systemic steroids 1ml/day for 7 days to decrease edema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Rectangle 4"/>
          <p:cNvSpPr/>
          <p:nvPr/>
        </p:nvSpPr>
        <p:spPr>
          <a:xfrm>
            <a:off x="1371600" y="85396"/>
            <a:ext cx="1353447" cy="369332"/>
          </a:xfrm>
          <a:prstGeom prst="rect">
            <a:avLst/>
          </a:prstGeom>
        </p:spPr>
        <p:txBody>
          <a:bodyPr wrap="none">
            <a:spAutoFit/>
          </a:bodyPr>
          <a:lstStyle/>
          <a:p>
            <a:r>
              <a:rPr lang="en-US" dirty="0"/>
              <a:t>Core subject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950"/>
            <a:ext cx="8259098" cy="763526"/>
          </a:xfrm>
        </p:spPr>
        <p:txBody>
          <a:bodyPr>
            <a:normAutofit/>
          </a:bodyPr>
          <a:lstStyle/>
          <a:p>
            <a:r>
              <a:rPr lang="en-US" dirty="0"/>
              <a:t>CONTENTS:</a:t>
            </a:r>
            <a:endParaRPr lang="en-GB" dirty="0"/>
          </a:p>
        </p:txBody>
      </p:sp>
      <p:sp>
        <p:nvSpPr>
          <p:cNvPr id="3" name="Content Placeholder 2"/>
          <p:cNvSpPr>
            <a:spLocks noGrp="1"/>
          </p:cNvSpPr>
          <p:nvPr>
            <p:ph idx="1"/>
          </p:nvPr>
        </p:nvSpPr>
        <p:spPr/>
        <p:txBody>
          <a:bodyPr>
            <a:normAutofit lnSpcReduction="20000"/>
          </a:bodyPr>
          <a:lstStyle/>
          <a:p>
            <a:r>
              <a:rPr lang="en-US" sz="2400" dirty="0"/>
              <a:t>LEARNING OBJECTIVES</a:t>
            </a:r>
          </a:p>
          <a:p>
            <a:r>
              <a:rPr lang="en-US" sz="2400" dirty="0"/>
              <a:t>VERTICAL INTEGRATION</a:t>
            </a:r>
          </a:p>
          <a:p>
            <a:r>
              <a:rPr lang="en-US" sz="2400" dirty="0"/>
              <a:t>HORIZONTAL INTEGRATION</a:t>
            </a:r>
          </a:p>
          <a:p>
            <a:r>
              <a:rPr lang="en-US" sz="2400" dirty="0"/>
              <a:t>CORE SUBJECT</a:t>
            </a:r>
          </a:p>
          <a:p>
            <a:r>
              <a:rPr lang="en-US" sz="2400" dirty="0"/>
              <a:t>END OF LECTURE ASSESSMENT </a:t>
            </a:r>
          </a:p>
          <a:p>
            <a:r>
              <a:rPr lang="en-US" altLang="en-GB" sz="2400" dirty="0"/>
              <a:t>DIGITAL LIBRARY REFERENCES </a:t>
            </a:r>
          </a:p>
          <a:p>
            <a:pPr marL="0" indent="0">
              <a:buNone/>
            </a:pPr>
            <a:r>
              <a:rPr lang="en-US" altLang="en-GB" sz="2400" dirty="0"/>
              <a:t>     (RESEARCH, BIOETHICS,</a:t>
            </a:r>
          </a:p>
          <a:p>
            <a:pPr marL="0" indent="0">
              <a:buNone/>
            </a:pPr>
            <a:r>
              <a:rPr lang="en-US" altLang="en-GB" sz="2400" dirty="0"/>
              <a:t>       ARTIFICIAL</a:t>
            </a:r>
          </a:p>
          <a:p>
            <a:pPr marL="0" indent="0">
              <a:buNone/>
            </a:pPr>
            <a:r>
              <a:rPr lang="en-US" altLang="en-GB" sz="2400" dirty="0"/>
              <a:t>      INTELLIGENCE)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3604" y="68255"/>
            <a:ext cx="812359" cy="7656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28750"/>
            <a:ext cx="4151630" cy="31394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Indications for surgery</a:t>
            </a:r>
          </a:p>
        </p:txBody>
      </p:sp>
      <p:sp>
        <p:nvSpPr>
          <p:cNvPr id="3" name="Content Placeholder 2"/>
          <p:cNvSpPr>
            <a:spLocks noGrp="1"/>
          </p:cNvSpPr>
          <p:nvPr>
            <p:ph idx="1"/>
          </p:nvPr>
        </p:nvSpPr>
        <p:spPr/>
        <p:txBody>
          <a:bodyPr>
            <a:normAutofit lnSpcReduction="10000"/>
          </a:bodyPr>
          <a:lstStyle/>
          <a:p>
            <a:r>
              <a:rPr lang="en-US" dirty="0" err="1"/>
              <a:t>Diplopia</a:t>
            </a:r>
            <a:r>
              <a:rPr lang="en-US" dirty="0"/>
              <a:t> which limit </a:t>
            </a:r>
            <a:r>
              <a:rPr lang="en-US" dirty="0" err="1"/>
              <a:t>upgaze</a:t>
            </a:r>
            <a:r>
              <a:rPr lang="en-US" dirty="0"/>
              <a:t>/</a:t>
            </a:r>
            <a:r>
              <a:rPr lang="en-US" dirty="0" err="1"/>
              <a:t>downgaze</a:t>
            </a:r>
            <a:r>
              <a:rPr lang="en-US" dirty="0"/>
              <a:t> within 30 degrees of the primary position ,positive forced </a:t>
            </a:r>
            <a:r>
              <a:rPr lang="en-US" dirty="0" err="1"/>
              <a:t>duction</a:t>
            </a:r>
            <a:r>
              <a:rPr lang="en-US" dirty="0"/>
              <a:t> test after resolution of edema and imaging confirm floor fracture</a:t>
            </a:r>
          </a:p>
          <a:p>
            <a:r>
              <a:rPr lang="en-US" dirty="0"/>
              <a:t>Entrapment of inferior rectus</a:t>
            </a:r>
          </a:p>
          <a:p>
            <a:r>
              <a:rPr lang="en-US" dirty="0"/>
              <a:t>Large fracture involving half of the orbital floor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Rectangle 4"/>
          <p:cNvSpPr/>
          <p:nvPr/>
        </p:nvSpPr>
        <p:spPr>
          <a:xfrm>
            <a:off x="1371600" y="37205"/>
            <a:ext cx="1353447" cy="369332"/>
          </a:xfrm>
          <a:prstGeom prst="rect">
            <a:avLst/>
          </a:prstGeom>
        </p:spPr>
        <p:txBody>
          <a:bodyPr wrap="none">
            <a:spAutoFit/>
          </a:bodyPr>
          <a:lstStyle/>
          <a:p>
            <a:r>
              <a:rPr lang="en-US" dirty="0"/>
              <a:t>Core subject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apex fractures</a:t>
            </a:r>
          </a:p>
        </p:txBody>
      </p:sp>
      <p:sp>
        <p:nvSpPr>
          <p:cNvPr id="3" name="Content Placeholder 2"/>
          <p:cNvSpPr>
            <a:spLocks noGrp="1"/>
          </p:cNvSpPr>
          <p:nvPr>
            <p:ph idx="1"/>
          </p:nvPr>
        </p:nvSpPr>
        <p:spPr/>
        <p:txBody>
          <a:bodyPr/>
          <a:lstStyle/>
          <a:p>
            <a:r>
              <a:rPr lang="en-US" dirty="0"/>
              <a:t>Associates with other fractures of the </a:t>
            </a:r>
            <a:r>
              <a:rPr lang="en-US" dirty="0" err="1"/>
              <a:t>face,orbit</a:t>
            </a:r>
            <a:r>
              <a:rPr lang="en-US" dirty="0"/>
              <a:t> or skull</a:t>
            </a:r>
          </a:p>
          <a:p>
            <a:r>
              <a:rPr lang="en-US" dirty="0"/>
              <a:t>Optic </a:t>
            </a:r>
            <a:r>
              <a:rPr lang="en-US" dirty="0" err="1"/>
              <a:t>canal,superior</a:t>
            </a:r>
            <a:r>
              <a:rPr lang="en-US" dirty="0"/>
              <a:t> orbital fissure and structures that pass through them</a:t>
            </a:r>
          </a:p>
          <a:p>
            <a:r>
              <a:rPr lang="en-US" dirty="0"/>
              <a:t>Possible complications include damage to the optic </a:t>
            </a:r>
            <a:r>
              <a:rPr lang="en-US" dirty="0" err="1"/>
              <a:t>nerve,decreased</a:t>
            </a:r>
            <a:r>
              <a:rPr lang="en-US" dirty="0"/>
              <a:t> </a:t>
            </a:r>
            <a:r>
              <a:rPr lang="en-US" dirty="0" err="1"/>
              <a:t>vision,CSF</a:t>
            </a:r>
            <a:r>
              <a:rPr lang="en-US" dirty="0"/>
              <a:t> </a:t>
            </a:r>
            <a:r>
              <a:rPr lang="en-US" dirty="0" err="1"/>
              <a:t>leak,carotid</a:t>
            </a:r>
            <a:r>
              <a:rPr lang="en-US" dirty="0"/>
              <a:t> cavernous fistula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Rectangle 4"/>
          <p:cNvSpPr/>
          <p:nvPr/>
        </p:nvSpPr>
        <p:spPr>
          <a:xfrm>
            <a:off x="1371600" y="47892"/>
            <a:ext cx="1353447" cy="369332"/>
          </a:xfrm>
          <a:prstGeom prst="rect">
            <a:avLst/>
          </a:prstGeom>
        </p:spPr>
        <p:txBody>
          <a:bodyPr wrap="none">
            <a:spAutoFit/>
          </a:bodyPr>
          <a:lstStyle/>
          <a:p>
            <a:r>
              <a:rPr lang="en-US" dirty="0"/>
              <a:t>Core subject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apex fractures</a:t>
            </a:r>
          </a:p>
        </p:txBody>
      </p:sp>
      <p:sp>
        <p:nvSpPr>
          <p:cNvPr id="3" name="Content Placeholder 2"/>
          <p:cNvSpPr>
            <a:spLocks noGrp="1"/>
          </p:cNvSpPr>
          <p:nvPr>
            <p:ph idx="1"/>
          </p:nvPr>
        </p:nvSpPr>
        <p:spPr/>
        <p:txBody>
          <a:bodyPr/>
          <a:lstStyle/>
          <a:p>
            <a:r>
              <a:rPr lang="en-US" dirty="0"/>
              <a:t>Indirect traumatic neuropathy results from</a:t>
            </a:r>
          </a:p>
          <a:p>
            <a:pPr>
              <a:buNone/>
            </a:pPr>
            <a:r>
              <a:rPr lang="en-US" dirty="0"/>
              <a:t>        Stretching</a:t>
            </a:r>
          </a:p>
          <a:p>
            <a:pPr>
              <a:buNone/>
            </a:pPr>
            <a:r>
              <a:rPr lang="en-US" dirty="0"/>
              <a:t>        Tearing</a:t>
            </a:r>
          </a:p>
          <a:p>
            <a:pPr>
              <a:buNone/>
            </a:pPr>
            <a:r>
              <a:rPr lang="en-US" dirty="0"/>
              <a:t>        Twisting</a:t>
            </a:r>
          </a:p>
          <a:p>
            <a:pPr>
              <a:buNone/>
            </a:pPr>
            <a:r>
              <a:rPr lang="en-US" dirty="0"/>
              <a:t>        Bruising of the fixed </a:t>
            </a:r>
            <a:r>
              <a:rPr lang="en-US" dirty="0" err="1"/>
              <a:t>canalicular</a:t>
            </a:r>
            <a:r>
              <a:rPr lang="en-US" dirty="0"/>
              <a:t>     portion of the nerve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Rectangle 4"/>
          <p:cNvSpPr/>
          <p:nvPr/>
        </p:nvSpPr>
        <p:spPr>
          <a:xfrm>
            <a:off x="1447800" y="47338"/>
            <a:ext cx="1353447" cy="369332"/>
          </a:xfrm>
          <a:prstGeom prst="rect">
            <a:avLst/>
          </a:prstGeom>
        </p:spPr>
        <p:txBody>
          <a:bodyPr wrap="none">
            <a:spAutoFit/>
          </a:bodyPr>
          <a:lstStyle/>
          <a:p>
            <a:r>
              <a:rPr lang="en-US" dirty="0"/>
              <a:t>Core subject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Extraocular Foreign body</a:t>
            </a:r>
          </a:p>
        </p:txBody>
      </p:sp>
      <p:sp>
        <p:nvSpPr>
          <p:cNvPr id="5" name="Content Placeholder 4"/>
          <p:cNvSpPr>
            <a:spLocks noGrp="1"/>
          </p:cNvSpPr>
          <p:nvPr>
            <p:ph idx="1"/>
          </p:nvPr>
        </p:nvSpPr>
        <p:spPr/>
        <p:txBody>
          <a:bodyPr/>
          <a:lstStyle/>
          <a:p>
            <a:pPr marL="0" indent="0">
              <a:buNone/>
            </a:pPr>
            <a:r>
              <a:rPr lang="en-US" b="1"/>
              <a:t>Sites</a:t>
            </a:r>
          </a:p>
          <a:p>
            <a:r>
              <a:rPr lang="en-US"/>
              <a:t>Conjuctiva</a:t>
            </a:r>
          </a:p>
          <a:p>
            <a:r>
              <a:rPr lang="en-US"/>
              <a:t>Cornea</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61" y="666887"/>
            <a:ext cx="6283782" cy="725349"/>
          </a:xfrm>
        </p:spPr>
        <p:txBody>
          <a:bodyPr>
            <a:normAutofit fontScale="90000"/>
          </a:bodyPr>
          <a:lstStyle/>
          <a:p>
            <a:r>
              <a:rPr lang="en-US" dirty="0"/>
              <a:t>Extraocular foreign body in cornea</a:t>
            </a:r>
          </a:p>
        </p:txBody>
      </p:sp>
      <p:pic>
        <p:nvPicPr>
          <p:cNvPr id="9218" name="Picture 2" descr="C:\Users\Laptop Gallery\Pictures\corneal foreign body.jpg"/>
          <p:cNvPicPr>
            <a:picLocks noGrp="1" noChangeAspect="1" noChangeArrowheads="1"/>
          </p:cNvPicPr>
          <p:nvPr>
            <p:ph idx="1"/>
          </p:nvPr>
        </p:nvPicPr>
        <p:blipFill>
          <a:blip r:embed="rId2"/>
          <a:srcRect/>
          <a:stretch>
            <a:fillRect/>
          </a:stretch>
        </p:blipFill>
        <p:spPr bwMode="auto">
          <a:xfrm>
            <a:off x="2743200" y="1809751"/>
            <a:ext cx="5257800" cy="2706688"/>
          </a:xfrm>
          <a:prstGeom prst="rect">
            <a:avLst/>
          </a:prstGeom>
          <a:noFill/>
        </p:spPr>
      </p:pic>
      <p:pic>
        <p:nvPicPr>
          <p:cNvPr id="6" name="Picture 5"/>
          <p:cNvPicPr>
            <a:picLocks noChangeAspect="1"/>
          </p:cNvPicPr>
          <p:nvPr/>
        </p:nvPicPr>
        <p:blipFill>
          <a:blip r:embed="rId3"/>
          <a:stretch>
            <a:fillRect/>
          </a:stretch>
        </p:blipFill>
        <p:spPr>
          <a:xfrm>
            <a:off x="8077200" y="133350"/>
            <a:ext cx="819150" cy="7715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corneal foreign body</a:t>
            </a:r>
          </a:p>
        </p:txBody>
      </p:sp>
      <p:sp>
        <p:nvSpPr>
          <p:cNvPr id="3" name="Content Placeholder 2"/>
          <p:cNvSpPr>
            <a:spLocks noGrp="1"/>
          </p:cNvSpPr>
          <p:nvPr>
            <p:ph idx="1"/>
          </p:nvPr>
        </p:nvSpPr>
        <p:spPr/>
        <p:txBody>
          <a:bodyPr>
            <a:normAutofit fontScale="92500" lnSpcReduction="20000"/>
          </a:bodyPr>
          <a:lstStyle/>
          <a:p>
            <a:r>
              <a:rPr lang="en-US" dirty="0"/>
              <a:t>Careful </a:t>
            </a:r>
            <a:r>
              <a:rPr lang="en-US" dirty="0" err="1"/>
              <a:t>slitlamp</a:t>
            </a:r>
            <a:r>
              <a:rPr lang="en-US" dirty="0"/>
              <a:t> examination for exact position and depth</a:t>
            </a:r>
          </a:p>
          <a:p>
            <a:r>
              <a:rPr lang="en-US" dirty="0"/>
              <a:t>Removal under </a:t>
            </a:r>
            <a:r>
              <a:rPr lang="en-US" dirty="0" err="1"/>
              <a:t>slitlamp</a:t>
            </a:r>
            <a:r>
              <a:rPr lang="en-US" dirty="0"/>
              <a:t> with 27 G needle</a:t>
            </a:r>
          </a:p>
          <a:p>
            <a:r>
              <a:rPr lang="en-US" dirty="0"/>
              <a:t>Magnetic removal of a deeply embedded metallic FB</a:t>
            </a:r>
          </a:p>
          <a:p>
            <a:r>
              <a:rPr lang="en-US" dirty="0"/>
              <a:t>Residual “rust ring” may remove with sterile burr</a:t>
            </a:r>
          </a:p>
          <a:p>
            <a:r>
              <a:rPr lang="en-US" dirty="0"/>
              <a:t>Antibiotic ointment with </a:t>
            </a:r>
            <a:r>
              <a:rPr lang="en-US" dirty="0" err="1"/>
              <a:t>cyclopegic</a:t>
            </a:r>
            <a:r>
              <a:rPr lang="en-US" dirty="0"/>
              <a:t> and/or NSAIDs </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IntraOcular foreign body</a:t>
            </a:r>
          </a:p>
        </p:txBody>
      </p:sp>
      <p:sp>
        <p:nvSpPr>
          <p:cNvPr id="5" name="Content Placeholder 4"/>
          <p:cNvSpPr>
            <a:spLocks noGrp="1"/>
          </p:cNvSpPr>
          <p:nvPr>
            <p:ph idx="1"/>
          </p:nvPr>
        </p:nvSpPr>
        <p:spPr/>
        <p:txBody>
          <a:bodyPr/>
          <a:lstStyle/>
          <a:p>
            <a:pPr marL="0" indent="0">
              <a:buNone/>
            </a:pPr>
            <a:r>
              <a:rPr lang="en-US" b="1"/>
              <a:t>Sites</a:t>
            </a:r>
          </a:p>
          <a:p>
            <a:r>
              <a:rPr lang="en-US"/>
              <a:t>Anterior segment (Anterior chamber,iris, lens)</a:t>
            </a:r>
          </a:p>
          <a:p>
            <a:r>
              <a:rPr lang="en-US"/>
              <a:t>Posterior segment (Vitreous and retina)</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61" y="666887"/>
            <a:ext cx="6283782" cy="725349"/>
          </a:xfrm>
        </p:spPr>
        <p:txBody>
          <a:bodyPr>
            <a:normAutofit fontScale="90000"/>
          </a:bodyPr>
          <a:lstStyle/>
          <a:p>
            <a:r>
              <a:rPr lang="en-US" dirty="0"/>
              <a:t>Intraocular foreign body in posterior segment</a:t>
            </a:r>
          </a:p>
        </p:txBody>
      </p:sp>
      <p:pic>
        <p:nvPicPr>
          <p:cNvPr id="1026" name="Picture 2" descr="C:\Users\Laptop Gallery\Pictures\intraocular foreign body.jpg"/>
          <p:cNvPicPr>
            <a:picLocks noGrp="1" noChangeAspect="1" noChangeArrowheads="1"/>
          </p:cNvPicPr>
          <p:nvPr>
            <p:ph idx="1"/>
          </p:nvPr>
        </p:nvPicPr>
        <p:blipFill>
          <a:blip r:embed="rId2"/>
          <a:srcRect/>
          <a:stretch>
            <a:fillRect/>
          </a:stretch>
        </p:blipFill>
        <p:spPr bwMode="auto">
          <a:xfrm>
            <a:off x="3581400" y="1733550"/>
            <a:ext cx="3733800" cy="3048000"/>
          </a:xfrm>
          <a:prstGeom prst="rect">
            <a:avLst/>
          </a:prstGeom>
          <a:noFill/>
        </p:spPr>
      </p:pic>
      <p:pic>
        <p:nvPicPr>
          <p:cNvPr id="6" name="Picture 5"/>
          <p:cNvPicPr>
            <a:picLocks noChangeAspect="1"/>
          </p:cNvPicPr>
          <p:nvPr/>
        </p:nvPicPr>
        <p:blipFill>
          <a:blip r:embed="rId3"/>
          <a:stretch>
            <a:fillRect/>
          </a:stretch>
        </p:blipFill>
        <p:spPr>
          <a:xfrm>
            <a:off x="8324850" y="0"/>
            <a:ext cx="819150" cy="7715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92500" lnSpcReduction="20000"/>
          </a:bodyPr>
          <a:lstStyle/>
          <a:p>
            <a:pPr marL="514350" indent="-514350">
              <a:buAutoNum type="alphaLcParenR"/>
            </a:pPr>
            <a:r>
              <a:rPr lang="en-US" dirty="0"/>
              <a:t>Accurate history, helpful for nature of FB</a:t>
            </a:r>
          </a:p>
          <a:p>
            <a:pPr marL="514350" indent="-514350">
              <a:buAutoNum type="alphaLcParenR"/>
            </a:pPr>
            <a:r>
              <a:rPr lang="en-US" dirty="0"/>
              <a:t>Examination</a:t>
            </a:r>
          </a:p>
          <a:p>
            <a:pPr marL="514350" indent="-514350">
              <a:buNone/>
            </a:pPr>
            <a:r>
              <a:rPr lang="en-US" dirty="0"/>
              <a:t>             Entry exit point</a:t>
            </a:r>
          </a:p>
          <a:p>
            <a:pPr marL="514350" indent="-514350">
              <a:buNone/>
            </a:pPr>
            <a:r>
              <a:rPr lang="en-US" dirty="0"/>
              <a:t>             </a:t>
            </a:r>
            <a:r>
              <a:rPr lang="en-US" dirty="0" err="1"/>
              <a:t>gonioscopy,fundoscopy</a:t>
            </a:r>
            <a:endParaRPr lang="en-US" dirty="0"/>
          </a:p>
          <a:p>
            <a:pPr marL="514350" indent="-514350">
              <a:buNone/>
            </a:pPr>
            <a:r>
              <a:rPr lang="en-US" dirty="0"/>
              <a:t>              documentation for damaged structures</a:t>
            </a:r>
          </a:p>
          <a:p>
            <a:pPr marL="514350" indent="-514350">
              <a:buAutoNum type="alphaLcParenR" startAt="3"/>
            </a:pPr>
            <a:r>
              <a:rPr lang="en-US" dirty="0"/>
              <a:t>CT scan</a:t>
            </a:r>
          </a:p>
          <a:p>
            <a:pPr marL="514350" indent="-514350">
              <a:buAutoNum type="alphaLcParenR" startAt="3"/>
            </a:pPr>
            <a:r>
              <a:rPr lang="en-US" dirty="0"/>
              <a:t> MRI contraindicated for </a:t>
            </a:r>
            <a:r>
              <a:rPr lang="en-US" dirty="0" err="1"/>
              <a:t>metalic</a:t>
            </a:r>
            <a:r>
              <a:rPr lang="en-US" dirty="0"/>
              <a:t> FB</a:t>
            </a:r>
          </a:p>
          <a:p>
            <a:pPr marL="514350" indent="-514350">
              <a:buAutoNum type="alphaLcParenR"/>
            </a:pPr>
            <a:endParaRPr lang="en-US" dirty="0"/>
          </a:p>
        </p:txBody>
      </p:sp>
      <p:pic>
        <p:nvPicPr>
          <p:cNvPr id="6" name="Picture 5"/>
          <p:cNvPicPr>
            <a:picLocks noChangeAspect="1"/>
          </p:cNvPicPr>
          <p:nvPr/>
        </p:nvPicPr>
        <p:blipFill>
          <a:blip r:embed="rId2"/>
          <a:stretch>
            <a:fillRect/>
          </a:stretch>
        </p:blipFill>
        <p:spPr>
          <a:xfrm>
            <a:off x="8077200" y="209550"/>
            <a:ext cx="819150" cy="7715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Treatment</a:t>
            </a:r>
          </a:p>
        </p:txBody>
      </p:sp>
      <p:sp>
        <p:nvSpPr>
          <p:cNvPr id="5" name="Content Placeholder 4"/>
          <p:cNvSpPr>
            <a:spLocks noGrp="1"/>
          </p:cNvSpPr>
          <p:nvPr>
            <p:ph idx="1"/>
          </p:nvPr>
        </p:nvSpPr>
        <p:spPr/>
        <p:txBody>
          <a:bodyPr/>
          <a:lstStyle/>
          <a:p>
            <a:pPr marL="0" indent="0">
              <a:buNone/>
            </a:pPr>
            <a:r>
              <a:rPr lang="en-US" b="1"/>
              <a:t>Anterior segment </a:t>
            </a:r>
            <a:r>
              <a:rPr lang="en-US"/>
              <a:t>is removed through limbal approach</a:t>
            </a:r>
          </a:p>
          <a:p>
            <a:pPr marL="0" indent="0">
              <a:buNone/>
            </a:pPr>
            <a:r>
              <a:rPr lang="en-US" b="1"/>
              <a:t>Posterior segment </a:t>
            </a:r>
            <a:r>
              <a:rPr lang="en-US"/>
              <a:t>is removed through</a:t>
            </a:r>
          </a:p>
          <a:p>
            <a:pPr algn="just"/>
            <a:r>
              <a:rPr lang="en-US"/>
              <a:t>Magnet</a:t>
            </a:r>
          </a:p>
          <a:p>
            <a:pPr algn="l"/>
            <a:r>
              <a:rPr lang="en-US"/>
              <a:t>Pars plana vitrectomy and use of forceps</a:t>
            </a:r>
            <a:endParaRPr lang="en-US" b="1"/>
          </a:p>
          <a:p>
            <a:pPr marL="0" indent="0">
              <a:buNone/>
            </a:pPr>
            <a:endParaRPr lang="en-US" b="1"/>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38150"/>
            <a:ext cx="6283782" cy="725349"/>
          </a:xfrm>
        </p:spPr>
        <p:txBody>
          <a:bodyPr/>
          <a:lstStyle/>
          <a:p>
            <a:r>
              <a:rPr lang="en-US" dirty="0"/>
              <a:t>SPECIFIC LEARNING OBJECTIVES</a:t>
            </a:r>
          </a:p>
        </p:txBody>
      </p:sp>
      <p:sp>
        <p:nvSpPr>
          <p:cNvPr id="3" name="Content Placeholder 2"/>
          <p:cNvSpPr>
            <a:spLocks noGrp="1"/>
          </p:cNvSpPr>
          <p:nvPr>
            <p:ph idx="1"/>
          </p:nvPr>
        </p:nvSpPr>
        <p:spPr>
          <a:xfrm>
            <a:off x="2133600" y="1200150"/>
            <a:ext cx="6304935" cy="3420136"/>
          </a:xfrm>
        </p:spPr>
        <p:txBody>
          <a:bodyPr>
            <a:normAutofit/>
          </a:bodyPr>
          <a:lstStyle/>
          <a:p>
            <a:pPr>
              <a:buNone/>
            </a:pPr>
            <a:r>
              <a:rPr lang="en-US" sz="2000" dirty="0"/>
              <a:t>By the end of the lecture students will be able to</a:t>
            </a:r>
          </a:p>
          <a:p>
            <a:r>
              <a:rPr lang="en-US" sz="2000" dirty="0"/>
              <a:t>Describe anatomy of eye and orbit</a:t>
            </a:r>
          </a:p>
          <a:p>
            <a:r>
              <a:rPr lang="en-US" sz="2000" dirty="0"/>
              <a:t>Classify different types of trauma</a:t>
            </a:r>
          </a:p>
          <a:p>
            <a:r>
              <a:rPr lang="en-US" sz="2000" dirty="0"/>
              <a:t>Describe findings, grading and treatment of chemical injuries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106" y="482737"/>
            <a:ext cx="6283782" cy="725349"/>
          </a:xfrm>
        </p:spPr>
        <p:txBody>
          <a:bodyPr/>
          <a:lstStyle/>
          <a:p>
            <a:r>
              <a:rPr lang="en-US" dirty="0"/>
              <a:t>Blunt trauma</a:t>
            </a:r>
          </a:p>
        </p:txBody>
      </p:sp>
      <p:pic>
        <p:nvPicPr>
          <p:cNvPr id="1026" name="Picture 2" descr="C:\Users\Laptop Gallery\Pictures\blunt ocular trauma.jpg"/>
          <p:cNvPicPr>
            <a:picLocks noGrp="1" noChangeAspect="1" noChangeArrowheads="1"/>
          </p:cNvPicPr>
          <p:nvPr>
            <p:ph idx="1"/>
          </p:nvPr>
        </p:nvPicPr>
        <p:blipFill>
          <a:blip r:embed="rId2"/>
          <a:srcRect/>
          <a:stretch>
            <a:fillRect/>
          </a:stretch>
        </p:blipFill>
        <p:spPr bwMode="auto">
          <a:xfrm>
            <a:off x="2438400" y="1047750"/>
            <a:ext cx="6248399" cy="3733800"/>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Integration with Pathophysiology :</a:t>
            </a:r>
          </a:p>
        </p:txBody>
      </p:sp>
      <p:sp>
        <p:nvSpPr>
          <p:cNvPr id="3" name="Content Placeholder 2"/>
          <p:cNvSpPr>
            <a:spLocks noGrp="1"/>
          </p:cNvSpPr>
          <p:nvPr>
            <p:ph idx="1"/>
          </p:nvPr>
        </p:nvSpPr>
        <p:spPr/>
        <p:txBody>
          <a:bodyPr>
            <a:normAutofit/>
          </a:bodyPr>
          <a:lstStyle/>
          <a:p>
            <a:r>
              <a:rPr lang="en-US" sz="1800" dirty="0"/>
              <a:t>Blunt trauma to globe result in concussion, contusion and anteroposterior compression with simultaneous expansion in equatorial plane associated with a transient and severe increase in IOP.</a:t>
            </a:r>
          </a:p>
          <a:p>
            <a:r>
              <a:rPr lang="en-US" sz="1800" dirty="0"/>
              <a:t>Although the impact is absorbed by iris-lens diaphragm and vitreous base, damage can also occur at distant site such as posterior pole.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TextBox 4"/>
          <p:cNvSpPr txBox="1"/>
          <p:nvPr/>
        </p:nvSpPr>
        <p:spPr>
          <a:xfrm>
            <a:off x="1219200" y="23843"/>
            <a:ext cx="2362200" cy="369332"/>
          </a:xfrm>
          <a:prstGeom prst="rect">
            <a:avLst/>
          </a:prstGeom>
          <a:noFill/>
        </p:spPr>
        <p:txBody>
          <a:bodyPr wrap="square" rtlCol="0">
            <a:spAutoFit/>
          </a:bodyPr>
          <a:lstStyle/>
          <a:p>
            <a:r>
              <a:rPr lang="en-US" dirty="0"/>
              <a:t>Horizontal  integration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EyeLid</a:t>
            </a:r>
          </a:p>
        </p:txBody>
      </p:sp>
      <p:sp>
        <p:nvSpPr>
          <p:cNvPr id="5" name="Content Placeholder 4"/>
          <p:cNvSpPr>
            <a:spLocks noGrp="1"/>
          </p:cNvSpPr>
          <p:nvPr>
            <p:ph idx="1"/>
          </p:nvPr>
        </p:nvSpPr>
        <p:spPr/>
        <p:txBody>
          <a:bodyPr/>
          <a:lstStyle/>
          <a:p>
            <a:r>
              <a:rPr lang="en-US"/>
              <a:t>Ecchymosis of eyelid</a:t>
            </a:r>
          </a:p>
          <a:p>
            <a:r>
              <a:rPr lang="en-US"/>
              <a:t>Traumatic ptosis</a:t>
            </a:r>
          </a:p>
          <a:p>
            <a:pPr marL="0" indent="0">
              <a:buNone/>
            </a:pPr>
            <a:endParaRPr lang="en-US"/>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Conjuctival complications</a:t>
            </a:r>
          </a:p>
        </p:txBody>
      </p:sp>
      <p:sp>
        <p:nvSpPr>
          <p:cNvPr id="5" name="Content Placeholder 4"/>
          <p:cNvSpPr>
            <a:spLocks noGrp="1"/>
          </p:cNvSpPr>
          <p:nvPr>
            <p:ph idx="1"/>
          </p:nvPr>
        </p:nvSpPr>
        <p:spPr/>
        <p:txBody>
          <a:bodyPr/>
          <a:lstStyle/>
          <a:p>
            <a:r>
              <a:rPr lang="en-US"/>
              <a:t>Subconjuctival hemorrhage</a:t>
            </a:r>
          </a:p>
          <a:p>
            <a:pPr marL="0" indent="0" algn="ctr">
              <a:buNone/>
            </a:pPr>
            <a:r>
              <a:rPr lang="en-US"/>
              <a:t>        Resolves spontaneously within 1-2     weeks</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Corneal complications</a:t>
            </a:r>
          </a:p>
        </p:txBody>
      </p:sp>
      <p:sp>
        <p:nvSpPr>
          <p:cNvPr id="3" name="Content Placeholder 2"/>
          <p:cNvSpPr>
            <a:spLocks noGrp="1"/>
          </p:cNvSpPr>
          <p:nvPr>
            <p:ph idx="1"/>
          </p:nvPr>
        </p:nvSpPr>
        <p:spPr/>
        <p:txBody>
          <a:bodyPr/>
          <a:lstStyle/>
          <a:p>
            <a:r>
              <a:rPr lang="en-US" dirty="0"/>
              <a:t>Corneal abrasion</a:t>
            </a:r>
          </a:p>
          <a:p>
            <a:r>
              <a:rPr lang="en-US" dirty="0"/>
              <a:t>Stromal edema</a:t>
            </a:r>
          </a:p>
          <a:p>
            <a:r>
              <a:rPr lang="en-US" dirty="0"/>
              <a:t>Tears in </a:t>
            </a:r>
            <a:r>
              <a:rPr lang="en-US" dirty="0" err="1"/>
              <a:t>descemet</a:t>
            </a:r>
            <a:r>
              <a:rPr lang="en-US" dirty="0"/>
              <a:t> membrane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Rectangle 4"/>
          <p:cNvSpPr/>
          <p:nvPr/>
        </p:nvSpPr>
        <p:spPr>
          <a:xfrm>
            <a:off x="1371600" y="37205"/>
            <a:ext cx="1353447" cy="369332"/>
          </a:xfrm>
          <a:prstGeom prst="rect">
            <a:avLst/>
          </a:prstGeom>
        </p:spPr>
        <p:txBody>
          <a:bodyPr wrap="none">
            <a:spAutoFit/>
          </a:bodyPr>
          <a:lstStyle/>
          <a:p>
            <a:r>
              <a:rPr lang="en-US" dirty="0"/>
              <a:t>Core subject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Iris Complications</a:t>
            </a:r>
          </a:p>
        </p:txBody>
      </p:sp>
      <p:sp>
        <p:nvSpPr>
          <p:cNvPr id="5" name="Content Placeholder 4"/>
          <p:cNvSpPr>
            <a:spLocks noGrp="1"/>
          </p:cNvSpPr>
          <p:nvPr>
            <p:ph idx="1"/>
          </p:nvPr>
        </p:nvSpPr>
        <p:spPr/>
        <p:txBody>
          <a:bodyPr/>
          <a:lstStyle/>
          <a:p>
            <a:r>
              <a:rPr lang="en-US"/>
              <a:t>Traumatic miosis</a:t>
            </a:r>
          </a:p>
          <a:p>
            <a:r>
              <a:rPr lang="en-US"/>
              <a:t>Traumatic mydriasis</a:t>
            </a:r>
          </a:p>
          <a:p>
            <a:r>
              <a:rPr lang="en-US"/>
              <a:t>Iridodialysis</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Ciliary body complications</a:t>
            </a:r>
          </a:p>
        </p:txBody>
      </p:sp>
      <p:sp>
        <p:nvSpPr>
          <p:cNvPr id="5" name="Content Placeholder 4"/>
          <p:cNvSpPr>
            <a:spLocks noGrp="1"/>
          </p:cNvSpPr>
          <p:nvPr>
            <p:ph idx="1"/>
          </p:nvPr>
        </p:nvSpPr>
        <p:spPr/>
        <p:txBody>
          <a:bodyPr/>
          <a:lstStyle/>
          <a:p>
            <a:r>
              <a:rPr lang="en-US"/>
              <a:t>Ciliary shock cause hypotony</a:t>
            </a:r>
          </a:p>
          <a:p>
            <a:r>
              <a:rPr lang="en-US"/>
              <a:t>Angle recession may cause angle recession glaucoma</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61" y="362087"/>
            <a:ext cx="6283782" cy="725349"/>
          </a:xfrm>
        </p:spPr>
        <p:txBody>
          <a:bodyPr/>
          <a:lstStyle/>
          <a:p>
            <a:r>
              <a:rPr lang="en-US" dirty="0"/>
              <a:t>Traumatic </a:t>
            </a:r>
            <a:r>
              <a:rPr lang="en-US" dirty="0" err="1"/>
              <a:t>hyphaema</a:t>
            </a:r>
            <a:endParaRPr lang="en-US" dirty="0"/>
          </a:p>
        </p:txBody>
      </p:sp>
      <p:pic>
        <p:nvPicPr>
          <p:cNvPr id="2050" name="Picture 2" descr="C:\Users\Laptop Gallery\Pictures\traumatic hyphaema picture.jpg"/>
          <p:cNvPicPr>
            <a:picLocks noGrp="1" noChangeAspect="1" noChangeArrowheads="1"/>
          </p:cNvPicPr>
          <p:nvPr>
            <p:ph idx="1"/>
          </p:nvPr>
        </p:nvPicPr>
        <p:blipFill>
          <a:blip r:embed="rId2"/>
          <a:srcRect/>
          <a:stretch>
            <a:fillRect/>
          </a:stretch>
        </p:blipFill>
        <p:spPr bwMode="auto">
          <a:xfrm>
            <a:off x="2286000" y="1200150"/>
            <a:ext cx="5562599" cy="3429000"/>
          </a:xfrm>
          <a:prstGeom prst="rect">
            <a:avLst/>
          </a:prstGeom>
          <a:noFill/>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Lenticular</a:t>
            </a:r>
            <a:r>
              <a:rPr lang="en-US" dirty="0"/>
              <a:t> complications</a:t>
            </a:r>
          </a:p>
        </p:txBody>
      </p:sp>
      <p:sp>
        <p:nvSpPr>
          <p:cNvPr id="3" name="Content Placeholder 2"/>
          <p:cNvSpPr>
            <a:spLocks noGrp="1"/>
          </p:cNvSpPr>
          <p:nvPr>
            <p:ph idx="1"/>
          </p:nvPr>
        </p:nvSpPr>
        <p:spPr/>
        <p:txBody>
          <a:bodyPr/>
          <a:lstStyle/>
          <a:p>
            <a:r>
              <a:rPr lang="en-US" dirty="0"/>
              <a:t>Cataract</a:t>
            </a:r>
          </a:p>
          <a:p>
            <a:r>
              <a:rPr lang="en-US" dirty="0"/>
              <a:t>Phacolytic glaucoma</a:t>
            </a:r>
          </a:p>
          <a:p>
            <a:r>
              <a:rPr lang="en-US" dirty="0"/>
              <a:t>Lens matter in vitreous</a:t>
            </a:r>
          </a:p>
          <a:p>
            <a:r>
              <a:rPr lang="en-US" dirty="0"/>
              <a:t>Vossius ring</a:t>
            </a:r>
          </a:p>
          <a:p>
            <a:r>
              <a:rPr lang="en-US" dirty="0" err="1"/>
              <a:t>Subluxation</a:t>
            </a:r>
            <a:endParaRPr lang="en-US" dirty="0"/>
          </a:p>
          <a:p>
            <a:r>
              <a:rPr lang="en-US" dirty="0"/>
              <a:t>Dislocation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Rectangle 4"/>
          <p:cNvSpPr/>
          <p:nvPr/>
        </p:nvSpPr>
        <p:spPr>
          <a:xfrm>
            <a:off x="1247270" y="85396"/>
            <a:ext cx="1338580" cy="368300"/>
          </a:xfrm>
          <a:prstGeom prst="rect">
            <a:avLst/>
          </a:prstGeom>
        </p:spPr>
        <p:txBody>
          <a:bodyPr wrap="none">
            <a:spAutoFit/>
          </a:bodyPr>
          <a:lstStyle/>
          <a:p>
            <a:r>
              <a:rPr lang="en-US" dirty="0"/>
              <a:t>Core subject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t>Posterior segment complications</a:t>
            </a:r>
          </a:p>
        </p:txBody>
      </p:sp>
      <p:sp>
        <p:nvSpPr>
          <p:cNvPr id="5" name="Content Placeholder 4"/>
          <p:cNvSpPr>
            <a:spLocks noGrp="1"/>
          </p:cNvSpPr>
          <p:nvPr>
            <p:ph idx="1"/>
          </p:nvPr>
        </p:nvSpPr>
        <p:spPr/>
        <p:txBody>
          <a:bodyPr>
            <a:normAutofit fontScale="80000"/>
          </a:bodyPr>
          <a:lstStyle/>
          <a:p>
            <a:r>
              <a:rPr lang="en-US" sz="2875"/>
              <a:t>Vitreous hemorrhage</a:t>
            </a:r>
          </a:p>
          <a:p>
            <a:r>
              <a:rPr lang="en-US" sz="2875"/>
              <a:t>Posterior vitreous detachment</a:t>
            </a:r>
          </a:p>
          <a:p>
            <a:r>
              <a:rPr lang="en-US" sz="2875"/>
              <a:t>Commotio retina</a:t>
            </a:r>
          </a:p>
          <a:p>
            <a:r>
              <a:rPr lang="en-US" sz="2875"/>
              <a:t>Retinal, subretinal and preretinal hemorrhage</a:t>
            </a:r>
          </a:p>
          <a:p>
            <a:r>
              <a:rPr lang="en-US" sz="2875"/>
              <a:t>Retinal breaks</a:t>
            </a:r>
          </a:p>
          <a:p>
            <a:r>
              <a:rPr lang="en-US" sz="2875"/>
              <a:t>Retinal detachment</a:t>
            </a:r>
          </a:p>
          <a:p>
            <a:r>
              <a:rPr lang="en-US" sz="2875"/>
              <a:t>Choroidal tear</a:t>
            </a:r>
          </a:p>
          <a:p>
            <a:r>
              <a:rPr lang="en-US" sz="2875"/>
              <a:t>Optic nerve avulsion</a:t>
            </a:r>
          </a:p>
        </p:txBody>
      </p:sp>
      <p:pic>
        <p:nvPicPr>
          <p:cNvPr id="6" name="Picture 5"/>
          <p:cNvPicPr>
            <a:picLocks noChangeAspect="1"/>
          </p:cNvPicPr>
          <p:nvPr/>
        </p:nvPicPr>
        <p:blipFill>
          <a:blip r:embed="rId2"/>
          <a:stretch>
            <a:fillRect/>
          </a:stretch>
        </p:blipFill>
        <p:spPr>
          <a:xfrm>
            <a:off x="8324850" y="-19050"/>
            <a:ext cx="819150" cy="7715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1950"/>
            <a:ext cx="6283782" cy="725349"/>
          </a:xfrm>
        </p:spPr>
        <p:txBody>
          <a:bodyPr>
            <a:normAutofit/>
          </a:bodyPr>
          <a:lstStyle/>
          <a:p>
            <a:r>
              <a:rPr lang="en-US" sz="3200" dirty="0"/>
              <a:t>Integration with Pathophysiology:</a:t>
            </a:r>
          </a:p>
        </p:txBody>
      </p:sp>
      <p:sp>
        <p:nvSpPr>
          <p:cNvPr id="3" name="Content Placeholder 2"/>
          <p:cNvSpPr>
            <a:spLocks noGrp="1"/>
          </p:cNvSpPr>
          <p:nvPr>
            <p:ph idx="1"/>
          </p:nvPr>
        </p:nvSpPr>
        <p:spPr>
          <a:xfrm>
            <a:off x="1981200" y="1200150"/>
            <a:ext cx="6304935" cy="3420136"/>
          </a:xfrm>
        </p:spPr>
        <p:txBody>
          <a:bodyPr/>
          <a:lstStyle/>
          <a:p>
            <a:r>
              <a:rPr lang="en-US" sz="2400" dirty="0"/>
              <a:t>The eye is protected from direct injury by lids, eyelashes and the projecting margins of the orbit. </a:t>
            </a:r>
            <a:r>
              <a:rPr lang="en-US" sz="2400" dirty="0" err="1"/>
              <a:t>Neverthless</a:t>
            </a:r>
            <a:r>
              <a:rPr lang="en-US" sz="2400" dirty="0"/>
              <a:t> , it can be injured in a variety of ways by chemicals, heat, radiation and mechanical trauma</a:t>
            </a:r>
            <a:r>
              <a:rPr lang="en-US"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TextBox 4"/>
          <p:cNvSpPr txBox="1"/>
          <p:nvPr/>
        </p:nvSpPr>
        <p:spPr>
          <a:xfrm>
            <a:off x="1219200" y="23843"/>
            <a:ext cx="2514600" cy="369332"/>
          </a:xfrm>
          <a:prstGeom prst="rect">
            <a:avLst/>
          </a:prstGeom>
          <a:noFill/>
        </p:spPr>
        <p:txBody>
          <a:bodyPr wrap="square" rtlCol="0">
            <a:spAutoFit/>
          </a:bodyPr>
          <a:lstStyle/>
          <a:p>
            <a:r>
              <a:rPr lang="en-US" dirty="0"/>
              <a:t>Horizontal integration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Commotio</a:t>
            </a:r>
            <a:r>
              <a:rPr lang="en-US" dirty="0"/>
              <a:t> </a:t>
            </a:r>
            <a:r>
              <a:rPr lang="en-US" dirty="0" err="1"/>
              <a:t>retinae</a:t>
            </a:r>
            <a:endParaRPr lang="en-US" dirty="0"/>
          </a:p>
        </p:txBody>
      </p:sp>
      <p:pic>
        <p:nvPicPr>
          <p:cNvPr id="3074" name="Picture 2" descr="C:\Users\Laptop Gallery\Pictures\commotio retinae pic.jpg"/>
          <p:cNvPicPr>
            <a:picLocks noGrp="1" noChangeAspect="1" noChangeArrowheads="1"/>
          </p:cNvPicPr>
          <p:nvPr>
            <p:ph idx="1"/>
          </p:nvPr>
        </p:nvPicPr>
        <p:blipFill>
          <a:blip r:embed="rId2"/>
          <a:srcRect/>
          <a:stretch>
            <a:fillRect/>
          </a:stretch>
        </p:blipFill>
        <p:spPr bwMode="auto">
          <a:xfrm>
            <a:off x="3124200" y="1352550"/>
            <a:ext cx="4343399" cy="3048000"/>
          </a:xfrm>
          <a:prstGeom prst="rect">
            <a:avLst/>
          </a:prstGeom>
          <a:noFill/>
        </p:spPr>
      </p:pic>
      <p:pic>
        <p:nvPicPr>
          <p:cNvPr id="6" name="Picture 5"/>
          <p:cNvPicPr>
            <a:picLocks noChangeAspect="1"/>
          </p:cNvPicPr>
          <p:nvPr/>
        </p:nvPicPr>
        <p:blipFill>
          <a:blip r:embed="rId3"/>
          <a:stretch>
            <a:fillRect/>
          </a:stretch>
        </p:blipFill>
        <p:spPr>
          <a:xfrm>
            <a:off x="8077200" y="133350"/>
            <a:ext cx="819150" cy="7715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Choroidal</a:t>
            </a:r>
            <a:r>
              <a:rPr lang="en-US" dirty="0"/>
              <a:t> rupture</a:t>
            </a:r>
          </a:p>
        </p:txBody>
      </p:sp>
      <p:pic>
        <p:nvPicPr>
          <p:cNvPr id="4098" name="Picture 2" descr="C:\Users\Laptop Gallery\Pictures\choroidal rupture pic.jpg"/>
          <p:cNvPicPr>
            <a:picLocks noGrp="1" noChangeAspect="1" noChangeArrowheads="1"/>
          </p:cNvPicPr>
          <p:nvPr>
            <p:ph idx="1"/>
          </p:nvPr>
        </p:nvPicPr>
        <p:blipFill>
          <a:blip r:embed="rId2"/>
          <a:srcRect/>
          <a:stretch>
            <a:fillRect/>
          </a:stretch>
        </p:blipFill>
        <p:spPr bwMode="auto">
          <a:xfrm>
            <a:off x="2819400" y="1123950"/>
            <a:ext cx="5581015" cy="3864610"/>
          </a:xfrm>
          <a:prstGeom prst="rect">
            <a:avLst/>
          </a:prstGeom>
          <a:noFill/>
        </p:spPr>
      </p:pic>
      <p:pic>
        <p:nvPicPr>
          <p:cNvPr id="6" name="Picture 5"/>
          <p:cNvPicPr>
            <a:picLocks noChangeAspect="1"/>
          </p:cNvPicPr>
          <p:nvPr/>
        </p:nvPicPr>
        <p:blipFill>
          <a:blip r:embed="rId3"/>
          <a:stretch>
            <a:fillRect/>
          </a:stretch>
        </p:blipFill>
        <p:spPr>
          <a:xfrm>
            <a:off x="8077200" y="133350"/>
            <a:ext cx="819150" cy="77152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Penetrating trauma</a:t>
            </a:r>
          </a:p>
        </p:txBody>
      </p:sp>
      <p:sp>
        <p:nvSpPr>
          <p:cNvPr id="5" name="Content Placeholder 4"/>
          <p:cNvSpPr>
            <a:spLocks noGrp="1"/>
          </p:cNvSpPr>
          <p:nvPr>
            <p:ph idx="1"/>
          </p:nvPr>
        </p:nvSpPr>
        <p:spPr/>
        <p:txBody>
          <a:bodyPr/>
          <a:lstStyle/>
          <a:p>
            <a:r>
              <a:rPr lang="en-US"/>
              <a:t>Three times more common im males than females</a:t>
            </a:r>
          </a:p>
          <a:p>
            <a:r>
              <a:rPr lang="en-US"/>
              <a:t>Typically occurs in a younger age group (15-34)</a:t>
            </a:r>
          </a:p>
          <a:p>
            <a:r>
              <a:rPr lang="en-US"/>
              <a:t>Most frequent causes are assault, accidents and sports</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Corneal tear</a:t>
            </a:r>
          </a:p>
        </p:txBody>
      </p:sp>
      <p:sp>
        <p:nvSpPr>
          <p:cNvPr id="5" name="Content Placeholder 4"/>
          <p:cNvSpPr>
            <a:spLocks noGrp="1"/>
          </p:cNvSpPr>
          <p:nvPr>
            <p:ph idx="1"/>
          </p:nvPr>
        </p:nvSpPr>
        <p:spPr/>
        <p:txBody>
          <a:bodyPr/>
          <a:lstStyle/>
          <a:p>
            <a:r>
              <a:rPr lang="en-US"/>
              <a:t>Peaking of pupil</a:t>
            </a:r>
          </a:p>
          <a:p>
            <a:r>
              <a:rPr lang="en-US"/>
              <a:t>Shallow anterior chamber</a:t>
            </a:r>
          </a:p>
          <a:p>
            <a:r>
              <a:rPr lang="en-US"/>
              <a:t>May involve iris and lens</a:t>
            </a:r>
          </a:p>
          <a:p>
            <a:r>
              <a:rPr lang="en-US"/>
              <a:t>Primary repair should be done without delay</a:t>
            </a:r>
          </a:p>
          <a:p>
            <a:pPr marL="0" indent="0">
              <a:buNone/>
            </a:pPr>
            <a:endParaRPr lang="en-US"/>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Corneal tear</a:t>
            </a:r>
          </a:p>
        </p:txBody>
      </p:sp>
      <p:pic>
        <p:nvPicPr>
          <p:cNvPr id="6146" name="Picture 2" descr="C:\Users\Laptop Gallery\Pictures\corneal tear picture.jpg"/>
          <p:cNvPicPr>
            <a:picLocks noGrp="1" noChangeAspect="1" noChangeArrowheads="1"/>
          </p:cNvPicPr>
          <p:nvPr>
            <p:ph idx="1"/>
          </p:nvPr>
        </p:nvPicPr>
        <p:blipFill>
          <a:blip r:embed="rId2"/>
          <a:srcRect/>
          <a:stretch>
            <a:fillRect/>
          </a:stretch>
        </p:blipFill>
        <p:spPr bwMode="auto">
          <a:xfrm>
            <a:off x="2895600" y="1276350"/>
            <a:ext cx="4800599" cy="3047999"/>
          </a:xfrm>
          <a:prstGeom prst="rect">
            <a:avLst/>
          </a:prstGeom>
          <a:noFill/>
        </p:spPr>
      </p:pic>
      <p:pic>
        <p:nvPicPr>
          <p:cNvPr id="6" name="Picture 5"/>
          <p:cNvPicPr>
            <a:picLocks noChangeAspect="1"/>
          </p:cNvPicPr>
          <p:nvPr/>
        </p:nvPicPr>
        <p:blipFill>
          <a:blip r:embed="rId3"/>
          <a:stretch>
            <a:fillRect/>
          </a:stretch>
        </p:blipFill>
        <p:spPr>
          <a:xfrm>
            <a:off x="8077200" y="133350"/>
            <a:ext cx="819150" cy="77152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Scleral Tear</a:t>
            </a:r>
          </a:p>
        </p:txBody>
      </p:sp>
      <p:sp>
        <p:nvSpPr>
          <p:cNvPr id="5" name="Content Placeholder 4"/>
          <p:cNvSpPr>
            <a:spLocks noGrp="1"/>
          </p:cNvSpPr>
          <p:nvPr>
            <p:ph idx="1"/>
          </p:nvPr>
        </p:nvSpPr>
        <p:spPr/>
        <p:txBody>
          <a:bodyPr>
            <a:normAutofit lnSpcReduction="10000"/>
          </a:bodyPr>
          <a:lstStyle/>
          <a:p>
            <a:r>
              <a:rPr lang="en-US"/>
              <a:t>Anterior scleral lacerations have a better prognosis. May be associated with iridociliary prolapse and vitreous incarceration</a:t>
            </a:r>
          </a:p>
          <a:p>
            <a:r>
              <a:rPr lang="en-US"/>
              <a:t>Posterior scleral lacerations is associated with retinal damage. Primary repair to restore globe integrity is initial priority</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Scleral</a:t>
            </a:r>
            <a:r>
              <a:rPr lang="en-US" dirty="0"/>
              <a:t> tear</a:t>
            </a:r>
          </a:p>
        </p:txBody>
      </p:sp>
      <p:pic>
        <p:nvPicPr>
          <p:cNvPr id="7170" name="Picture 2" descr="C:\Users\Laptop Gallery\Pictures\scleral tear pic.jpg"/>
          <p:cNvPicPr>
            <a:picLocks noGrp="1" noChangeAspect="1" noChangeArrowheads="1"/>
          </p:cNvPicPr>
          <p:nvPr>
            <p:ph idx="1"/>
          </p:nvPr>
        </p:nvPicPr>
        <p:blipFill>
          <a:blip r:embed="rId2"/>
          <a:srcRect/>
          <a:stretch>
            <a:fillRect/>
          </a:stretch>
        </p:blipFill>
        <p:spPr bwMode="auto">
          <a:xfrm>
            <a:off x="2667000" y="1276350"/>
            <a:ext cx="4876800" cy="3200400"/>
          </a:xfrm>
          <a:prstGeom prst="rect">
            <a:avLst/>
          </a:prstGeom>
          <a:noFill/>
        </p:spPr>
      </p:pic>
      <p:pic>
        <p:nvPicPr>
          <p:cNvPr id="6" name="Picture 5"/>
          <p:cNvPicPr>
            <a:picLocks noChangeAspect="1"/>
          </p:cNvPicPr>
          <p:nvPr/>
        </p:nvPicPr>
        <p:blipFill>
          <a:blip r:embed="rId3"/>
          <a:stretch>
            <a:fillRect/>
          </a:stretch>
        </p:blipFill>
        <p:spPr>
          <a:xfrm>
            <a:off x="8077200" y="133350"/>
            <a:ext cx="819150" cy="77152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Retinal detachment</a:t>
            </a:r>
          </a:p>
        </p:txBody>
      </p:sp>
      <p:sp>
        <p:nvSpPr>
          <p:cNvPr id="5" name="Content Placeholder 4"/>
          <p:cNvSpPr>
            <a:spLocks noGrp="1"/>
          </p:cNvSpPr>
          <p:nvPr>
            <p:ph idx="1"/>
          </p:nvPr>
        </p:nvSpPr>
        <p:spPr/>
        <p:txBody>
          <a:bodyPr/>
          <a:lstStyle/>
          <a:p>
            <a:r>
              <a:rPr lang="en-US"/>
              <a:t>Traumatic RD following penetrating trauma results from vitreous incarceration in wound</a:t>
            </a:r>
          </a:p>
          <a:p>
            <a:r>
              <a:rPr lang="en-US"/>
              <a:t>Retinal break may develop several weeks later, leading to a more rapidly progressing RD</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Tractional</a:t>
            </a:r>
            <a:r>
              <a:rPr lang="en-US" dirty="0"/>
              <a:t> retinal detachment</a:t>
            </a:r>
          </a:p>
        </p:txBody>
      </p:sp>
      <p:pic>
        <p:nvPicPr>
          <p:cNvPr id="8194" name="Picture 2" descr="C:\Users\Laptop Gallery\Pictures\tractional traumatic detachment.jpg"/>
          <p:cNvPicPr>
            <a:picLocks noGrp="1" noChangeAspect="1" noChangeArrowheads="1"/>
          </p:cNvPicPr>
          <p:nvPr>
            <p:ph idx="1"/>
          </p:nvPr>
        </p:nvPicPr>
        <p:blipFill>
          <a:blip r:embed="rId2"/>
          <a:srcRect/>
          <a:stretch>
            <a:fillRect/>
          </a:stretch>
        </p:blipFill>
        <p:spPr bwMode="auto">
          <a:xfrm>
            <a:off x="3352800" y="1885950"/>
            <a:ext cx="3531870" cy="2802890"/>
          </a:xfrm>
          <a:prstGeom prst="rect">
            <a:avLst/>
          </a:prstGeom>
          <a:noFill/>
        </p:spPr>
      </p:pic>
      <p:pic>
        <p:nvPicPr>
          <p:cNvPr id="6" name="Picture 5"/>
          <p:cNvPicPr>
            <a:picLocks noChangeAspect="1"/>
          </p:cNvPicPr>
          <p:nvPr/>
        </p:nvPicPr>
        <p:blipFill>
          <a:blip r:embed="rId3"/>
          <a:stretch>
            <a:fillRect/>
          </a:stretch>
        </p:blipFill>
        <p:spPr>
          <a:xfrm>
            <a:off x="8077200" y="133350"/>
            <a:ext cx="819150" cy="77152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Retinal breaks and detachment</a:t>
            </a:r>
          </a:p>
        </p:txBody>
      </p:sp>
      <p:pic>
        <p:nvPicPr>
          <p:cNvPr id="5122" name="Picture 2" descr="C:\Users\Laptop Gallery\Pictures\retinal breaks and detachment picture.jpg"/>
          <p:cNvPicPr>
            <a:picLocks noGrp="1" noChangeAspect="1" noChangeArrowheads="1"/>
          </p:cNvPicPr>
          <p:nvPr>
            <p:ph idx="1"/>
          </p:nvPr>
        </p:nvPicPr>
        <p:blipFill>
          <a:blip r:embed="rId2"/>
          <a:srcRect/>
          <a:stretch>
            <a:fillRect/>
          </a:stretch>
        </p:blipFill>
        <p:spPr bwMode="auto">
          <a:xfrm>
            <a:off x="2895600" y="1276350"/>
            <a:ext cx="5018405" cy="3550285"/>
          </a:xfrm>
          <a:prstGeom prst="rect">
            <a:avLst/>
          </a:prstGeom>
          <a:noFill/>
        </p:spPr>
      </p:pic>
      <p:pic>
        <p:nvPicPr>
          <p:cNvPr id="6" name="Picture 5"/>
          <p:cNvPicPr>
            <a:picLocks noChangeAspect="1"/>
          </p:cNvPicPr>
          <p:nvPr/>
        </p:nvPicPr>
        <p:blipFill>
          <a:blip r:embed="rId3"/>
          <a:stretch>
            <a:fillRect/>
          </a:stretch>
        </p:blipFill>
        <p:spPr>
          <a:xfrm>
            <a:off x="8153400" y="-19050"/>
            <a:ext cx="819150" cy="7715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 according to nature</a:t>
            </a:r>
          </a:p>
        </p:txBody>
      </p:sp>
      <p:sp>
        <p:nvSpPr>
          <p:cNvPr id="3" name="Content Placeholder 2"/>
          <p:cNvSpPr>
            <a:spLocks noGrp="1"/>
          </p:cNvSpPr>
          <p:nvPr>
            <p:ph idx="1"/>
          </p:nvPr>
        </p:nvSpPr>
        <p:spPr/>
        <p:txBody>
          <a:bodyPr>
            <a:normAutofit lnSpcReduction="10000"/>
          </a:bodyPr>
          <a:lstStyle/>
          <a:p>
            <a:r>
              <a:rPr lang="en-US" dirty="0"/>
              <a:t>Physical trauma</a:t>
            </a:r>
          </a:p>
          <a:p>
            <a:pPr>
              <a:buNone/>
            </a:pPr>
            <a:r>
              <a:rPr lang="en-US" dirty="0"/>
              <a:t>        a. Perforating trauma </a:t>
            </a:r>
          </a:p>
          <a:p>
            <a:pPr>
              <a:buNone/>
            </a:pPr>
            <a:r>
              <a:rPr lang="en-US" dirty="0"/>
              <a:t>        b. Blunt trauma</a:t>
            </a:r>
          </a:p>
          <a:p>
            <a:r>
              <a:rPr lang="en-US" dirty="0"/>
              <a:t>Chemical trauma</a:t>
            </a:r>
          </a:p>
          <a:p>
            <a:pPr>
              <a:buNone/>
            </a:pPr>
            <a:r>
              <a:rPr lang="en-US" dirty="0"/>
              <a:t>        a. Acid</a:t>
            </a:r>
          </a:p>
          <a:p>
            <a:pPr>
              <a:buNone/>
            </a:pPr>
            <a:r>
              <a:rPr lang="en-US" dirty="0"/>
              <a:t>        b. Alkali</a:t>
            </a:r>
          </a:p>
          <a:p>
            <a:pPr>
              <a:buNone/>
            </a:pPr>
            <a:r>
              <a:rPr lang="en-US" dirty="0"/>
              <a:t>        c. Dye(salt of acid or alkali)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5" name="TextBox 4"/>
          <p:cNvSpPr txBox="1"/>
          <p:nvPr/>
        </p:nvSpPr>
        <p:spPr>
          <a:xfrm>
            <a:off x="1447800" y="36651"/>
            <a:ext cx="2209801" cy="369332"/>
          </a:xfrm>
          <a:prstGeom prst="rect">
            <a:avLst/>
          </a:prstGeom>
          <a:noFill/>
        </p:spPr>
        <p:txBody>
          <a:bodyPr wrap="square" rtlCol="0">
            <a:spAutoFit/>
          </a:bodyPr>
          <a:lstStyle/>
          <a:p>
            <a:r>
              <a:rPr lang="en-US" dirty="0"/>
              <a:t>Core subject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Chemical Injury</a:t>
            </a:r>
          </a:p>
        </p:txBody>
      </p:sp>
      <p:sp>
        <p:nvSpPr>
          <p:cNvPr id="5" name="Content Placeholder 4"/>
          <p:cNvSpPr>
            <a:spLocks noGrp="1"/>
          </p:cNvSpPr>
          <p:nvPr>
            <p:ph idx="1"/>
          </p:nvPr>
        </p:nvSpPr>
        <p:spPr/>
        <p:txBody>
          <a:bodyPr/>
          <a:lstStyle/>
          <a:p>
            <a:r>
              <a:rPr lang="en-US"/>
              <a:t>Acids </a:t>
            </a:r>
          </a:p>
          <a:p>
            <a:r>
              <a:rPr lang="en-US"/>
              <a:t>Alkalis</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ym typeface="+mn-ea"/>
              </a:rPr>
              <a:t>Integration with Pathophysiology:</a:t>
            </a:r>
            <a:endParaRPr lang="en-US"/>
          </a:p>
        </p:txBody>
      </p:sp>
      <p:sp>
        <p:nvSpPr>
          <p:cNvPr id="5" name="Content Placeholder 4"/>
          <p:cNvSpPr>
            <a:spLocks noGrp="1"/>
          </p:cNvSpPr>
          <p:nvPr>
            <p:ph idx="1"/>
          </p:nvPr>
        </p:nvSpPr>
        <p:spPr/>
        <p:txBody>
          <a:bodyPr>
            <a:normAutofit fontScale="90000" lnSpcReduction="20000"/>
          </a:bodyPr>
          <a:lstStyle/>
          <a:p>
            <a:r>
              <a:rPr lang="en-US" b="1"/>
              <a:t>Acids </a:t>
            </a:r>
            <a:r>
              <a:rPr lang="en-US"/>
              <a:t>cause coagulation of surface proteins and thus set up physical barrier against deeper tissue presentation</a:t>
            </a:r>
          </a:p>
          <a:p>
            <a:r>
              <a:rPr lang="en-US" b="1"/>
              <a:t>Alkalis </a:t>
            </a:r>
            <a:r>
              <a:rPr lang="en-US"/>
              <a:t>cause necrosis of conjuctival and corneal epithelium with destruction and occlusion of limbal vasculature. Resulting in corneal vasculization. Deeper penetration causing damage to iris, lens and trabecular meshwork. Ciliary epithelial damage results into hypotony and phythisis bulbi</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Ocular Signs</a:t>
            </a:r>
          </a:p>
        </p:txBody>
      </p:sp>
      <p:sp>
        <p:nvSpPr>
          <p:cNvPr id="5" name="Content Placeholder 4"/>
          <p:cNvSpPr>
            <a:spLocks noGrp="1"/>
          </p:cNvSpPr>
          <p:nvPr>
            <p:ph idx="1"/>
          </p:nvPr>
        </p:nvSpPr>
        <p:spPr/>
        <p:txBody>
          <a:bodyPr/>
          <a:lstStyle/>
          <a:p>
            <a:pPr>
              <a:buFont typeface="Wingdings" panose="05000000000000000000" charset="0"/>
              <a:buChar char="q"/>
            </a:pPr>
            <a:r>
              <a:rPr lang="en-US" b="1"/>
              <a:t>Acid injury </a:t>
            </a:r>
          </a:p>
          <a:p>
            <a:pPr>
              <a:buFont typeface="Arial" panose="020B0604020202020204" pitchFamily="34" charset="0"/>
              <a:buChar char="•"/>
            </a:pPr>
            <a:r>
              <a:rPr lang="en-US"/>
              <a:t>Conjuctiva and cornea shows necrosis followed by slouging</a:t>
            </a:r>
          </a:p>
          <a:p>
            <a:pPr>
              <a:buFont typeface="Arial" panose="020B0604020202020204" pitchFamily="34" charset="0"/>
              <a:buChar char="•"/>
            </a:pPr>
            <a:r>
              <a:rPr lang="en-US"/>
              <a:t>Corneal surface tissue becomes opaque and swollen</a:t>
            </a:r>
          </a:p>
          <a:p>
            <a:pPr>
              <a:buFont typeface="Wingdings" panose="05000000000000000000" charset="0"/>
              <a:buNone/>
            </a:pPr>
            <a:endParaRPr lang="en-US"/>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a:buFont typeface="Wingdings" panose="05000000000000000000" charset="0"/>
              <a:buChar char="q"/>
            </a:pPr>
            <a:r>
              <a:rPr lang="en-US" b="1"/>
              <a:t>Alkali injury</a:t>
            </a:r>
          </a:p>
          <a:p>
            <a:r>
              <a:rPr lang="en-US"/>
              <a:t>Conjuctiva and limbus becomes white due to destruction and occlusion of vasculature</a:t>
            </a:r>
          </a:p>
          <a:p>
            <a:r>
              <a:rPr lang="en-US"/>
              <a:t>Cornea is dull opaque and epithelium may become sloughed out</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Management</a:t>
            </a:r>
          </a:p>
        </p:txBody>
      </p:sp>
      <p:sp>
        <p:nvSpPr>
          <p:cNvPr id="5" name="Content Placeholder 4"/>
          <p:cNvSpPr>
            <a:spLocks noGrp="1"/>
          </p:cNvSpPr>
          <p:nvPr>
            <p:ph idx="1"/>
          </p:nvPr>
        </p:nvSpPr>
        <p:spPr/>
        <p:txBody>
          <a:bodyPr/>
          <a:lstStyle/>
          <a:p>
            <a:r>
              <a:rPr lang="en-US"/>
              <a:t>Emergency treatment</a:t>
            </a:r>
          </a:p>
          <a:p>
            <a:r>
              <a:rPr lang="en-US"/>
              <a:t>Medical treatment</a:t>
            </a:r>
          </a:p>
          <a:p>
            <a:r>
              <a:rPr lang="en-US"/>
              <a:t>Surgical treatment</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Emergency treatment</a:t>
            </a:r>
          </a:p>
        </p:txBody>
      </p:sp>
      <p:sp>
        <p:nvSpPr>
          <p:cNvPr id="5" name="Content Placeholder 4"/>
          <p:cNvSpPr>
            <a:spLocks noGrp="1"/>
          </p:cNvSpPr>
          <p:nvPr>
            <p:ph idx="1"/>
          </p:nvPr>
        </p:nvSpPr>
        <p:spPr/>
        <p:txBody>
          <a:bodyPr>
            <a:normAutofit fontScale="90000" lnSpcReduction="20000"/>
          </a:bodyPr>
          <a:lstStyle/>
          <a:p>
            <a:r>
              <a:rPr lang="en-US"/>
              <a:t>Irrigate the eye with cupious amount of normal saline for 15 to 20 minutes.</a:t>
            </a:r>
          </a:p>
          <a:p>
            <a:r>
              <a:rPr lang="en-US"/>
              <a:t>Neutralization of chemical</a:t>
            </a:r>
          </a:p>
          <a:p>
            <a:pPr marL="0" indent="0">
              <a:buNone/>
            </a:pPr>
            <a:r>
              <a:rPr lang="en-US"/>
              <a:t>    </a:t>
            </a:r>
            <a:r>
              <a:rPr lang="en-US" u="sng"/>
              <a:t>Acids</a:t>
            </a:r>
            <a:r>
              <a:rPr lang="en-US"/>
              <a:t> with dilute alkali (sodium bicarbonate solution)</a:t>
            </a:r>
          </a:p>
          <a:p>
            <a:pPr marL="0" indent="0">
              <a:buNone/>
            </a:pPr>
            <a:r>
              <a:rPr lang="en-US"/>
              <a:t>    </a:t>
            </a:r>
            <a:r>
              <a:rPr lang="en-US" u="sng"/>
              <a:t>Alkali</a:t>
            </a:r>
            <a:r>
              <a:rPr lang="en-US"/>
              <a:t> with weak acid (boric acid solution)</a:t>
            </a:r>
          </a:p>
          <a:p>
            <a:r>
              <a:rPr lang="en-US"/>
              <a:t>Removal of chemical matter with cotton swab or forceps</a:t>
            </a:r>
          </a:p>
          <a:p>
            <a:r>
              <a:rPr lang="en-US"/>
              <a:t>Remove the devitalised tissue</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Medical Treatment</a:t>
            </a:r>
          </a:p>
        </p:txBody>
      </p:sp>
      <p:sp>
        <p:nvSpPr>
          <p:cNvPr id="5" name="Content Placeholder 4"/>
          <p:cNvSpPr>
            <a:spLocks noGrp="1"/>
          </p:cNvSpPr>
          <p:nvPr>
            <p:ph idx="1"/>
          </p:nvPr>
        </p:nvSpPr>
        <p:spPr/>
        <p:txBody>
          <a:bodyPr>
            <a:noAutofit/>
          </a:bodyPr>
          <a:lstStyle/>
          <a:p>
            <a:pPr>
              <a:buFont typeface="Wingdings" panose="05000000000000000000" charset="0"/>
              <a:buChar char="q"/>
            </a:pPr>
            <a:r>
              <a:rPr lang="en-US" sz="2100"/>
              <a:t>Topical</a:t>
            </a:r>
          </a:p>
          <a:p>
            <a:r>
              <a:rPr lang="en-US" sz="2100"/>
              <a:t>Antibiotics drops to prevent secondary infection</a:t>
            </a:r>
          </a:p>
          <a:p>
            <a:r>
              <a:rPr lang="en-US" sz="2100"/>
              <a:t>Cyclopegic drops to relieve pain and avoid posterior synechiae formation</a:t>
            </a:r>
          </a:p>
          <a:p>
            <a:r>
              <a:rPr lang="en-US" sz="2100"/>
              <a:t>Steroids are used for the first 7 days after which NSAID are used</a:t>
            </a:r>
          </a:p>
          <a:p>
            <a:r>
              <a:rPr lang="en-US" sz="2100"/>
              <a:t>Topical sodium ascorbate 10% to reduce inflammation</a:t>
            </a:r>
          </a:p>
          <a:p>
            <a:r>
              <a:rPr lang="en-US" sz="2100"/>
              <a:t>Tetracycline eye ointment acts as collagenase inhibitor</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2392045" y="590550"/>
            <a:ext cx="6304915" cy="3952875"/>
          </a:xfrm>
        </p:spPr>
        <p:txBody>
          <a:bodyPr/>
          <a:lstStyle/>
          <a:p>
            <a:pPr>
              <a:buFont typeface="Wingdings" panose="05000000000000000000" charset="0"/>
              <a:buChar char="q"/>
            </a:pPr>
            <a:r>
              <a:rPr lang="en-US"/>
              <a:t>Oral</a:t>
            </a:r>
          </a:p>
          <a:p>
            <a:r>
              <a:rPr lang="en-US"/>
              <a:t>Analgesic for pain relief</a:t>
            </a:r>
          </a:p>
          <a:p>
            <a:r>
              <a:rPr lang="en-US"/>
              <a:t>Antibiotic tetracycline to prevent secondary infection</a:t>
            </a:r>
          </a:p>
          <a:p>
            <a:r>
              <a:rPr lang="en-US"/>
              <a:t>Vitamin C to reduce inflammation and promote healing</a:t>
            </a:r>
          </a:p>
          <a:p>
            <a:pPr marL="0" indent="0">
              <a:buNone/>
            </a:pPr>
            <a:endParaRPr lang="en-US"/>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Surgical treatment</a:t>
            </a:r>
          </a:p>
        </p:txBody>
      </p:sp>
      <p:sp>
        <p:nvSpPr>
          <p:cNvPr id="5" name="Content Placeholder 4"/>
          <p:cNvSpPr>
            <a:spLocks noGrp="1"/>
          </p:cNvSpPr>
          <p:nvPr>
            <p:ph idx="1"/>
          </p:nvPr>
        </p:nvSpPr>
        <p:spPr/>
        <p:txBody>
          <a:bodyPr>
            <a:normAutofit fontScale="90000" lnSpcReduction="20000"/>
          </a:bodyPr>
          <a:lstStyle/>
          <a:p>
            <a:r>
              <a:rPr lang="en-US"/>
              <a:t>Advancement of tenon’s capsule and suturing to limbus</a:t>
            </a:r>
          </a:p>
          <a:p>
            <a:r>
              <a:rPr lang="en-US"/>
              <a:t>Limbal stem cell transplantation to restore normal corneal epithelium</a:t>
            </a:r>
          </a:p>
          <a:p>
            <a:r>
              <a:rPr lang="en-US"/>
              <a:t>Amniotic membrane graft to assist epithelial healing</a:t>
            </a:r>
          </a:p>
          <a:p>
            <a:r>
              <a:rPr lang="en-US"/>
              <a:t>Conjuctival or mucus membrane graft</a:t>
            </a:r>
          </a:p>
          <a:p>
            <a:r>
              <a:rPr lang="en-US"/>
              <a:t>Keratoplasty</a:t>
            </a:r>
          </a:p>
          <a:p>
            <a:r>
              <a:rPr lang="en-US"/>
              <a:t>Keratoprosthesis</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EOLA( END OF LECTURE ASSESSMENT)</a:t>
            </a:r>
            <a:endParaRPr lang="en-GB" dirty="0"/>
          </a:p>
        </p:txBody>
      </p:sp>
      <p:sp>
        <p:nvSpPr>
          <p:cNvPr id="3" name="Content Placeholder 2"/>
          <p:cNvSpPr>
            <a:spLocks noGrp="1"/>
          </p:cNvSpPr>
          <p:nvPr>
            <p:ph idx="1"/>
          </p:nvPr>
        </p:nvSpPr>
        <p:spPr/>
        <p:txBody>
          <a:bodyPr>
            <a:normAutofit/>
          </a:bodyPr>
          <a:lstStyle/>
          <a:p>
            <a:r>
              <a:rPr lang="en-US" sz="1800" dirty="0"/>
              <a:t>A 30 years old male presented to emergency department with history of trauma to right eye by tennis ball. Patient complaints of sudden decrease in vision for 1 hour. On examination he has raccoon eye, cornea is clear, Anterior segment formed, fundal view is not hazy.</a:t>
            </a:r>
          </a:p>
          <a:p>
            <a:r>
              <a:rPr lang="en-US" sz="1800" dirty="0"/>
              <a:t>What investigation you would like to perform in this patient?</a:t>
            </a:r>
          </a:p>
          <a:p>
            <a:r>
              <a:rPr lang="en-US" sz="1800" dirty="0"/>
              <a:t>What could be the possible for decrease vision in this patient?</a:t>
            </a:r>
          </a:p>
          <a:p>
            <a:r>
              <a:rPr lang="en-US" sz="1800" dirty="0"/>
              <a:t>What immediate management will be given to patient?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1933" y="743216"/>
            <a:ext cx="6304935" cy="3420136"/>
          </a:xfrm>
        </p:spPr>
        <p:txBody>
          <a:bodyPr>
            <a:normAutofit fontScale="92500" lnSpcReduction="20000"/>
          </a:bodyPr>
          <a:lstStyle/>
          <a:p>
            <a:r>
              <a:rPr lang="en-US" dirty="0"/>
              <a:t>Thermal trauma</a:t>
            </a:r>
          </a:p>
          <a:p>
            <a:pPr>
              <a:buNone/>
            </a:pPr>
            <a:r>
              <a:rPr lang="en-US" dirty="0"/>
              <a:t>            </a:t>
            </a:r>
            <a:r>
              <a:rPr lang="en-US" dirty="0" err="1"/>
              <a:t>a.Heat</a:t>
            </a:r>
            <a:endParaRPr lang="en-US" dirty="0"/>
          </a:p>
          <a:p>
            <a:pPr>
              <a:buNone/>
            </a:pPr>
            <a:r>
              <a:rPr lang="en-US" dirty="0"/>
              <a:t>            </a:t>
            </a:r>
            <a:r>
              <a:rPr lang="en-US" dirty="0" err="1"/>
              <a:t>b.Cold</a:t>
            </a:r>
            <a:endParaRPr lang="en-US" dirty="0"/>
          </a:p>
          <a:p>
            <a:r>
              <a:rPr lang="en-US" dirty="0"/>
              <a:t>Radiation trauma</a:t>
            </a:r>
          </a:p>
          <a:p>
            <a:pPr>
              <a:buNone/>
            </a:pPr>
            <a:r>
              <a:rPr lang="en-US" dirty="0"/>
              <a:t>            </a:t>
            </a:r>
            <a:r>
              <a:rPr lang="en-US" dirty="0" err="1"/>
              <a:t>a.Ionizing</a:t>
            </a:r>
            <a:r>
              <a:rPr lang="en-US" dirty="0"/>
              <a:t> agent</a:t>
            </a:r>
          </a:p>
          <a:p>
            <a:pPr>
              <a:buNone/>
            </a:pPr>
            <a:r>
              <a:rPr lang="en-US" dirty="0"/>
              <a:t>            </a:t>
            </a:r>
            <a:r>
              <a:rPr lang="en-US" dirty="0" err="1"/>
              <a:t>b.Ultra</a:t>
            </a:r>
            <a:r>
              <a:rPr lang="en-US" dirty="0"/>
              <a:t> violet agent</a:t>
            </a:r>
          </a:p>
          <a:p>
            <a:pPr>
              <a:buNone/>
            </a:pPr>
            <a:r>
              <a:rPr lang="en-US" dirty="0"/>
              <a:t>            </a:t>
            </a:r>
            <a:r>
              <a:rPr lang="en-US" dirty="0" err="1"/>
              <a:t>c.Laser</a:t>
            </a:r>
            <a:r>
              <a:rPr lang="en-US" dirty="0"/>
              <a:t> burn</a:t>
            </a:r>
          </a:p>
          <a:p>
            <a:r>
              <a:rPr lang="en-US" dirty="0"/>
              <a:t>Miscellaneous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p:txBody>
          <a:bodyPr/>
          <a:lstStyle/>
          <a:p>
            <a:r>
              <a:rPr lang="en-US" dirty="0" err="1"/>
              <a:t>Kanski</a:t>
            </a:r>
            <a:r>
              <a:rPr lang="en-US" dirty="0"/>
              <a:t> clinical ophthalmology, trauma, 862-882.</a:t>
            </a:r>
          </a:p>
          <a:p>
            <a:r>
              <a:rPr lang="en-US" dirty="0"/>
              <a:t>Basic ophthalmology by </a:t>
            </a:r>
            <a:r>
              <a:rPr lang="en-US" dirty="0" err="1"/>
              <a:t>Renu</a:t>
            </a:r>
            <a:r>
              <a:rPr lang="en-US" dirty="0"/>
              <a:t> </a:t>
            </a:r>
            <a:r>
              <a:rPr lang="en-US" dirty="0" err="1"/>
              <a:t>Jogi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61" y="133487"/>
            <a:ext cx="6283782" cy="725349"/>
          </a:xfrm>
        </p:spPr>
        <p:txBody>
          <a:bodyPr>
            <a:normAutofit fontScale="90000"/>
          </a:bodyPr>
          <a:lstStyle/>
          <a:p>
            <a:r>
              <a:rPr lang="en-US"/>
              <a:t>Artificial Intelligence</a:t>
            </a:r>
            <a:br>
              <a:rPr lang="en-US"/>
            </a:br>
            <a:r>
              <a:rPr lang="en-US" sz="1335"/>
              <a:t>https://www.mdpi.com/2079-9284/10/2/52</a:t>
            </a:r>
            <a:br>
              <a:rPr lang="en-US" sz="1335"/>
            </a:br>
            <a:endParaRPr lang="en-US" sz="1335"/>
          </a:p>
        </p:txBody>
      </p:sp>
      <p:pic>
        <p:nvPicPr>
          <p:cNvPr id="8" name="Content Placeholder 7" descr="res"/>
          <p:cNvPicPr>
            <a:picLocks noGrp="1" noChangeAspect="1"/>
          </p:cNvPicPr>
          <p:nvPr>
            <p:ph idx="1"/>
          </p:nvPr>
        </p:nvPicPr>
        <p:blipFill>
          <a:blip r:embed="rId2"/>
          <a:stretch>
            <a:fillRect/>
          </a:stretch>
        </p:blipFill>
        <p:spPr>
          <a:xfrm>
            <a:off x="4724400" y="590550"/>
            <a:ext cx="4365625" cy="43942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170" y="36830"/>
            <a:ext cx="1052830" cy="73406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Research and Ethics</a:t>
            </a:r>
            <a:br>
              <a:rPr lang="en-US"/>
            </a:br>
            <a:r>
              <a:rPr lang="en-US" sz="1335"/>
              <a:t>https://www.ncbi.nlm.nih.gov/pmc/articles/PMC3729297/</a:t>
            </a:r>
          </a:p>
        </p:txBody>
      </p:sp>
      <p:pic>
        <p:nvPicPr>
          <p:cNvPr id="8" name="Content Placeholder 7" descr="ethc"/>
          <p:cNvPicPr>
            <a:picLocks noGrp="1" noChangeAspect="1"/>
          </p:cNvPicPr>
          <p:nvPr>
            <p:ph idx="1"/>
          </p:nvPr>
        </p:nvPicPr>
        <p:blipFill>
          <a:blip r:embed="rId2"/>
          <a:stretch>
            <a:fillRect/>
          </a:stretch>
        </p:blipFill>
        <p:spPr>
          <a:xfrm>
            <a:off x="2588895" y="1276350"/>
            <a:ext cx="5890260" cy="342011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170" y="36830"/>
            <a:ext cx="1052830" cy="81089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2333625" y="819150"/>
            <a:ext cx="6400799" cy="4190999"/>
          </a:xfrm>
          <a:prstGeom prst="rect">
            <a:avLst/>
          </a:prstGeom>
          <a:noFill/>
          <a:ln w="9525">
            <a:noFill/>
            <a:miter lim="800000"/>
            <a:headEnd/>
            <a:tailEnd/>
          </a:ln>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170" y="36830"/>
            <a:ext cx="1052830" cy="782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Evaluation of trauma patient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414" y="36651"/>
            <a:ext cx="1052586" cy="1163499"/>
          </a:xfrm>
          <a:prstGeom prst="rect">
            <a:avLst/>
          </a:prstGeom>
        </p:spPr>
      </p:pic>
      <p:sp>
        <p:nvSpPr>
          <p:cNvPr id="3" name="Rectangle 2"/>
          <p:cNvSpPr/>
          <p:nvPr/>
        </p:nvSpPr>
        <p:spPr>
          <a:xfrm>
            <a:off x="1371600" y="153607"/>
            <a:ext cx="1353447" cy="369332"/>
          </a:xfrm>
          <a:prstGeom prst="rect">
            <a:avLst/>
          </a:prstGeom>
        </p:spPr>
        <p:txBody>
          <a:bodyPr wrap="none">
            <a:spAutoFit/>
          </a:bodyPr>
          <a:lstStyle/>
          <a:p>
            <a:r>
              <a:rPr lang="en-US" dirty="0"/>
              <a:t>Core subject</a:t>
            </a:r>
          </a:p>
        </p:txBody>
      </p:sp>
      <p:sp>
        <p:nvSpPr>
          <p:cNvPr id="7" name="Content Placeholder 6"/>
          <p:cNvSpPr>
            <a:spLocks noGrp="1"/>
          </p:cNvSpPr>
          <p:nvPr>
            <p:ph idx="1"/>
          </p:nvPr>
        </p:nvSpPr>
        <p:spPr/>
        <p:txBody>
          <a:bodyPr/>
          <a:lstStyle/>
          <a:p>
            <a:r>
              <a:rPr lang="en-US"/>
              <a:t>Evaluate general status</a:t>
            </a:r>
          </a:p>
          <a:p>
            <a:r>
              <a:rPr lang="en-US"/>
              <a:t>Evaluate eye problem</a:t>
            </a:r>
          </a:p>
          <a:p>
            <a:r>
              <a:rPr lang="en-US"/>
              <a:t>Periocular evaluation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ym typeface="+mn-ea"/>
              </a:rPr>
              <a:t>Assessment</a:t>
            </a:r>
            <a:endParaRPr lang="en-US" dirty="0"/>
          </a:p>
        </p:txBody>
      </p:sp>
      <p:sp>
        <p:nvSpPr>
          <p:cNvPr id="3" name="Content Placeholder 2"/>
          <p:cNvSpPr>
            <a:spLocks noGrp="1"/>
          </p:cNvSpPr>
          <p:nvPr>
            <p:ph idx="1"/>
          </p:nvPr>
        </p:nvSpPr>
        <p:spPr/>
        <p:txBody>
          <a:bodyPr>
            <a:noAutofit/>
          </a:bodyPr>
          <a:lstStyle/>
          <a:p>
            <a:r>
              <a:rPr lang="en-US" sz="2000" dirty="0"/>
              <a:t>History</a:t>
            </a:r>
          </a:p>
          <a:p>
            <a:pPr>
              <a:buNone/>
            </a:pPr>
            <a:r>
              <a:rPr lang="en-US" sz="2000" dirty="0"/>
              <a:t>            should be in detail</a:t>
            </a:r>
          </a:p>
          <a:p>
            <a:pPr>
              <a:buNone/>
            </a:pPr>
            <a:r>
              <a:rPr lang="en-US" sz="2000" dirty="0"/>
              <a:t>            time and nature of injury</a:t>
            </a:r>
          </a:p>
          <a:p>
            <a:pPr>
              <a:buNone/>
            </a:pPr>
            <a:r>
              <a:rPr lang="en-US" sz="2000" dirty="0"/>
              <a:t>            past ocular history</a:t>
            </a:r>
          </a:p>
          <a:p>
            <a:r>
              <a:rPr lang="en-US" sz="2000" dirty="0"/>
              <a:t>Visual acuity</a:t>
            </a:r>
            <a:r>
              <a:rPr lang="en-US" sz="2000" dirty="0" err="1"/>
              <a:t>,lid</a:t>
            </a:r>
            <a:r>
              <a:rPr lang="en-US" sz="2000" dirty="0"/>
              <a:t> function</a:t>
            </a:r>
          </a:p>
          <a:p>
            <a:r>
              <a:rPr lang="en-US" sz="2000" dirty="0"/>
              <a:t>Rule out life threatening injuries </a:t>
            </a:r>
          </a:p>
          <a:p>
            <a:r>
              <a:rPr lang="en-US" sz="2000" dirty="0"/>
              <a:t>Rule out globe threatening injuries</a:t>
            </a:r>
          </a:p>
          <a:p>
            <a:r>
              <a:rPr lang="en-US" sz="2000" dirty="0"/>
              <a:t>Examine both eyes</a:t>
            </a:r>
          </a:p>
          <a:p>
            <a:r>
              <a:rPr lang="en-US" sz="2000" dirty="0" err="1"/>
              <a:t>Documentation</a:t>
            </a:r>
            <a:endParaRPr lang="en-US" sz="2000" dirty="0"/>
          </a:p>
          <a:p>
            <a:r>
              <a:rPr lang="en-US" sz="2000" dirty="0"/>
              <a:t>Plan for repair</a:t>
            </a:r>
          </a:p>
        </p:txBody>
      </p:sp>
      <p:pic>
        <p:nvPicPr>
          <p:cNvPr id="4" name="Picture 3"/>
          <p:cNvPicPr>
            <a:picLocks noChangeAspect="1"/>
          </p:cNvPicPr>
          <p:nvPr/>
        </p:nvPicPr>
        <p:blipFill>
          <a:blip r:embed="rId2"/>
          <a:stretch>
            <a:fillRect/>
          </a:stretch>
        </p:blipFill>
        <p:spPr>
          <a:xfrm>
            <a:off x="7848600" y="96520"/>
            <a:ext cx="1057275" cy="11715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Eyelid Trauma</a:t>
            </a:r>
          </a:p>
        </p:txBody>
      </p:sp>
      <p:sp>
        <p:nvSpPr>
          <p:cNvPr id="5" name="Content Placeholder 4"/>
          <p:cNvSpPr>
            <a:spLocks noGrp="1"/>
          </p:cNvSpPr>
          <p:nvPr>
            <p:ph idx="1"/>
          </p:nvPr>
        </p:nvSpPr>
        <p:spPr/>
        <p:txBody>
          <a:bodyPr/>
          <a:lstStyle/>
          <a:p>
            <a:r>
              <a:rPr lang="en-US"/>
              <a:t>Periocular hematoma</a:t>
            </a:r>
          </a:p>
          <a:p>
            <a:r>
              <a:rPr lang="en-US"/>
              <a:t>Laceration</a:t>
            </a:r>
          </a:p>
        </p:txBody>
      </p:sp>
      <p:pic>
        <p:nvPicPr>
          <p:cNvPr id="6" name="Picture 5"/>
          <p:cNvPicPr>
            <a:picLocks noChangeAspect="1"/>
          </p:cNvPicPr>
          <p:nvPr/>
        </p:nvPicPr>
        <p:blipFill>
          <a:blip r:embed="rId2"/>
          <a:stretch>
            <a:fillRect/>
          </a:stretch>
        </p:blipFill>
        <p:spPr>
          <a:xfrm>
            <a:off x="8077200" y="133350"/>
            <a:ext cx="819150" cy="77152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10863</Words>
  <Application>Microsoft Office PowerPoint</Application>
  <PresentationFormat>On-screen Show (16:9)</PresentationFormat>
  <Paragraphs>467</Paragraphs>
  <Slides>63</Slides>
  <Notes>1</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Oculo-orbital trauma </vt:lpstr>
      <vt:lpstr>CONTENTS:</vt:lpstr>
      <vt:lpstr>SPECIFIC LEARNING OBJECTIVES</vt:lpstr>
      <vt:lpstr>Integration with Pathophysiology:</vt:lpstr>
      <vt:lpstr>Classification according to nature</vt:lpstr>
      <vt:lpstr>PowerPoint Presentation</vt:lpstr>
      <vt:lpstr>Evaluation of trauma patient </vt:lpstr>
      <vt:lpstr>Assessment</vt:lpstr>
      <vt:lpstr>Eyelid Trauma</vt:lpstr>
      <vt:lpstr>Periocular haematoma</vt:lpstr>
      <vt:lpstr>Laceration</vt:lpstr>
      <vt:lpstr>Eyelid tear</vt:lpstr>
      <vt:lpstr>General principles of repair</vt:lpstr>
      <vt:lpstr>Tear repair</vt:lpstr>
      <vt:lpstr>Repairing lid margin laceration</vt:lpstr>
      <vt:lpstr>Orbital Fractures</vt:lpstr>
      <vt:lpstr>Orbital floor fracture</vt:lpstr>
      <vt:lpstr>CT scan</vt:lpstr>
      <vt:lpstr>Management of orbital floor fracture</vt:lpstr>
      <vt:lpstr>Indications for surgery</vt:lpstr>
      <vt:lpstr>Orbital apex fractures</vt:lpstr>
      <vt:lpstr>Orbital apex fractures</vt:lpstr>
      <vt:lpstr>Extraocular Foreign body</vt:lpstr>
      <vt:lpstr>Extraocular foreign body in cornea</vt:lpstr>
      <vt:lpstr>Management of corneal foreign body</vt:lpstr>
      <vt:lpstr>IntraOcular foreign body</vt:lpstr>
      <vt:lpstr>Intraocular foreign body in posterior segment</vt:lpstr>
      <vt:lpstr>Management</vt:lpstr>
      <vt:lpstr>Treatment</vt:lpstr>
      <vt:lpstr>Blunt trauma</vt:lpstr>
      <vt:lpstr> Integration with Pathophysiology :</vt:lpstr>
      <vt:lpstr>EyeLid</vt:lpstr>
      <vt:lpstr>Conjuctival complications</vt:lpstr>
      <vt:lpstr>Corneal complications</vt:lpstr>
      <vt:lpstr>Iris Complications</vt:lpstr>
      <vt:lpstr>Ciliary body complications</vt:lpstr>
      <vt:lpstr>Traumatic hyphaema</vt:lpstr>
      <vt:lpstr>Lenticular complications</vt:lpstr>
      <vt:lpstr>Posterior segment complications</vt:lpstr>
      <vt:lpstr>Commotio retinae</vt:lpstr>
      <vt:lpstr>Choroidal rupture</vt:lpstr>
      <vt:lpstr>Penetrating trauma</vt:lpstr>
      <vt:lpstr>Corneal tear</vt:lpstr>
      <vt:lpstr>Corneal tear</vt:lpstr>
      <vt:lpstr>Scleral Tear</vt:lpstr>
      <vt:lpstr>Scleral tear</vt:lpstr>
      <vt:lpstr>Retinal detachment</vt:lpstr>
      <vt:lpstr>Tractional retinal detachment</vt:lpstr>
      <vt:lpstr>Retinal breaks and detachment</vt:lpstr>
      <vt:lpstr>Chemical Injury</vt:lpstr>
      <vt:lpstr>Integration with Pathophysiology:</vt:lpstr>
      <vt:lpstr>Ocular Signs</vt:lpstr>
      <vt:lpstr>PowerPoint Presentation</vt:lpstr>
      <vt:lpstr>Management</vt:lpstr>
      <vt:lpstr>Emergency treatment</vt:lpstr>
      <vt:lpstr>Medical Treatment</vt:lpstr>
      <vt:lpstr>PowerPoint Presentation</vt:lpstr>
      <vt:lpstr>Surgical treatment</vt:lpstr>
      <vt:lpstr>EOLA( END OF LECTURE ASSESSMENT)</vt:lpstr>
      <vt:lpstr>References:</vt:lpstr>
      <vt:lpstr>Artificial Intelligence https://www.mdpi.com/2079-9284/10/2/52 </vt:lpstr>
      <vt:lpstr>Research and Ethics https://www.ncbi.nlm.nih.gov/pmc/articles/PMC3729297/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RMU Artificial Intelligence Project To save and improve lives</dc:title>
  <dc:creator>munib ahmed</dc:creator>
  <cp:lastModifiedBy>sidra jabeen</cp:lastModifiedBy>
  <cp:revision>76</cp:revision>
  <dcterms:created xsi:type="dcterms:W3CDTF">2023-05-08T13:17:00Z</dcterms:created>
  <dcterms:modified xsi:type="dcterms:W3CDTF">2023-05-08T17:27:28Z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E9919ECCC0B44939A4AA6544BBE82CDE</vt:lpwstr>
  </property>
  <property fmtid="{D5CDD505-2E9C-101B-9397-08002B2CF9AE}" pid="3" name="KSOProductBuildVer">
    <vt:lpwstr>1033-11.2.0.11537</vt:lpwstr>
  </property>
</Properties>
</file>