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5" r:id="rId1"/>
  </p:sldMasterIdLst>
  <p:notesMasterIdLst>
    <p:notesMasterId r:id="rId50"/>
  </p:notesMasterIdLst>
  <p:sldIdLst>
    <p:sldId id="310" r:id="rId2"/>
    <p:sldId id="256" r:id="rId3"/>
    <p:sldId id="354" r:id="rId4"/>
    <p:sldId id="343" r:id="rId5"/>
    <p:sldId id="298" r:id="rId6"/>
    <p:sldId id="257" r:id="rId7"/>
    <p:sldId id="259" r:id="rId8"/>
    <p:sldId id="311" r:id="rId9"/>
    <p:sldId id="260" r:id="rId10"/>
    <p:sldId id="312" r:id="rId11"/>
    <p:sldId id="344" r:id="rId12"/>
    <p:sldId id="313" r:id="rId13"/>
    <p:sldId id="314" r:id="rId14"/>
    <p:sldId id="315" r:id="rId15"/>
    <p:sldId id="345" r:id="rId16"/>
    <p:sldId id="316" r:id="rId17"/>
    <p:sldId id="348" r:id="rId18"/>
    <p:sldId id="318" r:id="rId19"/>
    <p:sldId id="346" r:id="rId20"/>
    <p:sldId id="319" r:id="rId21"/>
    <p:sldId id="323" r:id="rId22"/>
    <p:sldId id="324" r:id="rId23"/>
    <p:sldId id="335" r:id="rId24"/>
    <p:sldId id="336" r:id="rId25"/>
    <p:sldId id="337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8" r:id="rId37"/>
    <p:sldId id="347" r:id="rId38"/>
    <p:sldId id="339" r:id="rId39"/>
    <p:sldId id="267" r:id="rId40"/>
    <p:sldId id="265" r:id="rId41"/>
    <p:sldId id="353" r:id="rId42"/>
    <p:sldId id="293" r:id="rId43"/>
    <p:sldId id="294" r:id="rId44"/>
    <p:sldId id="295" r:id="rId45"/>
    <p:sldId id="351" r:id="rId46"/>
    <p:sldId id="352" r:id="rId47"/>
    <p:sldId id="349" r:id="rId48"/>
    <p:sldId id="340" r:id="rId4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4662" autoAdjust="0"/>
  </p:normalViewPr>
  <p:slideViewPr>
    <p:cSldViewPr>
      <p:cViewPr varScale="1">
        <p:scale>
          <a:sx n="85" d="100"/>
          <a:sy n="85" d="100"/>
        </p:scale>
        <p:origin x="120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25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A88C2-7B69-4D4F-B12D-7FBEF5F318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3E34ED7-28D8-4273-A2ED-8B0921A990A2}">
      <dgm:prSet phldrT="[Text]"/>
      <dgm:spPr/>
      <dgm:t>
        <a:bodyPr/>
        <a:lstStyle/>
        <a:p>
          <a:r>
            <a:rPr lang="en-US"/>
            <a:t>During pregnancy Total 800-1000 mg extra iron is required </a:t>
          </a:r>
          <a:endParaRPr lang="en-US" dirty="0"/>
        </a:p>
      </dgm:t>
    </dgm:pt>
    <dgm:pt modelId="{D3008618-05F7-402D-8081-D341D870FAFD}" type="parTrans" cxnId="{D3BF2A35-CBBA-4B85-B2FA-C3ED075534E8}">
      <dgm:prSet/>
      <dgm:spPr/>
      <dgm:t>
        <a:bodyPr/>
        <a:lstStyle/>
        <a:p>
          <a:endParaRPr lang="en-US"/>
        </a:p>
      </dgm:t>
    </dgm:pt>
    <dgm:pt modelId="{EB4682BE-D727-470F-9701-8B4BAEBA15E5}" type="sibTrans" cxnId="{D3BF2A35-CBBA-4B85-B2FA-C3ED075534E8}">
      <dgm:prSet/>
      <dgm:spPr/>
      <dgm:t>
        <a:bodyPr/>
        <a:lstStyle/>
        <a:p>
          <a:endParaRPr lang="en-US"/>
        </a:p>
      </dgm:t>
    </dgm:pt>
    <dgm:pt modelId="{DA40A0B5-B4E2-4AA0-8607-23ABC555FB68}">
      <dgm:prSet phldrT="[Text]" custT="1"/>
      <dgm:spPr/>
      <dgm:t>
        <a:bodyPr/>
        <a:lstStyle/>
        <a:p>
          <a:r>
            <a:rPr lang="en-US" sz="3200"/>
            <a:t>500 mg for both Fetus &amp; Placenta</a:t>
          </a:r>
          <a:endParaRPr lang="en-US" sz="3200" dirty="0"/>
        </a:p>
      </dgm:t>
    </dgm:pt>
    <dgm:pt modelId="{054FD66B-63DC-46A0-AB88-345E26794FC5}" type="parTrans" cxnId="{F1645B1D-C3BA-414C-A992-A2773FB56D12}">
      <dgm:prSet/>
      <dgm:spPr/>
      <dgm:t>
        <a:bodyPr/>
        <a:lstStyle/>
        <a:p>
          <a:endParaRPr lang="en-US"/>
        </a:p>
      </dgm:t>
    </dgm:pt>
    <dgm:pt modelId="{43610845-11CB-4A11-B458-FB03A3E7F225}" type="sibTrans" cxnId="{F1645B1D-C3BA-414C-A992-A2773FB56D12}">
      <dgm:prSet/>
      <dgm:spPr/>
      <dgm:t>
        <a:bodyPr/>
        <a:lstStyle/>
        <a:p>
          <a:endParaRPr lang="en-US"/>
        </a:p>
      </dgm:t>
    </dgm:pt>
    <dgm:pt modelId="{48466D75-3DD9-4708-B072-BA279207275D}">
      <dgm:prSet phldrT="[Text]" custT="1"/>
      <dgm:spPr/>
      <dgm:t>
        <a:bodyPr/>
        <a:lstStyle/>
        <a:p>
          <a:r>
            <a:rPr lang="en-US" sz="3200"/>
            <a:t>400-500 mg for increased red cell mass</a:t>
          </a:r>
          <a:endParaRPr lang="en-US" sz="3200" dirty="0"/>
        </a:p>
      </dgm:t>
    </dgm:pt>
    <dgm:pt modelId="{14A7BAC3-46DF-4B56-903C-1857F3426F69}" type="parTrans" cxnId="{73C23C49-2E5A-421F-971A-E96518A83121}">
      <dgm:prSet/>
      <dgm:spPr/>
      <dgm:t>
        <a:bodyPr/>
        <a:lstStyle/>
        <a:p>
          <a:endParaRPr lang="en-US"/>
        </a:p>
      </dgm:t>
    </dgm:pt>
    <dgm:pt modelId="{9EB8FFC1-F47D-4480-873D-4DD6B66D2282}" type="sibTrans" cxnId="{73C23C49-2E5A-421F-971A-E96518A83121}">
      <dgm:prSet/>
      <dgm:spPr/>
      <dgm:t>
        <a:bodyPr/>
        <a:lstStyle/>
        <a:p>
          <a:endParaRPr lang="en-US"/>
        </a:p>
      </dgm:t>
    </dgm:pt>
    <dgm:pt modelId="{4C87ED33-407D-4696-87A7-F36AEF18ED6D}">
      <dgm:prSet phldrT="[Text]" custT="1"/>
      <dgm:spPr/>
      <dgm:t>
        <a:bodyPr/>
        <a:lstStyle/>
        <a:p>
          <a:r>
            <a:rPr lang="en-US" sz="3200"/>
            <a:t>250 mg iron lost during delivery</a:t>
          </a:r>
        </a:p>
        <a:p>
          <a:r>
            <a:rPr lang="en-US" sz="3200"/>
            <a:t>220 mg basal losses</a:t>
          </a:r>
          <a:endParaRPr lang="en-US" sz="3200" dirty="0"/>
        </a:p>
      </dgm:t>
    </dgm:pt>
    <dgm:pt modelId="{668269BA-DF18-4906-A496-6C91EDC25D1A}" type="parTrans" cxnId="{728D397F-CDF9-40EB-B49E-81A8DCB899A4}">
      <dgm:prSet/>
      <dgm:spPr/>
      <dgm:t>
        <a:bodyPr/>
        <a:lstStyle/>
        <a:p>
          <a:endParaRPr lang="en-US"/>
        </a:p>
      </dgm:t>
    </dgm:pt>
    <dgm:pt modelId="{CC795722-7641-4E4F-B94D-9970474C1BE2}" type="sibTrans" cxnId="{728D397F-CDF9-40EB-B49E-81A8DCB899A4}">
      <dgm:prSet/>
      <dgm:spPr/>
      <dgm:t>
        <a:bodyPr/>
        <a:lstStyle/>
        <a:p>
          <a:endParaRPr lang="en-US"/>
        </a:p>
      </dgm:t>
    </dgm:pt>
    <dgm:pt modelId="{2AD7A8F7-EBC9-4E87-BFA5-26D4E8DEE620}">
      <dgm:prSet/>
      <dgm:spPr/>
      <dgm:t>
        <a:bodyPr/>
        <a:lstStyle/>
        <a:p>
          <a:endParaRPr lang="en-US" dirty="0"/>
        </a:p>
      </dgm:t>
    </dgm:pt>
    <dgm:pt modelId="{3B127DEA-8686-4F10-B355-AD6730EDB149}" type="parTrans" cxnId="{0FD0EB38-5BB0-424D-ABBB-FA8555A3ED53}">
      <dgm:prSet/>
      <dgm:spPr/>
      <dgm:t>
        <a:bodyPr/>
        <a:lstStyle/>
        <a:p>
          <a:endParaRPr lang="en-US"/>
        </a:p>
      </dgm:t>
    </dgm:pt>
    <dgm:pt modelId="{A456A064-8A04-4C7B-9DEF-EC270AAEC559}" type="sibTrans" cxnId="{0FD0EB38-5BB0-424D-ABBB-FA8555A3ED53}">
      <dgm:prSet/>
      <dgm:spPr/>
      <dgm:t>
        <a:bodyPr/>
        <a:lstStyle/>
        <a:p>
          <a:endParaRPr lang="en-US"/>
        </a:p>
      </dgm:t>
    </dgm:pt>
    <dgm:pt modelId="{EB4EA7C5-C80B-46BC-A35B-2FEA10853EAE}">
      <dgm:prSet/>
      <dgm:spPr/>
      <dgm:t>
        <a:bodyPr/>
        <a:lstStyle/>
        <a:p>
          <a:endParaRPr lang="en-US" dirty="0"/>
        </a:p>
      </dgm:t>
    </dgm:pt>
    <dgm:pt modelId="{DACCC278-9638-4F6B-AC18-8ABA3AA01E53}" type="parTrans" cxnId="{92420033-4D8C-4D42-908A-6BA7756353CD}">
      <dgm:prSet/>
      <dgm:spPr/>
      <dgm:t>
        <a:bodyPr/>
        <a:lstStyle/>
        <a:p>
          <a:endParaRPr lang="en-US"/>
        </a:p>
      </dgm:t>
    </dgm:pt>
    <dgm:pt modelId="{593DB2BA-0440-4F23-B75C-E1CC7D62190B}" type="sibTrans" cxnId="{92420033-4D8C-4D42-908A-6BA7756353CD}">
      <dgm:prSet/>
      <dgm:spPr/>
      <dgm:t>
        <a:bodyPr/>
        <a:lstStyle/>
        <a:p>
          <a:endParaRPr lang="en-US"/>
        </a:p>
      </dgm:t>
    </dgm:pt>
    <dgm:pt modelId="{6D4EF0F9-D67F-45DE-9700-1B4688B7217B}">
      <dgm:prSet/>
      <dgm:spPr/>
      <dgm:t>
        <a:bodyPr/>
        <a:lstStyle/>
        <a:p>
          <a:endParaRPr lang="en-US" dirty="0"/>
        </a:p>
      </dgm:t>
    </dgm:pt>
    <dgm:pt modelId="{28A19C6A-0C4A-4E18-864F-CD9FF9085CA9}" type="parTrans" cxnId="{12C5B9DA-5DF8-4FD4-805B-BEC03A773A87}">
      <dgm:prSet/>
      <dgm:spPr/>
      <dgm:t>
        <a:bodyPr/>
        <a:lstStyle/>
        <a:p>
          <a:endParaRPr lang="en-US"/>
        </a:p>
      </dgm:t>
    </dgm:pt>
    <dgm:pt modelId="{3B2AC923-86CD-4C7A-8463-AE8BE2156572}" type="sibTrans" cxnId="{12C5B9DA-5DF8-4FD4-805B-BEC03A773A87}">
      <dgm:prSet/>
      <dgm:spPr/>
      <dgm:t>
        <a:bodyPr/>
        <a:lstStyle/>
        <a:p>
          <a:endParaRPr lang="en-US"/>
        </a:p>
      </dgm:t>
    </dgm:pt>
    <dgm:pt modelId="{99AB633F-1564-47BA-8FE7-68827ECDA549}" type="pres">
      <dgm:prSet presAssocID="{A44A88C2-7B69-4D4F-B12D-7FBEF5F318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C21B9A-C965-4CF1-A370-60BFB45CF963}" type="pres">
      <dgm:prSet presAssocID="{93E34ED7-28D8-4273-A2ED-8B0921A990A2}" presName="roof" presStyleLbl="dkBgShp" presStyleIdx="0" presStyleCnt="2"/>
      <dgm:spPr/>
      <dgm:t>
        <a:bodyPr/>
        <a:lstStyle/>
        <a:p>
          <a:endParaRPr lang="en-US"/>
        </a:p>
      </dgm:t>
    </dgm:pt>
    <dgm:pt modelId="{C566F70A-5A72-4F3F-953E-44238875EFB4}" type="pres">
      <dgm:prSet presAssocID="{93E34ED7-28D8-4273-A2ED-8B0921A990A2}" presName="pillars" presStyleCnt="0"/>
      <dgm:spPr/>
    </dgm:pt>
    <dgm:pt modelId="{E040B736-AE3C-44C3-B02A-BF91673FF204}" type="pres">
      <dgm:prSet presAssocID="{93E34ED7-28D8-4273-A2ED-8B0921A990A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585D0-FAA8-4FA5-999E-76558810E4AA}" type="pres">
      <dgm:prSet presAssocID="{48466D75-3DD9-4708-B072-BA279207275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21F54-BDB4-4082-AD7C-26B9C975A51F}" type="pres">
      <dgm:prSet presAssocID="{4C87ED33-407D-4696-87A7-F36AEF18ED6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B6BAD-6CDA-424F-8F28-6D6E8B98C7B5}" type="pres">
      <dgm:prSet presAssocID="{93E34ED7-28D8-4273-A2ED-8B0921A990A2}" presName="base" presStyleLbl="dkBgShp" presStyleIdx="1" presStyleCnt="2"/>
      <dgm:spPr/>
    </dgm:pt>
  </dgm:ptLst>
  <dgm:cxnLst>
    <dgm:cxn modelId="{C027BC7D-F361-4911-9A9E-B57BCAF00372}" type="presOf" srcId="{DA40A0B5-B4E2-4AA0-8607-23ABC555FB68}" destId="{E040B736-AE3C-44C3-B02A-BF91673FF204}" srcOrd="0" destOrd="0" presId="urn:microsoft.com/office/officeart/2005/8/layout/hList3"/>
    <dgm:cxn modelId="{57D2814B-0D2C-4F41-99C6-9C757428C13B}" type="presOf" srcId="{93E34ED7-28D8-4273-A2ED-8B0921A990A2}" destId="{CEC21B9A-C965-4CF1-A370-60BFB45CF963}" srcOrd="0" destOrd="0" presId="urn:microsoft.com/office/officeart/2005/8/layout/hList3"/>
    <dgm:cxn modelId="{92420033-4D8C-4D42-908A-6BA7756353CD}" srcId="{A44A88C2-7B69-4D4F-B12D-7FBEF5F3183E}" destId="{EB4EA7C5-C80B-46BC-A35B-2FEA10853EAE}" srcOrd="2" destOrd="0" parTransId="{DACCC278-9638-4F6B-AC18-8ABA3AA01E53}" sibTransId="{593DB2BA-0440-4F23-B75C-E1CC7D62190B}"/>
    <dgm:cxn modelId="{728D397F-CDF9-40EB-B49E-81A8DCB899A4}" srcId="{93E34ED7-28D8-4273-A2ED-8B0921A990A2}" destId="{4C87ED33-407D-4696-87A7-F36AEF18ED6D}" srcOrd="2" destOrd="0" parTransId="{668269BA-DF18-4906-A496-6C91EDC25D1A}" sibTransId="{CC795722-7641-4E4F-B94D-9970474C1BE2}"/>
    <dgm:cxn modelId="{EA5398E5-7182-4508-810B-DD219E85CD0B}" type="presOf" srcId="{4C87ED33-407D-4696-87A7-F36AEF18ED6D}" destId="{93921F54-BDB4-4082-AD7C-26B9C975A51F}" srcOrd="0" destOrd="0" presId="urn:microsoft.com/office/officeart/2005/8/layout/hList3"/>
    <dgm:cxn modelId="{12C5B9DA-5DF8-4FD4-805B-BEC03A773A87}" srcId="{A44A88C2-7B69-4D4F-B12D-7FBEF5F3183E}" destId="{6D4EF0F9-D67F-45DE-9700-1B4688B7217B}" srcOrd="1" destOrd="0" parTransId="{28A19C6A-0C4A-4E18-864F-CD9FF9085CA9}" sibTransId="{3B2AC923-86CD-4C7A-8463-AE8BE2156572}"/>
    <dgm:cxn modelId="{73C23C49-2E5A-421F-971A-E96518A83121}" srcId="{93E34ED7-28D8-4273-A2ED-8B0921A990A2}" destId="{48466D75-3DD9-4708-B072-BA279207275D}" srcOrd="1" destOrd="0" parTransId="{14A7BAC3-46DF-4B56-903C-1857F3426F69}" sibTransId="{9EB8FFC1-F47D-4480-873D-4DD6B66D2282}"/>
    <dgm:cxn modelId="{8DD2A962-D182-4FBF-A2B7-C014100F9355}" type="presOf" srcId="{48466D75-3DD9-4708-B072-BA279207275D}" destId="{9BC585D0-FAA8-4FA5-999E-76558810E4AA}" srcOrd="0" destOrd="0" presId="urn:microsoft.com/office/officeart/2005/8/layout/hList3"/>
    <dgm:cxn modelId="{C656B6DA-CC7D-4399-A1D0-1C78E411EBE7}" type="presOf" srcId="{A44A88C2-7B69-4D4F-B12D-7FBEF5F3183E}" destId="{99AB633F-1564-47BA-8FE7-68827ECDA549}" srcOrd="0" destOrd="0" presId="urn:microsoft.com/office/officeart/2005/8/layout/hList3"/>
    <dgm:cxn modelId="{D3BF2A35-CBBA-4B85-B2FA-C3ED075534E8}" srcId="{A44A88C2-7B69-4D4F-B12D-7FBEF5F3183E}" destId="{93E34ED7-28D8-4273-A2ED-8B0921A990A2}" srcOrd="0" destOrd="0" parTransId="{D3008618-05F7-402D-8081-D341D870FAFD}" sibTransId="{EB4682BE-D727-470F-9701-8B4BAEBA15E5}"/>
    <dgm:cxn modelId="{F1645B1D-C3BA-414C-A992-A2773FB56D12}" srcId="{93E34ED7-28D8-4273-A2ED-8B0921A990A2}" destId="{DA40A0B5-B4E2-4AA0-8607-23ABC555FB68}" srcOrd="0" destOrd="0" parTransId="{054FD66B-63DC-46A0-AB88-345E26794FC5}" sibTransId="{43610845-11CB-4A11-B458-FB03A3E7F225}"/>
    <dgm:cxn modelId="{0FD0EB38-5BB0-424D-ABBB-FA8555A3ED53}" srcId="{A44A88C2-7B69-4D4F-B12D-7FBEF5F3183E}" destId="{2AD7A8F7-EBC9-4E87-BFA5-26D4E8DEE620}" srcOrd="3" destOrd="0" parTransId="{3B127DEA-8686-4F10-B355-AD6730EDB149}" sibTransId="{A456A064-8A04-4C7B-9DEF-EC270AAEC559}"/>
    <dgm:cxn modelId="{3451F304-FD93-487E-A57E-02E159CBACBE}" type="presParOf" srcId="{99AB633F-1564-47BA-8FE7-68827ECDA549}" destId="{CEC21B9A-C965-4CF1-A370-60BFB45CF963}" srcOrd="0" destOrd="0" presId="urn:microsoft.com/office/officeart/2005/8/layout/hList3"/>
    <dgm:cxn modelId="{BF037114-3F2C-484C-BE28-96170DAAFEC5}" type="presParOf" srcId="{99AB633F-1564-47BA-8FE7-68827ECDA549}" destId="{C566F70A-5A72-4F3F-953E-44238875EFB4}" srcOrd="1" destOrd="0" presId="urn:microsoft.com/office/officeart/2005/8/layout/hList3"/>
    <dgm:cxn modelId="{072A57E7-790D-4600-8970-A82730FFEFD5}" type="presParOf" srcId="{C566F70A-5A72-4F3F-953E-44238875EFB4}" destId="{E040B736-AE3C-44C3-B02A-BF91673FF204}" srcOrd="0" destOrd="0" presId="urn:microsoft.com/office/officeart/2005/8/layout/hList3"/>
    <dgm:cxn modelId="{C2BF60A7-05A3-4B70-9D6C-855CEBC39D0A}" type="presParOf" srcId="{C566F70A-5A72-4F3F-953E-44238875EFB4}" destId="{9BC585D0-FAA8-4FA5-999E-76558810E4AA}" srcOrd="1" destOrd="0" presId="urn:microsoft.com/office/officeart/2005/8/layout/hList3"/>
    <dgm:cxn modelId="{FCD270BB-F017-487D-A380-4B493B8499D8}" type="presParOf" srcId="{C566F70A-5A72-4F3F-953E-44238875EFB4}" destId="{93921F54-BDB4-4082-AD7C-26B9C975A51F}" srcOrd="2" destOrd="0" presId="urn:microsoft.com/office/officeart/2005/8/layout/hList3"/>
    <dgm:cxn modelId="{C1B63855-8EAE-4527-8E85-477EF9046E26}" type="presParOf" srcId="{99AB633F-1564-47BA-8FE7-68827ECDA549}" destId="{321B6BAD-6CDA-424F-8F28-6D6E8B98C7B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21B9A-C965-4CF1-A370-60BFB45CF963}">
      <dsp:nvSpPr>
        <dsp:cNvPr id="0" name=""/>
        <dsp:cNvSpPr/>
      </dsp:nvSpPr>
      <dsp:spPr>
        <a:xfrm>
          <a:off x="0" y="0"/>
          <a:ext cx="8229600" cy="13592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During pregnancy Total 800-1000 mg extra iron is required </a:t>
          </a:r>
          <a:endParaRPr lang="en-US" sz="3800" kern="1200" dirty="0"/>
        </a:p>
      </dsp:txBody>
      <dsp:txXfrm>
        <a:off x="0" y="0"/>
        <a:ext cx="8229600" cy="1359217"/>
      </dsp:txXfrm>
    </dsp:sp>
    <dsp:sp modelId="{E040B736-AE3C-44C3-B02A-BF91673FF204}">
      <dsp:nvSpPr>
        <dsp:cNvPr id="0" name=""/>
        <dsp:cNvSpPr/>
      </dsp:nvSpPr>
      <dsp:spPr>
        <a:xfrm>
          <a:off x="4018" y="1359217"/>
          <a:ext cx="2740521" cy="2854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500 mg for both Fetus &amp; Placenta</a:t>
          </a:r>
          <a:endParaRPr lang="en-US" sz="3200" kern="1200" dirty="0"/>
        </a:p>
      </dsp:txBody>
      <dsp:txXfrm>
        <a:off x="4018" y="1359217"/>
        <a:ext cx="2740521" cy="2854356"/>
      </dsp:txXfrm>
    </dsp:sp>
    <dsp:sp modelId="{9BC585D0-FAA8-4FA5-999E-76558810E4AA}">
      <dsp:nvSpPr>
        <dsp:cNvPr id="0" name=""/>
        <dsp:cNvSpPr/>
      </dsp:nvSpPr>
      <dsp:spPr>
        <a:xfrm>
          <a:off x="2744539" y="1359217"/>
          <a:ext cx="2740521" cy="2854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400-500 mg for increased red cell mass</a:t>
          </a:r>
          <a:endParaRPr lang="en-US" sz="3200" kern="1200" dirty="0"/>
        </a:p>
      </dsp:txBody>
      <dsp:txXfrm>
        <a:off x="2744539" y="1359217"/>
        <a:ext cx="2740521" cy="2854356"/>
      </dsp:txXfrm>
    </dsp:sp>
    <dsp:sp modelId="{93921F54-BDB4-4082-AD7C-26B9C975A51F}">
      <dsp:nvSpPr>
        <dsp:cNvPr id="0" name=""/>
        <dsp:cNvSpPr/>
      </dsp:nvSpPr>
      <dsp:spPr>
        <a:xfrm>
          <a:off x="5485060" y="1359217"/>
          <a:ext cx="2740521" cy="2854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250 mg iron lost during delivery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220 mg basal losses</a:t>
          </a:r>
          <a:endParaRPr lang="en-US" sz="3200" kern="1200" dirty="0"/>
        </a:p>
      </dsp:txBody>
      <dsp:txXfrm>
        <a:off x="5485060" y="1359217"/>
        <a:ext cx="2740521" cy="2854356"/>
      </dsp:txXfrm>
    </dsp:sp>
    <dsp:sp modelId="{321B6BAD-6CDA-424F-8F28-6D6E8B98C7B5}">
      <dsp:nvSpPr>
        <dsp:cNvPr id="0" name=""/>
        <dsp:cNvSpPr/>
      </dsp:nvSpPr>
      <dsp:spPr>
        <a:xfrm>
          <a:off x="0" y="4213574"/>
          <a:ext cx="8229600" cy="3171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8EBF84-F753-61A4-CD33-CB8C622EFD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21FAA-98AA-8D7B-3518-00F2D7975C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9F002B5-C07D-4915-838E-4701D948D1BA}" type="datetimeFigureOut">
              <a:rPr lang="en-US"/>
              <a:pPr>
                <a:defRPr/>
              </a:pPr>
              <a:t>3/4/2025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7090C6B-DADE-BFB2-FE9C-4528C72538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CC73A76-0B4F-4445-B646-0A53DC839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832FE-2944-C179-7923-D218453443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6E157-8DDE-3D9B-5215-191D47685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AE34F4-FB52-4048-92FE-59B430EF0CF1}" type="slidenum">
              <a:rPr lang="en-US" altLang="en-PK"/>
              <a:pPr>
                <a:defRPr/>
              </a:pPr>
              <a:t>‹#›</a:t>
            </a:fld>
            <a:endParaRPr lang="en-US" altLang="en-P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10989D16-F622-3161-0FE2-D543AF68B4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E237B36-1595-22B0-ABEB-B642A6F9A8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Serum IRON CONCENTRATION =13-27micromole /l it shows marked durnal variation fluctates even from hour to hourand is effected by recent iron ingestion and infections.these fluctations reduce its accuracy for diagnsis of Iron defciency.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8751D2AE-F25D-50A8-83CF-323237A07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198893-389D-4C87-9928-2C76A85E53C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EF5C-4A52-575A-92FC-7A999DF2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92D95-0E52-45CE-B3B1-BB7C6AAA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7071B-427F-B4E0-5646-E34AE222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E91C-AE9C-4CDC-B27D-E9D9DA7AA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59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20333-D760-D03D-B61C-8143990C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7D54-427B-2FC2-AEAD-AAD99727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4E03-80D5-8A14-46A7-74628C5C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BA48-5343-42ED-B83F-C2617C67C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34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D647D-57A9-F1E9-D5D4-1133D5E0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903CE-A8A3-2586-7C55-D05E25E6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2DC43-74B4-7366-EF64-5295E215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6189-12F1-4EDE-92E0-1CC3D93B0C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80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6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A38666-5FB8-4B68-794D-7AAD4386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E4569C-2522-1DFB-5025-FC482A3B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644338-A83D-2F71-9969-84F3BA72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30C3-4620-465B-A0DA-1D41F1446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30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DE34D-1823-06AA-54CF-A949B3E1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79CB7-F479-E0F0-B00F-BF060606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87472-45CE-C50E-65B1-CFB5D5B0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25E56-3332-4575-9358-D7E2D5750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1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93818-DC9B-A748-A544-25E2F8B3C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D8199-B1B5-9B6F-D184-EBBEBFD8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C3E38-FB86-6B4A-9764-9B0AE317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2341-C5E3-42CA-83F3-3393AC7BF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6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590D39-A24F-9233-3B02-CF571A8D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3DC875-C764-29B9-7B15-CE765A62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907186-A3A2-F830-74D0-5F2F6D1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0A66-24FD-427D-80ED-E64327F75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65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07DC9A-D73F-C88F-D617-649AA1A5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CB1476-240A-1295-B622-A459BDC5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09ED1E-F422-4774-0EF9-54ABEB90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43E9-B525-4A65-9F93-5E1B1FFB9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50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E24C5D-DB9C-738F-FEFD-E440850F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6094F7-67D4-ABC5-CEDB-7CE7F2D5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AB1898-BD2B-08EA-AC33-2A76C999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198E-6304-46F3-A428-18091E333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91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4A94FF-03B1-E167-F2E1-1B7AF962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A08A19-0E02-AB69-9DE4-A3626823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E34477-E005-0FFC-C108-4EBE2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2662-A803-42BB-9B9B-37ECA3FB9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45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5C4E0F-A5BD-2F66-36F7-AE9A58BA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7CBD55-46DF-963C-4DAD-B7AF03FE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F1D82E-22A6-290A-6B48-E61367DC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FF68-335F-47EE-8DEE-6B24B5AB3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56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P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53AA50-A1FA-C4BC-F969-76794395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0305F7-91AE-737F-1FF2-E1E28625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24850F-9937-DDCF-8A06-CE3FDCB8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484F-3004-4E6D-BB82-2F9604FCE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43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C8AD611-F361-190A-0115-133D012AF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57AA5C8-490B-3043-3CCA-CFCA597E2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F9B92-AB2F-C240-74A2-964C79FE8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568C4-6E42-8846-C6F5-374123C14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8CEB9-7085-2A09-CFA7-A633943E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C931DF-CBC9-4A0D-8C19-BFD1431E5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kram\Desktop\aaaa.jpg">
            <a:extLst>
              <a:ext uri="{FF2B5EF4-FFF2-40B4-BE49-F238E27FC236}">
                <a16:creationId xmlns:a16="http://schemas.microsoft.com/office/drawing/2014/main" id="{3E300C0B-E720-F52C-0267-976F3A94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3207BD8-8DE8-1B6C-31EB-242A1F4D1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   </a:t>
            </a:r>
            <a:r>
              <a:rPr lang="en-US" altLang="en-US" sz="3400" b="1">
                <a:solidFill>
                  <a:srgbClr val="C00000"/>
                </a:solidFill>
              </a:rPr>
              <a:t>CORE CONCEPT                       </a:t>
            </a:r>
            <a:r>
              <a:rPr lang="en-US" altLang="en-US" sz="3400"/>
              <a:t/>
            </a:r>
            <a:br>
              <a:rPr lang="en-US" altLang="en-US" sz="3400"/>
            </a:br>
            <a:r>
              <a:rPr lang="en-US" altLang="en-US" sz="3400"/>
              <a:t>   Etiology of Anemia in Pregnancy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A20686F-2BBD-1696-93BB-45A9C207A7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8686800" cy="4953000"/>
          </a:xfrm>
        </p:spPr>
        <p:txBody>
          <a:bodyPr/>
          <a:lstStyle/>
          <a:p>
            <a:pPr eaLnBrk="1" hangingPunct="1"/>
            <a:endParaRPr lang="en-US" altLang="en-US" sz="2000">
              <a:solidFill>
                <a:srgbClr val="FF0000"/>
              </a:solidFill>
            </a:endParaRPr>
          </a:p>
          <a:p>
            <a:pPr eaLnBrk="1" hangingPunct="1"/>
            <a:endParaRPr lang="en-US" altLang="en-US" sz="2000">
              <a:solidFill>
                <a:srgbClr val="FF0000"/>
              </a:solidFill>
            </a:endParaRPr>
          </a:p>
          <a:p>
            <a:pPr eaLnBrk="1" hangingPunct="1"/>
            <a:endParaRPr lang="en-US" altLang="en-US" sz="20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Nutritional / Iron deficiency anemia (dietry habit)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Pre-pregnancy poor nutrition very important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(Meat,  poultry and fish are rich  sources of iron 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 Pythic acid, fibers, calcium, tannis , tea, coffee chocolate and            herbal infusions decreases iron absorption.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Besides Iron, folate and B12 deficiency also important</a:t>
            </a:r>
          </a:p>
          <a:p>
            <a:pPr eaLnBrk="1" hangingPunct="1"/>
            <a:r>
              <a:rPr lang="en-US" altLang="en-US" sz="2000"/>
              <a:t>Chronic blood loss due to parasitic infections – Hookworm &amp; malaria</a:t>
            </a: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/>
          </a:p>
        </p:txBody>
      </p:sp>
      <p:pic>
        <p:nvPicPr>
          <p:cNvPr id="11268" name="Picture 12" descr="ANd9GcRFvC11mY0jqoEt1NY5ez3kDAwq7FD8km0k0P1MKWaR8fzHk5jJ">
            <a:extLst>
              <a:ext uri="{FF2B5EF4-FFF2-40B4-BE49-F238E27FC236}">
                <a16:creationId xmlns:a16="http://schemas.microsoft.com/office/drawing/2014/main" id="{475C4DB1-86F8-BF0F-21E6-D87166C96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758950"/>
            <a:ext cx="15605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Logo&#10;&#10;Description automatically generated">
            <a:extLst>
              <a:ext uri="{FF2B5EF4-FFF2-40B4-BE49-F238E27FC236}">
                <a16:creationId xmlns:a16="http://schemas.microsoft.com/office/drawing/2014/main" id="{A7292D25-E991-1980-5608-411974BC56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0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080676-0C14-D4DF-ADCB-9FB06D49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032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VERTICAL INTEGRATION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ETIOLOGY</a:t>
            </a:r>
          </a:p>
        </p:txBody>
      </p:sp>
      <p:sp>
        <p:nvSpPr>
          <p:cNvPr id="12291" name="Content Placeholder 1">
            <a:extLst>
              <a:ext uri="{FF2B5EF4-FFF2-40B4-BE49-F238E27FC236}">
                <a16:creationId xmlns:a16="http://schemas.microsoft.com/office/drawing/2014/main" id="{181FA088-44B7-2EC2-230C-A6CF151679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Multiple pregnancies.</a:t>
            </a:r>
          </a:p>
          <a:p>
            <a:pPr eaLnBrk="1" hangingPunct="1"/>
            <a:r>
              <a:rPr lang="en-US" altLang="en-US"/>
              <a:t>Acute blood loss in APH, PPH (Ante/postpartum hemorrhage )</a:t>
            </a:r>
          </a:p>
          <a:p>
            <a:pPr eaLnBrk="1" hangingPunct="1"/>
            <a:r>
              <a:rPr lang="en-US" altLang="en-US"/>
              <a:t>Recurrent infections (UTI) - anemia due to impaired erythropoiesis.</a:t>
            </a:r>
          </a:p>
          <a:p>
            <a:pPr eaLnBrk="1" hangingPunct="1"/>
            <a:r>
              <a:rPr lang="en-US" altLang="en-US"/>
              <a:t>Hemolytic anemia in PIH.</a:t>
            </a:r>
          </a:p>
          <a:p>
            <a:pPr eaLnBrk="1" hangingPunct="1"/>
            <a:r>
              <a:rPr lang="en-US" altLang="en-US"/>
              <a:t>Hemoglobinopathies like Thalassemia, sickle cell anemia</a:t>
            </a:r>
          </a:p>
          <a:p>
            <a:pPr eaLnBrk="1" hangingPunct="1"/>
            <a:r>
              <a:rPr lang="en-US" altLang="en-US"/>
              <a:t>Aplastic anemia is rare.</a:t>
            </a:r>
          </a:p>
          <a:p>
            <a:pPr eaLnBrk="1" hangingPunct="1"/>
            <a:endParaRPr lang="en-US" altLang="en-US"/>
          </a:p>
        </p:txBody>
      </p:sp>
      <p:pic>
        <p:nvPicPr>
          <p:cNvPr id="12292" name="Picture 4" descr="Logo&#10;&#10;Description automatically generated">
            <a:extLst>
              <a:ext uri="{FF2B5EF4-FFF2-40B4-BE49-F238E27FC236}">
                <a16:creationId xmlns:a16="http://schemas.microsoft.com/office/drawing/2014/main" id="{E89625B8-A216-8D0A-0984-C24E6EF3BD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0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B20309C-97E8-CB7B-7FD8-DADF3F96F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762000"/>
            <a:ext cx="10972800" cy="919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C00000"/>
                </a:solidFill>
              </a:rPr>
              <a:t>HORIZONTAL INTEGRATION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/>
              <a:t>Patho-physiology of Nutritional Anemia in Pregnancy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D15A0FB-D075-14BC-59C9-E3E6E11CA3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1675" y="1524000"/>
            <a:ext cx="9813925" cy="4835525"/>
          </a:xfrm>
        </p:spPr>
        <p:txBody>
          <a:bodyPr/>
          <a:lstStyle/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 b="1" i="1"/>
              <a:t>Augmented erythropoiesis </a:t>
            </a:r>
            <a:r>
              <a:rPr lang="en-US" altLang="en-US" sz="2400"/>
              <a:t>in pregnancy</a:t>
            </a:r>
          </a:p>
          <a:p>
            <a:pPr eaLnBrk="1" hangingPunct="1"/>
            <a:r>
              <a:rPr lang="en-US" altLang="en-US" sz="2400"/>
              <a:t>The </a:t>
            </a:r>
            <a:r>
              <a:rPr lang="en-US" altLang="en-US" sz="2400" b="1" i="1"/>
              <a:t>plasma expands by 40-50%and increase in RBC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 b="1" i="1"/>
              <a:t>Mass is 18%.</a:t>
            </a:r>
            <a:r>
              <a:rPr lang="en-US" altLang="en-US" sz="2400"/>
              <a:t>The predominant expansion of plasma volume is result in hem dilution and the hemoglobin per unit volume is decreased in spite of increase in            total body red cell mass. </a:t>
            </a:r>
          </a:p>
          <a:p>
            <a:pPr eaLnBrk="1" hangingPunct="1"/>
            <a:r>
              <a:rPr lang="en-US" altLang="en-US" sz="2400" b="1" i="1"/>
              <a:t>Iron stores are  depleted with each pregnancy </a:t>
            </a:r>
          </a:p>
          <a:p>
            <a:pPr eaLnBrk="1" hangingPunct="1"/>
            <a:r>
              <a:rPr lang="en-US" altLang="en-US" sz="2400" b="1" i="1"/>
              <a:t>Too soon &amp; too many pregnancies result in higher prevalence of iron deficiency anemia</a:t>
            </a:r>
          </a:p>
          <a:p>
            <a:pPr eaLnBrk="1" hangingPunct="1"/>
            <a:endParaRPr lang="en-US" altLang="en-US" sz="2400" b="1" i="1"/>
          </a:p>
          <a:p>
            <a:pPr eaLnBrk="1" hangingPunct="1"/>
            <a:endParaRPr lang="en-US" altLang="en-US" sz="2400"/>
          </a:p>
        </p:txBody>
      </p:sp>
      <p:pic>
        <p:nvPicPr>
          <p:cNvPr id="13316" name="Picture 3" descr="Logo&#10;&#10;Description automatically generated">
            <a:extLst>
              <a:ext uri="{FF2B5EF4-FFF2-40B4-BE49-F238E27FC236}">
                <a16:creationId xmlns:a16="http://schemas.microsoft.com/office/drawing/2014/main" id="{F4A00529-521B-0B94-6A17-8D4C038C4A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3813"/>
            <a:ext cx="10509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EB7E00B-6F53-46D1-2773-91E0155B6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7175" y="192088"/>
            <a:ext cx="9525000" cy="993775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C00000"/>
                </a:solidFill>
              </a:rPr>
              <a:t>SPIRAL INTEGRATION</a:t>
            </a:r>
            <a:r>
              <a:rPr lang="en-US" altLang="en-US" sz="3200" u="sng"/>
              <a:t/>
            </a:r>
            <a:br>
              <a:rPr lang="en-US" altLang="en-US" sz="3200" u="sng"/>
            </a:br>
            <a:r>
              <a:rPr lang="en-US" altLang="en-US" sz="3200" u="sng"/>
              <a:t>Extra Iron Requirement &amp; Loss During   Pregnancy: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3A32C7-CE68-7F72-33C1-48E156566F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02971" y="1417639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TextBox 1">
            <a:extLst>
              <a:ext uri="{FF2B5EF4-FFF2-40B4-BE49-F238E27FC236}">
                <a16:creationId xmlns:a16="http://schemas.microsoft.com/office/drawing/2014/main" id="{69B7782A-C837-24BB-31C5-7BF1B6D01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19800"/>
            <a:ext cx="815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Due to cessation of menses &amp; contraction of blood volume after delivery conservation of iron is around 400 mg</a:t>
            </a:r>
          </a:p>
        </p:txBody>
      </p:sp>
      <p:pic>
        <p:nvPicPr>
          <p:cNvPr id="14341" name="Picture 4" descr="Logo&#10;&#10;Description automatically generated">
            <a:extLst>
              <a:ext uri="{FF2B5EF4-FFF2-40B4-BE49-F238E27FC236}">
                <a16:creationId xmlns:a16="http://schemas.microsoft.com/office/drawing/2014/main" id="{B20E813C-2A67-5E1A-E2AE-DAD7D8C53D1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938" y="0"/>
            <a:ext cx="10509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F4318C8-45E4-6D54-EC51-145181FC6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381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           </a:t>
            </a:r>
            <a:r>
              <a:rPr lang="en-US" altLang="en-US" b="1" dirty="0">
                <a:solidFill>
                  <a:srgbClr val="C00000"/>
                </a:solidFill>
              </a:rPr>
              <a:t>CORE CONCEPT      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Factors Required for Erythropoiesis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732E7917-B11F-C06C-8EF7-FA7AC3697B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Proteins for synthesis of Globin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Mineral – Iron for synthesis of heme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Hormones – Erythropoietin (produced from Kidney, stimulates stem cells in Bone Marrow), Thyroxine, Androgens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Trace elements – Zinc (also important for protein synthesis &amp; Nucleic acid metabolism), Cobalt, Copper</a:t>
            </a:r>
          </a:p>
        </p:txBody>
      </p:sp>
      <p:pic>
        <p:nvPicPr>
          <p:cNvPr id="15364" name="Picture 3" descr="Logo&#10;&#10;Description automatically generated">
            <a:extLst>
              <a:ext uri="{FF2B5EF4-FFF2-40B4-BE49-F238E27FC236}">
                <a16:creationId xmlns:a16="http://schemas.microsoft.com/office/drawing/2014/main" id="{656286FC-047D-CB9D-9939-423B43C517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563" y="0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:a16="http://schemas.microsoft.com/office/drawing/2014/main" id="{7BEFA6FF-4112-B4D9-6D20-59E8B6085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    </a:t>
            </a:r>
            <a:r>
              <a:rPr lang="en-US" altLang="en-US" sz="3700">
                <a:solidFill>
                  <a:srgbClr val="464646"/>
                </a:solidFill>
              </a:rPr>
              <a:t> </a:t>
            </a:r>
            <a:r>
              <a:rPr lang="en-US" altLang="en-US" sz="3700" b="1">
                <a:solidFill>
                  <a:srgbClr val="C00000"/>
                </a:solidFill>
              </a:rPr>
              <a:t>CORE CONCEPT       </a:t>
            </a:r>
            <a:r>
              <a:rPr lang="en-US" altLang="en-US" sz="3700">
                <a:solidFill>
                  <a:srgbClr val="464646"/>
                </a:solidFill>
              </a:rPr>
              <a:t/>
            </a:r>
            <a:br>
              <a:rPr lang="en-US" altLang="en-US" sz="3700">
                <a:solidFill>
                  <a:srgbClr val="464646"/>
                </a:solidFill>
              </a:rPr>
            </a:br>
            <a:r>
              <a:rPr lang="en-US" altLang="en-US" sz="3700">
                <a:solidFill>
                  <a:srgbClr val="464646"/>
                </a:solidFill>
              </a:rPr>
              <a:t>Factors Required for Erythropoiesis</a:t>
            </a:r>
            <a:r>
              <a:rPr lang="en-US" altLang="en-US"/>
              <a:t>  </a:t>
            </a:r>
          </a:p>
        </p:txBody>
      </p:sp>
      <p:sp>
        <p:nvSpPr>
          <p:cNvPr id="16387" name="Content Placeholder 1">
            <a:extLst>
              <a:ext uri="{FF2B5EF4-FFF2-40B4-BE49-F238E27FC236}">
                <a16:creationId xmlns:a16="http://schemas.microsoft.com/office/drawing/2014/main" id="{DF01147E-3E8E-F87D-92DD-89E7E38BAE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400"/>
              <a:t>Vitamins –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Vit B12 required for synthesis of RNA in early stage,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Folic acid  required in later stage for DNA synthesis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Vitamin C necessary for conversion of folic acid to folinic acid, it enhances absorption of iron from small intestine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Pyridoxine B6 useful adjuvant in erythropoiesis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Vitamin A required for cell growth, differentiation &amp; maintenance of integrity of epithelium, immune function</a:t>
            </a:r>
          </a:p>
          <a:p>
            <a:pPr eaLnBrk="1" hangingPunct="1"/>
            <a:endParaRPr lang="en-US" altLang="en-US" sz="1800"/>
          </a:p>
        </p:txBody>
      </p:sp>
      <p:pic>
        <p:nvPicPr>
          <p:cNvPr id="16388" name="Picture 3" descr="Logo&#10;&#10;Description automatically generated">
            <a:extLst>
              <a:ext uri="{FF2B5EF4-FFF2-40B4-BE49-F238E27FC236}">
                <a16:creationId xmlns:a16="http://schemas.microsoft.com/office/drawing/2014/main" id="{3DBDEE3C-8ECA-46F0-BA9E-A353DA8B3C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563" y="0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E7C104A9-1275-BDEA-F795-5F05A97813CF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481138"/>
            <a:ext cx="4038600" cy="4525962"/>
          </a:xfrm>
        </p:spPr>
        <p:txBody>
          <a:bodyPr rtlCol="0"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/>
              <a:t>Normal diet contain about 14 mg of iron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Absorption of iron is 5-10% </a:t>
            </a:r>
            <a:r>
              <a:rPr lang="en-US" altLang="en-US" sz="2000" dirty="0"/>
              <a:t>(1-2 mg) &amp; 3-4% in pure veg diet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/>
              <a:t>Additional daily iron demand in early pregnancy 2-3 mg/day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/>
              <a:t>In late pregnancy 6-7 mg/day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i="1" dirty="0">
                <a:solidFill>
                  <a:srgbClr val="FF0000"/>
                </a:solidFill>
              </a:rPr>
              <a:t>So daily supplement of 40-60 mg of elemental iron is required during pregnancy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i="1" dirty="0">
                <a:solidFill>
                  <a:srgbClr val="FF0000"/>
                </a:solidFill>
              </a:rPr>
              <a:t>Folic acid requirement is also increased 400-600 </a:t>
            </a:r>
            <a:r>
              <a:rPr lang="en-US" altLang="en-US" sz="2000" i="1" dirty="0" err="1">
                <a:solidFill>
                  <a:srgbClr val="FF0000"/>
                </a:solidFill>
              </a:rPr>
              <a:t>ug</a:t>
            </a:r>
            <a:r>
              <a:rPr lang="en-US" altLang="en-US" sz="2000" i="1" dirty="0">
                <a:solidFill>
                  <a:srgbClr val="FF0000"/>
                </a:solidFill>
              </a:rPr>
              <a:t>/day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/>
              <a:t>In strict vegetarians Vit B 12 is also deficient</a:t>
            </a:r>
          </a:p>
        </p:txBody>
      </p:sp>
      <p:pic>
        <p:nvPicPr>
          <p:cNvPr id="17411" name="Picture 5" descr="4">
            <a:extLst>
              <a:ext uri="{FF2B5EF4-FFF2-40B4-BE49-F238E27FC236}">
                <a16:creationId xmlns:a16="http://schemas.microsoft.com/office/drawing/2014/main" id="{026931CB-A917-A65D-66ED-5F74EDE9CA6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7513" y="569913"/>
            <a:ext cx="5424487" cy="6149975"/>
          </a:xfrm>
          <a:noFill/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B17647F7-0705-794F-1A6C-1D65CE4075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 </a:t>
            </a:r>
            <a:r>
              <a:rPr lang="en-US" altLang="en-US" sz="2800" b="1">
                <a:solidFill>
                  <a:srgbClr val="C00000"/>
                </a:solidFill>
              </a:rPr>
              <a:t>CORE CONCEPT</a:t>
            </a: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Pharmaco-kinetics of Iron                </a:t>
            </a:r>
          </a:p>
        </p:txBody>
      </p:sp>
      <p:pic>
        <p:nvPicPr>
          <p:cNvPr id="17413" name="Picture 5" descr="Logo&#10;&#10;Description automatically generated">
            <a:extLst>
              <a:ext uri="{FF2B5EF4-FFF2-40B4-BE49-F238E27FC236}">
                <a16:creationId xmlns:a16="http://schemas.microsoft.com/office/drawing/2014/main" id="{743B2408-A14F-D987-8E4B-9073AD75AA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25400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>
            <a:extLst>
              <a:ext uri="{FF2B5EF4-FFF2-40B4-BE49-F238E27FC236}">
                <a16:creationId xmlns:a16="http://schemas.microsoft.com/office/drawing/2014/main" id="{C022F8D1-7A42-2C7B-5150-0C0C9EBC4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  <a:r>
              <a:rPr lang="en-US" altLang="en-US" sz="3200" b="1">
                <a:solidFill>
                  <a:srgbClr val="C00000"/>
                </a:solidFill>
              </a:rPr>
              <a:t>CORE CONCEPT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TYPES OF ANEMIA</a:t>
            </a:r>
          </a:p>
        </p:txBody>
      </p:sp>
      <p:sp>
        <p:nvSpPr>
          <p:cNvPr id="24578" name="Content Placeholder 1">
            <a:extLst>
              <a:ext uri="{FF2B5EF4-FFF2-40B4-BE49-F238E27FC236}">
                <a16:creationId xmlns:a16="http://schemas.microsoft.com/office/drawing/2014/main" id="{7718623D-61CB-2B9C-5F30-11BE91F73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PK" dirty="0"/>
              <a:t>NUTRITIONAL DEFICIENCY ANEMIA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PK" dirty="0"/>
              <a:t>          Iron Deficiency Anemia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PK" dirty="0"/>
              <a:t>           Folic Acid Deficiency Anemia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PK" dirty="0"/>
              <a:t>           </a:t>
            </a:r>
            <a:r>
              <a:rPr lang="en-US" altLang="en-PK" dirty="0" err="1"/>
              <a:t>Vitamen</a:t>
            </a:r>
            <a:r>
              <a:rPr lang="en-US" altLang="en-PK" dirty="0"/>
              <a:t> B12 Deficiency Anemia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PK" dirty="0"/>
              <a:t>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PK" dirty="0" err="1"/>
              <a:t>Heamoglobinopathies</a:t>
            </a:r>
            <a:r>
              <a:rPr lang="en-US" altLang="en-PK" dirty="0"/>
              <a:t>/</a:t>
            </a:r>
            <a:r>
              <a:rPr lang="en-US" altLang="en-PK" dirty="0" err="1"/>
              <a:t>Heamolytic</a:t>
            </a:r>
            <a:r>
              <a:rPr lang="en-US" altLang="en-PK" dirty="0"/>
              <a:t> Anemia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PK" dirty="0"/>
              <a:t>     Thalassemia, sickle cell disorder,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PK" dirty="0"/>
              <a:t> RARE;-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PK" dirty="0"/>
              <a:t>      Aplastic, </a:t>
            </a:r>
            <a:r>
              <a:rPr lang="en-US" altLang="en-PK" dirty="0" err="1"/>
              <a:t>Leukemia,Lymphoma</a:t>
            </a:r>
            <a:r>
              <a:rPr lang="en-US" altLang="en-PK" dirty="0"/>
              <a:t>, Autoimmune </a:t>
            </a:r>
            <a:r>
              <a:rPr lang="en-US" altLang="en-PK" dirty="0" err="1"/>
              <a:t>heamolytic</a:t>
            </a:r>
            <a:endParaRPr lang="en-US" altLang="en-PK" dirty="0"/>
          </a:p>
        </p:txBody>
      </p:sp>
      <p:pic>
        <p:nvPicPr>
          <p:cNvPr id="18436" name="Picture 5" descr="Logo&#10;&#10;Description automatically generated">
            <a:extLst>
              <a:ext uri="{FF2B5EF4-FFF2-40B4-BE49-F238E27FC236}">
                <a16:creationId xmlns:a16="http://schemas.microsoft.com/office/drawing/2014/main" id="{2FF59469-213C-059E-4EF6-7D5FBD1CA7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25400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BB3B7EA-B4D9-96A8-2CE9-DAB970C11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69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C00000"/>
                </a:solidFill>
              </a:rPr>
              <a:t>VERTICAL INTEGRATION       </a:t>
            </a:r>
            <a:r>
              <a:rPr lang="en-US" altLang="en-US" sz="3200"/>
              <a:t/>
            </a:r>
            <a:br>
              <a:rPr lang="en-US" altLang="en-US" sz="3200"/>
            </a:br>
            <a:r>
              <a:rPr lang="en-US" altLang="en-US" sz="3200"/>
              <a:t>Iron Deficiency Anemia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5921C0D-CA5A-8BD4-FF23-B29245C1E9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9739313" cy="4724400"/>
          </a:xfrm>
        </p:spPr>
        <p:txBody>
          <a:bodyPr/>
          <a:lstStyle/>
          <a:p>
            <a:pPr marL="107950" indent="0" eaLnBrk="1" hangingPunct="1">
              <a:buFont typeface="Arial" panose="020B0604020202020204" pitchFamily="34" charset="0"/>
              <a:buNone/>
            </a:pPr>
            <a:r>
              <a:rPr lang="en-US" altLang="en-US" b="1"/>
              <a:t>Clinical Features</a:t>
            </a:r>
          </a:p>
          <a:p>
            <a:pPr marL="107950" indent="0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marL="107950" indent="0" eaLnBrk="1" hangingPunct="1"/>
            <a:r>
              <a:rPr lang="en-US" altLang="en-US" sz="2400"/>
              <a:t>Depends on severity of anemia</a:t>
            </a:r>
          </a:p>
          <a:p>
            <a:pPr marL="107950" indent="0" eaLnBrk="1" hangingPunct="1"/>
            <a:r>
              <a:rPr lang="en-US" altLang="en-US" sz="2400">
                <a:solidFill>
                  <a:srgbClr val="FF0000"/>
                </a:solidFill>
              </a:rPr>
              <a:t>High risk women </a:t>
            </a:r>
            <a:r>
              <a:rPr lang="en-US" altLang="en-US" sz="2400"/>
              <a:t>– adolescent, multiple pregnancy, lower socio economic status</a:t>
            </a:r>
          </a:p>
          <a:p>
            <a:pPr marL="107950" indent="0" eaLnBrk="1" hangingPunct="1"/>
            <a:r>
              <a:rPr lang="en-US" altLang="en-US" sz="2400">
                <a:solidFill>
                  <a:srgbClr val="FF0000"/>
                </a:solidFill>
              </a:rPr>
              <a:t>Mild anemic - asymptomatic</a:t>
            </a:r>
          </a:p>
          <a:p>
            <a:pPr marL="107950" indent="0" eaLnBrk="1" hangingPunct="1"/>
            <a:r>
              <a:rPr lang="en-US" altLang="en-US" sz="2400">
                <a:solidFill>
                  <a:srgbClr val="FF0000"/>
                </a:solidFill>
              </a:rPr>
              <a:t>Moderate-Symptoms</a:t>
            </a:r>
            <a:r>
              <a:rPr lang="en-US" altLang="en-US" sz="2400"/>
              <a:t>  – pallor, weakness, fatigue, dyspnea, palpitation, poor performance at work </a:t>
            </a:r>
          </a:p>
          <a:p>
            <a:pPr marL="107950" indent="0" eaLnBrk="1" hangingPunct="1"/>
            <a:r>
              <a:rPr lang="en-US" altLang="en-US" sz="2400">
                <a:solidFill>
                  <a:srgbClr val="FF0000"/>
                </a:solidFill>
              </a:rPr>
              <a:t>Severe anemia</a:t>
            </a:r>
            <a:r>
              <a:rPr lang="en-US" altLang="en-US" sz="2400"/>
              <a:t>: palpitation and breathlessness which later lead to heart failure </a:t>
            </a:r>
          </a:p>
        </p:txBody>
      </p:sp>
      <p:pic>
        <p:nvPicPr>
          <p:cNvPr id="19460" name="Picture 3" descr="Logo&#10;&#10;Description automatically generated">
            <a:extLst>
              <a:ext uri="{FF2B5EF4-FFF2-40B4-BE49-F238E27FC236}">
                <a16:creationId xmlns:a16="http://schemas.microsoft.com/office/drawing/2014/main" id="{591F6D67-04A2-1455-4976-9EE3A80B4A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38100"/>
            <a:ext cx="10525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>
            <a:extLst>
              <a:ext uri="{FF2B5EF4-FFF2-40B4-BE49-F238E27FC236}">
                <a16:creationId xmlns:a16="http://schemas.microsoft.com/office/drawing/2014/main" id="{15F0CDD6-9D40-7B21-E52D-EBB2B9293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  <a:r>
              <a:rPr lang="en-US" altLang="en-US" sz="3200" b="1">
                <a:solidFill>
                  <a:srgbClr val="C00000"/>
                </a:solidFill>
              </a:rPr>
              <a:t>VERTICAL INTEGRATION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SIGNS OF ANEMIA</a:t>
            </a:r>
          </a:p>
        </p:txBody>
      </p:sp>
      <p:sp>
        <p:nvSpPr>
          <p:cNvPr id="20483" name="Content Placeholder 1">
            <a:extLst>
              <a:ext uri="{FF2B5EF4-FFF2-40B4-BE49-F238E27FC236}">
                <a16:creationId xmlns:a16="http://schemas.microsoft.com/office/drawing/2014/main" id="{9874A587-CCFA-6C47-D6E7-3A3875B9A5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Signs</a:t>
            </a:r>
            <a:r>
              <a:rPr lang="en-US" altLang="en-US"/>
              <a:t> – </a:t>
            </a:r>
          </a:p>
          <a:p>
            <a:pPr eaLnBrk="1" hangingPunct="1"/>
            <a:r>
              <a:rPr lang="en-US" altLang="en-US"/>
              <a:t>pallor, tachycardia, tachypnea, crepts in lung bases, hepato-splenomegaly, pitting edema over abdominal wall, facial puffiness, raised JVP &amp; legs swelling over feet &amp; body</a:t>
            </a:r>
          </a:p>
          <a:p>
            <a:pPr eaLnBrk="1" hangingPunct="1"/>
            <a:r>
              <a:rPr lang="en-US" altLang="en-US"/>
              <a:t>Heart  murmur(ejection systolic) in mitral area, </a:t>
            </a:r>
          </a:p>
          <a:p>
            <a:pPr eaLnBrk="1" hangingPunct="1"/>
            <a:r>
              <a:rPr lang="en-US" altLang="en-US"/>
              <a:t>Glossitis, stomatitis, cheilosis, brittle hair</a:t>
            </a:r>
          </a:p>
          <a:p>
            <a:pPr eaLnBrk="1" hangingPunct="1"/>
            <a:endParaRPr lang="en-US" altLang="en-US"/>
          </a:p>
        </p:txBody>
      </p:sp>
      <p:pic>
        <p:nvPicPr>
          <p:cNvPr id="20484" name="Picture 3" descr="Logo&#10;&#10;Description automatically generated">
            <a:extLst>
              <a:ext uri="{FF2B5EF4-FFF2-40B4-BE49-F238E27FC236}">
                <a16:creationId xmlns:a16="http://schemas.microsoft.com/office/drawing/2014/main" id="{8C7B80D7-C759-94A6-2C39-34CA924388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33338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17E9EFA-9876-B566-B722-3222C00B9D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84350" y="1981200"/>
            <a:ext cx="8153400" cy="1295400"/>
          </a:xfrm>
        </p:spPr>
        <p:txBody>
          <a:bodyPr/>
          <a:lstStyle/>
          <a:p>
            <a:pPr eaLnBrk="1" hangingPunct="1"/>
            <a:r>
              <a:rPr lang="en-US" altLang="en-US" sz="5400">
                <a:latin typeface="Arial Black" panose="020B0A04020102020204" pitchFamily="34" charset="0"/>
              </a:rPr>
              <a:t>Anemia in Pregnancy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A3962AB-1058-1AE0-3080-2C45AD0F07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63763"/>
            <a:ext cx="8382000" cy="2530475"/>
          </a:xfrm>
        </p:spPr>
        <p:txBody>
          <a:bodyPr/>
          <a:lstStyle/>
          <a:p>
            <a:pPr eaLnBrk="1" hangingPunct="1"/>
            <a:r>
              <a:rPr lang="en-US" altLang="en-US" dirty="0"/>
              <a:t>		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1800" dirty="0"/>
              <a:t>Dr. MUHAMMAD ARIF </a:t>
            </a:r>
            <a:endParaRPr lang="en-US" altLang="en-US" sz="1800" dirty="0" smtClean="0"/>
          </a:p>
          <a:p>
            <a:pPr eaLnBrk="1" hangingPunct="1"/>
            <a:r>
              <a:rPr lang="en-US" altLang="en-US" sz="1800" dirty="0" smtClean="0"/>
              <a:t>ASSOCIATE PROFESSOR</a:t>
            </a:r>
            <a:endParaRPr lang="en-US" altLang="en-US" sz="1800" dirty="0"/>
          </a:p>
          <a:p>
            <a:pPr eaLnBrk="1" hangingPunct="1"/>
            <a:r>
              <a:rPr lang="en-US" altLang="en-US" sz="1800" dirty="0"/>
              <a:t>MEDICINE DEPARTMENT</a:t>
            </a:r>
          </a:p>
          <a:p>
            <a:pPr eaLnBrk="1" hangingPunct="1"/>
            <a:r>
              <a:rPr lang="en-US" altLang="en-US" sz="1800" dirty="0"/>
              <a:t>RAWALPINDI MEDICAL UNIVERSITY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4100" name="Picture 5" descr="C:\Users\ikram\Desktop\RMC logo.jpeg">
            <a:extLst>
              <a:ext uri="{FF2B5EF4-FFF2-40B4-BE49-F238E27FC236}">
                <a16:creationId xmlns:a16="http://schemas.microsoft.com/office/drawing/2014/main" id="{9C7F992A-CD28-21A5-1F0E-217AC95E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762000"/>
            <a:ext cx="1746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>
            <a:extLst>
              <a:ext uri="{FF2B5EF4-FFF2-40B4-BE49-F238E27FC236}">
                <a16:creationId xmlns:a16="http://schemas.microsoft.com/office/drawing/2014/main" id="{6DDF10CA-1B13-55F8-DC45-CF6292388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 </a:t>
            </a:r>
            <a:r>
              <a:rPr lang="en-US" altLang="en-US" sz="3600" b="1">
                <a:solidFill>
                  <a:srgbClr val="C00000"/>
                </a:solidFill>
              </a:rPr>
              <a:t>VERTICAL INTEGRATION   </a:t>
            </a:r>
            <a:r>
              <a:rPr lang="en-US" altLang="en-US" sz="3600"/>
              <a:t/>
            </a:r>
            <a:br>
              <a:rPr lang="en-US" altLang="en-US" sz="3600"/>
            </a:br>
            <a:r>
              <a:rPr lang="en-US" altLang="en-US" sz="3600"/>
              <a:t>Megaloblastic Anemia</a:t>
            </a:r>
          </a:p>
        </p:txBody>
      </p:sp>
      <p:sp>
        <p:nvSpPr>
          <p:cNvPr id="21507" name="Content Placeholder 1">
            <a:extLst>
              <a:ext uri="{FF2B5EF4-FFF2-40B4-BE49-F238E27FC236}">
                <a16:creationId xmlns:a16="http://schemas.microsoft.com/office/drawing/2014/main" id="{BD5B72B9-12CD-C5F9-31C8-AA0D29A715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0725" y="1570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/>
              <a:t>Due to Deficiency of Either</a:t>
            </a:r>
          </a:p>
          <a:p>
            <a:pPr eaLnBrk="1" hangingPunct="1"/>
            <a:r>
              <a:rPr lang="en-US" altLang="en-US"/>
              <a:t>1)  Folic acid or</a:t>
            </a:r>
          </a:p>
          <a:p>
            <a:pPr eaLnBrk="1" hangingPunct="1"/>
            <a:r>
              <a:rPr lang="en-US" altLang="en-US"/>
              <a:t>2)  vitamin B12.</a:t>
            </a:r>
          </a:p>
          <a:p>
            <a:pPr eaLnBrk="1" hangingPunct="1"/>
            <a:r>
              <a:rPr lang="en-US" altLang="en-US"/>
              <a:t>During Pregnancy megaloblastic anemia is nearly always due to folate deficiency, as vit B12 has high storage in the body tissues.</a:t>
            </a:r>
          </a:p>
          <a:p>
            <a:pPr eaLnBrk="1" hangingPunct="1"/>
            <a:r>
              <a:rPr lang="en-US" altLang="en-US"/>
              <a:t>In developing countries the prevalence is around 30%</a:t>
            </a:r>
          </a:p>
        </p:txBody>
      </p:sp>
      <p:pic>
        <p:nvPicPr>
          <p:cNvPr id="21508" name="Picture 3" descr="Logo&#10;&#10;Description automatically generated">
            <a:extLst>
              <a:ext uri="{FF2B5EF4-FFF2-40B4-BE49-F238E27FC236}">
                <a16:creationId xmlns:a16="http://schemas.microsoft.com/office/drawing/2014/main" id="{7A78FEFE-DB24-A357-31F6-3324844010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61913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27759B39-9100-2AC2-B126-F86BAA71C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SPIRAL INTEGRATION</a:t>
            </a:r>
            <a:r>
              <a:rPr lang="en-US" altLang="en-US" sz="3600"/>
              <a:t/>
            </a:r>
            <a:br>
              <a:rPr lang="en-US" altLang="en-US" sz="3600"/>
            </a:br>
            <a:r>
              <a:rPr lang="en-US" altLang="en-US" sz="3600"/>
              <a:t>FOLIC ACID DEFICIENCY</a:t>
            </a:r>
          </a:p>
        </p:txBody>
      </p:sp>
      <p:sp>
        <p:nvSpPr>
          <p:cNvPr id="22531" name="Content Placeholder 1">
            <a:extLst>
              <a:ext uri="{FF2B5EF4-FFF2-40B4-BE49-F238E27FC236}">
                <a16:creationId xmlns:a16="http://schemas.microsoft.com/office/drawing/2014/main" id="{9936BC88-FEB4-68A0-FCCE-E05BFB271C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057400"/>
            <a:ext cx="8229600" cy="3949700"/>
          </a:xfrm>
        </p:spPr>
        <p:txBody>
          <a:bodyPr/>
          <a:lstStyle/>
          <a:p>
            <a:pPr eaLnBrk="1" hangingPunct="1"/>
            <a:r>
              <a:rPr lang="en-US" altLang="en-US" sz="1800"/>
              <a:t>The daily requirement for folic acid increases from 400ug in non pregnant women to 800ug in Pregnant women.</a:t>
            </a:r>
          </a:p>
          <a:p>
            <a:pPr eaLnBrk="1" hangingPunct="1"/>
            <a:r>
              <a:rPr lang="en-US" altLang="en-US" sz="1600" b="1" u="sng"/>
              <a:t>CAUSES</a:t>
            </a:r>
          </a:p>
          <a:p>
            <a:pPr eaLnBrk="1" hangingPunct="1">
              <a:buFont typeface="Lucida Sans Unicode" panose="020B0602030504020204" pitchFamily="34" charset="0"/>
              <a:buAutoNum type="romanLcPeriod"/>
            </a:pPr>
            <a:r>
              <a:rPr lang="en-US" altLang="en-US" sz="1400"/>
              <a:t>Dietary deficiency</a:t>
            </a:r>
          </a:p>
          <a:p>
            <a:pPr eaLnBrk="1" hangingPunct="1">
              <a:buFont typeface="Lucida Sans Unicode" panose="020B0602030504020204" pitchFamily="34" charset="0"/>
              <a:buAutoNum type="romanLcPeriod"/>
            </a:pPr>
            <a:r>
              <a:rPr lang="en-US" altLang="en-US" sz="1400"/>
              <a:t>Poor absorption</a:t>
            </a:r>
          </a:p>
          <a:p>
            <a:pPr eaLnBrk="1" hangingPunct="1">
              <a:buFont typeface="Lucida Sans Unicode" panose="020B0602030504020204" pitchFamily="34" charset="0"/>
              <a:buAutoNum type="romanLcPeriod"/>
            </a:pPr>
            <a:r>
              <a:rPr lang="en-US" altLang="en-US" sz="1400"/>
              <a:t>Increased Demand</a:t>
            </a:r>
          </a:p>
          <a:p>
            <a:pPr eaLnBrk="1" hangingPunct="1">
              <a:buFont typeface="Lucida Sans Unicode" panose="020B0602030504020204" pitchFamily="34" charset="0"/>
              <a:buAutoNum type="romanLcPeriod"/>
            </a:pPr>
            <a:r>
              <a:rPr lang="en-US" altLang="en-US" sz="1400"/>
              <a:t>Poor utilization</a:t>
            </a:r>
          </a:p>
          <a:p>
            <a:pPr eaLnBrk="1" hangingPunct="1"/>
            <a:r>
              <a:rPr lang="en-US" altLang="en-US" sz="1800" b="1"/>
              <a:t>CLINICAL FEATURES</a:t>
            </a:r>
          </a:p>
          <a:p>
            <a:pPr eaLnBrk="1" hangingPunct="1">
              <a:buFont typeface="Lucida Sans Unicode" panose="020B0602030504020204" pitchFamily="34" charset="0"/>
              <a:buAutoNum type="arabicPeriod"/>
            </a:pPr>
            <a:r>
              <a:rPr lang="en-US" altLang="en-US" sz="1400"/>
              <a:t>Mostly Asymptomatic</a:t>
            </a:r>
          </a:p>
          <a:p>
            <a:pPr eaLnBrk="1" hangingPunct="1">
              <a:buFont typeface="Lucida Sans Unicode" panose="020B0602030504020204" pitchFamily="34" charset="0"/>
              <a:buAutoNum type="arabicPeriod"/>
            </a:pPr>
            <a:r>
              <a:rPr lang="en-US" altLang="en-US" sz="1400"/>
              <a:t>Nausea, Vomiting , Diarrhea, loss of appetite, Soreness, pain in tongue, unexplained fever, breathlessness when symptomatic. </a:t>
            </a:r>
          </a:p>
          <a:p>
            <a:pPr eaLnBrk="1" hangingPunct="1">
              <a:buFont typeface="Lucida Sans Unicode" panose="020B0602030504020204" pitchFamily="34" charset="0"/>
              <a:buAutoNum type="arabicPeriod"/>
            </a:pPr>
            <a:endParaRPr lang="en-US" altLang="en-US" sz="1400"/>
          </a:p>
          <a:p>
            <a:pPr eaLnBrk="1" hangingPunct="1">
              <a:buFont typeface="Lucida Sans Unicode" panose="020B0602030504020204" pitchFamily="34" charset="0"/>
              <a:buAutoNum type="arabicPeriod"/>
            </a:pPr>
            <a:endParaRPr lang="en-US" altLang="en-US" sz="2000"/>
          </a:p>
          <a:p>
            <a:pPr eaLnBrk="1" hangingPunct="1">
              <a:buFont typeface="Lucida Sans Unicode" panose="020B0602030504020204" pitchFamily="34" charset="0"/>
              <a:buAutoNum type="arabicPeriod"/>
            </a:pPr>
            <a:endParaRPr lang="en-US" altLang="en-US" sz="2000"/>
          </a:p>
        </p:txBody>
      </p:sp>
      <p:pic>
        <p:nvPicPr>
          <p:cNvPr id="22532" name="Picture 3" descr="Logo&#10;&#10;Description automatically generated">
            <a:extLst>
              <a:ext uri="{FF2B5EF4-FFF2-40B4-BE49-F238E27FC236}">
                <a16:creationId xmlns:a16="http://schemas.microsoft.com/office/drawing/2014/main" id="{1FAB7507-B81E-8F47-D5CD-7E775931CC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34925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>
            <a:extLst>
              <a:ext uri="{FF2B5EF4-FFF2-40B4-BE49-F238E27FC236}">
                <a16:creationId xmlns:a16="http://schemas.microsoft.com/office/drawing/2014/main" id="{21794A89-44D2-5665-66E1-D777C86B9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501650"/>
            <a:ext cx="8229600" cy="1233488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SPIRAL INTEGRATION</a:t>
            </a:r>
            <a:r>
              <a:rPr lang="en-US" altLang="en-US" sz="3600"/>
              <a:t/>
            </a:r>
            <a:br>
              <a:rPr lang="en-US" altLang="en-US" sz="3600"/>
            </a:br>
            <a:r>
              <a:rPr lang="en-US" altLang="en-US" sz="3600"/>
              <a:t>VITAMIN B12 DEFICIENCY                         </a:t>
            </a:r>
          </a:p>
        </p:txBody>
      </p:sp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F0C0B8B8-6715-C996-9A08-FA1E569B0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133600"/>
            <a:ext cx="8229600" cy="38735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PK"/>
              <a:t>Synthesized by certain microorganisms and animals,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PK"/>
              <a:t>SO </a:t>
            </a:r>
            <a:r>
              <a:rPr lang="en-US" altLang="en-PK" i="1"/>
              <a:t>humans are ultimately dependent on these source i.e meat, fish, eggs, and milk but not in plants.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PK"/>
              <a:t>Non pregnant levels of 205-1025ug/l fall to 20-510ug/l at term.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PK"/>
              <a:t>Deficiency is </a:t>
            </a:r>
            <a:r>
              <a:rPr lang="en-US" altLang="en-PK" i="1"/>
              <a:t>usually associated with pernicious anemia and tropical sprue</a:t>
            </a:r>
            <a:r>
              <a:rPr lang="en-US" altLang="en-PK"/>
              <a:t>. </a:t>
            </a:r>
          </a:p>
        </p:txBody>
      </p:sp>
      <p:pic>
        <p:nvPicPr>
          <p:cNvPr id="23556" name="Picture 3" descr="Logo&#10;&#10;Description automatically generated">
            <a:extLst>
              <a:ext uri="{FF2B5EF4-FFF2-40B4-BE49-F238E27FC236}">
                <a16:creationId xmlns:a16="http://schemas.microsoft.com/office/drawing/2014/main" id="{2FDA45DB-15D4-4F83-3BC1-ADE1924907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4763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BA619E6-6739-44AE-846A-35B9B140E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VERTICAL INTEGRATION</a:t>
            </a:r>
            <a:r>
              <a:rPr lang="en-US" altLang="en-US" sz="3600"/>
              <a:t/>
            </a:r>
            <a:br>
              <a:rPr lang="en-US" altLang="en-US" sz="3600"/>
            </a:br>
            <a:r>
              <a:rPr lang="en-US" altLang="en-US" sz="3600"/>
              <a:t>Investigation                       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1F2E2291-043D-0AFA-7804-286D262861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Severity of anemia </a:t>
            </a:r>
            <a:r>
              <a:rPr lang="en-US" altLang="en-US" sz="2000"/>
              <a:t>– Hb &amp; Haematocrit</a:t>
            </a:r>
            <a:r>
              <a:rPr lang="en-US" altLang="en-US" sz="2000" b="1">
                <a:solidFill>
                  <a:srgbClr val="FF0000"/>
                </a:solidFill>
              </a:rPr>
              <a:t>,  CBC </a:t>
            </a:r>
            <a:r>
              <a:rPr lang="en-US" altLang="en-US" sz="2000"/>
              <a:t>at </a:t>
            </a:r>
          </a:p>
          <a:p>
            <a:pPr eaLnBrk="1" hangingPunct="1"/>
            <a:r>
              <a:rPr lang="en-US" altLang="en-US" sz="2000" b="1" i="1"/>
              <a:t>              </a:t>
            </a:r>
            <a:r>
              <a:rPr lang="en-US" altLang="en-US" sz="2000" b="1" i="1">
                <a:solidFill>
                  <a:srgbClr val="00B050"/>
                </a:solidFill>
              </a:rPr>
              <a:t>1</a:t>
            </a:r>
            <a:r>
              <a:rPr lang="en-US" altLang="en-US" sz="2000" b="1" i="1" baseline="30000">
                <a:solidFill>
                  <a:srgbClr val="00B050"/>
                </a:solidFill>
              </a:rPr>
              <a:t>ST</a:t>
            </a:r>
            <a:r>
              <a:rPr lang="en-US" altLang="en-US" sz="2000" b="1" i="1">
                <a:solidFill>
                  <a:srgbClr val="00B050"/>
                </a:solidFill>
              </a:rPr>
              <a:t> visit, 28-30 weeks &amp; 36 weeks</a:t>
            </a:r>
          </a:p>
          <a:p>
            <a:pPr eaLnBrk="1" hangingPunct="1"/>
            <a:r>
              <a:rPr lang="en-US" altLang="en-US" sz="2400"/>
              <a:t>Type of anemia – (</a:t>
            </a:r>
            <a:r>
              <a:rPr lang="en-US" altLang="en-US" sz="2400" b="1" i="1">
                <a:solidFill>
                  <a:schemeClr val="accent2"/>
                </a:solidFill>
              </a:rPr>
              <a:t>Pheripheral film and Retics  )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 b="1" i="1">
                <a:solidFill>
                  <a:schemeClr val="accent2"/>
                </a:solidFill>
              </a:rPr>
              <a:t>   </a:t>
            </a:r>
            <a:r>
              <a:rPr lang="en-US" altLang="en-US" sz="2000"/>
              <a:t>microcytic, macrocytic, dimorphic, normocytic, hemolytic,        			pancytopenia</a:t>
            </a:r>
          </a:p>
          <a:p>
            <a:pPr eaLnBrk="1" hangingPunct="1"/>
            <a:r>
              <a:rPr lang="en-US" altLang="en-US" sz="2400" i="1"/>
              <a:t>Bone marrow activity </a:t>
            </a:r>
            <a:r>
              <a:rPr lang="en-US" altLang="en-US" sz="2400"/>
              <a:t>– reticulocyte count (N 0.2-2%), higher bone marrow activity is seen in </a:t>
            </a:r>
          </a:p>
          <a:p>
            <a:pPr lvl="1" eaLnBrk="1" hangingPunct="1"/>
            <a:r>
              <a:rPr lang="en-US" altLang="en-US" sz="1900"/>
              <a:t>Hemolytic anemia </a:t>
            </a:r>
          </a:p>
          <a:p>
            <a:pPr lvl="1" eaLnBrk="1" hangingPunct="1"/>
            <a:r>
              <a:rPr lang="en-US" altLang="en-US" sz="1900"/>
              <a:t>Following acute blood loss  </a:t>
            </a:r>
          </a:p>
          <a:p>
            <a:pPr lvl="1" eaLnBrk="1" hangingPunct="1"/>
            <a:r>
              <a:rPr lang="en-US" altLang="en-US" sz="1900"/>
              <a:t>Iron def anemia on treatment</a:t>
            </a:r>
          </a:p>
          <a:p>
            <a:pPr eaLnBrk="1" hangingPunct="1"/>
            <a:r>
              <a:rPr lang="en-US" altLang="en-US" sz="2400"/>
              <a:t>Cause of anemia – by various investigations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24580" name="Picture 3" descr="Logo&#10;&#10;Description automatically generated">
            <a:extLst>
              <a:ext uri="{FF2B5EF4-FFF2-40B4-BE49-F238E27FC236}">
                <a16:creationId xmlns:a16="http://schemas.microsoft.com/office/drawing/2014/main" id="{CBB1A8A3-7C06-0628-C472-E085B613EB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33338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0734BAF1-0C4D-574C-E787-0D4DC0D1C897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508125"/>
            <a:ext cx="5127625" cy="5349875"/>
          </a:xfrm>
        </p:spPr>
        <p:txBody>
          <a:bodyPr/>
          <a:lstStyle/>
          <a:p>
            <a:pPr eaLnBrk="1" hangingPunct="1"/>
            <a:r>
              <a:rPr lang="en-US" altLang="en-US" sz="1600"/>
              <a:t>Normal smear – Normocytic (Normal size RBC), normochromic (Normal colour RBC)</a:t>
            </a:r>
          </a:p>
          <a:p>
            <a:pPr eaLnBrk="1" hangingPunct="1"/>
            <a:r>
              <a:rPr lang="en-US" altLang="en-US" sz="1600"/>
              <a:t>Iron deficiency – Microcytic (small RBC), hypochromic (pale RBC), anisocytosis (variation in size), poikilocytosis (variation in shape),  with or without target cells</a:t>
            </a:r>
          </a:p>
          <a:p>
            <a:pPr eaLnBrk="1" hangingPunct="1"/>
            <a:r>
              <a:rPr lang="en-US" altLang="en-US" sz="1600"/>
              <a:t>Malarial parasites can be seen</a:t>
            </a:r>
          </a:p>
          <a:p>
            <a:pPr eaLnBrk="1" hangingPunct="1"/>
            <a:r>
              <a:rPr lang="en-US" altLang="en-US" sz="1600"/>
              <a:t>Aplastic anemia shows low/no counts</a:t>
            </a:r>
          </a:p>
          <a:p>
            <a:pPr eaLnBrk="1" hangingPunct="1"/>
            <a:r>
              <a:rPr lang="en-US" altLang="en-US" sz="1600"/>
              <a:t>Sickle cells can be demonstrated</a:t>
            </a:r>
          </a:p>
          <a:p>
            <a:pPr eaLnBrk="1" hangingPunct="1"/>
            <a:r>
              <a:rPr lang="en-US" altLang="en-US" sz="1600"/>
              <a:t>Toxic granules can be seen</a:t>
            </a:r>
          </a:p>
          <a:p>
            <a:pPr eaLnBrk="1" hangingPunct="1"/>
            <a:r>
              <a:rPr lang="en-US" altLang="en-US" sz="1600"/>
              <a:t>Abnormal Blast cells seen in Leukemia</a:t>
            </a:r>
          </a:p>
          <a:p>
            <a:pPr eaLnBrk="1" hangingPunct="1"/>
            <a:r>
              <a:rPr lang="en-US" altLang="en-US" sz="1600"/>
              <a:t>Target cells in Thalassemia</a:t>
            </a:r>
          </a:p>
          <a:p>
            <a:pPr eaLnBrk="1" hangingPunct="1"/>
            <a:endParaRPr lang="en-US" altLang="en-US" sz="1600"/>
          </a:p>
        </p:txBody>
      </p:sp>
      <p:pic>
        <p:nvPicPr>
          <p:cNvPr id="25603" name="Picture 18" descr="ANd9GcQGE7ZA3gTwhBYVb4tzQGBSols76o2-ignMyJDwdCiHSuPuCOm6">
            <a:extLst>
              <a:ext uri="{FF2B5EF4-FFF2-40B4-BE49-F238E27FC236}">
                <a16:creationId xmlns:a16="http://schemas.microsoft.com/office/drawing/2014/main" id="{93E7A87D-A53F-8039-2C32-9FCB92F05F3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13975" y="2438400"/>
            <a:ext cx="1978025" cy="1647825"/>
          </a:xfrm>
          <a:noFill/>
        </p:spPr>
      </p:pic>
      <p:sp>
        <p:nvSpPr>
          <p:cNvPr id="25604" name="Rectangle 2">
            <a:extLst>
              <a:ext uri="{FF2B5EF4-FFF2-40B4-BE49-F238E27FC236}">
                <a16:creationId xmlns:a16="http://schemas.microsoft.com/office/drawing/2014/main" id="{6182B9DC-9C15-7821-E970-57C15791C0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21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C00000"/>
                </a:solidFill>
              </a:rPr>
              <a:t>SPIRAL INTEGRATION</a:t>
            </a:r>
            <a:r>
              <a:rPr lang="en-US" altLang="en-US" sz="3200"/>
              <a:t/>
            </a:r>
            <a:br>
              <a:rPr lang="en-US" altLang="en-US" sz="3200"/>
            </a:br>
            <a:r>
              <a:rPr lang="en-US" altLang="en-US" sz="3200"/>
              <a:t>Peripheral film </a:t>
            </a:r>
            <a:r>
              <a:rPr lang="en-US" altLang="en-US" sz="2000"/>
              <a:t>Stained with Leishman stain</a:t>
            </a:r>
            <a:endParaRPr lang="en-US" altLang="en-US"/>
          </a:p>
        </p:txBody>
      </p:sp>
      <p:pic>
        <p:nvPicPr>
          <p:cNvPr id="25605" name="Picture 8" descr="http://t0.gstatic.com/images?q=tbn:ANd9GcRLCBq1PDt5hDvnb_D-K8PymTEVaXrBmp0Z1e7wLIN6qX7JupFi">
            <a:extLst>
              <a:ext uri="{FF2B5EF4-FFF2-40B4-BE49-F238E27FC236}">
                <a16:creationId xmlns:a16="http://schemas.microsoft.com/office/drawing/2014/main" id="{D3D5C97C-6447-ECC3-AFC0-1B88E724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0"/>
            <a:ext cx="19589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http://t3.gstatic.com/images?q=tbn:ANd9GcTN6knWgztfsnDesEe1n3JV4Fz3a3vzMmeyDC625gcjVb89djtt">
            <a:extLst>
              <a:ext uri="{FF2B5EF4-FFF2-40B4-BE49-F238E27FC236}">
                <a16:creationId xmlns:a16="http://schemas.microsoft.com/office/drawing/2014/main" id="{B7925D94-C694-FB4B-D053-E54256BC8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1866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8" descr="http://virtualmedic.files.wordpress.com/2011/02/1331341-1331366-954598-1553217.jpg?w=549">
            <a:extLst>
              <a:ext uri="{FF2B5EF4-FFF2-40B4-BE49-F238E27FC236}">
                <a16:creationId xmlns:a16="http://schemas.microsoft.com/office/drawing/2014/main" id="{F7986801-CAAA-7253-DA2C-5A98DBA1C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0"/>
            <a:ext cx="1831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0" descr="http://t1.gstatic.com/images?q=tbn:ANd9GcTumR8IILkUrR5Ihxva1yXSpQxBgR_NGGFm2v-FIk5rED9LKOdy">
            <a:extLst>
              <a:ext uri="{FF2B5EF4-FFF2-40B4-BE49-F238E27FC236}">
                <a16:creationId xmlns:a16="http://schemas.microsoft.com/office/drawing/2014/main" id="{B584F610-3363-2ADA-0CE4-4686E0EC6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2060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4" descr="http://t3.gstatic.com/images?q=tbn:ANd9GcQvlZHXFlgcn2mi5ToRkwmJo3vi6K1UVoydY9W_esNN6mn11OZTgg">
            <a:extLst>
              <a:ext uri="{FF2B5EF4-FFF2-40B4-BE49-F238E27FC236}">
                <a16:creationId xmlns:a16="http://schemas.microsoft.com/office/drawing/2014/main" id="{53C868ED-B50F-5DF2-49BA-0D681D3F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2286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5">
            <a:extLst>
              <a:ext uri="{FF2B5EF4-FFF2-40B4-BE49-F238E27FC236}">
                <a16:creationId xmlns:a16="http://schemas.microsoft.com/office/drawing/2014/main" id="{03180D4A-8964-EF1B-AB5E-6A24AE15A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211888"/>
            <a:ext cx="1249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Bone marrow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aplastic anemia</a:t>
            </a:r>
          </a:p>
        </p:txBody>
      </p:sp>
      <p:sp>
        <p:nvSpPr>
          <p:cNvPr id="25611" name="TextBox 16">
            <a:extLst>
              <a:ext uri="{FF2B5EF4-FFF2-40B4-BE49-F238E27FC236}">
                <a16:creationId xmlns:a16="http://schemas.microsoft.com/office/drawing/2014/main" id="{40C87332-4F7B-E750-4B2C-9016B1097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172200"/>
            <a:ext cx="1308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Malarial parasite</a:t>
            </a:r>
          </a:p>
        </p:txBody>
      </p:sp>
      <p:sp>
        <p:nvSpPr>
          <p:cNvPr id="25612" name="TextBox 17">
            <a:extLst>
              <a:ext uri="{FF2B5EF4-FFF2-40B4-BE49-F238E27FC236}">
                <a16:creationId xmlns:a16="http://schemas.microsoft.com/office/drawing/2014/main" id="{86593F1E-EFBA-D81C-5DF9-E6A94E34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343400"/>
            <a:ext cx="87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Blast cells</a:t>
            </a:r>
          </a:p>
        </p:txBody>
      </p:sp>
      <p:sp>
        <p:nvSpPr>
          <p:cNvPr id="25613" name="TextBox 19">
            <a:extLst>
              <a:ext uri="{FF2B5EF4-FFF2-40B4-BE49-F238E27FC236}">
                <a16:creationId xmlns:a16="http://schemas.microsoft.com/office/drawing/2014/main" id="{37CBD553-7481-0AC8-AB99-0C3CAA9D4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62200"/>
            <a:ext cx="1165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Fe def anemia</a:t>
            </a:r>
          </a:p>
        </p:txBody>
      </p:sp>
      <p:sp>
        <p:nvSpPr>
          <p:cNvPr id="25614" name="TextBox 20">
            <a:extLst>
              <a:ext uri="{FF2B5EF4-FFF2-40B4-BE49-F238E27FC236}">
                <a16:creationId xmlns:a16="http://schemas.microsoft.com/office/drawing/2014/main" id="{1334058D-1BD5-63DF-434D-EEEC5C698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09800"/>
            <a:ext cx="1870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Target cells Thalassemia</a:t>
            </a:r>
          </a:p>
        </p:txBody>
      </p:sp>
      <p:pic>
        <p:nvPicPr>
          <p:cNvPr id="25615" name="Picture 3" descr="Logo&#10;&#10;Description automatically generated">
            <a:extLst>
              <a:ext uri="{FF2B5EF4-FFF2-40B4-BE49-F238E27FC236}">
                <a16:creationId xmlns:a16="http://schemas.microsoft.com/office/drawing/2014/main" id="{D110EDE0-A0B7-3DB2-945D-B8806A3756F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475" y="7938"/>
            <a:ext cx="10525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4CC3602-F27C-559F-5550-61B43309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8788"/>
            <a:ext cx="8229600" cy="960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C00000"/>
                </a:solidFill>
              </a:rPr>
              <a:t>        HORIZONTAL  INTEGRATION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         Red Cell Indices  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2E6C710-42D3-24C9-430C-F35A614921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RBC count </a:t>
            </a:r>
            <a:r>
              <a:rPr lang="en-US" altLang="en-US" sz="2400"/>
              <a:t>– decreases in anemia (N 3.2 million/cu mm) 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PCV</a:t>
            </a:r>
            <a:r>
              <a:rPr lang="en-US" altLang="en-US" sz="2400"/>
              <a:t>  - &lt; 32%, (N37-47%)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MCV</a:t>
            </a:r>
            <a:r>
              <a:rPr lang="en-US" altLang="en-US" sz="2400"/>
              <a:t> – low in Fe def anemia, microcytic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MCH</a:t>
            </a:r>
            <a:r>
              <a:rPr lang="en-US" altLang="en-US" sz="2400"/>
              <a:t> - decreases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MCHC</a:t>
            </a:r>
            <a:r>
              <a:rPr lang="en-US" altLang="en-US" sz="2400"/>
              <a:t> – decreases, one of the most sensitive indices (N26-30%)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26628" name="Picture 3" descr="Logo&#10;&#10;Description automatically generated">
            <a:extLst>
              <a:ext uri="{FF2B5EF4-FFF2-40B4-BE49-F238E27FC236}">
                <a16:creationId xmlns:a16="http://schemas.microsoft.com/office/drawing/2014/main" id="{23329F6C-6DE8-C9FD-E698-1AF866DA0A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13" y="26988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558F920-FBA5-48FB-7538-D52A4DAC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1138"/>
            <a:ext cx="8229600" cy="1206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C00000"/>
                </a:solidFill>
              </a:rPr>
              <a:t>HORIZONTAL INTEGRATION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Special Investigations       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0658E2B5-158E-2B4F-0CFD-D1AC73A4D4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/>
          <a:lstStyle/>
          <a:p>
            <a:pPr eaLnBrk="1" hangingPunct="1"/>
            <a:endParaRPr lang="en-US" altLang="en-US" sz="20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Serum Ferritin </a:t>
            </a:r>
            <a:r>
              <a:rPr lang="en-US" altLang="en-US" sz="2000"/>
              <a:t>– ,Give better picture of iron stores.it is stable and is not effected by ingestion of iron. Abnormal if &lt; 20 ng/ml (N 40-160 ng/dl), assess iron stores.in development of IDA </a:t>
            </a:r>
            <a:r>
              <a:rPr lang="en-US" altLang="en-US" sz="2000">
                <a:solidFill>
                  <a:srgbClr val="00B050"/>
                </a:solidFill>
              </a:rPr>
              <a:t>serum ferrtin is 1</a:t>
            </a:r>
            <a:r>
              <a:rPr lang="en-US" altLang="en-US" sz="2000" baseline="30000">
                <a:solidFill>
                  <a:srgbClr val="00B050"/>
                </a:solidFill>
              </a:rPr>
              <a:t>st</a:t>
            </a:r>
            <a:r>
              <a:rPr lang="en-US" altLang="en-US" sz="2000">
                <a:solidFill>
                  <a:srgbClr val="00B050"/>
                </a:solidFill>
              </a:rPr>
              <a:t> test to become abnormal.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Serum Iron </a:t>
            </a:r>
            <a:r>
              <a:rPr lang="en-US" altLang="en-US" sz="2000"/>
              <a:t>– N 13-27 umol/l, decreases in Fe def anemia, diurnal variation, effected by ingestion of iron,infections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Serum Iron binding capacity </a:t>
            </a:r>
            <a:r>
              <a:rPr lang="en-US" altLang="en-US" sz="2000"/>
              <a:t>– 300-360 ug/dl, increases with severity of anemia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Percentage saturation of transferrin </a:t>
            </a:r>
            <a:r>
              <a:rPr lang="en-US" altLang="en-US" sz="2000"/>
              <a:t>– 35-50%, decreases to less than 20% in Iron def anemia</a:t>
            </a:r>
          </a:p>
          <a:p>
            <a:pPr eaLnBrk="1" hangingPunct="1"/>
            <a:endParaRPr lang="en-US" altLang="en-US" sz="2000"/>
          </a:p>
        </p:txBody>
      </p:sp>
      <p:pic>
        <p:nvPicPr>
          <p:cNvPr id="27652" name="Picture 3" descr="Logo&#10;&#10;Description automatically generated">
            <a:extLst>
              <a:ext uri="{FF2B5EF4-FFF2-40B4-BE49-F238E27FC236}">
                <a16:creationId xmlns:a16="http://schemas.microsoft.com/office/drawing/2014/main" id="{F6E8147B-9211-BA42-5152-3903CDEFF0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31750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5" name="Group 3">
            <a:extLst>
              <a:ext uri="{FF2B5EF4-FFF2-40B4-BE49-F238E27FC236}">
                <a16:creationId xmlns:a16="http://schemas.microsoft.com/office/drawing/2014/main" id="{B1FD974C-4D3C-85F6-27FD-FD057342A0C7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752600" y="1370013"/>
          <a:ext cx="8382000" cy="527843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Investigations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Normal values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Fe Def Anemia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Thalassemia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MCV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75-96 fl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reduced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MCH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27-33pg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reduced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MCHC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32-35 gm/dl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or reduced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HbF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&lt;2 %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Raised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HbA2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2-3%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or reduced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Raised &gt;3.5%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Serum Iron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60-120 ug/dl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reduced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Serum Ferritin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15-300 ug/L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reduced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TIBC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300-350 ug/dl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Raised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Bone iron stores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reduced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9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Free erythrocyte protoporphyrin (FEP)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 ug/dl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&gt;50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9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8741" name="Rectangle 2">
            <a:extLst>
              <a:ext uri="{FF2B5EF4-FFF2-40B4-BE49-F238E27FC236}">
                <a16:creationId xmlns:a16="http://schemas.microsoft.com/office/drawing/2014/main" id="{6BA278A2-CA3F-9E7A-B2BD-50D0817C7B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z="2100"/>
              <a:t>Differentiation between  iron deficiency anemia &amp; Thalassemia</a:t>
            </a:r>
            <a:br>
              <a:rPr lang="en-US" altLang="en-US" sz="2100"/>
            </a:br>
            <a:r>
              <a:rPr lang="en-US" altLang="en-US" sz="2100"/>
              <a:t>diminished synthesis of Hb b chains in Thalassemia)</a:t>
            </a:r>
          </a:p>
        </p:txBody>
      </p:sp>
      <p:pic>
        <p:nvPicPr>
          <p:cNvPr id="28742" name="Picture 3" descr="Logo&#10;&#10;Description automatically generated">
            <a:extLst>
              <a:ext uri="{FF2B5EF4-FFF2-40B4-BE49-F238E27FC236}">
                <a16:creationId xmlns:a16="http://schemas.microsoft.com/office/drawing/2014/main" id="{664E9CE6-6F2D-2686-BD2A-6E3994388D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31750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9E27322-2DF6-0C98-2513-C8F86EAC7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HORIZONTAL INTEGRATION 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Other Investigations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7F1B164E-7661-A00F-DB44-8B7AAC509E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</a:rPr>
              <a:t>Urine examination </a:t>
            </a:r>
            <a:r>
              <a:rPr lang="en-US" altLang="en-US" sz="2400"/>
              <a:t>– RBC &amp; Casts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</a:rPr>
              <a:t>Stool examination </a:t>
            </a:r>
            <a:r>
              <a:rPr lang="en-US" altLang="en-US" sz="2400"/>
              <a:t>– occult blood, ova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</a:rPr>
              <a:t>Bone marrow examination </a:t>
            </a:r>
            <a:r>
              <a:rPr lang="en-US" altLang="en-US" sz="2400"/>
              <a:t>– refractory anemia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</a:rPr>
              <a:t>BUN/Serum creatinine </a:t>
            </a:r>
            <a:r>
              <a:rPr lang="en-US" altLang="en-US" sz="2400"/>
              <a:t>– Renal disease</a:t>
            </a:r>
          </a:p>
        </p:txBody>
      </p:sp>
      <p:pic>
        <p:nvPicPr>
          <p:cNvPr id="29700" name="Picture 3" descr="Logo&#10;&#10;Description automatically generated">
            <a:extLst>
              <a:ext uri="{FF2B5EF4-FFF2-40B4-BE49-F238E27FC236}">
                <a16:creationId xmlns:a16="http://schemas.microsoft.com/office/drawing/2014/main" id="{EA168D73-7428-585B-9EA4-F17EFFA4380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33338"/>
            <a:ext cx="10525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>
            <a:extLst>
              <a:ext uri="{FF2B5EF4-FFF2-40B4-BE49-F238E27FC236}">
                <a16:creationId xmlns:a16="http://schemas.microsoft.com/office/drawing/2014/main" id="{83C741FD-E311-1C74-67FB-DEE0506FF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20650"/>
            <a:ext cx="9372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             </a:t>
            </a:r>
            <a:r>
              <a:rPr lang="en-US" altLang="en-US" sz="3600" b="1">
                <a:solidFill>
                  <a:srgbClr val="C00000"/>
                </a:solidFill>
              </a:rPr>
              <a:t>VERTICAL INTEGRATION  </a:t>
            </a:r>
            <a:r>
              <a:rPr lang="en-US" altLang="en-US" sz="3600"/>
              <a:t/>
            </a:r>
            <a:br>
              <a:rPr lang="en-US" altLang="en-US" sz="3600"/>
            </a:br>
            <a:r>
              <a:rPr lang="en-US" altLang="en-US" sz="3600"/>
              <a:t>            Management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08D9E2-2835-F8A8-FF4E-55B7C2CB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000" b="1" i="1" dirty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00B050"/>
                </a:solidFill>
              </a:rPr>
              <a:t>GOALS/ ASPECTS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u="sng" dirty="0">
                <a:solidFill>
                  <a:srgbClr val="00B050"/>
                </a:solidFill>
              </a:rPr>
              <a:t>Treatment of established iron deficiency anemia.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u="sng" dirty="0">
                <a:solidFill>
                  <a:srgbClr val="00B050"/>
                </a:solidFill>
              </a:rPr>
              <a:t>Prevention of Iron deficiency in non-anemic women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1</a:t>
            </a:r>
            <a:r>
              <a:rPr lang="en-US" sz="2000" dirty="0">
                <a:solidFill>
                  <a:srgbClr val="00B050"/>
                </a:solidFill>
              </a:rPr>
              <a:t>) Established Iron Deficiency Anemia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Objectives of treatment are 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dirty="0"/>
              <a:t>To achieve a normal HB level by the last month of pregnancy to withstand hemorrhage associated with delivery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dirty="0"/>
              <a:t>To Replenish the Iron stores by iron therapy , blood transfusion, fortify salt with Iron and prevention of various infections.</a:t>
            </a:r>
          </a:p>
          <a:p>
            <a:pPr marL="392113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2</a:t>
            </a:r>
            <a:r>
              <a:rPr lang="en-US" sz="2000" dirty="0">
                <a:solidFill>
                  <a:srgbClr val="00B050"/>
                </a:solidFill>
              </a:rPr>
              <a:t>) Prevention during pregnancy</a:t>
            </a:r>
            <a:r>
              <a:rPr lang="en-US" sz="2000" dirty="0"/>
              <a:t>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dirty="0"/>
              <a:t>Iron Supplements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dirty="0"/>
              <a:t>Treatment of Infection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dirty="0"/>
              <a:t>Dietary Advice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600" dirty="0"/>
          </a:p>
        </p:txBody>
      </p:sp>
      <p:pic>
        <p:nvPicPr>
          <p:cNvPr id="30724" name="Picture 3" descr="Logo&#10;&#10;Description automatically generated">
            <a:extLst>
              <a:ext uri="{FF2B5EF4-FFF2-40B4-BE49-F238E27FC236}">
                <a16:creationId xmlns:a16="http://schemas.microsoft.com/office/drawing/2014/main" id="{7648B83F-1488-551B-3E23-CF5E03F7F6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675" y="90488"/>
            <a:ext cx="10525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University Motto, Vision, Values &amp;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67200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/>
              <a:t>Mission </a:t>
            </a:r>
            <a:r>
              <a:rPr lang="en-US" sz="2800" b="1" dirty="0" smtClean="0"/>
              <a:t>Statement</a:t>
            </a:r>
          </a:p>
          <a:p>
            <a:r>
              <a:rPr lang="en-US" dirty="0" smtClean="0"/>
              <a:t> </a:t>
            </a:r>
            <a:r>
              <a:rPr lang="en-US" dirty="0"/>
              <a:t>To impart evidence-based research-oriented health professional education Best possible patient care Mutual respect, ethical practice of healthcare and social accountability. </a:t>
            </a:r>
            <a:endParaRPr lang="en-US" dirty="0" smtClean="0"/>
          </a:p>
          <a:p>
            <a:r>
              <a:rPr lang="en-US" sz="2800" b="1" dirty="0" smtClean="0"/>
              <a:t>Vision </a:t>
            </a:r>
            <a:r>
              <a:rPr lang="en-US" sz="2800" b="1" dirty="0"/>
              <a:t>and Values </a:t>
            </a:r>
            <a:endParaRPr lang="en-US" sz="2800" b="1" dirty="0" smtClean="0"/>
          </a:p>
          <a:p>
            <a:r>
              <a:rPr lang="en-US" dirty="0" smtClean="0"/>
              <a:t>Highly </a:t>
            </a:r>
            <a:r>
              <a:rPr lang="en-US" dirty="0"/>
              <a:t>recognized and accredited </a:t>
            </a:r>
            <a:r>
              <a:rPr lang="en-US" dirty="0" err="1"/>
              <a:t>centre</a:t>
            </a:r>
            <a:r>
              <a:rPr lang="en-US" dirty="0"/>
              <a:t> of excellence in Medical Education, using evidence-based training techniques for development of highly competent health professionals, who are lifelong experiential learner and are socially accountable. </a:t>
            </a:r>
            <a:endParaRPr lang="en-US" dirty="0" smtClean="0"/>
          </a:p>
          <a:p>
            <a:r>
              <a:rPr lang="en-US" sz="3200" b="1" dirty="0" smtClean="0"/>
              <a:t>Goals</a:t>
            </a:r>
          </a:p>
          <a:p>
            <a:r>
              <a:rPr lang="en-US" dirty="0" smtClean="0"/>
              <a:t> </a:t>
            </a:r>
            <a:r>
              <a:rPr lang="en-US" dirty="0"/>
              <a:t>The Undergraduate Integrated Learning Program is geared to provide you with quality medical education in an environment designed to:</a:t>
            </a:r>
          </a:p>
        </p:txBody>
      </p:sp>
    </p:spTree>
    <p:extLst>
      <p:ext uri="{BB962C8B-B14F-4D97-AF65-F5344CB8AC3E}">
        <p14:creationId xmlns:p14="http://schemas.microsoft.com/office/powerpoint/2010/main" val="1655874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26B95168-4B2B-B2F1-09B5-F6A4F89D2A3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4478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Improving Diet </a:t>
            </a:r>
            <a:r>
              <a:rPr lang="en-US" altLang="en-US" sz="2000"/>
              <a:t>rich in iron &amp; fruits &amp; leafy vegetables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Treat worm infections</a:t>
            </a:r>
            <a:r>
              <a:rPr lang="en-US" altLang="en-US" sz="2000"/>
              <a:t>, maintain general hygiene</a:t>
            </a:r>
          </a:p>
          <a:p>
            <a:pPr eaLnBrk="1" hangingPunct="1"/>
            <a:r>
              <a:rPr lang="en-US" altLang="en-US" sz="2000"/>
              <a:t>Food fortification with iron &amp; genetic modification of food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Iron &amp; folic acid </a:t>
            </a:r>
            <a:r>
              <a:rPr lang="en-US" altLang="en-US" sz="2000"/>
              <a:t>supplementation in young girls &amp; during pregnancy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31747" name="Content Placeholder 4">
            <a:extLst>
              <a:ext uri="{FF2B5EF4-FFF2-40B4-BE49-F238E27FC236}">
                <a16:creationId xmlns:a16="http://schemas.microsoft.com/office/drawing/2014/main" id="{D45A05E5-401A-95A5-91FC-573779D3E8A9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8153400" y="14478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000"/>
              <a:t>Heme iron better, present in animal food &amp; is better absorbed</a:t>
            </a:r>
          </a:p>
          <a:p>
            <a:pPr eaLnBrk="1" hangingPunct="1"/>
            <a:r>
              <a:rPr lang="en-US" altLang="en-US" sz="2000"/>
              <a:t>Iron absorption enhanced by citrous fruits, Vit C </a:t>
            </a:r>
          </a:p>
          <a:p>
            <a:pPr eaLnBrk="1" hangingPunct="1"/>
            <a:r>
              <a:rPr lang="en-US" altLang="en-US" sz="2000"/>
              <a:t>Avoid tea, coffee, Ca, phytates, phosphates, oxalates, egg, cereals with iron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F573D99F-128A-A0C8-B65E-21EEFB3D34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417638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VERTICAL INTEGRATION</a:t>
            </a:r>
            <a:r>
              <a:rPr lang="en-US" altLang="en-US" sz="3600"/>
              <a:t/>
            </a:r>
            <a:br>
              <a:rPr lang="en-US" altLang="en-US" sz="3600"/>
            </a:br>
            <a:r>
              <a:rPr lang="en-US" altLang="en-US" sz="3600"/>
              <a:t>Treatment for Iron Deficiency   Anemia</a:t>
            </a:r>
          </a:p>
        </p:txBody>
      </p:sp>
      <p:pic>
        <p:nvPicPr>
          <p:cNvPr id="31749" name="Picture 4" descr="Logo&#10;&#10;Description automatically generated">
            <a:extLst>
              <a:ext uri="{FF2B5EF4-FFF2-40B4-BE49-F238E27FC236}">
                <a16:creationId xmlns:a16="http://schemas.microsoft.com/office/drawing/2014/main" id="{3A1A9019-F3DB-9633-E69F-A7CD9EC91B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10525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24FF5AD-9979-7037-F381-9DED2710C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603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/>
              <a:t>      </a:t>
            </a:r>
            <a:r>
              <a:rPr lang="en-US" altLang="en-US" b="1">
                <a:solidFill>
                  <a:srgbClr val="C00000"/>
                </a:solidFill>
              </a:rPr>
              <a:t>VERTICAL INTEGRATION  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    </a:t>
            </a:r>
            <a:r>
              <a:rPr lang="en-US" altLang="en-US" i="1">
                <a:solidFill>
                  <a:srgbClr val="FF0000"/>
                </a:solidFill>
              </a:rPr>
              <a:t>Iron Rich Foods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28B1D48-D663-BBE6-453E-CAAAF183C1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524000"/>
            <a:ext cx="8229600" cy="4530725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i="1">
                <a:solidFill>
                  <a:srgbClr val="00B050"/>
                </a:solidFill>
              </a:rPr>
              <a:t>Green leafy vegetables</a:t>
            </a:r>
            <a:r>
              <a:rPr lang="en-US" altLang="en-US"/>
              <a:t>-chana sag, sarson ka sag, Palak. Sowa, salgam</a:t>
            </a:r>
          </a:p>
          <a:p>
            <a:pPr eaLnBrk="1" hangingPunct="1"/>
            <a:r>
              <a:rPr lang="en-US" altLang="en-US" i="1">
                <a:solidFill>
                  <a:srgbClr val="00B050"/>
                </a:solidFill>
              </a:rPr>
              <a:t>Cereals - wheat, ragi, jowar, bajra</a:t>
            </a:r>
          </a:p>
          <a:p>
            <a:pPr eaLnBrk="1" hangingPunct="1"/>
            <a:r>
              <a:rPr lang="en-US" altLang="en-US" i="1">
                <a:solidFill>
                  <a:srgbClr val="00B050"/>
                </a:solidFill>
              </a:rPr>
              <a:t>Animal flesh food</a:t>
            </a:r>
            <a:r>
              <a:rPr lang="en-US" altLang="en-US"/>
              <a:t> - meat, liver</a:t>
            </a:r>
          </a:p>
          <a:p>
            <a:pPr eaLnBrk="1" hangingPunct="1"/>
            <a:r>
              <a:rPr lang="en-US" altLang="en-US">
                <a:solidFill>
                  <a:srgbClr val="00B050"/>
                </a:solidFill>
              </a:rPr>
              <a:t>Vitamen C </a:t>
            </a:r>
            <a:r>
              <a:rPr lang="en-US" altLang="en-US"/>
              <a:t>- lemon, orange, guava, amla, green mango etc. </a:t>
            </a:r>
          </a:p>
        </p:txBody>
      </p:sp>
      <p:pic>
        <p:nvPicPr>
          <p:cNvPr id="32772" name="Picture 3" descr="Logo&#10;&#10;Description automatically generated">
            <a:extLst>
              <a:ext uri="{FF2B5EF4-FFF2-40B4-BE49-F238E27FC236}">
                <a16:creationId xmlns:a16="http://schemas.microsoft.com/office/drawing/2014/main" id="{D1C628C1-1F50-6FE3-4A70-9FD8370B98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8738"/>
            <a:ext cx="10525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AA1BDD92-E418-A2A6-67FD-CFB9B314CAA7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481138"/>
            <a:ext cx="4038600" cy="4525962"/>
          </a:xfrm>
        </p:spPr>
        <p:txBody>
          <a:bodyPr/>
          <a:lstStyle/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1800">
                <a:solidFill>
                  <a:srgbClr val="FF0000"/>
                </a:solidFill>
              </a:rPr>
              <a:t>60 mg elemental iron &amp; 400 ug of folic acid</a:t>
            </a:r>
            <a:r>
              <a:rPr lang="en-US" altLang="en-US" sz="1800"/>
              <a:t> daily during pregnancy and 3 months there after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1800"/>
              <a:t>In anemia </a:t>
            </a:r>
            <a:r>
              <a:rPr lang="en-US" altLang="en-US" sz="1800">
                <a:solidFill>
                  <a:srgbClr val="FF0000"/>
                </a:solidFill>
              </a:rPr>
              <a:t>therapeutic doses are 180-200 mg /d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1800"/>
              <a:t>Route of administration depends on, severity of anemia, Gest age, compliance &amp; tolerability of iron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1800"/>
              <a:t>Various preparations – fumarate, gluconate, succinate, sulfate, ascorbate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1800"/>
              <a:t>Carbonyl iron better tolerated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1800"/>
              <a:t>Oral iron can have side effects like nausea, vomiting, gastritis, diarrhoea, constipation</a:t>
            </a:r>
          </a:p>
        </p:txBody>
      </p:sp>
      <p:sp>
        <p:nvSpPr>
          <p:cNvPr id="33795" name="Content Placeholder 3">
            <a:extLst>
              <a:ext uri="{FF2B5EF4-FFF2-40B4-BE49-F238E27FC236}">
                <a16:creationId xmlns:a16="http://schemas.microsoft.com/office/drawing/2014/main" id="{5DA6F963-26E4-13C3-E09E-B5957392AD3F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8153400" y="148113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Iron supplementation not recommended in first trimester</a:t>
            </a:r>
          </a:p>
          <a:p>
            <a:pPr lvl="1" eaLnBrk="1" hangingPunct="1"/>
            <a:r>
              <a:rPr lang="en-US" altLang="en-US" sz="1800"/>
              <a:t>Higher incidence of miscarriage</a:t>
            </a:r>
          </a:p>
          <a:p>
            <a:pPr lvl="1" eaLnBrk="1" hangingPunct="1"/>
            <a:r>
              <a:rPr lang="en-US" altLang="en-US" sz="1800"/>
              <a:t>Birth defects</a:t>
            </a:r>
          </a:p>
          <a:p>
            <a:pPr lvl="1" eaLnBrk="1" hangingPunct="1"/>
            <a:r>
              <a:rPr lang="en-US" altLang="en-US" sz="1800"/>
              <a:t>Bacterial infection (bacteria grow after taking iron from supplementation)</a:t>
            </a:r>
          </a:p>
          <a:p>
            <a:pPr eaLnBrk="1" hangingPunct="1"/>
            <a:endParaRPr lang="en-US" altLang="en-US" sz="18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881E263-1AF6-F79B-C78B-E12FA03A82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81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C00000"/>
                </a:solidFill>
              </a:rPr>
              <a:t>VERTICAL INTEGRATION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Iron supplementation in Pregnancy</a:t>
            </a:r>
          </a:p>
        </p:txBody>
      </p:sp>
      <p:pic>
        <p:nvPicPr>
          <p:cNvPr id="33797" name="Picture 4" descr="Logo&#10;&#10;Description automatically generated">
            <a:extLst>
              <a:ext uri="{FF2B5EF4-FFF2-40B4-BE49-F238E27FC236}">
                <a16:creationId xmlns:a16="http://schemas.microsoft.com/office/drawing/2014/main" id="{0B6F4E87-836D-B252-8BCF-398F3D38B5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152400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1E282360-9BD2-F3BF-C93B-512BAAE368E5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481138"/>
            <a:ext cx="4038600" cy="4525962"/>
          </a:xfrm>
        </p:spPr>
        <p:txBody>
          <a:bodyPr rtlCol="0"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dirty="0" err="1"/>
              <a:t>Hb</a:t>
            </a:r>
            <a:r>
              <a:rPr lang="en-US" altLang="en-US" sz="2400" dirty="0"/>
              <a:t> 8-11 </a:t>
            </a:r>
            <a:r>
              <a:rPr lang="en-US" altLang="en-US" sz="2400" dirty="0" err="1"/>
              <a:t>gm</a:t>
            </a:r>
            <a:r>
              <a:rPr lang="en-US" altLang="en-US" sz="2400" dirty="0"/>
              <a:t>%, early </a:t>
            </a:r>
            <a:r>
              <a:rPr lang="en-US" altLang="en-US" sz="2400" dirty="0" err="1"/>
              <a:t>preg</a:t>
            </a:r>
            <a:endParaRPr lang="en-US" altLang="en-US" sz="2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dirty="0"/>
              <a:t>Contraindication to Oral Iron Therapy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200" dirty="0"/>
              <a:t>Intolerance to oral iron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200" dirty="0"/>
              <a:t>Severe anemia in advanced pregnancy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200" dirty="0"/>
              <a:t>Non compliant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dirty="0"/>
              <a:t>Failure to Respond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200" dirty="0"/>
              <a:t>Inaccurate diagnosis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200" dirty="0"/>
              <a:t>Faulty absorption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200" dirty="0"/>
              <a:t>Continuous blood loss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200" dirty="0"/>
              <a:t>Co-</a:t>
            </a:r>
            <a:r>
              <a:rPr lang="en-US" altLang="en-US" sz="2200" dirty="0" err="1"/>
              <a:t>existant</a:t>
            </a:r>
            <a:r>
              <a:rPr lang="en-US" altLang="en-US" sz="2200" dirty="0"/>
              <a:t> infection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200" dirty="0"/>
              <a:t>Concomitant </a:t>
            </a:r>
            <a:r>
              <a:rPr lang="en-US" altLang="en-US" sz="2200" dirty="0" err="1"/>
              <a:t>folate</a:t>
            </a:r>
            <a:r>
              <a:rPr lang="en-US" altLang="en-US" sz="2200" dirty="0"/>
              <a:t> deficiency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06371FD9-0E65-98E4-A167-2F53F58D4ED9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8153400" y="148113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Indicators of response to therapy</a:t>
            </a:r>
          </a:p>
          <a:p>
            <a:pPr lvl="1" eaLnBrk="1" hangingPunct="1"/>
            <a:r>
              <a:rPr lang="en-US" altLang="en-US" sz="2200"/>
              <a:t>Feeling of well being</a:t>
            </a:r>
          </a:p>
          <a:p>
            <a:pPr lvl="1" eaLnBrk="1" hangingPunct="1"/>
            <a:r>
              <a:rPr lang="en-US" altLang="en-US" sz="2200"/>
              <a:t>Improved look of patient</a:t>
            </a:r>
          </a:p>
          <a:p>
            <a:pPr lvl="1" eaLnBrk="1" hangingPunct="1"/>
            <a:r>
              <a:rPr lang="en-US" altLang="en-US" sz="2200"/>
              <a:t>Better appetite</a:t>
            </a:r>
          </a:p>
          <a:p>
            <a:pPr lvl="1" eaLnBrk="1" hangingPunct="1"/>
            <a:r>
              <a:rPr lang="en-US" altLang="en-US" sz="2200">
                <a:solidFill>
                  <a:srgbClr val="FF0000"/>
                </a:solidFill>
              </a:rPr>
              <a:t>Rise in Hb .5-.7 gm/dl per week </a:t>
            </a:r>
            <a:r>
              <a:rPr lang="en-US" altLang="en-US" sz="2200"/>
              <a:t>(starts after 3 weeks)</a:t>
            </a:r>
          </a:p>
          <a:p>
            <a:pPr lvl="1" eaLnBrk="1" hangingPunct="1"/>
            <a:r>
              <a:rPr lang="en-US" altLang="en-US" sz="2200">
                <a:solidFill>
                  <a:srgbClr val="FF0000"/>
                </a:solidFill>
              </a:rPr>
              <a:t>Reticulocytosis in 7-10 days</a:t>
            </a:r>
          </a:p>
          <a:p>
            <a:pPr lvl="1" eaLnBrk="1" hangingPunct="1"/>
            <a:endParaRPr lang="en-US" altLang="en-US" sz="220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927DE47-779C-1F6A-795C-95C6EABC3F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81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C00000"/>
                </a:solidFill>
              </a:rPr>
              <a:t>     VERTICAL INTEGRATION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i="1" dirty="0">
                <a:solidFill>
                  <a:srgbClr val="FF0000"/>
                </a:solidFill>
              </a:rPr>
              <a:t>Oral Iron</a:t>
            </a:r>
          </a:p>
        </p:txBody>
      </p:sp>
      <p:pic>
        <p:nvPicPr>
          <p:cNvPr id="34821" name="Picture 6" descr="41405eq4jsc0xt8">
            <a:extLst>
              <a:ext uri="{FF2B5EF4-FFF2-40B4-BE49-F238E27FC236}">
                <a16:creationId xmlns:a16="http://schemas.microsoft.com/office/drawing/2014/main" id="{0FF25F3E-F48F-CB3B-E1CE-3DC1A314C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530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Logo&#10;&#10;Description automatically generated">
            <a:extLst>
              <a:ext uri="{FF2B5EF4-FFF2-40B4-BE49-F238E27FC236}">
                <a16:creationId xmlns:a16="http://schemas.microsoft.com/office/drawing/2014/main" id="{5DAB0F6A-B788-D667-EC08-F2424DE86A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0"/>
            <a:ext cx="10525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6D0E5CD-923B-304D-B2C5-0921151A1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  <a:r>
              <a:rPr lang="en-US" altLang="en-US" b="1">
                <a:solidFill>
                  <a:srgbClr val="C00000"/>
                </a:solidFill>
              </a:rPr>
              <a:t>VERTICAL INTEGRATION            </a:t>
            </a:r>
            <a:r>
              <a:rPr lang="en-US" altLang="en-US">
                <a:solidFill>
                  <a:schemeClr val="bg1"/>
                </a:solidFill>
              </a:rPr>
              <a:t/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   </a:t>
            </a:r>
            <a:r>
              <a:rPr lang="en-US" altLang="en-US" i="1">
                <a:solidFill>
                  <a:srgbClr val="FF0000"/>
                </a:solidFill>
              </a:rPr>
              <a:t>Parenteral Iron Transfusion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677263EC-8F14-8BEC-9803-E94A931EF5F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1000" y="2286000"/>
            <a:ext cx="5715000" cy="42068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100" dirty="0"/>
              <a:t>IRON SUCROSE for parenteral </a:t>
            </a:r>
            <a:r>
              <a:rPr lang="en-US" altLang="en-US" sz="3100" dirty="0" err="1"/>
              <a:t>use</a:t>
            </a:r>
            <a:r>
              <a:rPr lang="en-US" altLang="en-US" sz="3100" dirty="0" err="1">
                <a:solidFill>
                  <a:schemeClr val="bg1"/>
                </a:solidFill>
              </a:rPr>
              <a:t>are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100" dirty="0"/>
              <a:t>dose calculated;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100" b="1" i="1" dirty="0" err="1"/>
              <a:t>Wt</a:t>
            </a:r>
            <a:r>
              <a:rPr lang="en-US" altLang="en-US" sz="3100" b="1" i="1" dirty="0"/>
              <a:t> in Kg x iron deficit x 2.2 + 1000 mg for iron stores.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100" i="1" dirty="0"/>
              <a:t>Response seen by increase in hemoglobin 1g/week.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100" i="1" dirty="0"/>
              <a:t>Increase in retic count in 5-10 days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100" i="1" dirty="0"/>
              <a:t>Clinical improvement in symptoms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b="1" i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bg1"/>
                </a:solidFill>
              </a:rPr>
              <a:t>increase in Hb level  1g/week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</a:rPr>
              <a:t>Increase in Reticulocyte count with in 5-10 days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</a:rPr>
              <a:t>Clinical symptoms improve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pic>
        <p:nvPicPr>
          <p:cNvPr id="35844" name="Picture 8" descr="thalassemia">
            <a:extLst>
              <a:ext uri="{FF2B5EF4-FFF2-40B4-BE49-F238E27FC236}">
                <a16:creationId xmlns:a16="http://schemas.microsoft.com/office/drawing/2014/main" id="{FCC17CCD-1ACD-B111-293C-A09199D169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708275"/>
            <a:ext cx="5257800" cy="3505200"/>
          </a:xfrm>
          <a:noFill/>
        </p:spPr>
      </p:pic>
      <p:pic>
        <p:nvPicPr>
          <p:cNvPr id="35845" name="Picture 4" descr="Logo&#10;&#10;Description automatically generated">
            <a:extLst>
              <a:ext uri="{FF2B5EF4-FFF2-40B4-BE49-F238E27FC236}">
                <a16:creationId xmlns:a16="http://schemas.microsoft.com/office/drawing/2014/main" id="{B1EB8F43-AFDF-D7D4-742F-046D33E0E2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3" y="33338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8BCB120-648A-5C5D-45B6-578E5D7F8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VERTICAL INTEGRATION</a:t>
            </a:r>
            <a:r>
              <a:rPr lang="en-US" altLang="en-US">
                <a:solidFill>
                  <a:schemeClr val="bg1"/>
                </a:solidFill>
              </a:rPr>
              <a:t/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 i="1">
                <a:solidFill>
                  <a:srgbClr val="FF0000"/>
                </a:solidFill>
              </a:rPr>
              <a:t>Indications for Blood Transfusion</a:t>
            </a:r>
          </a:p>
        </p:txBody>
      </p:sp>
      <p:pic>
        <p:nvPicPr>
          <p:cNvPr id="36867" name="Picture 24" descr="ANd9GcQKhvqw380pV_OOG1d_Pjo2YPLmaEcR75i3Ey8zmEKGgrX2DcKH">
            <a:extLst>
              <a:ext uri="{FF2B5EF4-FFF2-40B4-BE49-F238E27FC236}">
                <a16:creationId xmlns:a16="http://schemas.microsoft.com/office/drawing/2014/main" id="{E0699F2F-E333-1845-3A13-5E9B2218F4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981200"/>
            <a:ext cx="3738563" cy="2994025"/>
          </a:xfrm>
          <a:noFill/>
        </p:spPr>
      </p:pic>
      <p:pic>
        <p:nvPicPr>
          <p:cNvPr id="36868" name="Picture 6" descr="Logo&#10;&#10;Description automatically generated">
            <a:extLst>
              <a:ext uri="{FF2B5EF4-FFF2-40B4-BE49-F238E27FC236}">
                <a16:creationId xmlns:a16="http://schemas.microsoft.com/office/drawing/2014/main" id="{1638A602-FFE4-CE74-5B30-5D15272721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325" y="74613"/>
            <a:ext cx="10525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2">
            <a:extLst>
              <a:ext uri="{FF2B5EF4-FFF2-40B4-BE49-F238E27FC236}">
                <a16:creationId xmlns:a16="http://schemas.microsoft.com/office/drawing/2014/main" id="{BD9B3100-D2F0-0A76-D7ED-D0AEF25D0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8800"/>
            <a:ext cx="5410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/>
              <a:t>Severe anemia first seen after 36 weeks of pregnancy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/>
              <a:t>Anemia due to acute blood Loss – APH &amp; PPH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/>
              <a:t>Associated Infection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/>
              <a:t>Patient not responding to oral or parenteral therapy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/>
              <a:t>Anemic &amp; symptomatic pregnant women (dyspneic, with heart failure etc) irrespective of gestational 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9118CA-D3B4-3ADF-ED47-D80AD8F9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VERTICAL INTEGRATION                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Treatment of Megaloblastic Anemia</a:t>
            </a:r>
          </a:p>
        </p:txBody>
      </p: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B34D34A2-4663-B00B-B82D-41AAB886BC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265238"/>
            <a:ext cx="8229600" cy="5664200"/>
          </a:xfrm>
        </p:spPr>
        <p:txBody>
          <a:bodyPr/>
          <a:lstStyle/>
          <a:p>
            <a:pPr eaLnBrk="1" hangingPunct="1"/>
            <a:r>
              <a:rPr lang="en-US" altLang="en-US" sz="2400" b="1" i="1">
                <a:solidFill>
                  <a:srgbClr val="00B050"/>
                </a:solidFill>
              </a:rPr>
              <a:t>Folate Therapy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 b="1" i="1">
                <a:solidFill>
                  <a:srgbClr val="00B050"/>
                </a:solidFill>
              </a:rPr>
              <a:t>	5mg oral folic acid per day which should be continued for at least 4 weeks in the peurperium .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It is always useful to give folate in combination with iron therapy even in the absence of iron deficiency.</a:t>
            </a:r>
          </a:p>
          <a:p>
            <a:pPr eaLnBrk="1" hangingPunct="1"/>
            <a:r>
              <a:rPr lang="en-US" altLang="en-US" sz="2400" b="1"/>
              <a:t>Other Measures</a:t>
            </a:r>
            <a:r>
              <a:rPr lang="en-US" altLang="en-US" sz="2400"/>
              <a:t>; extra folate is advised to the women taking anticonvulsants and when suffering from hemolytic conditions.</a:t>
            </a:r>
          </a:p>
          <a:p>
            <a:pPr eaLnBrk="1" hangingPunct="1"/>
            <a:r>
              <a:rPr lang="en-US" altLang="en-US" sz="2400" b="1"/>
              <a:t>Prophylaxis: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 b="1"/>
              <a:t>	</a:t>
            </a:r>
            <a:r>
              <a:rPr lang="en-US" altLang="en-US" sz="2400" b="1" i="1">
                <a:solidFill>
                  <a:srgbClr val="00B050"/>
                </a:solidFill>
              </a:rPr>
              <a:t>WHO recommend daily folate intake of 800ug in antenatal period, and 600ug in lactation period. The prophylaxis should continue for 6 months during pregnancy and 3 months post-partum.</a:t>
            </a:r>
          </a:p>
          <a:p>
            <a:pPr eaLnBrk="1" hangingPunct="1"/>
            <a:endParaRPr lang="en-US" altLang="en-US" sz="2400" b="1" i="1">
              <a:solidFill>
                <a:srgbClr val="00B050"/>
              </a:solidFill>
            </a:endParaRPr>
          </a:p>
        </p:txBody>
      </p:sp>
      <p:pic>
        <p:nvPicPr>
          <p:cNvPr id="37892" name="Picture 3" descr="Logo&#10;&#10;Description automatically generated">
            <a:extLst>
              <a:ext uri="{FF2B5EF4-FFF2-40B4-BE49-F238E27FC236}">
                <a16:creationId xmlns:a16="http://schemas.microsoft.com/office/drawing/2014/main" id="{9A791B85-D02F-35B6-7755-82A87FB303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34938"/>
            <a:ext cx="10525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>
            <a:extLst>
              <a:ext uri="{FF2B5EF4-FFF2-40B4-BE49-F238E27FC236}">
                <a16:creationId xmlns:a16="http://schemas.microsoft.com/office/drawing/2014/main" id="{FC897F3A-D553-B64C-50B3-AA6D4A2E9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VERTICAL INTEGRATION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MANAGEMENT </a:t>
            </a:r>
          </a:p>
        </p:txBody>
      </p:sp>
      <p:sp>
        <p:nvSpPr>
          <p:cNvPr id="38915" name="Content Placeholder 1">
            <a:extLst>
              <a:ext uri="{FF2B5EF4-FFF2-40B4-BE49-F238E27FC236}">
                <a16:creationId xmlns:a16="http://schemas.microsoft.com/office/drawing/2014/main" id="{9DD27871-2F37-5791-7278-ADC0968D67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Vitamen B12 Deficiency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	The recommended intake of vit B12 is 2ug/day in non pregnant state and 3ug/day during pregnancy.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	</a:t>
            </a:r>
            <a:r>
              <a:rPr lang="en-US" altLang="en-US" b="1" i="1">
                <a:solidFill>
                  <a:srgbClr val="00B050"/>
                </a:solidFill>
              </a:rPr>
              <a:t>The patients suffering from Vit B12 deficiency are treated with parenteral cyanocobalamin 250ug IM every month.</a:t>
            </a:r>
          </a:p>
          <a:p>
            <a:pPr eaLnBrk="1" hangingPunct="1"/>
            <a:endParaRPr lang="en-US" altLang="en-US" b="1" i="1">
              <a:solidFill>
                <a:srgbClr val="00B050"/>
              </a:solidFill>
            </a:endParaRPr>
          </a:p>
          <a:p>
            <a:pPr eaLnBrk="1" hangingPunct="1"/>
            <a:endParaRPr lang="en-US" altLang="en-US"/>
          </a:p>
        </p:txBody>
      </p:sp>
      <p:pic>
        <p:nvPicPr>
          <p:cNvPr id="38916" name="Picture 3" descr="Logo&#10;&#10;Description automatically generated">
            <a:extLst>
              <a:ext uri="{FF2B5EF4-FFF2-40B4-BE49-F238E27FC236}">
                <a16:creationId xmlns:a16="http://schemas.microsoft.com/office/drawing/2014/main" id="{FF7FA737-11C2-2804-52AE-00E1697738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34938"/>
            <a:ext cx="10525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A2B8FF6-03BB-0382-A392-9A5883209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</a:t>
            </a:r>
            <a:r>
              <a:rPr lang="en-US" altLang="en-US" b="1">
                <a:solidFill>
                  <a:srgbClr val="C00000"/>
                </a:solidFill>
              </a:rPr>
              <a:t>VERTICAL INTEGRATION   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Management of Labor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8F37BCE-6E4B-998C-5DEE-20D3B2FF94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8229600" cy="5064125"/>
          </a:xfrm>
        </p:spPr>
        <p:txBody>
          <a:bodyPr/>
          <a:lstStyle/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Labor </a:t>
            </a:r>
            <a:r>
              <a:rPr lang="en-US" altLang="en-US" sz="2400" i="1">
                <a:solidFill>
                  <a:srgbClr val="00B050"/>
                </a:solidFill>
              </a:rPr>
              <a:t>should be supervised (pain free epidural</a:t>
            </a:r>
            <a:r>
              <a:rPr lang="en-US" altLang="en-US" sz="2400"/>
              <a:t>)</a:t>
            </a:r>
          </a:p>
          <a:p>
            <a:pPr eaLnBrk="1" hangingPunct="1"/>
            <a:r>
              <a:rPr lang="en-US" altLang="en-US" sz="2400"/>
              <a:t>Proper counseling &amp; consent to be taken</a:t>
            </a:r>
          </a:p>
          <a:p>
            <a:pPr eaLnBrk="1" hangingPunct="1"/>
            <a:r>
              <a:rPr lang="en-US" altLang="en-US" sz="2400" b="1" i="1">
                <a:solidFill>
                  <a:srgbClr val="00B050"/>
                </a:solidFill>
              </a:rPr>
              <a:t>Blood (whole &amp; packed) kept cross matched</a:t>
            </a:r>
          </a:p>
          <a:p>
            <a:pPr eaLnBrk="1" hangingPunct="1"/>
            <a:r>
              <a:rPr lang="en-US" altLang="en-US" sz="2400"/>
              <a:t>Women </a:t>
            </a:r>
            <a:r>
              <a:rPr lang="en-US" altLang="en-US" sz="2400" b="1" i="1">
                <a:solidFill>
                  <a:srgbClr val="00B050"/>
                </a:solidFill>
              </a:rPr>
              <a:t>nursed in propped up position</a:t>
            </a:r>
          </a:p>
          <a:p>
            <a:pPr eaLnBrk="1" hangingPunct="1"/>
            <a:r>
              <a:rPr lang="en-US" altLang="en-US" sz="2400" b="1" i="1"/>
              <a:t>Intermittent O2 to be given</a:t>
            </a:r>
          </a:p>
          <a:p>
            <a:pPr eaLnBrk="1" hangingPunct="1"/>
            <a:r>
              <a:rPr lang="en-US" altLang="en-US" sz="2400" b="1" i="1">
                <a:solidFill>
                  <a:srgbClr val="92D050"/>
                </a:solidFill>
              </a:rPr>
              <a:t>Precaution to prevent infection &amp; blood loss</a:t>
            </a:r>
          </a:p>
          <a:p>
            <a:pPr eaLnBrk="1" hangingPunct="1"/>
            <a:r>
              <a:rPr lang="en-US" altLang="en-US" sz="2400" b="1" i="1">
                <a:solidFill>
                  <a:srgbClr val="92D050"/>
                </a:solidFill>
              </a:rPr>
              <a:t>Strict aseptic precautions</a:t>
            </a:r>
            <a:r>
              <a:rPr lang="en-US" altLang="en-US" sz="2400"/>
              <a:t> &amp; minimal P/V exams</a:t>
            </a:r>
          </a:p>
          <a:p>
            <a:pPr eaLnBrk="1" hangingPunct="1"/>
            <a:r>
              <a:rPr lang="en-US" altLang="en-US" sz="2400"/>
              <a:t>Prophylactic antibiotic given</a:t>
            </a:r>
          </a:p>
          <a:p>
            <a:pPr eaLnBrk="1" hangingPunct="1"/>
            <a:r>
              <a:rPr lang="en-US" altLang="en-US" sz="2400" b="1" i="1">
                <a:solidFill>
                  <a:srgbClr val="00B050"/>
                </a:solidFill>
              </a:rPr>
              <a:t>Patent iv line  but fluids are avoided</a:t>
            </a:r>
          </a:p>
          <a:p>
            <a:pPr eaLnBrk="1" hangingPunct="1"/>
            <a:r>
              <a:rPr lang="en-US" altLang="en-US" sz="2400" b="1" i="1">
                <a:solidFill>
                  <a:srgbClr val="00B050"/>
                </a:solidFill>
              </a:rPr>
              <a:t>In decompensated patient diuretic given</a:t>
            </a:r>
          </a:p>
        </p:txBody>
      </p:sp>
      <p:pic>
        <p:nvPicPr>
          <p:cNvPr id="39940" name="Picture 4" descr="C:\Documents and Settings\HOME\Desktop\Vinita phone photo Nov 2012\IMG_20121106_135955.jpg">
            <a:extLst>
              <a:ext uri="{FF2B5EF4-FFF2-40B4-BE49-F238E27FC236}">
                <a16:creationId xmlns:a16="http://schemas.microsoft.com/office/drawing/2014/main" id="{9C61BAA1-34FE-E8DC-93DF-F67378F9C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43973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Logo&#10;&#10;Description automatically generated">
            <a:extLst>
              <a:ext uri="{FF2B5EF4-FFF2-40B4-BE49-F238E27FC236}">
                <a16:creationId xmlns:a16="http://schemas.microsoft.com/office/drawing/2014/main" id="{E3053615-374C-F971-4D97-3A1AC8C5EB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98425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81B3396-ED2C-67DC-A8CC-F9DDFBA27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C00000"/>
                </a:solidFill>
              </a:rPr>
              <a:t>VERTICAL INTEGRATION      </a:t>
            </a:r>
            <a:r>
              <a:rPr lang="en-US" altLang="en-US" sz="3200"/>
              <a:t/>
            </a:r>
            <a:br>
              <a:rPr lang="en-US" altLang="en-US" sz="3200"/>
            </a:br>
            <a:r>
              <a:rPr lang="en-US" altLang="en-US" sz="3200"/>
              <a:t>Effect of Anemia on Pregnancy &amp; Mother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4FCCE99-4833-FFEA-EBDC-19A9DB0420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8229600" cy="4530725"/>
          </a:xfrm>
        </p:spPr>
        <p:txBody>
          <a:bodyPr/>
          <a:lstStyle/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2400" b="1" i="1"/>
              <a:t>Higher incidence of pregnancy complications</a:t>
            </a:r>
          </a:p>
          <a:p>
            <a:pPr marL="620713" lvl="1" eaLnBrk="1" hangingPunct="1">
              <a:spcBef>
                <a:spcPts val="325"/>
              </a:spcBef>
              <a:buFont typeface="Verdana" panose="020B0604030504040204" pitchFamily="34" charset="0"/>
              <a:buChar char="◦"/>
            </a:pPr>
            <a:r>
              <a:rPr lang="en-US" altLang="en-US" b="1" i="1"/>
              <a:t> </a:t>
            </a:r>
            <a:r>
              <a:rPr lang="en-US" altLang="en-US"/>
              <a:t>preeclamsia,abruption placentae, preterm labor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2400" b="1" i="1"/>
              <a:t>Predisposed to infections </a:t>
            </a:r>
            <a:r>
              <a:rPr lang="en-US" altLang="en-US" sz="2400"/>
              <a:t>like – UTI, puerperal sepsis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2400" b="1"/>
              <a:t>Increased risk to PPH 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2400" b="1"/>
              <a:t>Sub involution of uterus 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2400"/>
              <a:t>Lactation failure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2400" b="1"/>
              <a:t>Maternal mortality </a:t>
            </a:r>
            <a:r>
              <a:rPr lang="en-US" altLang="en-US" sz="2400"/>
              <a:t>– due to </a:t>
            </a:r>
          </a:p>
          <a:p>
            <a:pPr marL="620713" lvl="1" eaLnBrk="1" hangingPunct="1">
              <a:spcBef>
                <a:spcPts val="325"/>
              </a:spcBef>
              <a:buFont typeface="Verdana" panose="020B0604030504040204" pitchFamily="34" charset="0"/>
              <a:buChar char="◦"/>
            </a:pPr>
            <a:r>
              <a:rPr lang="en-US" altLang="en-US" sz="1900" i="1"/>
              <a:t>CHF, </a:t>
            </a:r>
          </a:p>
          <a:p>
            <a:pPr marL="620713" lvl="1" eaLnBrk="1" hangingPunct="1">
              <a:spcBef>
                <a:spcPts val="325"/>
              </a:spcBef>
              <a:buFont typeface="Verdana" panose="020B0604030504040204" pitchFamily="34" charset="0"/>
              <a:buChar char="◦"/>
            </a:pPr>
            <a:r>
              <a:rPr lang="en-US" altLang="en-US" sz="1900" i="1"/>
              <a:t>Cerebral anoxia, </a:t>
            </a:r>
          </a:p>
          <a:p>
            <a:pPr marL="620713" lvl="1" eaLnBrk="1" hangingPunct="1">
              <a:spcBef>
                <a:spcPts val="325"/>
              </a:spcBef>
              <a:buFont typeface="Verdana" panose="020B0604030504040204" pitchFamily="34" charset="0"/>
              <a:buChar char="◦"/>
            </a:pPr>
            <a:r>
              <a:rPr lang="en-US" altLang="en-US" sz="1900" i="1"/>
              <a:t>Sepsis, </a:t>
            </a:r>
          </a:p>
          <a:p>
            <a:pPr marL="620713" lvl="1" eaLnBrk="1" hangingPunct="1">
              <a:spcBef>
                <a:spcPts val="325"/>
              </a:spcBef>
              <a:buFont typeface="Verdana" panose="020B0604030504040204" pitchFamily="34" charset="0"/>
              <a:buChar char="◦"/>
            </a:pPr>
            <a:r>
              <a:rPr lang="en-US" altLang="en-US" sz="1900" i="1"/>
              <a:t>Thrombi-embolism</a:t>
            </a:r>
          </a:p>
        </p:txBody>
      </p:sp>
      <p:pic>
        <p:nvPicPr>
          <p:cNvPr id="40964" name="Picture 4" descr="Logo&#10;&#10;Description automatically generated">
            <a:extLst>
              <a:ext uri="{FF2B5EF4-FFF2-40B4-BE49-F238E27FC236}">
                <a16:creationId xmlns:a16="http://schemas.microsoft.com/office/drawing/2014/main" id="{E9DDE3DE-F645-8116-DC9B-D6CE843837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075" y="55563"/>
            <a:ext cx="10509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27754869-2A1B-E1B3-6907-5D5F4F1703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363" y="2478088"/>
            <a:ext cx="3695700" cy="2911475"/>
          </a:xfrm>
        </p:spPr>
      </p:pic>
      <p:pic>
        <p:nvPicPr>
          <p:cNvPr id="5123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928CD6AB-64DE-1D22-ED1F-E2868CE35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428875"/>
            <a:ext cx="3697288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7A1F1157-6064-5214-321B-CC2B1B071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F2EB2F5-FFB6-E7A4-F347-2F82D9CBA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2228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VERTICAL NTEGRATION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Effect of Anemia on Fetus &amp; Neonate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E3CBEDF-665B-1FDD-8F72-8D4CEB8039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Higher incidence of abortions, preterm birth, IUGR </a:t>
            </a:r>
          </a:p>
          <a:p>
            <a:pPr eaLnBrk="1" hangingPunct="1"/>
            <a:r>
              <a:rPr lang="en-US" altLang="en-US" sz="2400"/>
              <a:t>IUD</a:t>
            </a:r>
          </a:p>
          <a:p>
            <a:pPr eaLnBrk="1" hangingPunct="1"/>
            <a:r>
              <a:rPr lang="en-US" altLang="en-US" sz="2400"/>
              <a:t>Low APGAR at birth </a:t>
            </a:r>
          </a:p>
          <a:p>
            <a:pPr eaLnBrk="1" hangingPunct="1"/>
            <a:r>
              <a:rPr lang="en-US" altLang="en-US" sz="2400"/>
              <a:t>Neonate more susceptible for anemia &amp; infections</a:t>
            </a:r>
          </a:p>
          <a:p>
            <a:pPr eaLnBrk="1" hangingPunct="1"/>
            <a:r>
              <a:rPr lang="en-US" altLang="en-US" sz="2400"/>
              <a:t>Higher Perinatal morbidity &amp; mortality</a:t>
            </a:r>
          </a:p>
          <a:p>
            <a:pPr eaLnBrk="1" hangingPunct="1"/>
            <a:r>
              <a:rPr lang="en-US" altLang="en-US" sz="2400"/>
              <a:t>Anemic infant with cognitive &amp; affective dysfunction</a:t>
            </a:r>
          </a:p>
        </p:txBody>
      </p:sp>
      <p:pic>
        <p:nvPicPr>
          <p:cNvPr id="41988" name="Picture 3" descr="Logo&#10;&#10;Description automatically generated">
            <a:extLst>
              <a:ext uri="{FF2B5EF4-FFF2-40B4-BE49-F238E27FC236}">
                <a16:creationId xmlns:a16="http://schemas.microsoft.com/office/drawing/2014/main" id="{E84F56C5-D3DD-0F70-A18E-659F639EE6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-3175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>
            <a:extLst>
              <a:ext uri="{FF2B5EF4-FFF2-40B4-BE49-F238E27FC236}">
                <a16:creationId xmlns:a16="http://schemas.microsoft.com/office/drawing/2014/main" id="{E00F95C3-A3DA-DF78-1AEC-3B85E2FA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8868" r="41875" b="50000"/>
          <a:stretch>
            <a:fillRect/>
          </a:stretch>
        </p:blipFill>
        <p:spPr bwMode="auto">
          <a:xfrm>
            <a:off x="0" y="23813"/>
            <a:ext cx="83820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6">
            <a:extLst>
              <a:ext uri="{FF2B5EF4-FFF2-40B4-BE49-F238E27FC236}">
                <a16:creationId xmlns:a16="http://schemas.microsoft.com/office/drawing/2014/main" id="{778CC861-6F75-101C-1B07-137A18B90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4427" r="26250" b="36659"/>
          <a:stretch>
            <a:fillRect/>
          </a:stretch>
        </p:blipFill>
        <p:spPr bwMode="auto">
          <a:xfrm>
            <a:off x="0" y="2743200"/>
            <a:ext cx="98298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Logo&#10;&#10;Description automatically generated">
            <a:extLst>
              <a:ext uri="{FF2B5EF4-FFF2-40B4-BE49-F238E27FC236}">
                <a16:creationId xmlns:a16="http://schemas.microsoft.com/office/drawing/2014/main" id="{1464D867-D63A-6833-322C-8D84A76CAD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075" y="55563"/>
            <a:ext cx="10509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42742C-5445-F53B-C00C-339121142E2F}"/>
              </a:ext>
            </a:extLst>
          </p:cNvPr>
          <p:cNvSpPr/>
          <p:nvPr/>
        </p:nvSpPr>
        <p:spPr>
          <a:xfrm>
            <a:off x="7239000" y="714860"/>
            <a:ext cx="3733800" cy="516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SPIRAL INTEGRATION</a:t>
            </a:r>
            <a:endParaRPr lang="en-PK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F71CFE7-46F9-0A64-10BE-DA0A39B1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100" b="1" dirty="0">
                <a:solidFill>
                  <a:srgbClr val="C00000"/>
                </a:solidFill>
              </a:rPr>
              <a:t>MCQS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3600" dirty="0"/>
              <a:t>Pregnant woman is considered anemic when her Hb is below (unit gm/dl)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4AF49D2F-BB18-42E3-6E9B-40707EF7DC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971800"/>
            <a:ext cx="7239000" cy="2895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A. 12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B. 11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C. 10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D.  9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E.  9.5</a:t>
            </a:r>
          </a:p>
        </p:txBody>
      </p:sp>
      <p:pic>
        <p:nvPicPr>
          <p:cNvPr id="44036" name="Picture 3" descr="Logo&#10;&#10;Description automatically generated">
            <a:extLst>
              <a:ext uri="{FF2B5EF4-FFF2-40B4-BE49-F238E27FC236}">
                <a16:creationId xmlns:a16="http://schemas.microsoft.com/office/drawing/2014/main" id="{4AB75C48-132D-F51B-6CE0-31A23038CD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13" y="19050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8E3EE239-52FD-BEA4-E093-F9A74B9B3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Most common cause of anemia in pregnancy in pakistan is 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1568C2C9-D53C-40D2-DD42-81EF9CE08C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10515600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A. Nutritional anemia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B. Parasitic anemia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C. Aplastic anemia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D. Thalassemia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E. AIHA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681CC516-BE56-93A3-7D1C-7002D24B0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6205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2800"/>
              <a:t>Iron deficiency anemia can be diagnosed earliest by which laboratory test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9C77513A-50A5-C74F-EFD9-6CCFA67B4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10515600" cy="3203575"/>
          </a:xfrm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A. Hb%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B. Serum ferritin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C. Serum iron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D. RBC protoporphyrin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E. SPO2 %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>
            <a:extLst>
              <a:ext uri="{FF2B5EF4-FFF2-40B4-BE49-F238E27FC236}">
                <a16:creationId xmlns:a16="http://schemas.microsoft.com/office/drawing/2014/main" id="{2C027FF3-6432-BF2B-788E-A27398538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8131" name="Content Placeholder 1">
            <a:extLst>
              <a:ext uri="{FF2B5EF4-FFF2-40B4-BE49-F238E27FC236}">
                <a16:creationId xmlns:a16="http://schemas.microsoft.com/office/drawing/2014/main" id="{A8625C99-C376-C0DC-3171-62516713BB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What is the recommended daily intake of iron in pregnant women?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A) 30-40 mg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B) 40-50 mg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C) 50-60 mg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D) 60-70 mg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>
            <a:extLst>
              <a:ext uri="{FF2B5EF4-FFF2-40B4-BE49-F238E27FC236}">
                <a16:creationId xmlns:a16="http://schemas.microsoft.com/office/drawing/2014/main" id="{DA60B5FC-B1A1-9FBC-09E4-935872219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9155" name="Content Placeholder 1">
            <a:extLst>
              <a:ext uri="{FF2B5EF4-FFF2-40B4-BE49-F238E27FC236}">
                <a16:creationId xmlns:a16="http://schemas.microsoft.com/office/drawing/2014/main" id="{D7A6B623-42F5-F727-1BFA-1F2175E697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What is the most common type of anemia in pregnancy?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A) Microcytic anemia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B) Macrocytic anemia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C) Normocytic anemia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D) Dimorphic anemia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>
            <a:extLst>
              <a:ext uri="{FF2B5EF4-FFF2-40B4-BE49-F238E27FC236}">
                <a16:creationId xmlns:a16="http://schemas.microsoft.com/office/drawing/2014/main" id="{89D4B9D3-DC7D-9740-82E7-83632B74C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MCQS KEY</a:t>
            </a:r>
          </a:p>
        </p:txBody>
      </p:sp>
      <p:sp>
        <p:nvSpPr>
          <p:cNvPr id="50179" name="Content Placeholder 1">
            <a:extLst>
              <a:ext uri="{FF2B5EF4-FFF2-40B4-BE49-F238E27FC236}">
                <a16:creationId xmlns:a16="http://schemas.microsoft.com/office/drawing/2014/main" id="{012E481D-7626-8626-680E-331BFB83C1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5488" y="1752600"/>
            <a:ext cx="8229600" cy="452596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    1- B</a:t>
            </a:r>
          </a:p>
          <a:p>
            <a:pPr eaLnBrk="1" hangingPunct="1"/>
            <a:r>
              <a:rPr lang="en-US" altLang="en-US"/>
              <a:t>    2 -A</a:t>
            </a:r>
          </a:p>
          <a:p>
            <a:pPr eaLnBrk="1" hangingPunct="1"/>
            <a:r>
              <a:rPr lang="en-US" altLang="en-US"/>
              <a:t>    3- B</a:t>
            </a:r>
          </a:p>
          <a:p>
            <a:pPr eaLnBrk="1" hangingPunct="1"/>
            <a:r>
              <a:rPr lang="en-US" altLang="en-US"/>
              <a:t>    4-C</a:t>
            </a:r>
          </a:p>
          <a:p>
            <a:pPr eaLnBrk="1" hangingPunct="1"/>
            <a:r>
              <a:rPr lang="en-US" altLang="en-US"/>
              <a:t>    5-A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A21DADC0-6199-507F-7BD9-93759A6D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DC9FBB3-F508-3C5A-6F25-8EF67C0E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01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             </a:t>
            </a: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CONCEPT           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 Learning Objectives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7F5D59D-B982-31DF-C08E-B04453D9D0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81138"/>
            <a:ext cx="8001000" cy="3548062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 </a:t>
            </a:r>
          </a:p>
          <a:p>
            <a:pPr eaLnBrk="1" hangingPunct="1"/>
            <a:r>
              <a:rPr lang="en-US" altLang="en-US" sz="2400"/>
              <a:t>Recall Etiology, pathophysiology and common types  of Anemia in pregnancy </a:t>
            </a:r>
          </a:p>
          <a:p>
            <a:pPr eaLnBrk="1" hangingPunct="1"/>
            <a:r>
              <a:rPr lang="en-US" altLang="en-US" sz="2400"/>
              <a:t>Explain risk factors for anemia, clinical features and investigations to confirm diagnosis </a:t>
            </a:r>
          </a:p>
          <a:p>
            <a:pPr eaLnBrk="1" hangingPunct="1"/>
            <a:r>
              <a:rPr lang="en-US" altLang="en-US" sz="2400"/>
              <a:t>Management plan including prevention and discuss complications of anemia for both fetus and mother</a:t>
            </a:r>
          </a:p>
        </p:txBody>
      </p:sp>
      <p:pic>
        <p:nvPicPr>
          <p:cNvPr id="6148" name="Picture 3" descr="Logo&#10;&#10;Description automatically generated">
            <a:extLst>
              <a:ext uri="{FF2B5EF4-FFF2-40B4-BE49-F238E27FC236}">
                <a16:creationId xmlns:a16="http://schemas.microsoft.com/office/drawing/2014/main" id="{85894009-95C8-FED9-7681-1E85989EC1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325" y="31750"/>
            <a:ext cx="10525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DD9352D-1AB5-83ED-DF65-B8930ABD0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  </a:t>
            </a:r>
            <a:r>
              <a:rPr lang="en-US" altLang="en-US" b="1">
                <a:solidFill>
                  <a:srgbClr val="C00000"/>
                </a:solidFill>
              </a:rPr>
              <a:t>CORE CONCEPT              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Background Information      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8917251-DFB1-5906-8D1A-5EBE5482C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Commonest Medical disorder in pregnancy</a:t>
            </a:r>
          </a:p>
          <a:p>
            <a:pPr eaLnBrk="1" hangingPunct="1"/>
            <a:r>
              <a:rPr lang="en-US" altLang="en-US" sz="2400"/>
              <a:t>Prevalence in Pakistan is 56%</a:t>
            </a:r>
          </a:p>
          <a:p>
            <a:pPr eaLnBrk="1" hangingPunct="1"/>
            <a:r>
              <a:rPr lang="en-US" altLang="en-US" sz="2400"/>
              <a:t>Prevalence in USA is 2-4%</a:t>
            </a:r>
          </a:p>
          <a:p>
            <a:pPr eaLnBrk="1" hangingPunct="1"/>
            <a:r>
              <a:rPr lang="en-US" altLang="en-US" sz="2400"/>
              <a:t>Nutritional anemia (IRON DEFICIENCY) is commonest</a:t>
            </a:r>
          </a:p>
          <a:p>
            <a:pPr eaLnBrk="1" hangingPunct="1"/>
            <a:r>
              <a:rPr lang="en-US" altLang="en-US" sz="2400"/>
              <a:t>It is important contributor to maternal &amp; perinatal morbidity &amp; mortality as a direct or indirect cause </a:t>
            </a:r>
          </a:p>
        </p:txBody>
      </p:sp>
      <p:pic>
        <p:nvPicPr>
          <p:cNvPr id="7172" name="Picture 3" descr="Logo&#10;&#10;Description automatically generated">
            <a:extLst>
              <a:ext uri="{FF2B5EF4-FFF2-40B4-BE49-F238E27FC236}">
                <a16:creationId xmlns:a16="http://schemas.microsoft.com/office/drawing/2014/main" id="{B3CC1D68-D136-CAD2-A967-E516B35A94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50" y="79375"/>
            <a:ext cx="10525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FACCA35-E0EE-7D6C-CCD9-85A00B5B5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     </a:t>
            </a:r>
            <a:r>
              <a:rPr lang="en-US" altLang="en-US" b="1">
                <a:solidFill>
                  <a:srgbClr val="C00000"/>
                </a:solidFill>
              </a:rPr>
              <a:t>SPIRAL INTEGRATION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Definition – Anemia (WHO )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733FD69-B730-ACA5-26B9-4084343DE3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295400"/>
            <a:ext cx="8229600" cy="4530725"/>
          </a:xfrm>
        </p:spPr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marL="109537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A condition where circulating levels of Hb are quantitatively or qualitatively lower than normal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Non pregnant women 		Hb &lt; 12gm%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Pregnant women (WHO)	         Hb &lt; 11 gm%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			Hematocrit		                 &lt; 33%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	</a:t>
            </a:r>
          </a:p>
        </p:txBody>
      </p:sp>
      <p:pic>
        <p:nvPicPr>
          <p:cNvPr id="8196" name="Picture 14" descr="ANd9GcRvBqN0FIRECVy0oV7isZnoO3NCW8hPYL9-hhvRTdJqnOkKj9Au">
            <a:extLst>
              <a:ext uri="{FF2B5EF4-FFF2-40B4-BE49-F238E27FC236}">
                <a16:creationId xmlns:a16="http://schemas.microsoft.com/office/drawing/2014/main" id="{1C7B5F8D-8D31-6631-70C1-B837D00B5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60198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Logo&#10;&#10;Description automatically generated">
            <a:extLst>
              <a:ext uri="{FF2B5EF4-FFF2-40B4-BE49-F238E27FC236}">
                <a16:creationId xmlns:a16="http://schemas.microsoft.com/office/drawing/2014/main" id="{876636AD-3FB0-AC86-8D63-4732D4FA46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0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>
            <a:extLst>
              <a:ext uri="{FF2B5EF4-FFF2-40B4-BE49-F238E27FC236}">
                <a16:creationId xmlns:a16="http://schemas.microsoft.com/office/drawing/2014/main" id="{742A1680-7781-7DE1-39EA-6720BD508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   </a:t>
            </a:r>
            <a:r>
              <a:rPr lang="en-US" altLang="en-US" b="1">
                <a:solidFill>
                  <a:srgbClr val="C00000"/>
                </a:solidFill>
              </a:rPr>
              <a:t>SPIRAL INTEGRATION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 Anemia in Pregnancy      </a:t>
            </a:r>
          </a:p>
        </p:txBody>
      </p:sp>
      <p:sp>
        <p:nvSpPr>
          <p:cNvPr id="9219" name="Content Placeholder 1">
            <a:extLst>
              <a:ext uri="{FF2B5EF4-FFF2-40B4-BE49-F238E27FC236}">
                <a16:creationId xmlns:a16="http://schemas.microsoft.com/office/drawing/2014/main" id="{E891C540-3EAC-230B-A995-BD05645EF8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Anemia is the commonest hematological disorder seen during pregnancy in the developed world.</a:t>
            </a:r>
          </a:p>
          <a:p>
            <a:pPr eaLnBrk="1" hangingPunct="1"/>
            <a:r>
              <a:rPr lang="en-US" altLang="en-US"/>
              <a:t>In Pakistan, anemia is </a:t>
            </a:r>
            <a:r>
              <a:rPr lang="en-US" altLang="en-US" b="1" i="1"/>
              <a:t>3-4times more common occurring in approx. 56% of the </a:t>
            </a:r>
            <a:r>
              <a:rPr lang="en-US" altLang="en-US"/>
              <a:t>pregnant women.</a:t>
            </a:r>
          </a:p>
          <a:p>
            <a:pPr eaLnBrk="1" hangingPunct="1"/>
            <a:r>
              <a:rPr lang="en-US" altLang="en-US"/>
              <a:t>The definition of anemia in pregnancy differs from non pregnancy state is because of </a:t>
            </a:r>
            <a:r>
              <a:rPr lang="en-US" altLang="en-US" b="1" i="1"/>
              <a:t>physiological changes occurring in blood in relation to the pregnancy.</a:t>
            </a:r>
          </a:p>
        </p:txBody>
      </p:sp>
      <p:pic>
        <p:nvPicPr>
          <p:cNvPr id="9220" name="Picture 3" descr="Logo&#10;&#10;Description automatically generated">
            <a:extLst>
              <a:ext uri="{FF2B5EF4-FFF2-40B4-BE49-F238E27FC236}">
                <a16:creationId xmlns:a16="http://schemas.microsoft.com/office/drawing/2014/main" id="{A91BE2FE-618D-2D8D-80FF-5F6E6EA1DA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0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5C98A61-E47A-C70C-6496-A119A0254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2057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b="1" dirty="0">
                <a:solidFill>
                  <a:srgbClr val="C00000"/>
                </a:solidFill>
              </a:rPr>
              <a:t>SPIRAL INTEGRATION       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Anemia Severity Classification</a:t>
            </a:r>
            <a:br>
              <a:rPr lang="en-US" altLang="en-US" dirty="0"/>
            </a:br>
            <a:r>
              <a:rPr lang="en-US" altLang="en-US" dirty="0"/>
              <a:t>Hb values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565F44E-EA88-9987-4651-4B6F595FF4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11363" y="28194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/>
              <a:t>Mild 		  10.0-10.9 gm/dl</a:t>
            </a:r>
          </a:p>
          <a:p>
            <a:pPr eaLnBrk="1" hangingPunct="1"/>
            <a:r>
              <a:rPr lang="en-US" altLang="en-US"/>
              <a:t>Moderate          &lt;7-10 g/dl</a:t>
            </a:r>
          </a:p>
          <a:p>
            <a:pPr eaLnBrk="1" hangingPunct="1"/>
            <a:r>
              <a:rPr lang="en-US" altLang="en-US"/>
              <a:t>Severe             &lt; 7.0g/dl</a:t>
            </a:r>
          </a:p>
          <a:p>
            <a:pPr eaLnBrk="1" hangingPunct="1"/>
            <a:r>
              <a:rPr lang="en-US" altLang="en-US"/>
              <a:t>Very Severe     &lt;4.0g/dl</a:t>
            </a:r>
          </a:p>
        </p:txBody>
      </p:sp>
      <p:pic>
        <p:nvPicPr>
          <p:cNvPr id="10244" name="Picture 3" descr="Logo&#10;&#10;Description automatically generated">
            <a:extLst>
              <a:ext uri="{FF2B5EF4-FFF2-40B4-BE49-F238E27FC236}">
                <a16:creationId xmlns:a16="http://schemas.microsoft.com/office/drawing/2014/main" id="{A42F0E77-347B-4875-6644-10E9468577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34925"/>
            <a:ext cx="10525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6748</TotalTime>
  <Words>2224</Words>
  <Application>Microsoft Office PowerPoint</Application>
  <PresentationFormat>Widescreen</PresentationFormat>
  <Paragraphs>392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Aptos</vt:lpstr>
      <vt:lpstr>Aptos Display</vt:lpstr>
      <vt:lpstr>Arial</vt:lpstr>
      <vt:lpstr>Arial Black</vt:lpstr>
      <vt:lpstr>Calibri</vt:lpstr>
      <vt:lpstr>Lucida Sans Unicode</vt:lpstr>
      <vt:lpstr>Verdana</vt:lpstr>
      <vt:lpstr>Wingdings</vt:lpstr>
      <vt:lpstr>Wingdings 3</vt:lpstr>
      <vt:lpstr>Office Theme</vt:lpstr>
      <vt:lpstr>PowerPoint Presentation</vt:lpstr>
      <vt:lpstr>Anemia in Pregnancy</vt:lpstr>
      <vt:lpstr>University Motto, Vision, Values &amp; Goals </vt:lpstr>
      <vt:lpstr>PowerPoint Presentation</vt:lpstr>
      <vt:lpstr>             CORE CONCEPT              Learning Objectives</vt:lpstr>
      <vt:lpstr>     CORE CONCEPT                Background Information       </vt:lpstr>
      <vt:lpstr>        SPIRAL INTEGRATION Definition – Anemia (WHO )</vt:lpstr>
      <vt:lpstr>      SPIRAL INTEGRATION      Anemia in Pregnancy      </vt:lpstr>
      <vt:lpstr> SPIRAL INTEGRATION         Anemia Severity Classification Hb values </vt:lpstr>
      <vt:lpstr>   CORE CONCEPT                           Etiology of Anemia in Pregnancy </vt:lpstr>
      <vt:lpstr>VERTICAL INTEGRATION ETIOLOGY</vt:lpstr>
      <vt:lpstr>HORIZONTAL INTEGRATION Patho-physiology of Nutritional Anemia in Pregnancy</vt:lpstr>
      <vt:lpstr>SPIRAL INTEGRATION Extra Iron Requirement &amp; Loss During   Pregnancy:</vt:lpstr>
      <vt:lpstr>           CORE CONCEPT        Factors Required for Erythropoiesis</vt:lpstr>
      <vt:lpstr>        CORE CONCEPT        Factors Required for Erythropoiesis  </vt:lpstr>
      <vt:lpstr> CORE CONCEPT Pharmaco-kinetics of Iron                </vt:lpstr>
      <vt:lpstr> CORE CONCEPT   TYPES OF ANEMIA</vt:lpstr>
      <vt:lpstr>VERTICAL INTEGRATION        Iron Deficiency Anemia</vt:lpstr>
      <vt:lpstr> VERTICAL INTEGRATION SIGNS OF ANEMIA</vt:lpstr>
      <vt:lpstr> VERTICAL INTEGRATION    Megaloblastic Anemia</vt:lpstr>
      <vt:lpstr>SPIRAL INTEGRATION FOLIC ACID DEFICIENCY</vt:lpstr>
      <vt:lpstr>SPIRAL INTEGRATION VITAMIN B12 DEFICIENCY                         </vt:lpstr>
      <vt:lpstr>VERTICAL INTEGRATION Investigation                       </vt:lpstr>
      <vt:lpstr>SPIRAL INTEGRATION Peripheral film Stained with Leishman stain</vt:lpstr>
      <vt:lpstr>        HORIZONTAL  INTEGRATION              Red Cell Indices  </vt:lpstr>
      <vt:lpstr>HORIZONTAL INTEGRATION Special Investigations       </vt:lpstr>
      <vt:lpstr>Differentiation between  iron deficiency anemia &amp; Thalassemia diminished synthesis of Hb b chains in Thalassemia)</vt:lpstr>
      <vt:lpstr>HORIZONTAL INTEGRATION   Other Investigations</vt:lpstr>
      <vt:lpstr>             VERTICAL INTEGRATION               Management</vt:lpstr>
      <vt:lpstr>VERTICAL INTEGRATION Treatment for Iron Deficiency   Anemia</vt:lpstr>
      <vt:lpstr>      VERTICAL INTEGRATION            Iron Rich Foods </vt:lpstr>
      <vt:lpstr>VERTICAL INTEGRATION Iron supplementation in Pregnancy</vt:lpstr>
      <vt:lpstr>     VERTICAL INTEGRATION     Oral Iron</vt:lpstr>
      <vt:lpstr>   VERTICAL INTEGRATION                Parenteral Iron Transfusion</vt:lpstr>
      <vt:lpstr>VERTICAL INTEGRATION Indications for Blood Transfusion</vt:lpstr>
      <vt:lpstr>VERTICAL INTEGRATION                   Treatment of Megaloblastic Anemia</vt:lpstr>
      <vt:lpstr>VERTICAL INTEGRATION MANAGEMENT </vt:lpstr>
      <vt:lpstr>  VERTICAL INTEGRATION        Management of Labor</vt:lpstr>
      <vt:lpstr>VERTICAL INTEGRATION       Effect of Anemia on Pregnancy &amp; Mother </vt:lpstr>
      <vt:lpstr>VERTICAL NTEGRATION Effect of Anemia on Fetus &amp; Neonate</vt:lpstr>
      <vt:lpstr>PowerPoint Presentation</vt:lpstr>
      <vt:lpstr>   MCQS  Pregnant woman is considered anemic when her Hb is below (unit gm/dl)</vt:lpstr>
      <vt:lpstr>Most common cause of anemia in pregnancy in pakistan is </vt:lpstr>
      <vt:lpstr>Iron deficiency anemia can be diagnosed earliest by which laboratory test</vt:lpstr>
      <vt:lpstr>PowerPoint Presentation</vt:lpstr>
      <vt:lpstr>PowerPoint Presentation</vt:lpstr>
      <vt:lpstr>   MCQS KEY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 in Pregnancy</dc:title>
  <dc:creator>a</dc:creator>
  <cp:lastModifiedBy>waleed rana</cp:lastModifiedBy>
  <cp:revision>247</cp:revision>
  <dcterms:created xsi:type="dcterms:W3CDTF">2010-05-04T17:31:47Z</dcterms:created>
  <dcterms:modified xsi:type="dcterms:W3CDTF">2025-03-04T07:25:24Z</dcterms:modified>
</cp:coreProperties>
</file>