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png" ContentType="image/png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7695" y="2351659"/>
            <a:ext cx="796480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74244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60245" y="1417319"/>
            <a:ext cx="8317230" cy="453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5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5.jpg"/><Relationship Id="rId5" Type="http://schemas.openxmlformats.org/officeDocument/2006/relationships/image" Target="../media/image2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54"/>
            <a:ext cx="12191999" cy="68290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587" rIns="0" bIns="0" rtlCol="0" vert="horz">
            <a:spAutoFit/>
          </a:bodyPr>
          <a:lstStyle/>
          <a:p>
            <a:pPr marL="10033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VERTICAL</a:t>
            </a:r>
            <a:r>
              <a:rPr dirty="0" sz="4000" spc="-120"/>
              <a:t> </a:t>
            </a:r>
            <a:r>
              <a:rPr dirty="0" sz="4000" spc="-30"/>
              <a:t>INTEGRATION</a:t>
            </a:r>
            <a:endParaRPr sz="4000"/>
          </a:p>
          <a:p>
            <a:pPr marL="1003300">
              <a:lnSpc>
                <a:spcPts val="4560"/>
              </a:lnSpc>
            </a:pP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ETIOLOGY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1709890"/>
            <a:ext cx="7673975" cy="424751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Multiple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pregnancies.</a:t>
            </a:r>
            <a:endParaRPr sz="2800">
              <a:latin typeface="Calibri"/>
              <a:cs typeface="Calibri"/>
            </a:endParaRPr>
          </a:p>
          <a:p>
            <a:pPr marL="240029" marR="544830" indent="-227329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Acute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blood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loss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APH,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PPH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(Ante/postpartum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hemorrhage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Recurrent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infections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(UTI)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impaired 	erythropoiesis.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Hemolytic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PIH.</a:t>
            </a:r>
            <a:endParaRPr sz="2800">
              <a:latin typeface="Calibri"/>
              <a:cs typeface="Calibri"/>
            </a:endParaRPr>
          </a:p>
          <a:p>
            <a:pPr marL="240029" marR="462280" indent="-227329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Hemoglobinopathies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like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Thalassemia,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sickle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cell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Aplastic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rare.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742950"/>
            <a:ext cx="7907655" cy="86614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304"/>
              </a:lnSpc>
              <a:spcBef>
                <a:spcPts val="105"/>
              </a:spcBef>
            </a:pPr>
            <a:r>
              <a:rPr dirty="0" sz="2900" spc="-25"/>
              <a:t>HORIZONTAL</a:t>
            </a:r>
            <a:r>
              <a:rPr dirty="0" sz="2900" spc="-70"/>
              <a:t> </a:t>
            </a:r>
            <a:r>
              <a:rPr dirty="0" sz="2900" spc="-10"/>
              <a:t>INTEGRATION</a:t>
            </a:r>
            <a:endParaRPr sz="2900"/>
          </a:p>
          <a:p>
            <a:pPr marL="12700">
              <a:lnSpc>
                <a:spcPts val="3304"/>
              </a:lnSpc>
            </a:pPr>
            <a:r>
              <a:rPr dirty="0" sz="2900" spc="-25" b="0">
                <a:solidFill>
                  <a:srgbClr val="000000"/>
                </a:solidFill>
                <a:latin typeface="Calibri"/>
                <a:cs typeface="Calibri"/>
              </a:rPr>
              <a:t>Patho-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physiology</a:t>
            </a:r>
            <a:r>
              <a:rPr dirty="0" sz="29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9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Nutritional</a:t>
            </a:r>
            <a:r>
              <a:rPr dirty="0" sz="29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29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9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000000"/>
                </a:solidFill>
                <a:latin typeface="Calibri"/>
                <a:cs typeface="Calibri"/>
              </a:rPr>
              <a:t>Pregnancy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0389" y="2324226"/>
            <a:ext cx="9321165" cy="329374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 b="1" i="1">
                <a:latin typeface="Calibri"/>
                <a:cs typeface="Calibri"/>
              </a:rPr>
              <a:t>Augmented</a:t>
            </a:r>
            <a:r>
              <a:rPr dirty="0" sz="2400" spc="-9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erythropoiesis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plasma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expands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by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40-</a:t>
            </a:r>
            <a:r>
              <a:rPr dirty="0" sz="2400" b="1" i="1">
                <a:latin typeface="Calibri"/>
                <a:cs typeface="Calibri"/>
              </a:rPr>
              <a:t>50%and</a:t>
            </a:r>
            <a:r>
              <a:rPr dirty="0" sz="2400" spc="-4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increase</a:t>
            </a:r>
            <a:r>
              <a:rPr dirty="0" sz="2400" spc="-2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in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spc="-25" b="1" i="1">
                <a:latin typeface="Calibri"/>
                <a:cs typeface="Calibri"/>
              </a:rPr>
              <a:t>RBC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tabLst>
                <a:tab pos="2390140" algn="l"/>
              </a:tabLst>
            </a:pPr>
            <a:r>
              <a:rPr dirty="0" sz="2400" b="1" i="1">
                <a:latin typeface="Calibri"/>
                <a:cs typeface="Calibri"/>
              </a:rPr>
              <a:t>Mass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is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18%.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predominant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expansion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volume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result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hem </a:t>
            </a:r>
            <a:r>
              <a:rPr dirty="0" sz="2400">
                <a:latin typeface="Calibri"/>
                <a:cs typeface="Calibri"/>
              </a:rPr>
              <a:t>dilution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hemoglobin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volume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decreased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spite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</a:t>
            </a:r>
            <a:r>
              <a:rPr dirty="0" sz="2400">
                <a:latin typeface="Calibri"/>
                <a:cs typeface="Calibri"/>
              </a:rPr>
              <a:t>	total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body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mass.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665" algn="l"/>
                <a:tab pos="2199005" algn="l"/>
              </a:tabLst>
            </a:pPr>
            <a:r>
              <a:rPr dirty="0" sz="2400" b="1" i="1">
                <a:latin typeface="Calibri"/>
                <a:cs typeface="Calibri"/>
              </a:rPr>
              <a:t>Iron</a:t>
            </a:r>
            <a:r>
              <a:rPr dirty="0" sz="2400" spc="-9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stores</a:t>
            </a:r>
            <a:r>
              <a:rPr dirty="0" sz="2400" spc="-75" b="1" i="1">
                <a:latin typeface="Calibri"/>
                <a:cs typeface="Calibri"/>
              </a:rPr>
              <a:t> </a:t>
            </a:r>
            <a:r>
              <a:rPr dirty="0" sz="2400" spc="-25" b="1" i="1">
                <a:latin typeface="Calibri"/>
                <a:cs typeface="Calibri"/>
              </a:rPr>
              <a:t>are</a:t>
            </a:r>
            <a:r>
              <a:rPr dirty="0" sz="2400" b="1" i="1">
                <a:latin typeface="Calibri"/>
                <a:cs typeface="Calibri"/>
              </a:rPr>
              <a:t>	depleted</a:t>
            </a:r>
            <a:r>
              <a:rPr dirty="0" sz="2400" spc="-6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with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each</a:t>
            </a:r>
            <a:r>
              <a:rPr dirty="0" sz="2400" spc="-6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4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40" b="1" i="1">
                <a:latin typeface="Calibri"/>
                <a:cs typeface="Calibri"/>
              </a:rPr>
              <a:t>Too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soon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&amp;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too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many</a:t>
            </a:r>
            <a:r>
              <a:rPr dirty="0" sz="2400" spc="-7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pregnancies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result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in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higher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prevalence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of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spc="-20" b="1" i="1">
                <a:latin typeface="Calibri"/>
                <a:cs typeface="Calibri"/>
              </a:rPr>
              <a:t>iron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dirty="0" sz="2400" b="1" i="1">
                <a:latin typeface="Calibri"/>
                <a:cs typeface="Calibri"/>
              </a:rPr>
              <a:t>deficiency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24383"/>
            <a:ext cx="1051559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041" y="162813"/>
            <a:ext cx="8335645" cy="95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dirty="0"/>
              <a:t>SPIRAL</a:t>
            </a:r>
            <a:r>
              <a:rPr dirty="0" spc="-30"/>
              <a:t> </a:t>
            </a:r>
            <a:r>
              <a:rPr dirty="0" spc="-10"/>
              <a:t>INTEGRATION</a:t>
            </a:r>
          </a:p>
          <a:p>
            <a:pPr marL="12700">
              <a:lnSpc>
                <a:spcPts val="3650"/>
              </a:lnSpc>
              <a:tabLst>
                <a:tab pos="6490970" algn="l"/>
              </a:tabLst>
            </a:pP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Extra</a:t>
            </a:r>
            <a:r>
              <a:rPr dirty="0" u="sng" spc="-8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Iron</a:t>
            </a:r>
            <a:r>
              <a:rPr dirty="0" u="sng" spc="-8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Requirement</a:t>
            </a:r>
            <a:r>
              <a:rPr dirty="0" u="sng" spc="-8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dirty="0" u="sng" spc="-9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Loss</a:t>
            </a:r>
            <a:r>
              <a:rPr dirty="0" u="sng" spc="-8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pc="-1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</a:t>
            </a:r>
            <a:r>
              <a:rPr dirty="0" u="sng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pc="-1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Pregnancy: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998345" y="1417319"/>
          <a:ext cx="8317230" cy="4530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25"/>
                <a:gridCol w="2740025"/>
                <a:gridCol w="2741295"/>
              </a:tblGrid>
              <a:tr h="1369695">
                <a:tc gridSpan="3">
                  <a:txBody>
                    <a:bodyPr/>
                    <a:lstStyle/>
                    <a:p>
                      <a:pPr marL="2069464" marR="499109" indent="-1564005">
                        <a:lnSpc>
                          <a:spcPts val="4180"/>
                        </a:lnSpc>
                        <a:spcBef>
                          <a:spcPts val="995"/>
                        </a:spcBef>
                      </a:pP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dirty="0" sz="3800" spc="-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pregnancy</a:t>
                      </a:r>
                      <a:r>
                        <a:rPr dirty="0" sz="3800" spc="-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38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800-1000</a:t>
                      </a:r>
                      <a:r>
                        <a:rPr dirty="0" sz="3800" spc="-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mg </a:t>
                      </a: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extra</a:t>
                      </a:r>
                      <a:r>
                        <a:rPr dirty="0" sz="3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iron</a:t>
                      </a:r>
                      <a:r>
                        <a:rPr dirty="0" sz="3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38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endParaRPr sz="3800">
                        <a:latin typeface="Calibri"/>
                        <a:cs typeface="Calibri"/>
                      </a:endParaRPr>
                    </a:p>
                  </a:txBody>
                  <a:tcPr marL="0" marR="0" marB="0" marT="126365">
                    <a:solidFill>
                      <a:srgbClr val="12557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305435" marR="298450" indent="-635">
                        <a:lnSpc>
                          <a:spcPts val="3520"/>
                        </a:lnSpc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3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3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2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32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Fetus</a:t>
                      </a:r>
                      <a:r>
                        <a:rPr dirty="0" sz="32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5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Placenta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59715">
                    <a:lnL w="19050">
                      <a:solidFill>
                        <a:srgbClr val="125575"/>
                      </a:solidFill>
                      <a:prstDash val="solid"/>
                    </a:lnL>
                    <a:lnR w="19050">
                      <a:solidFill>
                        <a:srgbClr val="125575"/>
                      </a:solidFill>
                      <a:prstDash val="solid"/>
                    </a:lnR>
                    <a:lnT w="3175">
                      <a:solidFill>
                        <a:srgbClr val="125575"/>
                      </a:solidFill>
                      <a:prstDash val="solid"/>
                    </a:lnT>
                    <a:lnB w="3175">
                      <a:solidFill>
                        <a:srgbClr val="12557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ts val="3679"/>
                        </a:lnSpc>
                      </a:pPr>
                      <a:r>
                        <a:rPr dirty="0" sz="3200" spc="-25">
                          <a:latin typeface="Calibri"/>
                          <a:cs typeface="Calibri"/>
                        </a:rPr>
                        <a:t>400-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3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35">
                          <a:latin typeface="Calibri"/>
                          <a:cs typeface="Calibri"/>
                        </a:rPr>
                        <a:t>mg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302895" marR="285750" indent="-9525">
                        <a:lnSpc>
                          <a:spcPts val="3520"/>
                        </a:lnSpc>
                        <a:spcBef>
                          <a:spcPts val="225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3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increased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red</a:t>
                      </a:r>
                      <a:r>
                        <a:rPr dirty="0" sz="3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cell</a:t>
                      </a:r>
                      <a:r>
                        <a:rPr dirty="0" sz="3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20">
                          <a:latin typeface="Calibri"/>
                          <a:cs typeface="Calibri"/>
                        </a:rPr>
                        <a:t>mass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10820">
                    <a:lnL w="19050">
                      <a:solidFill>
                        <a:srgbClr val="125575"/>
                      </a:solidFill>
                      <a:prstDash val="solid"/>
                    </a:lnL>
                    <a:lnR w="19050">
                      <a:solidFill>
                        <a:srgbClr val="125575"/>
                      </a:solidFill>
                      <a:prstDash val="solid"/>
                    </a:lnR>
                    <a:lnT w="3175">
                      <a:solidFill>
                        <a:srgbClr val="125575"/>
                      </a:solidFill>
                      <a:prstDash val="solid"/>
                    </a:lnT>
                    <a:lnB w="3175">
                      <a:solidFill>
                        <a:srgbClr val="12557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2905" marR="372745">
                        <a:lnSpc>
                          <a:spcPts val="3520"/>
                        </a:lnSpc>
                        <a:spcBef>
                          <a:spcPts val="1525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3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3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20">
                          <a:latin typeface="Calibri"/>
                          <a:cs typeface="Calibri"/>
                        </a:rPr>
                        <a:t>iron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lost</a:t>
                      </a:r>
                      <a:r>
                        <a:rPr dirty="0" sz="3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during delivery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algn="ctr" marL="283845" marR="274320">
                        <a:lnSpc>
                          <a:spcPts val="3520"/>
                        </a:lnSpc>
                        <a:spcBef>
                          <a:spcPts val="1360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220</a:t>
                      </a:r>
                      <a:r>
                        <a:rPr dirty="0" sz="3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mg</a:t>
                      </a:r>
                      <a:r>
                        <a:rPr dirty="0" sz="3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basal losses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3675">
                    <a:lnL w="19050">
                      <a:solidFill>
                        <a:srgbClr val="125575"/>
                      </a:solidFill>
                      <a:prstDash val="solid"/>
                    </a:lnL>
                    <a:lnR w="19050">
                      <a:solidFill>
                        <a:srgbClr val="125575"/>
                      </a:solidFill>
                      <a:prstDash val="solid"/>
                    </a:lnR>
                    <a:lnT w="3175">
                      <a:solidFill>
                        <a:srgbClr val="125575"/>
                      </a:solidFill>
                      <a:prstDash val="solid"/>
                    </a:lnT>
                    <a:lnB w="3175">
                      <a:solidFill>
                        <a:srgbClr val="125575"/>
                      </a:solidFill>
                      <a:prstDash val="solid"/>
                    </a:lnB>
                  </a:tcPr>
                </a:tc>
              </a:tr>
              <a:tr h="3257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2557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60194" y="6047943"/>
            <a:ext cx="72866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Due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cessation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menses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&amp;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contraction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blood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volume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after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delivery </a:t>
            </a:r>
            <a:r>
              <a:rPr dirty="0" sz="1800">
                <a:latin typeface="Arial MT"/>
                <a:cs typeface="Arial MT"/>
              </a:rPr>
              <a:t>conservation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iron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around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400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mg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6619" y="0"/>
            <a:ext cx="1051559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55523"/>
            <a:ext cx="7249159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CORE</a:t>
            </a:r>
            <a:r>
              <a:rPr dirty="0" sz="4000" spc="-35"/>
              <a:t> </a:t>
            </a:r>
            <a:r>
              <a:rPr dirty="0" sz="4000" spc="-10"/>
              <a:t>CONCEPT</a:t>
            </a:r>
            <a:endParaRPr sz="4000"/>
          </a:p>
          <a:p>
            <a:pPr marL="12700">
              <a:lnSpc>
                <a:spcPts val="4560"/>
              </a:lnSpc>
            </a:pP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dirty="0" sz="4000" spc="-1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dirty="0" sz="4000" spc="-1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000" spc="-1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Erythropoiesis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114676"/>
            <a:ext cx="10233025" cy="250952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Proteins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Globin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Mineral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heme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Hormones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Erythropoietin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(produced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Kidney,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stimulates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stem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Bone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Marrow),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Thyroxine,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Androgens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68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30">
                <a:latin typeface="Calibri"/>
                <a:cs typeface="Calibri"/>
              </a:rPr>
              <a:t>Trace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elements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Zinc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(also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important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protein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acid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metabolism),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Cobalt,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Copper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3864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083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409"/>
              </a:spcBef>
            </a:pPr>
            <a:r>
              <a:rPr dirty="0" sz="3700"/>
              <a:t>CORE</a:t>
            </a:r>
            <a:r>
              <a:rPr dirty="0" sz="3700" spc="-100"/>
              <a:t> </a:t>
            </a:r>
            <a:r>
              <a:rPr dirty="0" sz="3700" spc="-10"/>
              <a:t>CONCEPT</a:t>
            </a:r>
            <a:endParaRPr sz="3700"/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3700" spc="-20" b="0">
                <a:solidFill>
                  <a:srgbClr val="464646"/>
                </a:solidFill>
                <a:latin typeface="Calibri"/>
                <a:cs typeface="Calibri"/>
              </a:rPr>
              <a:t>Factors</a:t>
            </a:r>
            <a:r>
              <a:rPr dirty="0" sz="3700" spc="-135" b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3700" spc="-10" b="0">
                <a:solidFill>
                  <a:srgbClr val="464646"/>
                </a:solidFill>
                <a:latin typeface="Calibri"/>
                <a:cs typeface="Calibri"/>
              </a:rPr>
              <a:t>Required</a:t>
            </a:r>
            <a:r>
              <a:rPr dirty="0" sz="3700" spc="-110" b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3700" b="0">
                <a:solidFill>
                  <a:srgbClr val="464646"/>
                </a:solidFill>
                <a:latin typeface="Calibri"/>
                <a:cs typeface="Calibri"/>
              </a:rPr>
              <a:t>for</a:t>
            </a:r>
            <a:r>
              <a:rPr dirty="0" sz="3700" spc="-125" b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3700" spc="-10" b="0">
                <a:solidFill>
                  <a:srgbClr val="464646"/>
                </a:solidFill>
                <a:latin typeface="Calibri"/>
                <a:cs typeface="Calibri"/>
              </a:rPr>
              <a:t>Erythropoiesis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577700"/>
            <a:ext cx="10217150" cy="30416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Vitamins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697865" algn="l"/>
              </a:tabLst>
            </a:pPr>
            <a:r>
              <a:rPr dirty="0" sz="2400">
                <a:latin typeface="Calibri"/>
                <a:cs typeface="Calibri"/>
              </a:rPr>
              <a:t>Vit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B12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RNA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early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stage,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97865" algn="l"/>
                <a:tab pos="1972945" algn="l"/>
              </a:tabLst>
            </a:pPr>
            <a:r>
              <a:rPr dirty="0" sz="2400">
                <a:latin typeface="Calibri"/>
                <a:cs typeface="Calibri"/>
              </a:rPr>
              <a:t>Folic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acid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later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stage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endParaRPr sz="2400">
              <a:latin typeface="Calibri"/>
              <a:cs typeface="Calibri"/>
            </a:endParaRPr>
          </a:p>
          <a:p>
            <a:pPr lvl="1" marL="698500" marR="440055" indent="-228600">
              <a:lnSpc>
                <a:spcPts val="2590"/>
              </a:lnSpc>
              <a:spcBef>
                <a:spcPts val="54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Vitamin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necessary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conversion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folic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acid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folinic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acid,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enhances </a:t>
            </a:r>
            <a:r>
              <a:rPr dirty="0" sz="2400">
                <a:latin typeface="Calibri"/>
                <a:cs typeface="Calibri"/>
              </a:rPr>
              <a:t>absorption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intestine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185"/>
              </a:spcBef>
              <a:buFont typeface="Wingdings"/>
              <a:buChar char=""/>
              <a:tabLst>
                <a:tab pos="697865" algn="l"/>
              </a:tabLst>
            </a:pPr>
            <a:r>
              <a:rPr dirty="0" sz="2400">
                <a:latin typeface="Calibri"/>
                <a:cs typeface="Calibri"/>
              </a:rPr>
              <a:t>Pyridoxine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B6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useful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adjuvant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erythropoiesis</a:t>
            </a:r>
            <a:endParaRPr sz="2400">
              <a:latin typeface="Calibri"/>
              <a:cs typeface="Calibri"/>
            </a:endParaRPr>
          </a:p>
          <a:p>
            <a:pPr lvl="1" marL="698500" marR="5080" indent="-228600">
              <a:lnSpc>
                <a:spcPts val="2590"/>
              </a:lnSpc>
              <a:spcBef>
                <a:spcPts val="530"/>
              </a:spcBef>
              <a:buFont typeface="Wingdings"/>
              <a:buChar char="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Vitamin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growth,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differentiation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maintenance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integrity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epithelium,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immune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3864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8468" y="1442974"/>
            <a:ext cx="3696335" cy="426339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85"/>
              </a:spcBef>
              <a:tabLst>
                <a:tab pos="268605" algn="l"/>
              </a:tabLst>
            </a:pPr>
            <a:r>
              <a:rPr dirty="0" sz="2000" spc="1600">
                <a:latin typeface="Microsoft Sans Serif"/>
                <a:cs typeface="Microsoft Sans Serif"/>
              </a:rPr>
              <a:t>🞂</a:t>
            </a:r>
            <a:r>
              <a:rPr dirty="0" sz="2000">
                <a:latin typeface="Microsoft Sans Serif"/>
                <a:cs typeface="Microsoft Sans Serif"/>
              </a:rPr>
              <a:t>​</a:t>
            </a:r>
            <a:r>
              <a:rPr dirty="0" sz="2000" spc="355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Calibri"/>
                <a:cs typeface="Calibri"/>
              </a:rPr>
              <a:t>Normal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diet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contain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14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1270">
                <a:latin typeface="Calibri"/>
                <a:cs typeface="Calibri"/>
              </a:rPr>
              <a:t>m</a:t>
            </a:r>
            <a:r>
              <a:rPr dirty="0" sz="2000" spc="-127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iron</a:t>
            </a:r>
            <a:endParaRPr sz="2000">
              <a:latin typeface="Calibri"/>
              <a:cs typeface="Calibri"/>
            </a:endParaRPr>
          </a:p>
          <a:p>
            <a:pPr marL="268605" marR="149225" indent="-256540">
              <a:lnSpc>
                <a:spcPts val="1920"/>
              </a:lnSpc>
              <a:spcBef>
                <a:spcPts val="980"/>
              </a:spcBef>
              <a:tabLst>
                <a:tab pos="268605" algn="l"/>
              </a:tabLst>
            </a:pPr>
            <a:r>
              <a:rPr dirty="0" sz="2000" spc="1600">
                <a:solidFill>
                  <a:srgbClr val="FF0000"/>
                </a:solidFill>
                <a:latin typeface="Microsoft Sans Serif"/>
                <a:cs typeface="Microsoft Sans Serif"/>
              </a:rPr>
              <a:t>🞂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​</a:t>
            </a:r>
            <a:r>
              <a:rPr dirty="0" sz="2000" spc="37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Absorption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5-10%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30">
                <a:latin typeface="Calibri"/>
                <a:cs typeface="Calibri"/>
              </a:rPr>
              <a:t>(1</a:t>
            </a:r>
            <a:r>
              <a:rPr dirty="0" sz="2000" spc="-530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mg)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3-4%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veg</a:t>
            </a:r>
            <a:r>
              <a:rPr dirty="0" sz="2000" spc="-20">
                <a:latin typeface="Calibri"/>
                <a:cs typeface="Calibri"/>
              </a:rPr>
              <a:t> diet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40"/>
              </a:spcBef>
            </a:pPr>
            <a:r>
              <a:rPr dirty="0" sz="2000" spc="1600">
                <a:latin typeface="Microsoft Sans Serif"/>
                <a:cs typeface="Microsoft Sans Serif"/>
              </a:rPr>
              <a:t>🞂</a:t>
            </a:r>
            <a:r>
              <a:rPr dirty="0" sz="2000">
                <a:latin typeface="Microsoft Sans Serif"/>
                <a:cs typeface="Microsoft Sans Serif"/>
              </a:rPr>
              <a:t>​</a:t>
            </a:r>
            <a:r>
              <a:rPr dirty="0" sz="2000" spc="37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Calibri"/>
                <a:cs typeface="Calibri"/>
              </a:rPr>
              <a:t>Additional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daily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demand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-585">
                <a:latin typeface="Calibri"/>
                <a:cs typeface="Calibri"/>
              </a:rPr>
              <a:t>i</a:t>
            </a:r>
            <a:r>
              <a:rPr dirty="0" sz="2000" spc="-585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268605">
              <a:lnSpc>
                <a:spcPts val="2160"/>
              </a:lnSpc>
            </a:pPr>
            <a:r>
              <a:rPr dirty="0" sz="2000">
                <a:latin typeface="Calibri"/>
                <a:cs typeface="Calibri"/>
              </a:rPr>
              <a:t>early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pregnancy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2-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mg/day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000" spc="1600">
                <a:latin typeface="Microsoft Sans Serif"/>
                <a:cs typeface="Microsoft Sans Serif"/>
              </a:rPr>
              <a:t>🞂</a:t>
            </a:r>
            <a:r>
              <a:rPr dirty="0" sz="2000">
                <a:latin typeface="Microsoft Sans Serif"/>
                <a:cs typeface="Microsoft Sans Serif"/>
              </a:rPr>
              <a:t>​</a:t>
            </a:r>
            <a:r>
              <a:rPr dirty="0" sz="2000" spc="37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pregnancy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6-7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mg/day</a:t>
            </a:r>
            <a:endParaRPr sz="2000">
              <a:latin typeface="Calibri"/>
              <a:cs typeface="Calibri"/>
            </a:endParaRPr>
          </a:p>
          <a:p>
            <a:pPr marL="268605" marR="60960" indent="-256540">
              <a:lnSpc>
                <a:spcPct val="80000"/>
              </a:lnSpc>
              <a:spcBef>
                <a:spcPts val="994"/>
              </a:spcBef>
              <a:tabLst>
                <a:tab pos="268605" algn="l"/>
              </a:tabLst>
            </a:pPr>
            <a:r>
              <a:rPr dirty="0" sz="2000" spc="1600">
                <a:solidFill>
                  <a:srgbClr val="FF0000"/>
                </a:solidFill>
                <a:latin typeface="Microsoft Sans Serif"/>
                <a:cs typeface="Microsoft Sans Serif"/>
              </a:rPr>
              <a:t>🞂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​</a:t>
            </a:r>
            <a:r>
              <a:rPr dirty="0" sz="2000" spc="39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dirty="0" sz="20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daily</a:t>
            </a:r>
            <a:r>
              <a:rPr dirty="0" sz="20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supplement</a:t>
            </a:r>
            <a:r>
              <a:rPr dirty="0" sz="2000" spc="-4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40-</a:t>
            </a:r>
            <a:r>
              <a:rPr dirty="0" sz="2000" spc="-25" i="1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dirty="0" sz="2000" spc="5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260" i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spc="-1260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2000" spc="-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elemental</a:t>
            </a:r>
            <a:r>
              <a:rPr dirty="0" sz="2000" spc="-5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Calibri"/>
                <a:cs typeface="Calibri"/>
              </a:rPr>
              <a:t>required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dirty="0" sz="20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30"/>
              </a:spcBef>
            </a:pPr>
            <a:r>
              <a:rPr dirty="0" sz="2000" spc="1600">
                <a:solidFill>
                  <a:srgbClr val="FF0000"/>
                </a:solidFill>
                <a:latin typeface="Microsoft Sans Serif"/>
                <a:cs typeface="Microsoft Sans Serif"/>
              </a:rPr>
              <a:t>🞂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​</a:t>
            </a:r>
            <a:r>
              <a:rPr dirty="0" sz="2000" spc="37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Folic</a:t>
            </a:r>
            <a:r>
              <a:rPr dirty="0" sz="20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dirty="0" sz="20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requirement</a:t>
            </a:r>
            <a:r>
              <a:rPr dirty="0" sz="2000" spc="-5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000" spc="-20" i="1">
                <a:solidFill>
                  <a:srgbClr val="FF0000"/>
                </a:solidFill>
                <a:latin typeface="Calibri"/>
                <a:cs typeface="Calibri"/>
              </a:rPr>
              <a:t> also</a:t>
            </a:r>
            <a:endParaRPr sz="2000">
              <a:latin typeface="Calibri"/>
              <a:cs typeface="Calibri"/>
            </a:endParaRPr>
          </a:p>
          <a:p>
            <a:pPr marL="268605">
              <a:lnSpc>
                <a:spcPts val="2160"/>
              </a:lnSpc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dirty="0" sz="2000" spc="-5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400-600</a:t>
            </a:r>
            <a:r>
              <a:rPr dirty="0" sz="2000" spc="-6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FF0000"/>
                </a:solidFill>
                <a:latin typeface="Calibri"/>
                <a:cs typeface="Calibri"/>
              </a:rPr>
              <a:t>ug/day</a:t>
            </a:r>
            <a:endParaRPr sz="2000">
              <a:latin typeface="Calibri"/>
              <a:cs typeface="Calibri"/>
            </a:endParaRPr>
          </a:p>
          <a:p>
            <a:pPr marL="268605" marR="324485" indent="-256540">
              <a:lnSpc>
                <a:spcPts val="1920"/>
              </a:lnSpc>
              <a:spcBef>
                <a:spcPts val="980"/>
              </a:spcBef>
              <a:tabLst>
                <a:tab pos="268605" algn="l"/>
              </a:tabLst>
            </a:pPr>
            <a:r>
              <a:rPr dirty="0" sz="2000" spc="1600">
                <a:latin typeface="Microsoft Sans Serif"/>
                <a:cs typeface="Microsoft Sans Serif"/>
              </a:rPr>
              <a:t>🞂</a:t>
            </a:r>
            <a:r>
              <a:rPr dirty="0" sz="2000">
                <a:latin typeface="Microsoft Sans Serif"/>
                <a:cs typeface="Microsoft Sans Serif"/>
              </a:rPr>
              <a:t>​</a:t>
            </a:r>
            <a:r>
              <a:rPr dirty="0" sz="2000" spc="37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strict</a:t>
            </a:r>
            <a:r>
              <a:rPr dirty="0" sz="2000" spc="-10">
                <a:latin typeface="Calibri"/>
                <a:cs typeface="Calibri"/>
              </a:rPr>
              <a:t> vegetarians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455">
                <a:latin typeface="Calibri"/>
                <a:cs typeface="Calibri"/>
              </a:rPr>
              <a:t>1</a:t>
            </a:r>
            <a:r>
              <a:rPr dirty="0" sz="2000" spc="-455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 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deficient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768083" y="25907"/>
            <a:ext cx="5424170" cy="6624320"/>
            <a:chOff x="6768083" y="25907"/>
            <a:chExt cx="5424170" cy="6624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083" y="708163"/>
              <a:ext cx="5389368" cy="59420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8915" y="25907"/>
              <a:ext cx="1053083" cy="9936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384174"/>
            <a:ext cx="3721735" cy="835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345">
              <a:lnSpc>
                <a:spcPts val="3190"/>
              </a:lnSpc>
              <a:spcBef>
                <a:spcPts val="95"/>
              </a:spcBef>
            </a:pPr>
            <a:r>
              <a:rPr dirty="0" sz="2800"/>
              <a:t>CORE</a:t>
            </a:r>
            <a:r>
              <a:rPr dirty="0" sz="2800" spc="-30"/>
              <a:t> </a:t>
            </a:r>
            <a:r>
              <a:rPr dirty="0" sz="2800" spc="-10"/>
              <a:t>CONCEPT</a:t>
            </a:r>
            <a:endParaRPr sz="2800"/>
          </a:p>
          <a:p>
            <a:pPr marL="12700">
              <a:lnSpc>
                <a:spcPts val="3190"/>
              </a:lnSpc>
            </a:pPr>
            <a:r>
              <a:rPr dirty="0" sz="2800" spc="-25" b="0">
                <a:solidFill>
                  <a:srgbClr val="000000"/>
                </a:solidFill>
                <a:latin typeface="Calibri"/>
                <a:cs typeface="Calibri"/>
              </a:rPr>
              <a:t>Pharmaco-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kinetics</a:t>
            </a:r>
            <a:r>
              <a:rPr dirty="0" sz="2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0">
                <a:solidFill>
                  <a:srgbClr val="000000"/>
                </a:solidFill>
                <a:latin typeface="Calibri"/>
                <a:cs typeface="Calibri"/>
              </a:rPr>
              <a:t>Iron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35" rIns="0" bIns="0" rtlCol="0" vert="horz">
            <a:spAutoFit/>
          </a:bodyPr>
          <a:lstStyle/>
          <a:p>
            <a:pPr marL="139065">
              <a:lnSpc>
                <a:spcPts val="3695"/>
              </a:lnSpc>
              <a:spcBef>
                <a:spcPts val="105"/>
              </a:spcBef>
            </a:pPr>
            <a:r>
              <a:rPr dirty="0"/>
              <a:t>CORE</a:t>
            </a:r>
            <a:r>
              <a:rPr dirty="0" spc="-40"/>
              <a:t> </a:t>
            </a:r>
            <a:r>
              <a:rPr dirty="0" spc="-10"/>
              <a:t>CONCEPT</a:t>
            </a:r>
          </a:p>
          <a:p>
            <a:pPr marL="139065">
              <a:lnSpc>
                <a:spcPts val="513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dirty="0" sz="4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8548"/>
            <a:ext cx="8848090" cy="42411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latin typeface="Calibri"/>
                <a:cs typeface="Calibri"/>
              </a:rPr>
              <a:t>NUTRITIONAL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1050290" indent="-1037590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1050290" algn="l"/>
              </a:tabLst>
            </a:pPr>
            <a:r>
              <a:rPr dirty="0" sz="2800">
                <a:latin typeface="Calibri"/>
                <a:cs typeface="Calibri"/>
              </a:rPr>
              <a:t>Iron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1130935" indent="-1118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130935" algn="l"/>
              </a:tabLst>
            </a:pPr>
            <a:r>
              <a:rPr dirty="0" sz="2800">
                <a:latin typeface="Calibri"/>
                <a:cs typeface="Calibri"/>
              </a:rPr>
              <a:t>Folic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Acid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1130935" indent="-1118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1130935" algn="l"/>
              </a:tabLst>
            </a:pPr>
            <a:r>
              <a:rPr dirty="0" sz="2800">
                <a:latin typeface="Calibri"/>
                <a:cs typeface="Calibri"/>
              </a:rPr>
              <a:t>Vitamen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B12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800" spc="-5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Heamoglobinopathies/Heamolytic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Anemia</a:t>
            </a:r>
            <a:endParaRPr sz="2800">
              <a:latin typeface="Calibri"/>
              <a:cs typeface="Calibri"/>
            </a:endParaRPr>
          </a:p>
          <a:p>
            <a:pPr marL="646430" indent="-633730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646430" algn="l"/>
              </a:tabLst>
            </a:pPr>
            <a:r>
              <a:rPr dirty="0" sz="2800">
                <a:latin typeface="Calibri"/>
                <a:cs typeface="Calibri"/>
              </a:rPr>
              <a:t>Thalassemia,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sickle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cell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disorder,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321945" algn="l"/>
              </a:tabLst>
            </a:pPr>
            <a:r>
              <a:rPr dirty="0" sz="2800" spc="-10">
                <a:latin typeface="Calibri"/>
                <a:cs typeface="Calibri"/>
              </a:rPr>
              <a:t>RARE;-</a:t>
            </a:r>
            <a:endParaRPr sz="2800">
              <a:latin typeface="Calibri"/>
              <a:cs typeface="Calibri"/>
            </a:endParaRPr>
          </a:p>
          <a:p>
            <a:pPr marL="727075" indent="-71437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727075" algn="l"/>
              </a:tabLst>
            </a:pPr>
            <a:r>
              <a:rPr dirty="0" sz="2800">
                <a:latin typeface="Calibri"/>
                <a:cs typeface="Calibri"/>
              </a:rPr>
              <a:t>Aplastic,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Leukemia,Lymphoma,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Autoimmune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heamolytic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25907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843" y="426465"/>
            <a:ext cx="4049395" cy="9531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/>
              <a:t>VERTICAL</a:t>
            </a:r>
            <a:r>
              <a:rPr dirty="0" spc="-55"/>
              <a:t> </a:t>
            </a:r>
            <a:r>
              <a:rPr dirty="0" spc="-30"/>
              <a:t>INTEGRATION</a:t>
            </a:r>
          </a:p>
          <a:p>
            <a:pPr marL="12700">
              <a:lnSpc>
                <a:spcPts val="3650"/>
              </a:lnSpc>
            </a:pP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Iron</a:t>
            </a:r>
            <a:r>
              <a:rPr dirty="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Deficiency</a:t>
            </a:r>
            <a:r>
              <a:rPr dirty="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6544" y="1491742"/>
            <a:ext cx="9166225" cy="4180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Clinical</a:t>
            </a:r>
            <a:r>
              <a:rPr dirty="0" sz="2800" spc="-1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Features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800">
              <a:latin typeface="Calibri"/>
              <a:cs typeface="Calibri"/>
            </a:endParaRPr>
          </a:p>
          <a:p>
            <a:pPr marL="118745" indent="-117475">
              <a:lnSpc>
                <a:spcPct val="100000"/>
              </a:lnSpc>
              <a:buSzPct val="93750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latin typeface="Calibri"/>
                <a:cs typeface="Calibri"/>
              </a:rPr>
              <a:t>Depends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severity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  <a:p>
            <a:pPr marL="12700" marR="5080" indent="-11430">
              <a:lnSpc>
                <a:spcPts val="2590"/>
              </a:lnSpc>
              <a:spcBef>
                <a:spcPts val="1035"/>
              </a:spcBef>
              <a:buSzPct val="93750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dirty="0" sz="24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dirty="0" sz="24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adolescent,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multiple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pregnancy,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socio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economic status</a:t>
            </a:r>
            <a:endParaRPr sz="2400">
              <a:latin typeface="Calibri"/>
              <a:cs typeface="Calibri"/>
            </a:endParaRPr>
          </a:p>
          <a:p>
            <a:pPr marL="118745" indent="-117475">
              <a:lnSpc>
                <a:spcPct val="100000"/>
              </a:lnSpc>
              <a:spcBef>
                <a:spcPts val="690"/>
              </a:spcBef>
              <a:buSzPct val="93750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Mild</a:t>
            </a:r>
            <a:r>
              <a:rPr dirty="0" sz="24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anemic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asymptomatic</a:t>
            </a:r>
            <a:endParaRPr sz="2400">
              <a:latin typeface="Calibri"/>
              <a:cs typeface="Calibri"/>
            </a:endParaRPr>
          </a:p>
          <a:p>
            <a:pPr marL="12700" marR="283845" indent="-11430">
              <a:lnSpc>
                <a:spcPts val="2590"/>
              </a:lnSpc>
              <a:spcBef>
                <a:spcPts val="1035"/>
              </a:spcBef>
              <a:buSzPct val="93750"/>
              <a:buFont typeface="Arial MT"/>
              <a:buChar char="•"/>
              <a:tabLst>
                <a:tab pos="118745" algn="l"/>
                <a:tab pos="2875280" algn="l"/>
              </a:tabLst>
            </a:pP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Moderate-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pallor,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weakness,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fatigue,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dyspnea,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palpitation, </a:t>
            </a:r>
            <a:r>
              <a:rPr dirty="0" sz="2400">
                <a:latin typeface="Calibri"/>
                <a:cs typeface="Calibri"/>
              </a:rPr>
              <a:t>poor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performance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118745" indent="-117475">
              <a:lnSpc>
                <a:spcPts val="2735"/>
              </a:lnSpc>
              <a:spcBef>
                <a:spcPts val="670"/>
              </a:spcBef>
              <a:buSzPct val="93750"/>
              <a:buFont typeface="Arial MT"/>
              <a:buChar char="•"/>
              <a:tabLst>
                <a:tab pos="118745" algn="l"/>
              </a:tabLst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Severe</a:t>
            </a:r>
            <a:r>
              <a:rPr dirty="0" sz="24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palpitation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breathlessness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later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heart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381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35" rIns="0" bIns="0" rtlCol="0" vert="horz">
            <a:spAutoFit/>
          </a:bodyPr>
          <a:lstStyle/>
          <a:p>
            <a:pPr marL="139065">
              <a:lnSpc>
                <a:spcPts val="3695"/>
              </a:lnSpc>
              <a:spcBef>
                <a:spcPts val="105"/>
              </a:spcBef>
            </a:pPr>
            <a:r>
              <a:rPr dirty="0"/>
              <a:t>VERTICAL</a:t>
            </a:r>
            <a:r>
              <a:rPr dirty="0" spc="-40"/>
              <a:t> </a:t>
            </a:r>
            <a:r>
              <a:rPr dirty="0" spc="-25"/>
              <a:t>INTEGRATION</a:t>
            </a:r>
          </a:p>
          <a:p>
            <a:pPr marL="12700">
              <a:lnSpc>
                <a:spcPts val="513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SIGNS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07918"/>
            <a:ext cx="9805670" cy="283908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Signs</a:t>
            </a:r>
            <a:r>
              <a:rPr dirty="0" sz="2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pallor,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tachycardia,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tachypnea,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crepts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lung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bases,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hepato-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splenomegaly,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pitting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edema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abdominal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wall,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facial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puffiness,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raised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JVP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legs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swelling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feet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665" algn="l"/>
                <a:tab pos="1214120" algn="l"/>
              </a:tabLst>
            </a:pPr>
            <a:r>
              <a:rPr dirty="0" sz="2800" spc="-10">
                <a:latin typeface="Calibri"/>
                <a:cs typeface="Calibri"/>
              </a:rPr>
              <a:t>Heart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murmur(ejection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systolic)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mitral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area,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Glossitis,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stomatitis,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cheilosis,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brittle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hair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33528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769"/>
            <a:ext cx="4660265" cy="1068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6205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VERTICAL</a:t>
            </a:r>
            <a:r>
              <a:rPr dirty="0" sz="3600" spc="-130"/>
              <a:t> </a:t>
            </a:r>
            <a:r>
              <a:rPr dirty="0" sz="3600" spc="-25"/>
              <a:t>INTEGRATION</a:t>
            </a:r>
            <a:endParaRPr sz="3600"/>
          </a:p>
          <a:p>
            <a:pPr marL="12700">
              <a:lnSpc>
                <a:spcPts val="4105"/>
              </a:lnSpc>
            </a:pP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Megaloblastic</a:t>
            </a:r>
            <a:r>
              <a:rPr dirty="0" sz="36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9719" y="1451317"/>
            <a:ext cx="7959725" cy="3352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Either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  <a:tab pos="690880" algn="l"/>
              </a:tabLst>
            </a:pPr>
            <a:r>
              <a:rPr dirty="0" sz="2800" spc="-25">
                <a:latin typeface="Calibri"/>
                <a:cs typeface="Calibri"/>
              </a:rPr>
              <a:t>1)</a:t>
            </a:r>
            <a:r>
              <a:rPr dirty="0" sz="2800">
                <a:latin typeface="Calibri"/>
                <a:cs typeface="Calibri"/>
              </a:rPr>
              <a:t>	Folic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acid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  <a:tab pos="690880" algn="l"/>
              </a:tabLst>
            </a:pPr>
            <a:r>
              <a:rPr dirty="0" sz="2800" spc="-25">
                <a:latin typeface="Calibri"/>
                <a:cs typeface="Calibri"/>
              </a:rPr>
              <a:t>2)</a:t>
            </a:r>
            <a:r>
              <a:rPr dirty="0" sz="2800">
                <a:latin typeface="Calibri"/>
                <a:cs typeface="Calibri"/>
              </a:rPr>
              <a:t>	vitamin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B12.</a:t>
            </a:r>
            <a:endParaRPr sz="2800">
              <a:latin typeface="Calibri"/>
              <a:cs typeface="Calibri"/>
            </a:endParaRPr>
          </a:p>
          <a:p>
            <a:pPr marL="240029" marR="478790" indent="-227329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During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Pregnancy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megaloblastic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nearly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always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folate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deficiency,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vit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B12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high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storage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body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tissues.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developing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countries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prevalence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around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30%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62484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0">
                <a:solidFill>
                  <a:srgbClr val="000000"/>
                </a:solidFill>
                <a:latin typeface="Arial Black"/>
                <a:cs typeface="Arial Black"/>
              </a:rPr>
              <a:t>Anemia</a:t>
            </a:r>
            <a:r>
              <a:rPr dirty="0" sz="5400" spc="-15" b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dirty="0" sz="5400" b="0">
                <a:solidFill>
                  <a:srgbClr val="000000"/>
                </a:solidFill>
                <a:latin typeface="Arial Black"/>
                <a:cs typeface="Arial Black"/>
              </a:rPr>
              <a:t>in</a:t>
            </a:r>
            <a:r>
              <a:rPr dirty="0" sz="5400" spc="-5" b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dirty="0" sz="5400" spc="-10" b="0">
                <a:solidFill>
                  <a:srgbClr val="000000"/>
                </a:solidFill>
                <a:latin typeface="Arial Black"/>
                <a:cs typeface="Arial Black"/>
              </a:rPr>
              <a:t>Pregnancy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785" y="3421890"/>
            <a:ext cx="3272154" cy="1149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136500"/>
              </a:lnSpc>
              <a:spcBef>
                <a:spcPts val="110"/>
              </a:spcBef>
            </a:pPr>
            <a:r>
              <a:rPr dirty="0" sz="1800" spc="-45">
                <a:latin typeface="Calibri"/>
                <a:cs typeface="Calibri"/>
              </a:rPr>
              <a:t>Dr.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MUHAMMAD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ARIF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(AP) </a:t>
            </a:r>
            <a:r>
              <a:rPr dirty="0" sz="1800">
                <a:latin typeface="Calibri"/>
                <a:cs typeface="Calibri"/>
              </a:rPr>
              <a:t>MEDICINE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DEPARTMENT RAWALPINDI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747" y="762000"/>
            <a:ext cx="1746503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129" rIns="0" bIns="0" rtlCol="0" vert="horz">
            <a:spAutoFit/>
          </a:bodyPr>
          <a:lstStyle/>
          <a:p>
            <a:pPr marL="100330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SPIRAL</a:t>
            </a:r>
            <a:r>
              <a:rPr dirty="0" sz="3600" spc="-105"/>
              <a:t> </a:t>
            </a:r>
            <a:r>
              <a:rPr dirty="0" sz="3600" spc="-10"/>
              <a:t>INTEGRATION</a:t>
            </a:r>
            <a:endParaRPr sz="3600"/>
          </a:p>
          <a:p>
            <a:pPr marL="1003300">
              <a:lnSpc>
                <a:spcPts val="4105"/>
              </a:lnSpc>
            </a:pP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FOLIC</a:t>
            </a:r>
            <a:r>
              <a:rPr dirty="0" sz="3600" spc="-10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3600" spc="-10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DEFICIENCY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2048383"/>
            <a:ext cx="7842884" cy="33782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1905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daily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requirement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folic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acid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increases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400ug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pregnant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800ug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Pregnant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CAUSES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AutoNum type="romanLcPeriod"/>
              <a:tabLst>
                <a:tab pos="240665" algn="l"/>
              </a:tabLst>
            </a:pPr>
            <a:r>
              <a:rPr dirty="0" sz="1400">
                <a:latin typeface="Calibri"/>
                <a:cs typeface="Calibri"/>
              </a:rPr>
              <a:t>Dietary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deficiency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825"/>
              </a:spcBef>
              <a:buAutoNum type="romanLcPeriod"/>
              <a:tabLst>
                <a:tab pos="239395" algn="l"/>
              </a:tabLst>
            </a:pPr>
            <a:r>
              <a:rPr dirty="0" sz="1400">
                <a:latin typeface="Calibri"/>
                <a:cs typeface="Calibri"/>
              </a:rPr>
              <a:t>Poor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absorption</a:t>
            </a:r>
            <a:endParaRPr sz="1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844"/>
              </a:spcBef>
              <a:buAutoNum type="romanLcPeriod"/>
              <a:tabLst>
                <a:tab pos="239395" algn="l"/>
              </a:tabLst>
            </a:pPr>
            <a:r>
              <a:rPr dirty="0" sz="1400" spc="-10">
                <a:latin typeface="Calibri"/>
                <a:cs typeface="Calibri"/>
              </a:rPr>
              <a:t>Increased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Demand</a:t>
            </a:r>
            <a:endParaRPr sz="1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25"/>
              </a:spcBef>
              <a:buAutoNum type="romanLcPeriod"/>
              <a:tabLst>
                <a:tab pos="240029" algn="l"/>
              </a:tabLst>
            </a:pPr>
            <a:r>
              <a:rPr dirty="0" sz="1400">
                <a:latin typeface="Calibri"/>
                <a:cs typeface="Calibri"/>
              </a:rPr>
              <a:t>Poor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utilization</a:t>
            </a:r>
            <a:endParaRPr sz="1400">
              <a:latin typeface="Calibri"/>
              <a:cs typeface="Calibri"/>
            </a:endParaRPr>
          </a:p>
          <a:p>
            <a:pPr lvl="1"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 b="1">
                <a:latin typeface="Calibri"/>
                <a:cs typeface="Calibri"/>
              </a:rPr>
              <a:t>CLINICAL</a:t>
            </a:r>
            <a:r>
              <a:rPr dirty="0" sz="1800" spc="-10" b="1">
                <a:latin typeface="Calibri"/>
                <a:cs typeface="Calibri"/>
              </a:rPr>
              <a:t> FEATURES</a:t>
            </a:r>
            <a:endParaRPr sz="1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40029" algn="l"/>
              </a:tabLst>
            </a:pPr>
            <a:r>
              <a:rPr dirty="0" sz="1400">
                <a:latin typeface="Calibri"/>
                <a:cs typeface="Calibri"/>
              </a:rPr>
              <a:t>Mostly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Asymptomatic</a:t>
            </a:r>
            <a:endParaRPr sz="1400">
              <a:latin typeface="Calibri"/>
              <a:cs typeface="Calibri"/>
            </a:endParaRPr>
          </a:p>
          <a:p>
            <a:pPr marL="240029" indent="-227329">
              <a:lnSpc>
                <a:spcPts val="1595"/>
              </a:lnSpc>
              <a:spcBef>
                <a:spcPts val="830"/>
              </a:spcBef>
              <a:buAutoNum type="arabicPeriod"/>
              <a:tabLst>
                <a:tab pos="240029" algn="l"/>
              </a:tabLst>
            </a:pPr>
            <a:r>
              <a:rPr dirty="0" sz="1400">
                <a:latin typeface="Calibri"/>
                <a:cs typeface="Calibri"/>
              </a:rPr>
              <a:t>Nausea,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Vomiting 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Diarrhea,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loss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appetite,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Soreness,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tongue,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unexplained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fever, </a:t>
            </a:r>
            <a:r>
              <a:rPr dirty="0" sz="1400" spc="-10">
                <a:latin typeface="Calibri"/>
                <a:cs typeface="Calibri"/>
              </a:rPr>
              <a:t>breathlessness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dirty="0" sz="1400">
                <a:latin typeface="Calibri"/>
                <a:cs typeface="Calibri"/>
              </a:rPr>
              <a:t>when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symptomatic.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9771" y="35051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2791" rIns="0" bIns="0" rtlCol="0" vert="horz">
            <a:spAutoFit/>
          </a:bodyPr>
          <a:lstStyle/>
          <a:p>
            <a:pPr marL="39370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SPIRAL</a:t>
            </a:r>
            <a:r>
              <a:rPr dirty="0" sz="3600" spc="-105"/>
              <a:t> </a:t>
            </a:r>
            <a:r>
              <a:rPr dirty="0" sz="3600" spc="-10"/>
              <a:t>INTEGRATION</a:t>
            </a:r>
            <a:endParaRPr sz="3600"/>
          </a:p>
          <a:p>
            <a:pPr marL="393700">
              <a:lnSpc>
                <a:spcPts val="4105"/>
              </a:lnSpc>
            </a:pPr>
            <a:r>
              <a:rPr dirty="0" sz="3600" spc="-25" b="0">
                <a:solidFill>
                  <a:srgbClr val="000000"/>
                </a:solidFill>
                <a:latin typeface="Calibri"/>
                <a:cs typeface="Calibri"/>
              </a:rPr>
              <a:t>VITAMIN</a:t>
            </a:r>
            <a:r>
              <a:rPr dirty="0" sz="3600" spc="-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B12</a:t>
            </a:r>
            <a:r>
              <a:rPr dirty="0" sz="36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DEFICIENCY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2015769"/>
            <a:ext cx="7919720" cy="3223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40665" algn="l"/>
              </a:tabLst>
            </a:pPr>
            <a:r>
              <a:rPr dirty="0" sz="2800" spc="-10">
                <a:latin typeface="Calibri"/>
                <a:cs typeface="Calibri"/>
              </a:rPr>
              <a:t>Synthesized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certain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microorganisms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animals,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ts val="3190"/>
              </a:lnSpc>
              <a:spcBef>
                <a:spcPts val="675"/>
              </a:spcBef>
              <a:buFont typeface="Wingdings"/>
              <a:buChar char=""/>
              <a:tabLst>
                <a:tab pos="240665" algn="l"/>
              </a:tabLst>
            </a:pPr>
            <a:r>
              <a:rPr dirty="0" sz="2800">
                <a:latin typeface="Calibri"/>
                <a:cs typeface="Calibri"/>
              </a:rPr>
              <a:t>SO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humans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are</a:t>
            </a:r>
            <a:r>
              <a:rPr dirty="0" sz="2800" spc="-6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ultimately</a:t>
            </a:r>
            <a:r>
              <a:rPr dirty="0" sz="2800" spc="-5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dependent</a:t>
            </a:r>
            <a:r>
              <a:rPr dirty="0" sz="2800" spc="-4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on</a:t>
            </a:r>
            <a:r>
              <a:rPr dirty="0" sz="2800" spc="-5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these</a:t>
            </a:r>
            <a:r>
              <a:rPr dirty="0" sz="2800" spc="-4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source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i="1">
                <a:latin typeface="Calibri"/>
                <a:cs typeface="Calibri"/>
              </a:rPr>
              <a:t>i.e</a:t>
            </a:r>
            <a:r>
              <a:rPr dirty="0" sz="2800" spc="-3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meat,</a:t>
            </a:r>
            <a:r>
              <a:rPr dirty="0" sz="2800" spc="-1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fish,</a:t>
            </a:r>
            <a:r>
              <a:rPr dirty="0" sz="2800" spc="-3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eggs,</a:t>
            </a:r>
            <a:r>
              <a:rPr dirty="0" sz="2800" spc="-2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and</a:t>
            </a:r>
            <a:r>
              <a:rPr dirty="0" sz="2800" spc="-2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milk</a:t>
            </a:r>
            <a:r>
              <a:rPr dirty="0" sz="2800" spc="-2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but</a:t>
            </a:r>
            <a:r>
              <a:rPr dirty="0" sz="2800" spc="-3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not</a:t>
            </a:r>
            <a:r>
              <a:rPr dirty="0" sz="2800" spc="-3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in</a:t>
            </a:r>
            <a:r>
              <a:rPr dirty="0" sz="2800" spc="-3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plants.</a:t>
            </a:r>
            <a:endParaRPr sz="2800">
              <a:latin typeface="Calibri"/>
              <a:cs typeface="Calibri"/>
            </a:endParaRPr>
          </a:p>
          <a:p>
            <a:pPr marL="241300" marR="917575" indent="-228600">
              <a:lnSpc>
                <a:spcPts val="3020"/>
              </a:lnSpc>
              <a:spcBef>
                <a:spcPts val="104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Non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pregnant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levels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205-</a:t>
            </a:r>
            <a:r>
              <a:rPr dirty="0" sz="2800">
                <a:latin typeface="Calibri"/>
                <a:cs typeface="Calibri"/>
              </a:rPr>
              <a:t>1025ug/l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fall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20- </a:t>
            </a:r>
            <a:r>
              <a:rPr dirty="0" sz="2800">
                <a:latin typeface="Calibri"/>
                <a:cs typeface="Calibri"/>
              </a:rPr>
              <a:t>510ug/l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term.</a:t>
            </a:r>
            <a:endParaRPr sz="2800">
              <a:latin typeface="Calibri"/>
              <a:cs typeface="Calibri"/>
            </a:endParaRPr>
          </a:p>
          <a:p>
            <a:pPr marL="241300" marR="926465" indent="-228600">
              <a:lnSpc>
                <a:spcPts val="302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Deficiency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usually</a:t>
            </a:r>
            <a:r>
              <a:rPr dirty="0" sz="2800" spc="-6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associated</a:t>
            </a:r>
            <a:r>
              <a:rPr dirty="0" sz="2800" spc="-75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with</a:t>
            </a:r>
            <a:r>
              <a:rPr dirty="0" sz="2800" spc="-5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pernicious </a:t>
            </a:r>
            <a:r>
              <a:rPr dirty="0" sz="2800" i="1">
                <a:latin typeface="Calibri"/>
                <a:cs typeface="Calibri"/>
              </a:rPr>
              <a:t>anemia</a:t>
            </a:r>
            <a:r>
              <a:rPr dirty="0" sz="2800" spc="-4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and</a:t>
            </a:r>
            <a:r>
              <a:rPr dirty="0" sz="2800" spc="-4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tropical</a:t>
            </a:r>
            <a:r>
              <a:rPr dirty="0" sz="2800" spc="-4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sprue</a:t>
            </a:r>
            <a:r>
              <a:rPr dirty="0" sz="2800" spc="-1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457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VERTICAL</a:t>
            </a:r>
            <a:r>
              <a:rPr dirty="0" sz="3600" spc="-130"/>
              <a:t> </a:t>
            </a:r>
            <a:r>
              <a:rPr dirty="0" sz="3600" spc="-25"/>
              <a:t>INTEGRATION</a:t>
            </a:r>
            <a:endParaRPr sz="3600"/>
          </a:p>
          <a:p>
            <a:pPr marL="12700">
              <a:lnSpc>
                <a:spcPts val="4105"/>
              </a:lnSpc>
            </a:pP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Investigation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0739" y="1684003"/>
            <a:ext cx="9613265" cy="431292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316865" indent="-22796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316865" algn="l"/>
              </a:tabLst>
            </a:pPr>
            <a:r>
              <a:rPr dirty="0" sz="2400">
                <a:latin typeface="Calibri"/>
                <a:cs typeface="Calibri"/>
              </a:rPr>
              <a:t>Severity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Hb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Haematocrit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2000" spc="3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CBC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marL="1117600" indent="-102870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 MT"/>
              <a:buChar char="•"/>
              <a:tabLst>
                <a:tab pos="1117600" algn="l"/>
              </a:tabLst>
            </a:pP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dirty="0" baseline="25641" sz="1950" b="1" i="1">
                <a:solidFill>
                  <a:srgbClr val="00AF50"/>
                </a:solidFill>
                <a:latin typeface="Calibri"/>
                <a:cs typeface="Calibri"/>
              </a:rPr>
              <a:t>ST</a:t>
            </a:r>
            <a:r>
              <a:rPr dirty="0" baseline="25641" sz="1950" spc="217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visit,</a:t>
            </a:r>
            <a:r>
              <a:rPr dirty="0" sz="20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28-30</a:t>
            </a:r>
            <a:r>
              <a:rPr dirty="0" sz="2000" spc="-2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weeks</a:t>
            </a:r>
            <a:r>
              <a:rPr dirty="0" sz="2000" spc="-1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dirty="0" sz="2000" spc="-1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36</a:t>
            </a:r>
            <a:r>
              <a:rPr dirty="0" sz="2000" spc="-3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AF50"/>
                </a:solidFill>
                <a:latin typeface="Calibri"/>
                <a:cs typeface="Calibri"/>
              </a:rPr>
              <a:t>weeks</a:t>
            </a:r>
            <a:endParaRPr sz="2000">
              <a:latin typeface="Calibri"/>
              <a:cs typeface="Calibri"/>
            </a:endParaRPr>
          </a:p>
          <a:p>
            <a:pPr marL="316865" indent="-22796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16865" algn="l"/>
                <a:tab pos="6120765" algn="l"/>
              </a:tabLst>
            </a:pPr>
            <a:r>
              <a:rPr dirty="0" sz="2400" spc="-10">
                <a:latin typeface="Calibri"/>
                <a:cs typeface="Calibri"/>
              </a:rPr>
              <a:t>Type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b="1" i="1">
                <a:solidFill>
                  <a:srgbClr val="E97031"/>
                </a:solidFill>
                <a:latin typeface="Calibri"/>
                <a:cs typeface="Calibri"/>
              </a:rPr>
              <a:t>Pheripheral</a:t>
            </a:r>
            <a:r>
              <a:rPr dirty="0" sz="2400" spc="-40" b="1" i="1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E97031"/>
                </a:solidFill>
                <a:latin typeface="Calibri"/>
                <a:cs typeface="Calibri"/>
              </a:rPr>
              <a:t>film</a:t>
            </a:r>
            <a:r>
              <a:rPr dirty="0" sz="2400" spc="-25" b="1" i="1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E97031"/>
                </a:solidFill>
                <a:latin typeface="Calibri"/>
                <a:cs typeface="Calibri"/>
              </a:rPr>
              <a:t>and</a:t>
            </a:r>
            <a:r>
              <a:rPr dirty="0" sz="2400" spc="-50" b="1" i="1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E97031"/>
                </a:solidFill>
                <a:latin typeface="Calibri"/>
                <a:cs typeface="Calibri"/>
              </a:rPr>
              <a:t>Retics</a:t>
            </a:r>
            <a:r>
              <a:rPr dirty="0" sz="2400" b="1" i="1">
                <a:solidFill>
                  <a:srgbClr val="E97031"/>
                </a:solidFill>
                <a:latin typeface="Calibri"/>
                <a:cs typeface="Calibri"/>
              </a:rPr>
              <a:t>	</a:t>
            </a:r>
            <a:r>
              <a:rPr dirty="0" sz="2400" spc="-50" b="1" i="1">
                <a:solidFill>
                  <a:srgbClr val="E97031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003300" marR="3328670" indent="-710565">
              <a:lnSpc>
                <a:spcPts val="2270"/>
              </a:lnSpc>
              <a:spcBef>
                <a:spcPts val="1295"/>
              </a:spcBef>
            </a:pPr>
            <a:r>
              <a:rPr dirty="0" sz="2000">
                <a:latin typeface="Calibri"/>
                <a:cs typeface="Calibri"/>
              </a:rPr>
              <a:t>microcytic,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macrocytic,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dimorphic,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normocytic,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hemolytic, pancytopenia</a:t>
            </a:r>
            <a:endParaRPr sz="2000">
              <a:latin typeface="Calibri"/>
              <a:cs typeface="Calibri"/>
            </a:endParaRPr>
          </a:p>
          <a:p>
            <a:pPr marL="316230" marR="68580" indent="-227965">
              <a:lnSpc>
                <a:spcPts val="2590"/>
              </a:lnSpc>
              <a:spcBef>
                <a:spcPts val="965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 sz="2400" i="1">
                <a:latin typeface="Calibri"/>
                <a:cs typeface="Calibri"/>
              </a:rPr>
              <a:t>Bone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marrow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activity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reticulocyte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0.2-</a:t>
            </a:r>
            <a:r>
              <a:rPr dirty="0" sz="2400">
                <a:latin typeface="Calibri"/>
                <a:cs typeface="Calibri"/>
              </a:rPr>
              <a:t>2%),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higher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marrow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activity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lvl="1" marL="774700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774700" algn="l"/>
              </a:tabLst>
            </a:pPr>
            <a:r>
              <a:rPr dirty="0" sz="1900">
                <a:latin typeface="Calibri"/>
                <a:cs typeface="Calibri"/>
              </a:rPr>
              <a:t>Hemolytic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anemia</a:t>
            </a:r>
            <a:endParaRPr sz="1900">
              <a:latin typeface="Calibri"/>
              <a:cs typeface="Calibri"/>
            </a:endParaRPr>
          </a:p>
          <a:p>
            <a:pPr lvl="1" marL="7747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774700" algn="l"/>
              </a:tabLst>
            </a:pPr>
            <a:r>
              <a:rPr dirty="0" sz="1900">
                <a:latin typeface="Calibri"/>
                <a:cs typeface="Calibri"/>
              </a:rPr>
              <a:t>Following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acute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blood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loss</a:t>
            </a:r>
            <a:endParaRPr sz="1900">
              <a:latin typeface="Calibri"/>
              <a:cs typeface="Calibri"/>
            </a:endParaRPr>
          </a:p>
          <a:p>
            <a:pPr lvl="1" marL="7747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774700" algn="l"/>
              </a:tabLst>
            </a:pPr>
            <a:r>
              <a:rPr dirty="0" sz="1900">
                <a:latin typeface="Calibri"/>
                <a:cs typeface="Calibri"/>
              </a:rPr>
              <a:t>Iron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def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anemia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treatment</a:t>
            </a:r>
            <a:endParaRPr sz="1900">
              <a:latin typeface="Calibri"/>
              <a:cs typeface="Calibri"/>
            </a:endParaRPr>
          </a:p>
          <a:p>
            <a:pPr marL="316230" indent="-227329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16230" algn="l"/>
              </a:tabLst>
            </a:pPr>
            <a:r>
              <a:rPr dirty="0" sz="2400">
                <a:latin typeface="Calibri"/>
                <a:cs typeface="Calibri"/>
              </a:rPr>
              <a:t>Cause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various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investigations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33528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504949"/>
            <a:ext cx="4138929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5080" indent="-228600">
              <a:lnSpc>
                <a:spcPts val="1730"/>
              </a:lnSpc>
              <a:spcBef>
                <a:spcPts val="3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Normal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smear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Normocytic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(Normal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size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RBC), normochromic </a:t>
            </a:r>
            <a:r>
              <a:rPr dirty="0" sz="1600">
                <a:latin typeface="Calibri"/>
                <a:cs typeface="Calibri"/>
              </a:rPr>
              <a:t>(Normal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colour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RBC)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2070049"/>
            <a:ext cx="4846320" cy="27876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marR="5080" indent="-228600">
              <a:lnSpc>
                <a:spcPts val="1730"/>
              </a:lnSpc>
              <a:spcBef>
                <a:spcPts val="3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Iron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deficiency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Microcytic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(small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RBC),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hypochromic </a:t>
            </a:r>
            <a:r>
              <a:rPr dirty="0" sz="1600">
                <a:latin typeface="Calibri"/>
                <a:cs typeface="Calibri"/>
              </a:rPr>
              <a:t>(pale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RBC),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anisocytosis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(variation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size),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poikilocytosis </a:t>
            </a:r>
            <a:r>
              <a:rPr dirty="0" sz="1600">
                <a:latin typeface="Calibri"/>
                <a:cs typeface="Calibri"/>
              </a:rPr>
              <a:t>(variation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shape),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without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target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cells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Malarial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parasites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seen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Aplastic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anemia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shows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low/no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counts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Sickle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cells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demonstrated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 spc="-30">
                <a:latin typeface="Calibri"/>
                <a:cs typeface="Calibri"/>
              </a:rPr>
              <a:t>Toxic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granules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seen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Abnormal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Blast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cells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seen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Leukemia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 spc="-25">
                <a:latin typeface="Calibri"/>
                <a:cs typeface="Calibri"/>
              </a:rPr>
              <a:t>Target </a:t>
            </a:r>
            <a:r>
              <a:rPr dirty="0" sz="1600">
                <a:latin typeface="Calibri"/>
                <a:cs typeface="Calibri"/>
              </a:rPr>
              <a:t>cells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Thalassemia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3847" y="2438400"/>
            <a:ext cx="1978152" cy="16474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437514"/>
            <a:ext cx="5417185" cy="9531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/>
              <a:t>SPIRAL</a:t>
            </a:r>
            <a:r>
              <a:rPr dirty="0" spc="-30"/>
              <a:t> </a:t>
            </a:r>
            <a:r>
              <a:rPr dirty="0" spc="-10"/>
              <a:t>INTEGRATION</a:t>
            </a:r>
          </a:p>
          <a:p>
            <a:pPr marL="12700">
              <a:lnSpc>
                <a:spcPts val="3650"/>
              </a:lnSpc>
            </a:pP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Peripheral</a:t>
            </a:r>
            <a:r>
              <a:rPr dirty="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film</a:t>
            </a:r>
            <a:r>
              <a:rPr dirty="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Stained</a:t>
            </a:r>
            <a:r>
              <a:rPr dirty="0" sz="20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Leishman</a:t>
            </a:r>
            <a:r>
              <a:rPr dirty="0" sz="20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stain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4572000"/>
            <a:ext cx="1958340" cy="14676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2819400"/>
            <a:ext cx="1866900" cy="14859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3400" y="762000"/>
            <a:ext cx="1831848" cy="1371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200" y="990600"/>
            <a:ext cx="2060448" cy="1371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3600" y="4648200"/>
            <a:ext cx="2133600" cy="157124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404228" y="6241491"/>
            <a:ext cx="10839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Bone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marrow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aplastic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anemia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38209" y="6201867"/>
            <a:ext cx="1141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Malarial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parasite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90029" y="4372736"/>
            <a:ext cx="711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Blast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cells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75628" y="2391283"/>
            <a:ext cx="1000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Fe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def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anemia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233409" y="2238883"/>
            <a:ext cx="1699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 MT"/>
                <a:cs typeface="Arial MT"/>
              </a:rPr>
              <a:t>Target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cells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Thalassemia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39856" y="7620"/>
            <a:ext cx="1051559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594" y="284429"/>
            <a:ext cx="5887085" cy="1184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  <a:tabLst>
                <a:tab pos="2971165" algn="l"/>
              </a:tabLst>
            </a:pPr>
            <a:r>
              <a:rPr dirty="0" sz="4000" spc="-10"/>
              <a:t>HORIZONTAL</a:t>
            </a:r>
            <a:r>
              <a:rPr dirty="0" sz="4000"/>
              <a:t>	</a:t>
            </a:r>
            <a:r>
              <a:rPr dirty="0" sz="4000" spc="-35"/>
              <a:t>INTEGRATION</a:t>
            </a:r>
            <a:endParaRPr sz="4000"/>
          </a:p>
          <a:p>
            <a:pPr marL="584200">
              <a:lnSpc>
                <a:spcPts val="4560"/>
              </a:lnSpc>
            </a:pP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Red</a:t>
            </a:r>
            <a:r>
              <a:rPr dirty="0" sz="40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dirty="0" sz="40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Indices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1198"/>
            <a:ext cx="8115934" cy="230886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RBC</a:t>
            </a:r>
            <a:r>
              <a:rPr dirty="0" sz="24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count</a:t>
            </a:r>
            <a:r>
              <a:rPr dirty="0" sz="24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decreases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3.2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million/cu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mm)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  <a:tab pos="869315" algn="l"/>
              </a:tabLst>
            </a:pP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PCV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 32%,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(N37-</a:t>
            </a:r>
            <a:r>
              <a:rPr dirty="0" sz="2400" spc="-20">
                <a:latin typeface="Calibri"/>
                <a:cs typeface="Calibri"/>
              </a:rPr>
              <a:t>47%)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MCV</a:t>
            </a:r>
            <a:r>
              <a:rPr dirty="0" sz="24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microcytic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MCH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decreases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MCHC</a:t>
            </a:r>
            <a:r>
              <a:rPr dirty="0" sz="24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decreases,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sensitive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indices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(N26-</a:t>
            </a:r>
            <a:r>
              <a:rPr dirty="0" sz="2400" spc="-20">
                <a:latin typeface="Calibri"/>
                <a:cs typeface="Calibri"/>
              </a:rPr>
              <a:t>30%)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5868" y="27432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159842"/>
            <a:ext cx="5772785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 spc="-30"/>
              <a:t>HORIZONTAL</a:t>
            </a:r>
            <a:r>
              <a:rPr dirty="0" sz="4000" spc="-145"/>
              <a:t> </a:t>
            </a:r>
            <a:r>
              <a:rPr dirty="0" sz="4000" spc="-30"/>
              <a:t>INTEGRATION</a:t>
            </a:r>
            <a:endParaRPr sz="4000"/>
          </a:p>
          <a:p>
            <a:pPr marL="12700">
              <a:lnSpc>
                <a:spcPts val="4560"/>
              </a:lnSpc>
            </a:pP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40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Investigations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34794" y="1804238"/>
            <a:ext cx="8041640" cy="31819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66700" marR="36830" indent="-228600">
              <a:lnSpc>
                <a:spcPct val="90000"/>
              </a:lnSpc>
              <a:spcBef>
                <a:spcPts val="345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Ferritin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,Give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better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picture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stores.it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stable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not </a:t>
            </a:r>
            <a:r>
              <a:rPr dirty="0" sz="2000" spc="-10">
                <a:latin typeface="Calibri"/>
                <a:cs typeface="Calibri"/>
              </a:rPr>
              <a:t>effected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ingestion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Abnormal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ng/ml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40-160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ng/dl), </a:t>
            </a:r>
            <a:r>
              <a:rPr dirty="0" sz="2000">
                <a:latin typeface="Calibri"/>
                <a:cs typeface="Calibri"/>
              </a:rPr>
              <a:t>assess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stores.in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serum</a:t>
            </a:r>
            <a:r>
              <a:rPr dirty="0" sz="20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ferrtin</a:t>
            </a:r>
            <a:r>
              <a:rPr dirty="0" sz="2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20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dirty="0" baseline="25641" sz="1950">
                <a:solidFill>
                  <a:srgbClr val="00AF50"/>
                </a:solidFill>
                <a:latin typeface="Calibri"/>
                <a:cs typeface="Calibri"/>
              </a:rPr>
              <a:t>st</a:t>
            </a:r>
            <a:r>
              <a:rPr dirty="0" baseline="25641" sz="1950" spc="157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test</a:t>
            </a:r>
            <a:r>
              <a:rPr dirty="0" sz="2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dirty="0" sz="20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AF50"/>
                </a:solidFill>
                <a:latin typeface="Calibri"/>
                <a:cs typeface="Calibri"/>
              </a:rPr>
              <a:t>become abnormal.</a:t>
            </a:r>
            <a:endParaRPr sz="2000">
              <a:latin typeface="Calibri"/>
              <a:cs typeface="Calibri"/>
            </a:endParaRPr>
          </a:p>
          <a:p>
            <a:pPr marL="266065" indent="-227965">
              <a:lnSpc>
                <a:spcPts val="2280"/>
              </a:lnSpc>
              <a:spcBef>
                <a:spcPts val="770"/>
              </a:spcBef>
              <a:buFont typeface="Arial MT"/>
              <a:buChar char="•"/>
              <a:tabLst>
                <a:tab pos="266065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13-27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umol/l,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decreases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anemia,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diurnal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variation,</a:t>
            </a:r>
            <a:endParaRPr sz="2000">
              <a:latin typeface="Calibri"/>
              <a:cs typeface="Calibri"/>
            </a:endParaRPr>
          </a:p>
          <a:p>
            <a:pPr marL="26670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effected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ingestion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iron,infections</a:t>
            </a:r>
            <a:endParaRPr sz="2000">
              <a:latin typeface="Calibri"/>
              <a:cs typeface="Calibri"/>
            </a:endParaRPr>
          </a:p>
          <a:p>
            <a:pPr marL="266700" marR="452120" indent="-228600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binding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capacity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300-360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ug/dl,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severity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 spc="-10">
                <a:latin typeface="Calibri"/>
                <a:cs typeface="Calibri"/>
              </a:rPr>
              <a:t>anemia</a:t>
            </a:r>
            <a:endParaRPr sz="2000">
              <a:latin typeface="Calibri"/>
              <a:cs typeface="Calibri"/>
            </a:endParaRPr>
          </a:p>
          <a:p>
            <a:pPr marL="266700" marR="17399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66700" algn="l"/>
              </a:tabLst>
            </a:pP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Percentage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saturation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transferrin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35-</a:t>
            </a:r>
            <a:r>
              <a:rPr dirty="0" sz="2000">
                <a:latin typeface="Calibri"/>
                <a:cs typeface="Calibri"/>
              </a:rPr>
              <a:t>50%,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decreases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20%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anemia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32003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738312" y="1355788"/>
          <a:ext cx="8486775" cy="527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209800"/>
              </a:tblGrid>
              <a:tr h="379095">
                <a:tc>
                  <a:txBody>
                    <a:bodyPr/>
                    <a:lstStyle/>
                    <a:p>
                      <a:pPr marL="91440">
                        <a:lnSpc>
                          <a:spcPts val="2460"/>
                        </a:lnSpc>
                      </a:pPr>
                      <a:r>
                        <a:rPr dirty="0" sz="2400" spc="-1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Investigations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20"/>
                        </a:lnSpc>
                      </a:pPr>
                      <a:r>
                        <a:rPr dirty="0" sz="200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Normal</a:t>
                      </a:r>
                      <a:r>
                        <a:rPr dirty="0" sz="2000" spc="-75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values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20"/>
                        </a:lnSpc>
                      </a:pPr>
                      <a:r>
                        <a:rPr dirty="0" sz="200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Fe</a:t>
                      </a:r>
                      <a:r>
                        <a:rPr dirty="0" sz="2000" spc="-5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Def</a:t>
                      </a:r>
                      <a:r>
                        <a:rPr dirty="0" sz="2000" spc="-125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Anemia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0"/>
                        </a:lnSpc>
                      </a:pPr>
                      <a:r>
                        <a:rPr dirty="0" sz="2400" spc="-1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Thalassemia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820"/>
                        </a:lnSpc>
                      </a:pPr>
                      <a:r>
                        <a:rPr dirty="0" sz="2800" spc="-2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MCV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75-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96</a:t>
                      </a:r>
                      <a:r>
                        <a:rPr dirty="0" sz="2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25">
                          <a:latin typeface="Arial MT"/>
                          <a:cs typeface="Arial MT"/>
                        </a:rPr>
                        <a:t>fl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V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820"/>
                        </a:lnSpc>
                      </a:pPr>
                      <a:r>
                        <a:rPr dirty="0" sz="2800" spc="-2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MCH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27-33pg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V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91440">
                        <a:lnSpc>
                          <a:spcPts val="2820"/>
                        </a:lnSpc>
                      </a:pPr>
                      <a:r>
                        <a:rPr dirty="0" sz="2800" spc="-2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MCHC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32-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35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gm/dl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2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2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820"/>
                        </a:lnSpc>
                      </a:pPr>
                      <a:r>
                        <a:rPr dirty="0" sz="2800" spc="-2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HbF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&lt;2</a:t>
                      </a:r>
                      <a:r>
                        <a:rPr dirty="0" sz="2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50">
                          <a:latin typeface="Arial MT"/>
                          <a:cs typeface="Arial MT"/>
                        </a:rPr>
                        <a:t>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Raised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820"/>
                        </a:lnSpc>
                      </a:pPr>
                      <a:r>
                        <a:rPr dirty="0" sz="2800" spc="-2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HbA2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2-</a:t>
                      </a:r>
                      <a:r>
                        <a:rPr dirty="0" sz="2400" spc="-25">
                          <a:latin typeface="Arial MT"/>
                          <a:cs typeface="Arial MT"/>
                        </a:rPr>
                        <a:t>3%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2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2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Raised</a:t>
                      </a:r>
                      <a:r>
                        <a:rPr dirty="0" sz="2400" spc="-9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&gt;3.5%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465"/>
                        </a:lnSpc>
                      </a:pPr>
                      <a:r>
                        <a:rPr dirty="0" sz="24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Serum</a:t>
                      </a:r>
                      <a:r>
                        <a:rPr dirty="0" sz="2400" spc="-8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2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Iron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60-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120</a:t>
                      </a:r>
                      <a:r>
                        <a:rPr dirty="0" sz="2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ug/dl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125"/>
                        </a:lnSpc>
                      </a:pPr>
                      <a:r>
                        <a:rPr dirty="0" sz="20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Serum</a:t>
                      </a:r>
                      <a:r>
                        <a:rPr dirty="0" sz="2000" spc="-2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Ferritin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15-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300</a:t>
                      </a:r>
                      <a:r>
                        <a:rPr dirty="0" sz="2400" spc="-20">
                          <a:latin typeface="Arial MT"/>
                          <a:cs typeface="Arial MT"/>
                        </a:rPr>
                        <a:t> ug/L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65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825"/>
                        </a:lnSpc>
                      </a:pPr>
                      <a:r>
                        <a:rPr dirty="0" sz="2800" spc="-2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TIBC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300-</a:t>
                      </a:r>
                      <a:r>
                        <a:rPr dirty="0" sz="2400">
                          <a:latin typeface="Arial MT"/>
                          <a:cs typeface="Arial MT"/>
                        </a:rPr>
                        <a:t>350</a:t>
                      </a:r>
                      <a:r>
                        <a:rPr dirty="0" sz="2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ug/dl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Raised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1440">
                        <a:lnSpc>
                          <a:spcPts val="2125"/>
                        </a:lnSpc>
                      </a:pPr>
                      <a:r>
                        <a:rPr dirty="0" sz="20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Bone</a:t>
                      </a:r>
                      <a:r>
                        <a:rPr dirty="0" sz="2000" spc="-3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iron</a:t>
                      </a:r>
                      <a:r>
                        <a:rPr dirty="0" sz="2000" spc="-3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stores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reduced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91440" marR="300990">
                        <a:lnSpc>
                          <a:spcPct val="75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Free</a:t>
                      </a:r>
                      <a:r>
                        <a:rPr dirty="0" sz="1800" spc="-15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solidFill>
                            <a:srgbClr val="CC00FF"/>
                          </a:solidFill>
                          <a:latin typeface="Arial MT"/>
                          <a:cs typeface="Arial MT"/>
                        </a:rPr>
                        <a:t>erythrocyte protoporphyrin (FEP)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>
                          <a:latin typeface="Arial MT"/>
                          <a:cs typeface="Arial MT"/>
                        </a:rPr>
                        <a:t>&lt;35</a:t>
                      </a:r>
                      <a:r>
                        <a:rPr dirty="0" sz="24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10">
                          <a:latin typeface="Arial MT"/>
                          <a:cs typeface="Arial MT"/>
                        </a:rPr>
                        <a:t>ug/dl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&gt;50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70"/>
                        </a:lnSpc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Normal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27050"/>
            <a:ext cx="6819900" cy="633730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 spc="-20" b="0">
                <a:solidFill>
                  <a:srgbClr val="000000"/>
                </a:solidFill>
                <a:latin typeface="Calibri"/>
                <a:cs typeface="Calibri"/>
              </a:rPr>
              <a:t>Differentiation</a:t>
            </a:r>
            <a:r>
              <a:rPr dirty="0" sz="21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2100" spc="4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iron</a:t>
            </a:r>
            <a:r>
              <a:rPr dirty="0" sz="21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deficiency</a:t>
            </a:r>
            <a:r>
              <a:rPr dirty="0" sz="21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21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1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spc="-10" b="0">
                <a:solidFill>
                  <a:srgbClr val="000000"/>
                </a:solidFill>
                <a:latin typeface="Calibri"/>
                <a:cs typeface="Calibri"/>
              </a:rPr>
              <a:t>Thalassemia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diminished</a:t>
            </a:r>
            <a:r>
              <a:rPr dirty="0" sz="21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spc="-10" b="0">
                <a:solidFill>
                  <a:srgbClr val="000000"/>
                </a:solidFill>
                <a:latin typeface="Calibri"/>
                <a:cs typeface="Calibri"/>
              </a:rPr>
              <a:t>synthesis</a:t>
            </a:r>
            <a:r>
              <a:rPr dirty="0" sz="21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1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Hb</a:t>
            </a:r>
            <a:r>
              <a:rPr dirty="0" sz="21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21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chains</a:t>
            </a:r>
            <a:r>
              <a:rPr dirty="0" sz="21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1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spc="-10" b="0">
                <a:solidFill>
                  <a:srgbClr val="000000"/>
                </a:solidFill>
                <a:latin typeface="Calibri"/>
                <a:cs typeface="Calibri"/>
              </a:rPr>
              <a:t>Thalassemia)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32003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 sz="4400" spc="-30"/>
              <a:t>HORIZONTAL</a:t>
            </a:r>
            <a:r>
              <a:rPr dirty="0" sz="4400" spc="-170"/>
              <a:t> </a:t>
            </a:r>
            <a:r>
              <a:rPr dirty="0" sz="4400" spc="-30"/>
              <a:t>INTEGRATION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Other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Investigations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625979"/>
            <a:ext cx="6031865" cy="184975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Urine</a:t>
            </a:r>
            <a:r>
              <a:rPr dirty="0" sz="24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examination</a:t>
            </a:r>
            <a:r>
              <a:rPr dirty="0" sz="24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RBC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Casts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Stool</a:t>
            </a:r>
            <a:r>
              <a:rPr dirty="0" sz="2400" spc="-4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examination</a:t>
            </a:r>
            <a:r>
              <a:rPr dirty="0" sz="24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occult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ova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Bone</a:t>
            </a:r>
            <a:r>
              <a:rPr dirty="0" sz="24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marrow</a:t>
            </a:r>
            <a:r>
              <a:rPr dirty="0" sz="24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AF50"/>
                </a:solidFill>
                <a:latin typeface="Calibri"/>
                <a:cs typeface="Calibri"/>
              </a:rPr>
              <a:t>examination</a:t>
            </a:r>
            <a:r>
              <a:rPr dirty="0" sz="24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refractory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BUN/Serum</a:t>
            </a:r>
            <a:r>
              <a:rPr dirty="0" sz="2400" spc="-6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AF50"/>
                </a:solidFill>
                <a:latin typeface="Calibri"/>
                <a:cs typeface="Calibri"/>
              </a:rPr>
              <a:t>creatinine</a:t>
            </a:r>
            <a:r>
              <a:rPr dirty="0" sz="2400" spc="-6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Renal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0" y="33528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7082" y="101549"/>
            <a:ext cx="4658360" cy="10687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6205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VERTICAL</a:t>
            </a:r>
            <a:r>
              <a:rPr dirty="0" sz="3600" spc="-140"/>
              <a:t> </a:t>
            </a:r>
            <a:r>
              <a:rPr dirty="0" sz="3600" spc="-25"/>
              <a:t>INTEGRATION</a:t>
            </a:r>
            <a:endParaRPr sz="3600"/>
          </a:p>
          <a:p>
            <a:pPr marL="12700">
              <a:lnSpc>
                <a:spcPts val="4105"/>
              </a:lnSpc>
            </a:pP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1485115"/>
            <a:ext cx="7968615" cy="387413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b="1" i="1">
                <a:solidFill>
                  <a:srgbClr val="00AF50"/>
                </a:solidFill>
                <a:latin typeface="Calibri"/>
                <a:cs typeface="Calibri"/>
              </a:rPr>
              <a:t>GOALS/</a:t>
            </a:r>
            <a:r>
              <a:rPr dirty="0" sz="20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AF50"/>
                </a:solidFill>
                <a:latin typeface="Calibri"/>
                <a:cs typeface="Calibri"/>
              </a:rPr>
              <a:t>ASPECTS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u="sng" sz="2000" spc="-2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Treatment</a:t>
            </a:r>
            <a:r>
              <a:rPr dirty="0" u="sng" sz="2000" spc="-3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000" spc="-6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established</a:t>
            </a:r>
            <a:r>
              <a:rPr dirty="0" u="sng" sz="2000" spc="-4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iron</a:t>
            </a:r>
            <a:r>
              <a:rPr dirty="0" u="sng" sz="2000" spc="-5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deficiency</a:t>
            </a:r>
            <a:r>
              <a:rPr dirty="0" u="sng" sz="2000" spc="-6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anemia.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u="sng" sz="20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Prevention</a:t>
            </a:r>
            <a:r>
              <a:rPr dirty="0" u="sng" sz="2000" spc="-3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000" spc="-5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Iron</a:t>
            </a:r>
            <a:r>
              <a:rPr dirty="0" u="sng" sz="2000" spc="-4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deficiency</a:t>
            </a:r>
            <a:r>
              <a:rPr dirty="0" u="sng" sz="2000" spc="-5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2000" spc="-4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non-anemic</a:t>
            </a:r>
            <a:r>
              <a:rPr dirty="0" u="sng" sz="2000" spc="-4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women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1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dirty="0" sz="2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AF50"/>
                </a:solidFill>
                <a:latin typeface="Calibri"/>
                <a:cs typeface="Calibri"/>
              </a:rPr>
              <a:t>Established</a:t>
            </a:r>
            <a:r>
              <a:rPr dirty="0" sz="20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Iron</a:t>
            </a:r>
            <a:r>
              <a:rPr dirty="0" sz="2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Deficiency</a:t>
            </a:r>
            <a:r>
              <a:rPr dirty="0" sz="2000" spc="-5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AF50"/>
                </a:solidFill>
                <a:latin typeface="Calibri"/>
                <a:cs typeface="Calibri"/>
              </a:rPr>
              <a:t>Anemia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Objectives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50">
                <a:latin typeface="Calibri"/>
                <a:cs typeface="Calibri"/>
              </a:rPr>
              <a:t> :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ts val="1730"/>
              </a:lnSpc>
              <a:spcBef>
                <a:spcPts val="12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1600" spc="-6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achieve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normal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HB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level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last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pregnancy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withstand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hemorrhage</a:t>
            </a:r>
            <a:endParaRPr sz="1600">
              <a:latin typeface="Calibri"/>
              <a:cs typeface="Calibri"/>
            </a:endParaRPr>
          </a:p>
          <a:p>
            <a:pPr marL="698500">
              <a:lnSpc>
                <a:spcPts val="1730"/>
              </a:lnSpc>
            </a:pPr>
            <a:r>
              <a:rPr dirty="0" sz="1600" spc="-10">
                <a:latin typeface="Calibri"/>
                <a:cs typeface="Calibri"/>
              </a:rPr>
              <a:t>associated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10">
                <a:latin typeface="Calibri"/>
                <a:cs typeface="Calibri"/>
              </a:rPr>
              <a:t> delivery</a:t>
            </a:r>
            <a:endParaRPr sz="1600">
              <a:latin typeface="Calibri"/>
              <a:cs typeface="Calibri"/>
            </a:endParaRPr>
          </a:p>
          <a:p>
            <a:pPr lvl="1" marL="698500" marR="5080" indent="-228600">
              <a:lnSpc>
                <a:spcPts val="1540"/>
              </a:lnSpc>
              <a:spcBef>
                <a:spcPts val="489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1600" spc="-6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Replenish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Iron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stores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iron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therapy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blood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transfusion,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fortify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salt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Iron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prevention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various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infections.</a:t>
            </a:r>
            <a:endParaRPr sz="16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Calibri"/>
                <a:cs typeface="Calibri"/>
              </a:rPr>
              <a:t>2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dirty="0" sz="2000" spc="-3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AF50"/>
                </a:solidFill>
                <a:latin typeface="Calibri"/>
                <a:cs typeface="Calibri"/>
              </a:rPr>
              <a:t>Prevention</a:t>
            </a:r>
            <a:r>
              <a:rPr dirty="0" sz="20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AF50"/>
                </a:solidFill>
                <a:latin typeface="Calibri"/>
                <a:cs typeface="Calibri"/>
              </a:rPr>
              <a:t>during</a:t>
            </a:r>
            <a:r>
              <a:rPr dirty="0" sz="2000" spc="-4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AF50"/>
                </a:solidFill>
                <a:latin typeface="Calibri"/>
                <a:cs typeface="Calibri"/>
              </a:rPr>
              <a:t>pregnancy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1600">
                <a:latin typeface="Calibri"/>
                <a:cs typeface="Calibri"/>
              </a:rPr>
              <a:t>Iron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Supplements</a:t>
            </a:r>
            <a:endParaRPr sz="16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1600" spc="-20">
                <a:latin typeface="Calibri"/>
                <a:cs typeface="Calibri"/>
              </a:rPr>
              <a:t>Treatment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Infection</a:t>
            </a:r>
            <a:endParaRPr sz="16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1600">
                <a:latin typeface="Calibri"/>
                <a:cs typeface="Calibri"/>
              </a:rPr>
              <a:t>Dietary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Advice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6056" y="89915"/>
            <a:ext cx="1051559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433830"/>
            <a:ext cx="3771900" cy="26327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Improving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rich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fruits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leafy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vegetables</a:t>
            </a:r>
            <a:endParaRPr sz="2000">
              <a:latin typeface="Calibri"/>
              <a:cs typeface="Calibri"/>
            </a:endParaRPr>
          </a:p>
          <a:p>
            <a:pPr marL="241300" marR="240029" indent="-228600">
              <a:lnSpc>
                <a:spcPts val="216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Treat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worm</a:t>
            </a:r>
            <a:r>
              <a:rPr dirty="0" sz="20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infections</a:t>
            </a:r>
            <a:r>
              <a:rPr dirty="0" sz="2000" spc="-10">
                <a:latin typeface="Calibri"/>
                <a:cs typeface="Calibri"/>
              </a:rPr>
              <a:t>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maintain general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hygiene</a:t>
            </a:r>
            <a:endParaRPr sz="2000">
              <a:latin typeface="Calibri"/>
              <a:cs typeface="Calibri"/>
            </a:endParaRPr>
          </a:p>
          <a:p>
            <a:pPr marL="241300" marR="524510" indent="-228600">
              <a:lnSpc>
                <a:spcPts val="216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fortification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&amp; </a:t>
            </a:r>
            <a:r>
              <a:rPr dirty="0" sz="2000">
                <a:latin typeface="Calibri"/>
                <a:cs typeface="Calibri"/>
              </a:rPr>
              <a:t>genetic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modification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food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8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folic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supplementation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girls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during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33409" y="1433830"/>
            <a:ext cx="3753485" cy="22320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10541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Heme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better,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present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animal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better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absorbed</a:t>
            </a:r>
            <a:endParaRPr sz="2000">
              <a:latin typeface="Calibri"/>
              <a:cs typeface="Calibri"/>
            </a:endParaRPr>
          </a:p>
          <a:p>
            <a:pPr marL="241300" marR="534035" indent="-228600">
              <a:lnSpc>
                <a:spcPts val="216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Iron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absorption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enhanced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by </a:t>
            </a:r>
            <a:r>
              <a:rPr dirty="0" sz="2000">
                <a:latin typeface="Calibri"/>
                <a:cs typeface="Calibri"/>
              </a:rPr>
              <a:t>citrous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fruits,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Vit</a:t>
            </a:r>
            <a:r>
              <a:rPr dirty="0" sz="2000" spc="-50">
                <a:latin typeface="Calibri"/>
                <a:cs typeface="Calibri"/>
              </a:rPr>
              <a:t> C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Avoid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tea,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coffee,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phytates, </a:t>
            </a:r>
            <a:r>
              <a:rPr dirty="0" sz="2000">
                <a:latin typeface="Calibri"/>
                <a:cs typeface="Calibri"/>
              </a:rPr>
              <a:t>phosphates,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oxalates,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egg,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cereals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iron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18617"/>
            <a:ext cx="5452110" cy="10680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VERTICAL</a:t>
            </a:r>
            <a:r>
              <a:rPr dirty="0" sz="3600" spc="-125"/>
              <a:t> </a:t>
            </a:r>
            <a:r>
              <a:rPr dirty="0" sz="3600" spc="-10"/>
              <a:t>INTEGRATION</a:t>
            </a:r>
            <a:endParaRPr sz="3600"/>
          </a:p>
          <a:p>
            <a:pPr marL="12700">
              <a:lnSpc>
                <a:spcPts val="4105"/>
              </a:lnSpc>
            </a:pPr>
            <a:r>
              <a:rPr dirty="0" sz="3600" spc="-30" b="0">
                <a:solidFill>
                  <a:srgbClr val="000000"/>
                </a:solidFill>
                <a:latin typeface="Calibri"/>
                <a:cs typeface="Calibri"/>
              </a:rPr>
              <a:t>Treatment</a:t>
            </a:r>
            <a:r>
              <a:rPr dirty="0" sz="3600" spc="-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6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000000"/>
                </a:solidFill>
                <a:latin typeface="Calibri"/>
                <a:cs typeface="Calibri"/>
              </a:rPr>
              <a:t>Iron</a:t>
            </a:r>
            <a:r>
              <a:rPr dirty="0" sz="3600" spc="-1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Calibri"/>
                <a:cs typeface="Calibri"/>
              </a:rPr>
              <a:t>Deficiency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12758" y="612089"/>
            <a:ext cx="1447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Calibri"/>
                <a:cs typeface="Calibri"/>
              </a:rPr>
              <a:t>Anemia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7664" y="2478023"/>
              <a:ext cx="3695699" cy="2910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40" y="2429255"/>
              <a:ext cx="3697223" cy="2910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-10922"/>
            <a:ext cx="5561330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VERTICAL</a:t>
            </a:r>
            <a:r>
              <a:rPr dirty="0" sz="4400" spc="-75"/>
              <a:t> </a:t>
            </a:r>
            <a:r>
              <a:rPr dirty="0" sz="4400" spc="-35"/>
              <a:t>INTEGRATION</a:t>
            </a:r>
            <a:endParaRPr sz="4400"/>
          </a:p>
          <a:p>
            <a:pPr marL="266700">
              <a:lnSpc>
                <a:spcPts val="5015"/>
              </a:lnSpc>
            </a:pP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4400" spc="-55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Rich</a:t>
            </a:r>
            <a:r>
              <a:rPr dirty="0" sz="4400" spc="-5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10" b="0" i="1">
                <a:solidFill>
                  <a:srgbClr val="FF0000"/>
                </a:solidFill>
                <a:latin typeface="Calibri"/>
                <a:cs typeface="Calibri"/>
              </a:rPr>
              <a:t>Foods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22044" y="2514726"/>
            <a:ext cx="8054340" cy="27533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39395" marR="821690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Green</a:t>
            </a:r>
            <a:r>
              <a:rPr dirty="0" sz="2800" spc="-5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leafy</a:t>
            </a:r>
            <a:r>
              <a:rPr dirty="0" sz="2800" spc="-4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20" i="1">
                <a:solidFill>
                  <a:srgbClr val="00AF50"/>
                </a:solidFill>
                <a:latin typeface="Calibri"/>
                <a:cs typeface="Calibri"/>
              </a:rPr>
              <a:t>vegetables</a:t>
            </a: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chana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sag,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sarson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ka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sag,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Palak.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Sowa,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salgam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Cereals</a:t>
            </a:r>
            <a:r>
              <a:rPr dirty="0" sz="28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dirty="0" sz="28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wheat,</a:t>
            </a:r>
            <a:r>
              <a:rPr dirty="0" sz="28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ragi,</a:t>
            </a:r>
            <a:r>
              <a:rPr dirty="0" sz="2800" spc="-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30" i="1">
                <a:solidFill>
                  <a:srgbClr val="00AF50"/>
                </a:solidFill>
                <a:latin typeface="Calibri"/>
                <a:cs typeface="Calibri"/>
              </a:rPr>
              <a:t>jowar,</a:t>
            </a:r>
            <a:r>
              <a:rPr dirty="0" sz="28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00AF50"/>
                </a:solidFill>
                <a:latin typeface="Calibri"/>
                <a:cs typeface="Calibri"/>
              </a:rPr>
              <a:t>bajra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Animal</a:t>
            </a:r>
            <a:r>
              <a:rPr dirty="0" sz="28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flesh</a:t>
            </a:r>
            <a:r>
              <a:rPr dirty="0" sz="28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AF50"/>
                </a:solidFill>
                <a:latin typeface="Calibri"/>
                <a:cs typeface="Calibri"/>
              </a:rPr>
              <a:t>food</a:t>
            </a:r>
            <a:r>
              <a:rPr dirty="0" sz="28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meat,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liver</a:t>
            </a: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Vitamen</a:t>
            </a:r>
            <a:r>
              <a:rPr dirty="0" sz="2800" spc="-8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dirty="0" sz="2800" spc="-7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-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lemon,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orange,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guava,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amla,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green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mango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0" y="59435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8468" y="1471929"/>
            <a:ext cx="3738879" cy="43929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68605" marR="74295" indent="-256540">
              <a:lnSpc>
                <a:spcPts val="1939"/>
              </a:lnSpc>
              <a:spcBef>
                <a:spcPts val="345"/>
              </a:spcBef>
              <a:tabLst>
                <a:tab pos="268605" algn="l"/>
              </a:tabLst>
            </a:pPr>
            <a:r>
              <a:rPr dirty="0" sz="1800" spc="-1800">
                <a:solidFill>
                  <a:srgbClr val="FF0000"/>
                </a:solidFill>
                <a:latin typeface="Microsoft Sans Serif"/>
                <a:cs typeface="Microsoft Sans Serif"/>
              </a:rPr>
              <a:t>🞂</a:t>
            </a:r>
            <a:r>
              <a:rPr dirty="0" sz="1800">
                <a:solidFill>
                  <a:srgbClr val="FF0000"/>
                </a:solidFill>
                <a:latin typeface="Microsoft Sans Serif"/>
                <a:cs typeface="Microsoft Sans Serif"/>
              </a:rPr>
              <a:t>​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dirty="0" sz="1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mg</a:t>
            </a:r>
            <a:r>
              <a:rPr dirty="0" sz="1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elemental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400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ug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50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folic</a:t>
            </a:r>
            <a:r>
              <a:rPr dirty="0" sz="1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daily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during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pregnancy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months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  <a:p>
            <a:pPr marL="268605" marR="5080" indent="-256540">
              <a:lnSpc>
                <a:spcPts val="1939"/>
              </a:lnSpc>
              <a:spcBef>
                <a:spcPts val="1019"/>
              </a:spcBef>
              <a:tabLst>
                <a:tab pos="268605" algn="l"/>
              </a:tabLst>
            </a:pPr>
            <a:r>
              <a:rPr dirty="0" sz="1800" spc="-1800">
                <a:latin typeface="Microsoft Sans Serif"/>
                <a:cs typeface="Microsoft Sans Serif"/>
              </a:rPr>
              <a:t>🞂</a:t>
            </a:r>
            <a:r>
              <a:rPr dirty="0" sz="1800">
                <a:latin typeface="Microsoft Sans Serif"/>
                <a:cs typeface="Microsoft Sans Serif"/>
              </a:rPr>
              <a:t>​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anemia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therapeutic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doses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1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350">
                <a:solidFill>
                  <a:srgbClr val="FF0000"/>
                </a:solidFill>
                <a:latin typeface="Calibri"/>
                <a:cs typeface="Calibri"/>
              </a:rPr>
              <a:t>180</a:t>
            </a:r>
            <a:r>
              <a:rPr dirty="0" sz="1800" spc="-35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spc="50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200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mg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 /d</a:t>
            </a:r>
            <a:endParaRPr sz="1800">
              <a:latin typeface="Calibri"/>
              <a:cs typeface="Calibri"/>
            </a:endParaRPr>
          </a:p>
          <a:p>
            <a:pPr marL="268605" marR="63500" indent="-256540">
              <a:lnSpc>
                <a:spcPct val="90100"/>
              </a:lnSpc>
              <a:spcBef>
                <a:spcPts val="969"/>
              </a:spcBef>
              <a:tabLst>
                <a:tab pos="268605" algn="l"/>
              </a:tabLst>
            </a:pPr>
            <a:r>
              <a:rPr dirty="0" sz="1800" spc="-1800">
                <a:latin typeface="Microsoft Sans Serif"/>
                <a:cs typeface="Microsoft Sans Serif"/>
              </a:rPr>
              <a:t>🞂</a:t>
            </a:r>
            <a:r>
              <a:rPr dirty="0" sz="1800">
                <a:latin typeface="Microsoft Sans Serif"/>
                <a:cs typeface="Microsoft Sans Serif"/>
              </a:rPr>
              <a:t>​</a:t>
            </a:r>
            <a:r>
              <a:rPr dirty="0" sz="1800">
                <a:latin typeface="Calibri"/>
                <a:cs typeface="Calibri"/>
              </a:rPr>
              <a:t>Route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administration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depends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455">
                <a:latin typeface="Calibri"/>
                <a:cs typeface="Calibri"/>
              </a:rPr>
              <a:t>on</a:t>
            </a:r>
            <a:r>
              <a:rPr dirty="0" sz="1800" spc="-455">
                <a:latin typeface="Calibri"/>
                <a:cs typeface="Calibri"/>
              </a:rPr>
              <a:t>,</a:t>
            </a:r>
            <a:r>
              <a:rPr dirty="0" sz="1800" spc="500">
                <a:latin typeface="Calibri"/>
                <a:cs typeface="Calibri"/>
              </a:rPr>
              <a:t>   </a:t>
            </a:r>
            <a:r>
              <a:rPr dirty="0" sz="1800">
                <a:latin typeface="Calibri"/>
                <a:cs typeface="Calibri"/>
              </a:rPr>
              <a:t>severity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anemia,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age, </a:t>
            </a:r>
            <a:r>
              <a:rPr dirty="0" sz="1800">
                <a:latin typeface="Calibri"/>
                <a:cs typeface="Calibri"/>
              </a:rPr>
              <a:t>compliance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tolerability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iron</a:t>
            </a:r>
            <a:endParaRPr sz="1800">
              <a:latin typeface="Calibri"/>
              <a:cs typeface="Calibri"/>
            </a:endParaRPr>
          </a:p>
          <a:p>
            <a:pPr marL="268605" marR="408940" indent="-256540">
              <a:lnSpc>
                <a:spcPts val="1939"/>
              </a:lnSpc>
              <a:spcBef>
                <a:spcPts val="1030"/>
              </a:spcBef>
              <a:tabLst>
                <a:tab pos="268605" algn="l"/>
              </a:tabLst>
            </a:pPr>
            <a:r>
              <a:rPr dirty="0" sz="1800" spc="-1800">
                <a:latin typeface="Microsoft Sans Serif"/>
                <a:cs typeface="Microsoft Sans Serif"/>
              </a:rPr>
              <a:t>🞂</a:t>
            </a:r>
            <a:r>
              <a:rPr dirty="0" sz="1800">
                <a:latin typeface="Microsoft Sans Serif"/>
                <a:cs typeface="Microsoft Sans Serif"/>
              </a:rPr>
              <a:t>​</a:t>
            </a:r>
            <a:r>
              <a:rPr dirty="0" sz="1800" spc="-10">
                <a:latin typeface="Calibri"/>
                <a:cs typeface="Calibri"/>
              </a:rPr>
              <a:t>Various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preparations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fumarate</a:t>
            </a:r>
            <a:r>
              <a:rPr dirty="0" sz="1800" spc="-10">
                <a:latin typeface="Calibri"/>
                <a:cs typeface="Calibri"/>
              </a:rPr>
              <a:t>,</a:t>
            </a:r>
            <a:r>
              <a:rPr dirty="0" sz="1800" spc="500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gluconate,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succinate, sulfate, ascorbate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68605" algn="l"/>
              </a:tabLst>
            </a:pPr>
            <a:r>
              <a:rPr dirty="0" sz="1800" spc="1455">
                <a:latin typeface="Microsoft Sans Serif"/>
                <a:cs typeface="Microsoft Sans Serif"/>
              </a:rPr>
              <a:t>🞂</a:t>
            </a:r>
            <a:r>
              <a:rPr dirty="0" sz="1800">
                <a:latin typeface="Microsoft Sans Serif"/>
                <a:cs typeface="Microsoft Sans Serif"/>
              </a:rPr>
              <a:t>​</a:t>
            </a:r>
            <a:r>
              <a:rPr dirty="0" sz="1800">
                <a:latin typeface="Microsoft Sans Serif"/>
                <a:cs typeface="Microsoft Sans Serif"/>
              </a:rPr>
              <a:t>	</a:t>
            </a:r>
            <a:r>
              <a:rPr dirty="0" sz="1800" spc="-15">
                <a:latin typeface="Calibri"/>
                <a:cs typeface="Calibri"/>
              </a:rPr>
              <a:t>Carbonyl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iron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better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tolerated</a:t>
            </a:r>
            <a:endParaRPr sz="1800">
              <a:latin typeface="Calibri"/>
              <a:cs typeface="Calibri"/>
            </a:endParaRPr>
          </a:p>
          <a:p>
            <a:pPr marL="268605" marR="314325" indent="-256540">
              <a:lnSpc>
                <a:spcPts val="1939"/>
              </a:lnSpc>
              <a:spcBef>
                <a:spcPts val="1025"/>
              </a:spcBef>
              <a:tabLst>
                <a:tab pos="268605" algn="l"/>
              </a:tabLst>
            </a:pPr>
            <a:r>
              <a:rPr dirty="0" sz="1800" spc="-1800">
                <a:latin typeface="Microsoft Sans Serif"/>
                <a:cs typeface="Microsoft Sans Serif"/>
              </a:rPr>
              <a:t>🞂</a:t>
            </a:r>
            <a:r>
              <a:rPr dirty="0" sz="1800">
                <a:latin typeface="Microsoft Sans Serif"/>
                <a:cs typeface="Microsoft Sans Serif"/>
              </a:rPr>
              <a:t>​</a:t>
            </a:r>
            <a:r>
              <a:rPr dirty="0" sz="1800">
                <a:latin typeface="Calibri"/>
                <a:cs typeface="Calibri"/>
              </a:rPr>
              <a:t>Oral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iron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effects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360">
                <a:latin typeface="Calibri"/>
                <a:cs typeface="Calibri"/>
              </a:rPr>
              <a:t>lik</a:t>
            </a:r>
            <a:r>
              <a:rPr dirty="0" sz="1800" spc="-360">
                <a:latin typeface="Calibri"/>
                <a:cs typeface="Calibri"/>
              </a:rPr>
              <a:t>e</a:t>
            </a:r>
            <a:r>
              <a:rPr dirty="0" sz="1800" spc="500">
                <a:latin typeface="Calibri"/>
                <a:cs typeface="Calibri"/>
              </a:rPr>
              <a:t>   </a:t>
            </a:r>
            <a:r>
              <a:rPr dirty="0" sz="1800">
                <a:latin typeface="Calibri"/>
                <a:cs typeface="Calibri"/>
              </a:rPr>
              <a:t>nausea,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vomiting,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gastritis, </a:t>
            </a:r>
            <a:r>
              <a:rPr dirty="0" sz="1800">
                <a:latin typeface="Calibri"/>
                <a:cs typeface="Calibri"/>
              </a:rPr>
              <a:t>diarrhoea,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constipation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33409" y="1458214"/>
            <a:ext cx="3420745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4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supplementation</a:t>
            </a:r>
            <a:r>
              <a:rPr dirty="0" sz="24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recommended</a:t>
            </a:r>
            <a:r>
              <a:rPr dirty="0" sz="24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first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trimester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90609" y="2487267"/>
            <a:ext cx="3333115" cy="145097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Higher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incidence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miscarriage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Birth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defects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Bacterial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infection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(bacteria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grow </a:t>
            </a:r>
            <a:r>
              <a:rPr dirty="0" sz="1800">
                <a:latin typeface="Calibri"/>
                <a:cs typeface="Calibri"/>
              </a:rPr>
              <a:t>after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iron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from </a:t>
            </a:r>
            <a:r>
              <a:rPr dirty="0" sz="1800" spc="-10">
                <a:latin typeface="Calibri"/>
                <a:cs typeface="Calibri"/>
              </a:rPr>
              <a:t>supplementation)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5523"/>
            <a:ext cx="7239000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VERTICAL</a:t>
            </a:r>
            <a:r>
              <a:rPr dirty="0" sz="4000" spc="-120"/>
              <a:t> </a:t>
            </a:r>
            <a:r>
              <a:rPr dirty="0" sz="4000" spc="-10"/>
              <a:t>INTEGRATION</a:t>
            </a:r>
            <a:endParaRPr sz="4000"/>
          </a:p>
          <a:p>
            <a:pPr marL="12700">
              <a:lnSpc>
                <a:spcPts val="4560"/>
              </a:lnSpc>
            </a:pP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Iron</a:t>
            </a:r>
            <a:r>
              <a:rPr dirty="0" sz="4000" spc="-1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supplementation</a:t>
            </a:r>
            <a:r>
              <a:rPr dirty="0" sz="4000" spc="-1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000" spc="-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Pregnancy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15240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8468" y="1375918"/>
            <a:ext cx="3626485" cy="456565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Calibri"/>
                <a:cs typeface="Calibri"/>
              </a:rPr>
              <a:t>Hb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8-</a:t>
            </a:r>
            <a:r>
              <a:rPr dirty="0" sz="2400">
                <a:latin typeface="Calibri"/>
                <a:cs typeface="Calibri"/>
              </a:rPr>
              <a:t>11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gm%,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early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14">
                <a:latin typeface="Calibri"/>
                <a:cs typeface="Calibri"/>
              </a:rPr>
              <a:t>pre</a:t>
            </a:r>
            <a:r>
              <a:rPr dirty="0" sz="2400" spc="-114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268605" marR="386715" indent="-256540">
              <a:lnSpc>
                <a:spcPct val="80000"/>
              </a:lnSpc>
              <a:spcBef>
                <a:spcPts val="994"/>
              </a:spcBef>
              <a:tabLst>
                <a:tab pos="268605" algn="l"/>
              </a:tabLst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Calibri"/>
                <a:cs typeface="Calibri"/>
              </a:rPr>
              <a:t>Contraindication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</a:t>
            </a:r>
            <a:r>
              <a:rPr dirty="0" sz="2400" spc="600">
                <a:latin typeface="Calibri"/>
                <a:cs typeface="Calibri"/>
              </a:rPr>
              <a:t> </a:t>
            </a:r>
            <a:r>
              <a:rPr dirty="0" sz="2400" spc="-795">
                <a:latin typeface="Calibri"/>
                <a:cs typeface="Calibri"/>
              </a:rPr>
              <a:t>Ora</a:t>
            </a:r>
            <a:r>
              <a:rPr dirty="0" sz="2400" spc="-795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 Iron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lvl="1" marL="523875" indent="-227965">
              <a:lnSpc>
                <a:spcPts val="230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 spc="-10">
                <a:latin typeface="Calibri"/>
                <a:cs typeface="Calibri"/>
              </a:rPr>
              <a:t>Intolerance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oral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iron</a:t>
            </a:r>
            <a:endParaRPr sz="2200">
              <a:latin typeface="Calibri"/>
              <a:cs typeface="Calibri"/>
            </a:endParaRPr>
          </a:p>
          <a:p>
            <a:pPr lvl="1" marL="523875" indent="-227965">
              <a:lnSpc>
                <a:spcPts val="226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>
                <a:latin typeface="Calibri"/>
                <a:cs typeface="Calibri"/>
              </a:rPr>
              <a:t>Severe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anemia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advanced</a:t>
            </a:r>
            <a:endParaRPr sz="2200">
              <a:latin typeface="Calibri"/>
              <a:cs typeface="Calibri"/>
            </a:endParaRPr>
          </a:p>
          <a:p>
            <a:pPr marL="524510">
              <a:lnSpc>
                <a:spcPts val="2265"/>
              </a:lnSpc>
            </a:pPr>
            <a:r>
              <a:rPr dirty="0" sz="2200" spc="-10">
                <a:latin typeface="Calibri"/>
                <a:cs typeface="Calibri"/>
              </a:rPr>
              <a:t>pregnancy</a:t>
            </a:r>
            <a:endParaRPr sz="2200">
              <a:latin typeface="Calibri"/>
              <a:cs typeface="Calibri"/>
            </a:endParaRPr>
          </a:p>
          <a:p>
            <a:pPr lvl="1" marL="523875" indent="-227965">
              <a:lnSpc>
                <a:spcPts val="252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>
                <a:latin typeface="Calibri"/>
                <a:cs typeface="Calibri"/>
              </a:rPr>
              <a:t>Non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compliant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770"/>
              </a:lnSpc>
              <a:spcBef>
                <a:spcPts val="425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Calibri"/>
                <a:cs typeface="Calibri"/>
              </a:rPr>
              <a:t>Failure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Respond</a:t>
            </a:r>
            <a:endParaRPr sz="2400">
              <a:latin typeface="Calibri"/>
              <a:cs typeface="Calibri"/>
            </a:endParaRPr>
          </a:p>
          <a:p>
            <a:pPr lvl="1" marL="523875" indent="-227965">
              <a:lnSpc>
                <a:spcPts val="241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 spc="-10">
                <a:latin typeface="Calibri"/>
                <a:cs typeface="Calibri"/>
              </a:rPr>
              <a:t>Inaccurate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diagnosis</a:t>
            </a:r>
            <a:endParaRPr sz="2200">
              <a:latin typeface="Calibri"/>
              <a:cs typeface="Calibri"/>
            </a:endParaRPr>
          </a:p>
          <a:p>
            <a:pPr lvl="1" marL="523875" indent="-227965">
              <a:lnSpc>
                <a:spcPts val="241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>
                <a:latin typeface="Calibri"/>
                <a:cs typeface="Calibri"/>
              </a:rPr>
              <a:t>Faulty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absorption</a:t>
            </a:r>
            <a:endParaRPr sz="2200">
              <a:latin typeface="Calibri"/>
              <a:cs typeface="Calibri"/>
            </a:endParaRPr>
          </a:p>
          <a:p>
            <a:pPr lvl="1" marL="523875" indent="-227965">
              <a:lnSpc>
                <a:spcPts val="2415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>
                <a:latin typeface="Calibri"/>
                <a:cs typeface="Calibri"/>
              </a:rPr>
              <a:t>Continuous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blood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loss</a:t>
            </a:r>
            <a:endParaRPr sz="2200">
              <a:latin typeface="Calibri"/>
              <a:cs typeface="Calibri"/>
            </a:endParaRPr>
          </a:p>
          <a:p>
            <a:pPr lvl="1" marL="523875" indent="-227965">
              <a:lnSpc>
                <a:spcPts val="2410"/>
              </a:lnSpc>
              <a:buFont typeface="Verdana"/>
              <a:buChar char="◦"/>
              <a:tabLst>
                <a:tab pos="523875" algn="l"/>
              </a:tabLst>
            </a:pPr>
            <a:r>
              <a:rPr dirty="0" sz="2200" spc="-20">
                <a:latin typeface="Calibri"/>
                <a:cs typeface="Calibri"/>
              </a:rPr>
              <a:t>Co-</a:t>
            </a:r>
            <a:r>
              <a:rPr dirty="0" sz="2200" spc="-10">
                <a:latin typeface="Calibri"/>
                <a:cs typeface="Calibri"/>
              </a:rPr>
              <a:t>existant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infection</a:t>
            </a:r>
            <a:endParaRPr sz="2200">
              <a:latin typeface="Calibri"/>
              <a:cs typeface="Calibri"/>
            </a:endParaRPr>
          </a:p>
          <a:p>
            <a:pPr lvl="1" marL="524510" marR="925194" indent="-228600">
              <a:lnSpc>
                <a:spcPts val="2110"/>
              </a:lnSpc>
              <a:spcBef>
                <a:spcPts val="395"/>
              </a:spcBef>
              <a:buFont typeface="Verdana"/>
              <a:buChar char="◦"/>
              <a:tabLst>
                <a:tab pos="524510" algn="l"/>
              </a:tabLst>
            </a:pPr>
            <a:r>
              <a:rPr dirty="0" sz="2200" spc="-10">
                <a:latin typeface="Calibri"/>
                <a:cs typeface="Calibri"/>
              </a:rPr>
              <a:t>Concomitant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folate deficiency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33409" y="1458214"/>
            <a:ext cx="3814445" cy="28511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3555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Indicators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response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Feeling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well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being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Improved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look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patient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>
                <a:latin typeface="Calibri"/>
                <a:cs typeface="Calibri"/>
              </a:rPr>
              <a:t>Better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appetite</a:t>
            </a:r>
            <a:endParaRPr sz="2200">
              <a:latin typeface="Calibri"/>
              <a:cs typeface="Calibri"/>
            </a:endParaRPr>
          </a:p>
          <a:p>
            <a:pPr lvl="1" marL="698500" marR="59055" indent="-228600">
              <a:lnSpc>
                <a:spcPts val="2380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Rise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2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Hb</a:t>
            </a:r>
            <a:r>
              <a:rPr dirty="0" sz="22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.5-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.7</a:t>
            </a:r>
            <a:r>
              <a:rPr dirty="0" sz="22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gm/dl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week</a:t>
            </a:r>
            <a:r>
              <a:rPr dirty="0" sz="22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(starts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after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weeks)</a:t>
            </a:r>
            <a:endParaRPr sz="22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Reticulocytosis</a:t>
            </a:r>
            <a:r>
              <a:rPr dirty="0" sz="2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7-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55523"/>
            <a:ext cx="5161915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VERTICAL</a:t>
            </a:r>
            <a:r>
              <a:rPr dirty="0" sz="4000" spc="-120"/>
              <a:t> </a:t>
            </a:r>
            <a:r>
              <a:rPr dirty="0" sz="4000" spc="-30"/>
              <a:t>INTEGRATION</a:t>
            </a:r>
            <a:endParaRPr sz="4000"/>
          </a:p>
          <a:p>
            <a:pPr marL="12700">
              <a:lnSpc>
                <a:spcPts val="4560"/>
              </a:lnSpc>
            </a:pPr>
            <a:r>
              <a:rPr dirty="0" sz="4000" b="0" i="1">
                <a:solidFill>
                  <a:srgbClr val="FF0000"/>
                </a:solidFill>
                <a:latin typeface="Calibri"/>
                <a:cs typeface="Calibri"/>
              </a:rPr>
              <a:t>Oral</a:t>
            </a:r>
            <a:r>
              <a:rPr dirty="0" sz="4000" spc="-85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spc="-20" b="0" i="1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0859" y="4953000"/>
            <a:ext cx="2038540" cy="16581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0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37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VERTICAL</a:t>
            </a:r>
            <a:r>
              <a:rPr dirty="0" sz="4400" spc="-75"/>
              <a:t> </a:t>
            </a:r>
            <a:r>
              <a:rPr dirty="0" sz="4400" spc="-10"/>
              <a:t>INTEGRATION</a:t>
            </a:r>
            <a:endParaRPr sz="4400"/>
          </a:p>
          <a:p>
            <a:pPr marL="393700">
              <a:lnSpc>
                <a:spcPts val="5015"/>
              </a:lnSpc>
            </a:pP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Parenteral</a:t>
            </a:r>
            <a:r>
              <a:rPr dirty="0" sz="4400" spc="-15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4400" spc="-16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10" b="0" i="1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9740" y="2197735"/>
            <a:ext cx="5417820" cy="2998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IRON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SUCROSE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parenteral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use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dose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calculated;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b="1" i="1">
                <a:latin typeface="Calibri"/>
                <a:cs typeface="Calibri"/>
              </a:rPr>
              <a:t>Wt</a:t>
            </a:r>
            <a:r>
              <a:rPr dirty="0" sz="2600" spc="-25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in</a:t>
            </a:r>
            <a:r>
              <a:rPr dirty="0" sz="2600" spc="-30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Kg</a:t>
            </a:r>
            <a:r>
              <a:rPr dirty="0" sz="2600" spc="-20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x</a:t>
            </a:r>
            <a:r>
              <a:rPr dirty="0" sz="2600" spc="-15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iron</a:t>
            </a:r>
            <a:r>
              <a:rPr dirty="0" sz="2600" spc="-25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deficit</a:t>
            </a:r>
            <a:r>
              <a:rPr dirty="0" sz="2600" spc="-20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x</a:t>
            </a:r>
            <a:r>
              <a:rPr dirty="0" sz="2600" spc="-25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2.2</a:t>
            </a:r>
            <a:r>
              <a:rPr dirty="0" sz="2600" spc="-30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+</a:t>
            </a:r>
            <a:r>
              <a:rPr dirty="0" sz="2600" spc="-20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1000</a:t>
            </a:r>
            <a:r>
              <a:rPr dirty="0" sz="2600" spc="-45" b="1" i="1">
                <a:latin typeface="Calibri"/>
                <a:cs typeface="Calibri"/>
              </a:rPr>
              <a:t> </a:t>
            </a:r>
            <a:r>
              <a:rPr dirty="0" sz="2600" spc="-25" b="1" i="1">
                <a:latin typeface="Calibri"/>
                <a:cs typeface="Calibri"/>
              </a:rPr>
              <a:t>mg </a:t>
            </a:r>
            <a:r>
              <a:rPr dirty="0" sz="2600" b="1" i="1">
                <a:latin typeface="Calibri"/>
                <a:cs typeface="Calibri"/>
              </a:rPr>
              <a:t>for</a:t>
            </a:r>
            <a:r>
              <a:rPr dirty="0" sz="2600" spc="-55" b="1" i="1">
                <a:latin typeface="Calibri"/>
                <a:cs typeface="Calibri"/>
              </a:rPr>
              <a:t> </a:t>
            </a:r>
            <a:r>
              <a:rPr dirty="0" sz="2600" b="1" i="1">
                <a:latin typeface="Calibri"/>
                <a:cs typeface="Calibri"/>
              </a:rPr>
              <a:t>iron</a:t>
            </a:r>
            <a:r>
              <a:rPr dirty="0" sz="2600" spc="-50" b="1" i="1">
                <a:latin typeface="Calibri"/>
                <a:cs typeface="Calibri"/>
              </a:rPr>
              <a:t> </a:t>
            </a:r>
            <a:r>
              <a:rPr dirty="0" sz="2600" spc="-10" b="1" i="1">
                <a:latin typeface="Calibri"/>
                <a:cs typeface="Calibri"/>
              </a:rPr>
              <a:t>stores.</a:t>
            </a:r>
            <a:endParaRPr sz="2600">
              <a:latin typeface="Calibri"/>
              <a:cs typeface="Calibri"/>
            </a:endParaRPr>
          </a:p>
          <a:p>
            <a:pPr marL="241300" marR="133032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i="1">
                <a:latin typeface="Calibri"/>
                <a:cs typeface="Calibri"/>
              </a:rPr>
              <a:t>Response</a:t>
            </a:r>
            <a:r>
              <a:rPr dirty="0" sz="2600" spc="-55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seen</a:t>
            </a:r>
            <a:r>
              <a:rPr dirty="0" sz="2600" spc="-4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by</a:t>
            </a:r>
            <a:r>
              <a:rPr dirty="0" sz="2600" spc="-2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increase</a:t>
            </a:r>
            <a:r>
              <a:rPr dirty="0" sz="2600" spc="-45" i="1">
                <a:latin typeface="Calibri"/>
                <a:cs typeface="Calibri"/>
              </a:rPr>
              <a:t> </a:t>
            </a:r>
            <a:r>
              <a:rPr dirty="0" sz="2600" spc="-25" i="1">
                <a:latin typeface="Calibri"/>
                <a:cs typeface="Calibri"/>
              </a:rPr>
              <a:t>in </a:t>
            </a:r>
            <a:r>
              <a:rPr dirty="0" sz="2600" i="1">
                <a:latin typeface="Calibri"/>
                <a:cs typeface="Calibri"/>
              </a:rPr>
              <a:t>hemoglobin</a:t>
            </a:r>
            <a:r>
              <a:rPr dirty="0" sz="2600" spc="-145" i="1">
                <a:latin typeface="Calibri"/>
                <a:cs typeface="Calibri"/>
              </a:rPr>
              <a:t> </a:t>
            </a:r>
            <a:r>
              <a:rPr dirty="0" sz="2600" spc="-10" i="1">
                <a:latin typeface="Calibri"/>
                <a:cs typeface="Calibri"/>
              </a:rPr>
              <a:t>1g/week.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i="1">
                <a:latin typeface="Calibri"/>
                <a:cs typeface="Calibri"/>
              </a:rPr>
              <a:t>Increase</a:t>
            </a:r>
            <a:r>
              <a:rPr dirty="0" sz="2600" spc="-65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in</a:t>
            </a:r>
            <a:r>
              <a:rPr dirty="0" sz="2600" spc="-2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retic</a:t>
            </a:r>
            <a:r>
              <a:rPr dirty="0" sz="2600" spc="-4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count</a:t>
            </a:r>
            <a:r>
              <a:rPr dirty="0" sz="2600" spc="-2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in</a:t>
            </a:r>
            <a:r>
              <a:rPr dirty="0" sz="2600" spc="-30" i="1">
                <a:latin typeface="Calibri"/>
                <a:cs typeface="Calibri"/>
              </a:rPr>
              <a:t> </a:t>
            </a:r>
            <a:r>
              <a:rPr dirty="0" sz="2600" spc="-10" i="1">
                <a:latin typeface="Calibri"/>
                <a:cs typeface="Calibri"/>
              </a:rPr>
              <a:t>5-</a:t>
            </a:r>
            <a:r>
              <a:rPr dirty="0" sz="2600" i="1">
                <a:latin typeface="Calibri"/>
                <a:cs typeface="Calibri"/>
              </a:rPr>
              <a:t>10</a:t>
            </a:r>
            <a:r>
              <a:rPr dirty="0" sz="2600" spc="-35" i="1">
                <a:latin typeface="Calibri"/>
                <a:cs typeface="Calibri"/>
              </a:rPr>
              <a:t> </a:t>
            </a:r>
            <a:r>
              <a:rPr dirty="0" sz="2600" spc="-20" i="1">
                <a:latin typeface="Calibri"/>
                <a:cs typeface="Calibri"/>
              </a:rPr>
              <a:t>days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i="1">
                <a:latin typeface="Calibri"/>
                <a:cs typeface="Calibri"/>
              </a:rPr>
              <a:t>Clinical</a:t>
            </a:r>
            <a:r>
              <a:rPr dirty="0" sz="2600" spc="-50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improvement</a:t>
            </a:r>
            <a:r>
              <a:rPr dirty="0" sz="2600" spc="-85" i="1">
                <a:latin typeface="Calibri"/>
                <a:cs typeface="Calibri"/>
              </a:rPr>
              <a:t> </a:t>
            </a:r>
            <a:r>
              <a:rPr dirty="0" sz="2600" i="1">
                <a:latin typeface="Calibri"/>
                <a:cs typeface="Calibri"/>
              </a:rPr>
              <a:t>in</a:t>
            </a:r>
            <a:r>
              <a:rPr dirty="0" sz="2600" spc="-55" i="1">
                <a:latin typeface="Calibri"/>
                <a:cs typeface="Calibri"/>
              </a:rPr>
              <a:t> </a:t>
            </a:r>
            <a:r>
              <a:rPr dirty="0" sz="2600" spc="-10" i="1">
                <a:latin typeface="Calibri"/>
                <a:cs typeface="Calibri"/>
              </a:rPr>
              <a:t>symptoms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708148"/>
            <a:ext cx="5257800" cy="3505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3676" y="33528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VERTICAL</a:t>
            </a:r>
            <a:r>
              <a:rPr dirty="0" sz="4400" spc="-50"/>
              <a:t> </a:t>
            </a:r>
            <a:r>
              <a:rPr dirty="0" sz="4400" spc="-10"/>
              <a:t>INTEGRATION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Indications</a:t>
            </a:r>
            <a:r>
              <a:rPr dirty="0" sz="4400" spc="-6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4400" spc="-6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0" i="1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dirty="0" sz="4400" spc="-60" b="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10" b="0" i="1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981200"/>
            <a:ext cx="3738372" cy="29946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9959" y="74676"/>
            <a:ext cx="1051559" cy="9936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6939" y="1841957"/>
            <a:ext cx="5214620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latin typeface="Calibri"/>
                <a:cs typeface="Calibri"/>
              </a:rPr>
              <a:t>Severe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first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36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weeks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99085" marR="14922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acute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Loss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APH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5">
                <a:latin typeface="Calibri"/>
                <a:cs typeface="Calibri"/>
              </a:rPr>
              <a:t> PPH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Associated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  <a:p>
            <a:pPr marL="299085" marR="87439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latin typeface="Calibri"/>
                <a:cs typeface="Calibri"/>
              </a:rPr>
              <a:t>Patient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responding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parenteral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299085" marR="44513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Anemic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symptomatic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pregnant </a:t>
            </a:r>
            <a:r>
              <a:rPr dirty="0" sz="2400">
                <a:latin typeface="Calibri"/>
                <a:cs typeface="Calibri"/>
              </a:rPr>
              <a:t>women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(dyspneic,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failure </a:t>
            </a:r>
            <a:r>
              <a:rPr dirty="0" sz="2400">
                <a:latin typeface="Calibri"/>
                <a:cs typeface="Calibri"/>
              </a:rPr>
              <a:t>etc)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irrespective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gestational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19202"/>
            <a:ext cx="4617085" cy="7493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dirty="0" sz="2500"/>
              <a:t>VERTICAL</a:t>
            </a:r>
            <a:r>
              <a:rPr dirty="0" sz="2500" spc="-105"/>
              <a:t> </a:t>
            </a:r>
            <a:r>
              <a:rPr dirty="0" sz="2500" spc="-10"/>
              <a:t>INTEGRATION</a:t>
            </a:r>
            <a:endParaRPr sz="2500"/>
          </a:p>
          <a:p>
            <a:pPr marL="12700">
              <a:lnSpc>
                <a:spcPts val="2850"/>
              </a:lnSpc>
            </a:pPr>
            <a:r>
              <a:rPr dirty="0" sz="2500" spc="-30" b="0">
                <a:solidFill>
                  <a:srgbClr val="000000"/>
                </a:solidFill>
                <a:latin typeface="Calibri"/>
                <a:cs typeface="Calibri"/>
              </a:rPr>
              <a:t>Treatment</a:t>
            </a:r>
            <a:r>
              <a:rPr dirty="0" sz="25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5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Megaloblastic</a:t>
            </a:r>
            <a:r>
              <a:rPr dirty="0" sz="25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07794" y="1151142"/>
            <a:ext cx="8023859" cy="47396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Folate</a:t>
            </a:r>
            <a:r>
              <a:rPr dirty="0" sz="2400" spc="-10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  <a:spcBef>
                <a:spcPts val="720"/>
              </a:spcBef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5mg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oral</a:t>
            </a:r>
            <a:r>
              <a:rPr dirty="0" sz="2400" spc="-2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folic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acid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per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day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which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should</a:t>
            </a:r>
            <a:r>
              <a:rPr dirty="0" sz="2400" spc="-2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continued</a:t>
            </a:r>
            <a:r>
              <a:rPr dirty="0" sz="2400" spc="-2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dirty="0" sz="2400" spc="-3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25" b="1" i="1">
                <a:solidFill>
                  <a:srgbClr val="00AF50"/>
                </a:solidFill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least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weeks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peurperium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marR="53340" indent="-228600">
              <a:lnSpc>
                <a:spcPts val="2590"/>
              </a:lnSpc>
              <a:spcBef>
                <a:spcPts val="1035"/>
              </a:spcBef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always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useful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folate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combination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therapy </a:t>
            </a:r>
            <a:r>
              <a:rPr dirty="0" sz="2400">
                <a:latin typeface="Calibri"/>
                <a:cs typeface="Calibri"/>
              </a:rPr>
              <a:t>even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absence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deficiency.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4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>
                <a:latin typeface="Calibri"/>
                <a:cs typeface="Calibri"/>
              </a:rPr>
              <a:t>Other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Measures</a:t>
            </a:r>
            <a:r>
              <a:rPr dirty="0" sz="2400">
                <a:latin typeface="Calibri"/>
                <a:cs typeface="Calibri"/>
              </a:rPr>
              <a:t>;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extra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folate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advised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women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taking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dirty="0" sz="2400" spc="-10">
                <a:latin typeface="Calibri"/>
                <a:cs typeface="Calibri"/>
              </a:rPr>
              <a:t>anticonvulsants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suffering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hemolytic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conditions.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" b="1">
                <a:latin typeface="Calibri"/>
                <a:cs typeface="Calibri"/>
              </a:rPr>
              <a:t>Prophylaxis:</a:t>
            </a:r>
            <a:endParaRPr sz="2400">
              <a:latin typeface="Calibri"/>
              <a:cs typeface="Calibri"/>
            </a:endParaRPr>
          </a:p>
          <a:p>
            <a:pPr marL="241300" marR="65405">
              <a:lnSpc>
                <a:spcPct val="90000"/>
              </a:lnSpc>
              <a:spcBef>
                <a:spcPts val="994"/>
              </a:spcBef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WHO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recommend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daily</a:t>
            </a:r>
            <a:r>
              <a:rPr dirty="0" sz="24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folate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intake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800ug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antenatal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period,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600ug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lactation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period.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prophylaxis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should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continue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6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months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during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pregnancy</a:t>
            </a:r>
            <a:r>
              <a:rPr dirty="0" sz="24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z="24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months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post- partum.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135636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247903"/>
            <a:ext cx="5565775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VERTICAL</a:t>
            </a:r>
            <a:r>
              <a:rPr dirty="0" sz="4400" spc="-40"/>
              <a:t> </a:t>
            </a:r>
            <a:r>
              <a:rPr dirty="0" sz="4400" spc="-30"/>
              <a:t>INTEGRATION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07918"/>
            <a:ext cx="10144125" cy="23285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 b="1">
                <a:latin typeface="Calibri"/>
                <a:cs typeface="Calibri"/>
              </a:rPr>
              <a:t>Vitamen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B12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1045"/>
              </a:spcBef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recommended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intake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B12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2ug/day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pregnant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state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3ug/day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during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pregnancy.</a:t>
            </a:r>
            <a:endParaRPr sz="2800">
              <a:latin typeface="Calibri"/>
              <a:cs typeface="Calibri"/>
            </a:endParaRPr>
          </a:p>
          <a:p>
            <a:pPr marL="241300" marR="704850">
              <a:lnSpc>
                <a:spcPts val="3020"/>
              </a:lnSpc>
              <a:spcBef>
                <a:spcPts val="994"/>
              </a:spcBef>
            </a:pP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dirty="0" sz="2800" spc="-8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patients</a:t>
            </a:r>
            <a:r>
              <a:rPr dirty="0" sz="28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suffering</a:t>
            </a:r>
            <a:r>
              <a:rPr dirty="0" sz="28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dirty="0" sz="2800" spc="-8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Vit</a:t>
            </a:r>
            <a:r>
              <a:rPr dirty="0" sz="28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B12</a:t>
            </a:r>
            <a:r>
              <a:rPr dirty="0" sz="28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deficiency</a:t>
            </a:r>
            <a:r>
              <a:rPr dirty="0" sz="28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are</a:t>
            </a:r>
            <a:r>
              <a:rPr dirty="0" sz="2800" spc="-8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treated</a:t>
            </a:r>
            <a:r>
              <a:rPr dirty="0" sz="2800" spc="-7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20" b="1" i="1">
                <a:solidFill>
                  <a:srgbClr val="00AF50"/>
                </a:solidFill>
                <a:latin typeface="Calibri"/>
                <a:cs typeface="Calibri"/>
              </a:rPr>
              <a:t>with </a:t>
            </a:r>
            <a:r>
              <a:rPr dirty="0" sz="2800" spc="-10" b="1" i="1">
                <a:solidFill>
                  <a:srgbClr val="00AF50"/>
                </a:solidFill>
                <a:latin typeface="Calibri"/>
                <a:cs typeface="Calibri"/>
              </a:rPr>
              <a:t>parenteral</a:t>
            </a:r>
            <a:r>
              <a:rPr dirty="0" sz="28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00AF50"/>
                </a:solidFill>
                <a:latin typeface="Calibri"/>
                <a:cs typeface="Calibri"/>
              </a:rPr>
              <a:t>cyanocobalamin</a:t>
            </a:r>
            <a:r>
              <a:rPr dirty="0" sz="28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250ug</a:t>
            </a:r>
            <a:r>
              <a:rPr dirty="0" sz="28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IM</a:t>
            </a:r>
            <a:r>
              <a:rPr dirty="0" sz="28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AF50"/>
                </a:solidFill>
                <a:latin typeface="Calibri"/>
                <a:cs typeface="Calibri"/>
              </a:rPr>
              <a:t>every</a:t>
            </a:r>
            <a:r>
              <a:rPr dirty="0" sz="28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00AF50"/>
                </a:solidFill>
                <a:latin typeface="Calibri"/>
                <a:cs typeface="Calibri"/>
              </a:rPr>
              <a:t>month.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135636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7335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VERTICAL</a:t>
            </a:r>
            <a:r>
              <a:rPr dirty="0" sz="4400" spc="-75"/>
              <a:t> </a:t>
            </a:r>
            <a:r>
              <a:rPr dirty="0" sz="4400" spc="-35"/>
              <a:t>INTEGRATION</a:t>
            </a:r>
            <a:endParaRPr sz="4400"/>
          </a:p>
          <a:p>
            <a:pPr marL="393700">
              <a:lnSpc>
                <a:spcPts val="501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44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Labor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1791254"/>
            <a:ext cx="6129655" cy="458851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Labor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should</a:t>
            </a:r>
            <a:r>
              <a:rPr dirty="0" sz="2400" spc="-5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dirty="0" sz="2400" spc="-5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supervised</a:t>
            </a:r>
            <a:r>
              <a:rPr dirty="0" sz="2400" spc="-5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(pain</a:t>
            </a:r>
            <a:r>
              <a:rPr dirty="0" sz="2400" spc="-5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free</a:t>
            </a:r>
            <a:r>
              <a:rPr dirty="0" sz="2400" spc="-6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AF50"/>
                </a:solidFill>
                <a:latin typeface="Calibri"/>
                <a:cs typeface="Calibri"/>
              </a:rPr>
              <a:t>epidural</a:t>
            </a:r>
            <a:r>
              <a:rPr dirty="0" sz="2400" spc="-1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Proper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counseling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taken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Blood</a:t>
            </a:r>
            <a:r>
              <a:rPr dirty="0" sz="2400" spc="-5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(whole</a:t>
            </a:r>
            <a:r>
              <a:rPr dirty="0" sz="2400" spc="-6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packed)</a:t>
            </a:r>
            <a:r>
              <a:rPr dirty="0" sz="2400" spc="-8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kept</a:t>
            </a:r>
            <a:r>
              <a:rPr dirty="0" sz="2400" spc="-6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cross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matched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Women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nursed</a:t>
            </a:r>
            <a:r>
              <a:rPr dirty="0" sz="2400" spc="-2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400" spc="-3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propped</a:t>
            </a:r>
            <a:r>
              <a:rPr dirty="0" sz="2400" spc="-6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up</a:t>
            </a:r>
            <a:r>
              <a:rPr dirty="0" sz="2400" spc="-4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position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" b="1" i="1">
                <a:latin typeface="Calibri"/>
                <a:cs typeface="Calibri"/>
              </a:rPr>
              <a:t>Intermittent</a:t>
            </a:r>
            <a:r>
              <a:rPr dirty="0" sz="2400" spc="-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O2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to</a:t>
            </a:r>
            <a:r>
              <a:rPr dirty="0" sz="2400" spc="-4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be</a:t>
            </a:r>
            <a:r>
              <a:rPr dirty="0" sz="2400" spc="-5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given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Precaution</a:t>
            </a:r>
            <a:r>
              <a:rPr dirty="0" sz="2400" spc="-55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to</a:t>
            </a:r>
            <a:r>
              <a:rPr dirty="0" sz="2400" spc="-6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prevent</a:t>
            </a:r>
            <a:r>
              <a:rPr dirty="0" sz="2400" spc="-6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infection</a:t>
            </a:r>
            <a:r>
              <a:rPr dirty="0" sz="2400" spc="-6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&amp;</a:t>
            </a:r>
            <a:r>
              <a:rPr dirty="0" sz="2400" spc="-55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blood</a:t>
            </a:r>
            <a:r>
              <a:rPr dirty="0" sz="2400" spc="-8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92D050"/>
                </a:solidFill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Strict</a:t>
            </a:r>
            <a:r>
              <a:rPr dirty="0" sz="2400" spc="-35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aseptic</a:t>
            </a:r>
            <a:r>
              <a:rPr dirty="0" sz="2400" spc="-5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92D050"/>
                </a:solidFill>
                <a:latin typeface="Calibri"/>
                <a:cs typeface="Calibri"/>
              </a:rPr>
              <a:t>precautions</a:t>
            </a:r>
            <a:r>
              <a:rPr dirty="0" sz="2400" spc="-40" b="1" i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minimal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P/V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exams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Prophylactic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antibiotic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given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  <a:tab pos="2024380" algn="l"/>
              </a:tabLst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Patent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iv</a:t>
            </a:r>
            <a:r>
              <a:rPr dirty="0" sz="2400" spc="-9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00AF50"/>
                </a:solidFill>
                <a:latin typeface="Calibri"/>
                <a:cs typeface="Calibri"/>
              </a:rPr>
              <a:t>line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	but</a:t>
            </a:r>
            <a:r>
              <a:rPr dirty="0" sz="2400" spc="-3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fluids</a:t>
            </a:r>
            <a:r>
              <a:rPr dirty="0" sz="2400" spc="-2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are</a:t>
            </a:r>
            <a:r>
              <a:rPr dirty="0" sz="2400" spc="-4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avoided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400" spc="-6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decompensated</a:t>
            </a:r>
            <a:r>
              <a:rPr dirty="0" sz="2400" spc="-75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patient</a:t>
            </a:r>
            <a:r>
              <a:rPr dirty="0" sz="2400" spc="-6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AF50"/>
                </a:solidFill>
                <a:latin typeface="Calibri"/>
                <a:cs typeface="Calibri"/>
              </a:rPr>
              <a:t>diuretic</a:t>
            </a:r>
            <a:r>
              <a:rPr dirty="0" sz="2400" spc="-50" b="1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AF50"/>
                </a:solidFill>
                <a:latin typeface="Calibri"/>
                <a:cs typeface="Calibri"/>
              </a:rPr>
              <a:t>given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707" y="4396740"/>
            <a:ext cx="1524000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8916" y="99060"/>
            <a:ext cx="1053083" cy="99364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882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/>
              <a:t>VERTICAL</a:t>
            </a:r>
            <a:r>
              <a:rPr dirty="0" spc="-40"/>
              <a:t> </a:t>
            </a:r>
            <a:r>
              <a:rPr dirty="0" spc="-10"/>
              <a:t>INTEGRATION</a:t>
            </a:r>
          </a:p>
          <a:p>
            <a:pPr marL="12700">
              <a:lnSpc>
                <a:spcPts val="3650"/>
              </a:lnSpc>
            </a:pPr>
            <a:r>
              <a:rPr dirty="0" spc="-20" b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Pregnancy</a:t>
            </a:r>
            <a:r>
              <a:rPr dirty="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Mother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5572" y="1805381"/>
            <a:ext cx="6790055" cy="424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b="1" i="1">
                <a:latin typeface="Calibri"/>
                <a:cs typeface="Calibri"/>
              </a:rPr>
              <a:t>Higher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incidence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of</a:t>
            </a:r>
            <a:r>
              <a:rPr dirty="0" sz="2400" spc="-3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pregnancy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complications</a:t>
            </a:r>
            <a:endParaRPr sz="2400">
              <a:latin typeface="Calibri"/>
              <a:cs typeface="Calibri"/>
            </a:endParaRPr>
          </a:p>
          <a:p>
            <a:pPr lvl="1" marL="593090" indent="-297180">
              <a:lnSpc>
                <a:spcPct val="100000"/>
              </a:lnSpc>
              <a:spcBef>
                <a:spcPts val="15"/>
              </a:spcBef>
              <a:buFont typeface="Verdana"/>
              <a:buChar char="◦"/>
              <a:tabLst>
                <a:tab pos="593090" algn="l"/>
              </a:tabLst>
            </a:pPr>
            <a:r>
              <a:rPr dirty="0" sz="2400" spc="-10">
                <a:latin typeface="Calibri"/>
                <a:cs typeface="Calibri"/>
              </a:rPr>
              <a:t>preeclamsia,abruption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placentae,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preterm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labor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b="1" i="1">
                <a:latin typeface="Calibri"/>
                <a:cs typeface="Calibri"/>
              </a:rPr>
              <a:t>Predisposed</a:t>
            </a:r>
            <a:r>
              <a:rPr dirty="0" sz="2400" spc="-60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to</a:t>
            </a:r>
            <a:r>
              <a:rPr dirty="0" sz="2400" spc="-6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infections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like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UTI,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puerperal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09">
                <a:latin typeface="Calibri"/>
                <a:cs typeface="Calibri"/>
              </a:rPr>
              <a:t>sepsi</a:t>
            </a:r>
            <a:r>
              <a:rPr dirty="0" sz="2400" spc="-509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b="1">
                <a:latin typeface="Calibri"/>
                <a:cs typeface="Calibri"/>
              </a:rPr>
              <a:t>Increased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risk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PPH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b="1">
                <a:latin typeface="Calibri"/>
                <a:cs typeface="Calibri"/>
              </a:rPr>
              <a:t>Sub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involution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uterus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Calibri"/>
                <a:cs typeface="Calibri"/>
              </a:rPr>
              <a:t>Lactation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 spc="1939">
                <a:latin typeface="Microsoft Sans Serif"/>
                <a:cs typeface="Microsoft Sans Serif"/>
              </a:rPr>
              <a:t>🞂</a:t>
            </a:r>
            <a:r>
              <a:rPr dirty="0" sz="2400">
                <a:latin typeface="Microsoft Sans Serif"/>
                <a:cs typeface="Microsoft Sans Serif"/>
              </a:rPr>
              <a:t>​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Maternal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mortality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lvl="1" marL="524510" indent="-228600">
              <a:lnSpc>
                <a:spcPct val="100000"/>
              </a:lnSpc>
              <a:spcBef>
                <a:spcPts val="105"/>
              </a:spcBef>
              <a:buFont typeface="Verdana"/>
              <a:buChar char="◦"/>
              <a:tabLst>
                <a:tab pos="524510" algn="l"/>
              </a:tabLst>
            </a:pPr>
            <a:r>
              <a:rPr dirty="0" sz="1900" spc="-20" i="1">
                <a:latin typeface="Calibri"/>
                <a:cs typeface="Calibri"/>
              </a:rPr>
              <a:t>CHF,</a:t>
            </a:r>
            <a:endParaRPr sz="1900">
              <a:latin typeface="Calibri"/>
              <a:cs typeface="Calibri"/>
            </a:endParaRPr>
          </a:p>
          <a:p>
            <a:pPr lvl="1" marL="524510" indent="-228600">
              <a:lnSpc>
                <a:spcPct val="100000"/>
              </a:lnSpc>
              <a:spcBef>
                <a:spcPts val="75"/>
              </a:spcBef>
              <a:buFont typeface="Verdana"/>
              <a:buChar char="◦"/>
              <a:tabLst>
                <a:tab pos="524510" algn="l"/>
              </a:tabLst>
            </a:pPr>
            <a:r>
              <a:rPr dirty="0" sz="1900" i="1">
                <a:latin typeface="Calibri"/>
                <a:cs typeface="Calibri"/>
              </a:rPr>
              <a:t>Cerebral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anoxia,</a:t>
            </a:r>
            <a:endParaRPr sz="1900">
              <a:latin typeface="Calibri"/>
              <a:cs typeface="Calibri"/>
            </a:endParaRPr>
          </a:p>
          <a:p>
            <a:pPr lvl="1" marL="524510" indent="-228600">
              <a:lnSpc>
                <a:spcPct val="100000"/>
              </a:lnSpc>
              <a:spcBef>
                <a:spcPts val="75"/>
              </a:spcBef>
              <a:buFont typeface="Verdana"/>
              <a:buChar char="◦"/>
              <a:tabLst>
                <a:tab pos="524510" algn="l"/>
              </a:tabLst>
            </a:pPr>
            <a:r>
              <a:rPr dirty="0" sz="1900" spc="-10" i="1">
                <a:latin typeface="Calibri"/>
                <a:cs typeface="Calibri"/>
              </a:rPr>
              <a:t>Sepsis,</a:t>
            </a:r>
            <a:endParaRPr sz="1900">
              <a:latin typeface="Calibri"/>
              <a:cs typeface="Calibri"/>
            </a:endParaRPr>
          </a:p>
          <a:p>
            <a:pPr lvl="1" marL="524510" indent="-228600">
              <a:lnSpc>
                <a:spcPct val="100000"/>
              </a:lnSpc>
              <a:spcBef>
                <a:spcPts val="70"/>
              </a:spcBef>
              <a:buFont typeface="Verdana"/>
              <a:buChar char="◦"/>
              <a:tabLst>
                <a:tab pos="524510" algn="l"/>
              </a:tabLst>
            </a:pPr>
            <a:r>
              <a:rPr dirty="0" sz="1900" spc="-25" i="1">
                <a:latin typeface="Calibri"/>
                <a:cs typeface="Calibri"/>
              </a:rPr>
              <a:t>Thrombi-</a:t>
            </a:r>
            <a:r>
              <a:rPr dirty="0" sz="1900" spc="-10" i="1">
                <a:latin typeface="Calibri"/>
                <a:cs typeface="Calibri"/>
              </a:rPr>
              <a:t>embolism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0440" y="54864"/>
            <a:ext cx="1051559" cy="9951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65582"/>
            <a:ext cx="8419465" cy="130048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 sz="4400"/>
              <a:t>VERTICAL</a:t>
            </a:r>
            <a:r>
              <a:rPr dirty="0" sz="4400" spc="-50"/>
              <a:t> </a:t>
            </a:r>
            <a:r>
              <a:rPr dirty="0" sz="4400" spc="-10"/>
              <a:t>NTEGRATION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spc="-20" b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z="44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4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Fetus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4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Neonate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169541"/>
            <a:ext cx="6696709" cy="276225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Higher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incidence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abortions,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preterm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birth,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IUGR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 spc="-25">
                <a:latin typeface="Calibri"/>
                <a:cs typeface="Calibri"/>
              </a:rPr>
              <a:t>IUD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Low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APGAR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birth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Neonate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susceptible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Higher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Perinatal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morbidity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mortality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Anemic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infant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cognitive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affective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dysfunction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0"/>
            <a:ext cx="1053083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878" rIns="0" bIns="0" rtlCol="0" vert="horz">
            <a:spAutoFit/>
          </a:bodyPr>
          <a:lstStyle/>
          <a:p>
            <a:pPr marL="2764790">
              <a:lnSpc>
                <a:spcPts val="325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CORE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CONCEPT</a:t>
            </a:r>
            <a:endParaRPr sz="2800">
              <a:latin typeface="Arial"/>
              <a:cs typeface="Arial"/>
            </a:endParaRPr>
          </a:p>
          <a:p>
            <a:pPr marL="1278890">
              <a:lnSpc>
                <a:spcPts val="5050"/>
              </a:lnSpc>
            </a:pPr>
            <a:r>
              <a:rPr dirty="0" sz="4300" b="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4300" spc="-1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300" spc="-10" b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0194" y="1915414"/>
            <a:ext cx="7018655" cy="22904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  <a:tab pos="6751955" algn="l"/>
              </a:tabLst>
            </a:pPr>
            <a:r>
              <a:rPr dirty="0" sz="2400">
                <a:latin typeface="Calibri"/>
                <a:cs typeface="Calibri"/>
              </a:rPr>
              <a:t>Recall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Etiology,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pathophysiology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common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types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4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Explain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factors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clinical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features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dirty="0" sz="2400" spc="-20">
                <a:latin typeface="Calibri"/>
                <a:cs typeface="Calibri"/>
              </a:rPr>
              <a:t>investigations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confirm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diagnosis</a:t>
            </a:r>
            <a:endParaRPr sz="2400">
              <a:latin typeface="Calibri"/>
              <a:cs typeface="Calibri"/>
            </a:endParaRPr>
          </a:p>
          <a:p>
            <a:pPr marL="240029" marR="415290" indent="-227329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Management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prevention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discuss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complications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fetus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mother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9959" y="32003"/>
            <a:ext cx="1051559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3"/>
            <a:ext cx="8381999" cy="21619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88" y="2743200"/>
            <a:ext cx="9295912" cy="3931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440" y="54864"/>
            <a:ext cx="1051559" cy="9951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230236" y="705993"/>
            <a:ext cx="3752850" cy="535940"/>
            <a:chOff x="7230236" y="705993"/>
            <a:chExt cx="3752850" cy="535940"/>
          </a:xfrm>
        </p:grpSpPr>
        <p:sp>
          <p:nvSpPr>
            <p:cNvPr id="6" name="object 6" descr=""/>
            <p:cNvSpPr/>
            <p:nvPr/>
          </p:nvSpPr>
          <p:spPr>
            <a:xfrm>
              <a:off x="7239761" y="715518"/>
              <a:ext cx="3733800" cy="516890"/>
            </a:xfrm>
            <a:custGeom>
              <a:avLst/>
              <a:gdLst/>
              <a:ahLst/>
              <a:cxnLst/>
              <a:rect l="l" t="t" r="r" b="b"/>
              <a:pathLst>
                <a:path w="3733800" h="516890">
                  <a:moveTo>
                    <a:pt x="0" y="516636"/>
                  </a:moveTo>
                  <a:lnTo>
                    <a:pt x="3733800" y="516636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7233" y="859789"/>
              <a:ext cx="3018663" cy="2401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37052" y="2976753"/>
            <a:ext cx="39751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1-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2 -</a:t>
            </a:r>
            <a:r>
              <a:rPr dirty="0" sz="1800" spc="-5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3-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4-</a:t>
            </a:r>
            <a:r>
              <a:rPr dirty="0" sz="1800" spc="-5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5-</a:t>
            </a:r>
            <a:r>
              <a:rPr dirty="0" sz="1800" spc="-5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539105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6731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CORE</a:t>
            </a:r>
            <a:r>
              <a:rPr dirty="0" sz="4400" spc="-55"/>
              <a:t> </a:t>
            </a:r>
            <a:r>
              <a:rPr dirty="0" sz="4400" spc="-10"/>
              <a:t>CONCEPT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  <a:r>
              <a:rPr dirty="0" sz="44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625979"/>
            <a:ext cx="9745980" cy="263525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Commonest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Medical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disorder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Prevalence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Pakistan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56%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Prevalence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2-</a:t>
            </a:r>
            <a:r>
              <a:rPr dirty="0" sz="2400" spc="-25">
                <a:latin typeface="Calibri"/>
                <a:cs typeface="Calibri"/>
              </a:rPr>
              <a:t>4%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Nutritional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anemia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(IRON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DEFICIENCY)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commonest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important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contributor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maternal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perinatal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morbidity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mortality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a </a:t>
            </a:r>
            <a:r>
              <a:rPr dirty="0" sz="2400" spc="-5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direct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indirect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cause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5095" y="79247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6347460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6905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SPIRAL</a:t>
            </a:r>
            <a:r>
              <a:rPr dirty="0" sz="4400" spc="-40"/>
              <a:t> </a:t>
            </a:r>
            <a:r>
              <a:rPr dirty="0" sz="4400" spc="-10"/>
              <a:t>INTEGRATION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Definition</a:t>
            </a:r>
            <a:r>
              <a:rPr dirty="0" sz="44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(WHO</a:t>
            </a:r>
            <a:r>
              <a:rPr dirty="0" sz="4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69922" y="1729181"/>
            <a:ext cx="771969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condition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circulating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levels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Hb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quantitatively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dirty="0" sz="2400">
                <a:latin typeface="Calibri"/>
                <a:cs typeface="Calibri"/>
              </a:rPr>
              <a:t>qualitatively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normal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60194" y="2424811"/>
            <a:ext cx="3288665" cy="139446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Non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pregnant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women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Pregnant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women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(WHO)</a:t>
            </a:r>
            <a:endParaRPr sz="24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720"/>
              </a:spcBef>
            </a:pPr>
            <a:r>
              <a:rPr dirty="0" sz="2400" spc="-10">
                <a:latin typeface="Calibri"/>
                <a:cs typeface="Calibri"/>
              </a:rPr>
              <a:t>Hematocrit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32601" y="2424811"/>
            <a:ext cx="2232660" cy="139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9410" indent="299720">
              <a:lnSpc>
                <a:spcPct val="1246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Hb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12gm% </a:t>
            </a:r>
            <a:r>
              <a:rPr dirty="0" sz="2400">
                <a:latin typeface="Calibri"/>
                <a:cs typeface="Calibri"/>
              </a:rPr>
              <a:t>Hb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11</a:t>
            </a:r>
            <a:r>
              <a:rPr dirty="0" sz="2400" spc="-25">
                <a:latin typeface="Calibri"/>
                <a:cs typeface="Calibri"/>
              </a:rPr>
              <a:t> gm%</a:t>
            </a:r>
            <a:endParaRPr sz="2400">
              <a:latin typeface="Calibri"/>
              <a:cs typeface="Calibri"/>
            </a:endParaRPr>
          </a:p>
          <a:p>
            <a:pPr marL="1472565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33%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3810000"/>
            <a:ext cx="6019800" cy="23789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8916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74700">
              <a:lnSpc>
                <a:spcPts val="5015"/>
              </a:lnSpc>
              <a:spcBef>
                <a:spcPts val="100"/>
              </a:spcBef>
            </a:pPr>
            <a:r>
              <a:rPr dirty="0" sz="4400"/>
              <a:t>SPIRAL</a:t>
            </a:r>
            <a:r>
              <a:rPr dirty="0" sz="4400" spc="-40"/>
              <a:t> </a:t>
            </a:r>
            <a:r>
              <a:rPr dirty="0" sz="4400" spc="-35"/>
              <a:t>INTEGRATION</a:t>
            </a:r>
            <a:endParaRPr sz="4400"/>
          </a:p>
          <a:p>
            <a:pPr marL="648335">
              <a:lnSpc>
                <a:spcPts val="5015"/>
              </a:lnSpc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Pregnancy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3493"/>
            <a:ext cx="9939020" cy="30111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0029" marR="763905" indent="-22796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commonest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hematological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disorder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seen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during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pregnancy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developed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world.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Pakistan,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 b="1" i="1">
                <a:latin typeface="Calibri"/>
                <a:cs typeface="Calibri"/>
              </a:rPr>
              <a:t>3-</a:t>
            </a:r>
            <a:r>
              <a:rPr dirty="0" sz="2800" b="1" i="1">
                <a:latin typeface="Calibri"/>
                <a:cs typeface="Calibri"/>
              </a:rPr>
              <a:t>4times</a:t>
            </a:r>
            <a:r>
              <a:rPr dirty="0" sz="2800" spc="-3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more</a:t>
            </a:r>
            <a:r>
              <a:rPr dirty="0" sz="2800" spc="-6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common</a:t>
            </a:r>
            <a:r>
              <a:rPr dirty="0" sz="2800" spc="-7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occurring</a:t>
            </a:r>
            <a:r>
              <a:rPr dirty="0" sz="2800" spc="-6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in</a:t>
            </a:r>
            <a:r>
              <a:rPr dirty="0" sz="2800" spc="-80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approx. </a:t>
            </a:r>
            <a:r>
              <a:rPr dirty="0" sz="2800" spc="-10" b="1" i="1">
                <a:latin typeface="Calibri"/>
                <a:cs typeface="Calibri"/>
              </a:rPr>
              <a:t>	</a:t>
            </a:r>
            <a:r>
              <a:rPr dirty="0" sz="2800" b="1" i="1">
                <a:latin typeface="Calibri"/>
                <a:cs typeface="Calibri"/>
              </a:rPr>
              <a:t>56%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of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the</a:t>
            </a:r>
            <a:r>
              <a:rPr dirty="0" sz="2800" spc="-40" b="1" i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pregnant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women.</a:t>
            </a:r>
            <a:endParaRPr sz="2800">
              <a:latin typeface="Calibri"/>
              <a:cs typeface="Calibri"/>
            </a:endParaRPr>
          </a:p>
          <a:p>
            <a:pPr marL="240029" marR="226060" indent="-227965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definition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anemia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pregnancy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differs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pregnancy 	state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because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physiological</a:t>
            </a:r>
            <a:r>
              <a:rPr dirty="0" sz="2800" spc="-4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changes</a:t>
            </a:r>
            <a:r>
              <a:rPr dirty="0" sz="2800" spc="-5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occurring</a:t>
            </a:r>
            <a:r>
              <a:rPr dirty="0" sz="2800" spc="-4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in</a:t>
            </a:r>
            <a:r>
              <a:rPr dirty="0" sz="2800" spc="-5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blood</a:t>
            </a:r>
            <a:r>
              <a:rPr dirty="0" sz="2800" spc="-50" b="1" i="1">
                <a:latin typeface="Calibri"/>
                <a:cs typeface="Calibri"/>
              </a:rPr>
              <a:t> </a:t>
            </a:r>
            <a:r>
              <a:rPr dirty="0" sz="2800" spc="-25" b="1" i="1">
                <a:latin typeface="Calibri"/>
                <a:cs typeface="Calibri"/>
              </a:rPr>
              <a:t>in </a:t>
            </a:r>
            <a:r>
              <a:rPr dirty="0" sz="2800" spc="-25" b="1" i="1">
                <a:latin typeface="Calibri"/>
                <a:cs typeface="Calibri"/>
              </a:rPr>
              <a:t>	</a:t>
            </a:r>
            <a:r>
              <a:rPr dirty="0" sz="2800" b="1" i="1">
                <a:latin typeface="Calibri"/>
                <a:cs typeface="Calibri"/>
              </a:rPr>
              <a:t>relation</a:t>
            </a:r>
            <a:r>
              <a:rPr dirty="0" sz="2800" spc="-5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to</a:t>
            </a:r>
            <a:r>
              <a:rPr dirty="0" sz="2800" spc="-8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the</a:t>
            </a:r>
            <a:r>
              <a:rPr dirty="0" sz="2800" spc="-6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pregnancy.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374649"/>
            <a:ext cx="6170295" cy="1732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SPIRAL</a:t>
            </a:r>
            <a:r>
              <a:rPr dirty="0" sz="4000" spc="-65"/>
              <a:t> </a:t>
            </a:r>
            <a:r>
              <a:rPr dirty="0" sz="4000" spc="-10"/>
              <a:t>INTEGRATION</a:t>
            </a:r>
            <a:endParaRPr sz="4000"/>
          </a:p>
          <a:p>
            <a:pPr marL="12700" marR="5080">
              <a:lnSpc>
                <a:spcPts val="4320"/>
              </a:lnSpc>
              <a:spcBef>
                <a:spcPts val="305"/>
              </a:spcBef>
            </a:pP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4000" spc="-1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Severity</a:t>
            </a:r>
            <a:r>
              <a:rPr dirty="0" sz="4000" spc="-1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Classification </a:t>
            </a:r>
            <a:r>
              <a:rPr dirty="0" sz="4000" b="0">
                <a:solidFill>
                  <a:srgbClr val="000000"/>
                </a:solidFill>
                <a:latin typeface="Calibri"/>
                <a:cs typeface="Calibri"/>
              </a:rPr>
              <a:t>Hb</a:t>
            </a: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 values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90420" y="2701947"/>
            <a:ext cx="1948814" cy="207073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20">
                <a:latin typeface="Calibri"/>
                <a:cs typeface="Calibri"/>
              </a:rPr>
              <a:t>Mild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Moderate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Severe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Very</a:t>
            </a:r>
            <a:r>
              <a:rPr dirty="0" sz="2800" spc="-1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Severe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36240" y="2701947"/>
            <a:ext cx="2999740" cy="207073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770"/>
              </a:spcBef>
            </a:pPr>
            <a:r>
              <a:rPr dirty="0" sz="2800" spc="-20">
                <a:latin typeface="Calibri"/>
                <a:cs typeface="Calibri"/>
              </a:rPr>
              <a:t>10.0-</a:t>
            </a:r>
            <a:r>
              <a:rPr dirty="0" sz="2800">
                <a:latin typeface="Calibri"/>
                <a:cs typeface="Calibri"/>
              </a:rPr>
              <a:t>10.9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gm/dl</a:t>
            </a:r>
            <a:endParaRPr sz="280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latin typeface="Calibri"/>
                <a:cs typeface="Calibri"/>
              </a:rPr>
              <a:t>&lt;7-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g/dl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>
                <a:latin typeface="Calibri"/>
                <a:cs typeface="Calibri"/>
              </a:rPr>
              <a:t>&lt;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7.0g/dl</a:t>
            </a:r>
            <a:endParaRPr sz="2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660"/>
              </a:spcBef>
            </a:pPr>
            <a:r>
              <a:rPr dirty="0" sz="2800" spc="-10">
                <a:latin typeface="Calibri"/>
                <a:cs typeface="Calibri"/>
              </a:rPr>
              <a:t>&lt;4.0g/dl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8916" y="35051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609" rIns="0" bIns="0" rtlCol="0" vert="horz">
            <a:spAutoFit/>
          </a:bodyPr>
          <a:lstStyle/>
          <a:p>
            <a:pPr marL="303530">
              <a:lnSpc>
                <a:spcPts val="3875"/>
              </a:lnSpc>
              <a:spcBef>
                <a:spcPts val="95"/>
              </a:spcBef>
            </a:pPr>
            <a:r>
              <a:rPr dirty="0" sz="3400"/>
              <a:t>CORE</a:t>
            </a:r>
            <a:r>
              <a:rPr dirty="0" sz="3400" spc="-110"/>
              <a:t> </a:t>
            </a:r>
            <a:r>
              <a:rPr dirty="0" sz="3400" spc="-10"/>
              <a:t>CONCEPT</a:t>
            </a:r>
            <a:endParaRPr sz="3400"/>
          </a:p>
          <a:p>
            <a:pPr marL="303530">
              <a:lnSpc>
                <a:spcPts val="3875"/>
              </a:lnSpc>
            </a:pPr>
            <a:r>
              <a:rPr dirty="0" sz="3400" b="0">
                <a:solidFill>
                  <a:srgbClr val="000000"/>
                </a:solidFill>
                <a:latin typeface="Calibri"/>
                <a:cs typeface="Calibri"/>
              </a:rPr>
              <a:t>Etiology</a:t>
            </a:r>
            <a:r>
              <a:rPr dirty="0" sz="34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400" b="0">
                <a:solidFill>
                  <a:srgbClr val="000000"/>
                </a:solidFill>
                <a:latin typeface="Calibri"/>
                <a:cs typeface="Calibri"/>
              </a:rPr>
              <a:t>Anemia</a:t>
            </a:r>
            <a:r>
              <a:rPr dirty="0" sz="34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4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400" spc="-10" b="0">
                <a:solidFill>
                  <a:srgbClr val="000000"/>
                </a:solidFill>
                <a:latin typeface="Calibri"/>
                <a:cs typeface="Calibri"/>
              </a:rPr>
              <a:t>Pregnancy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2994" y="2390368"/>
            <a:ext cx="6565900" cy="230568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Nutritional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dirty="0" sz="20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(dietry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habit)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Pre-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poor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nutrition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(Meat,</a:t>
            </a:r>
            <a:r>
              <a:rPr dirty="0" sz="2000" spc="3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poultry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fish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rich</a:t>
            </a:r>
            <a:r>
              <a:rPr dirty="0" sz="2000" spc="3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sources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241300" algn="l"/>
                <a:tab pos="297180" algn="l"/>
              </a:tabLst>
            </a:pPr>
            <a:r>
              <a:rPr dirty="0" sz="200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Pythic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acid,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fibers,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calcium,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tannis</a:t>
            </a:r>
            <a:r>
              <a:rPr dirty="0" sz="20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20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tea,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coffee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chocolate</a:t>
            </a:r>
            <a:r>
              <a:rPr dirty="0" sz="20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infusions</a:t>
            </a:r>
            <a:r>
              <a:rPr dirty="0" sz="20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decreases</a:t>
            </a:r>
            <a:r>
              <a:rPr dirty="0" sz="20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dirty="0" sz="20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absorption.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Besides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Iron,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folate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B12</a:t>
            </a:r>
            <a:r>
              <a:rPr dirty="0" sz="20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also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29897" y="3689984"/>
            <a:ext cx="6896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herbal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02994" y="4767452"/>
            <a:ext cx="73075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Chronic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blood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parasitic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infections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Hookworm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malaria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5400" y="1758695"/>
            <a:ext cx="1560576" cy="1225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8916" y="0"/>
            <a:ext cx="1053083" cy="993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</dc:creator>
  <dc:title>Anemia in Pregnancy</dc:title>
  <dcterms:created xsi:type="dcterms:W3CDTF">2025-02-04T15:07:09Z</dcterms:created>
  <dcterms:modified xsi:type="dcterms:W3CDTF">2025-02-04T15:07:09Z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2025-02-04T00:00:00Z</vt:filetime>
  </property>
  <property fmtid="{D5CDD505-2E9C-101B-9397-08002B2CF9AE}" pid="5" name="Producer">
    <vt:lpwstr>Microsoft® PowerPoint® LTSC</vt:lpwstr>
  </property>
</Properties>
</file>