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36ee36aced_0_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336ee36aced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6ee36aced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336ee36aced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36ee36aced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336ee36aced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36ee36aced_0_1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336ee36aced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36ee36aced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36ee36aced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36ee36aced_0_1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6ee36aced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36ee36aced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336ee36aced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36ee36aced_0_14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336ee36aced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36ee36aced_0_1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336ee36aced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36ee36aced_0_1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336ee36aced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36ee36aced_0_1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336ee36aced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36ee36aced_0_1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336ee36aced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36ee36aced_0_2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336ee36aced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36ee36aced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36ee36aced_0_3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336ee36aced_0_3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36ee36aced_0_3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336ee36aced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36ee36aced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36ee36aced_0_4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336ee36aced_0_4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36ee36aced_0_3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336ee36aced_0_3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36ee36aced_0_3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336ee36aced_0_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36ee36aced_0_3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336ee36aced_0_3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36ee36aced_0_4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336ee36aced_0_4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36ee36aced_0_4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336ee36aced_0_4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36ee36aced_0_5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336ee36aced_0_5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36ee36aced_0_5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336ee36aced_0_5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36ee36aced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36ee36aced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36ee36aced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6ee36aced_0_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336ee36ace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36ee36aced_0_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g336ee36aced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6"/>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500"/>
          </a:xfrm>
          <a:prstGeom prst="rect">
            <a:avLst/>
          </a:prstGeom>
          <a:noFill/>
          <a:ln>
            <a:noFill/>
          </a:ln>
        </p:spPr>
      </p:sp>
      <p:sp>
        <p:nvSpPr>
          <p:cNvPr id="68" name="Google Shape;68;p1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93700" lvl="0" marL="457200" marR="0" rtl="0" algn="l">
              <a:lnSpc>
                <a:spcPct val="90000"/>
              </a:lnSpc>
              <a:spcBef>
                <a:spcPts val="10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b="0" l="0" r="0" t="0"/>
          <a:stretch/>
        </p:blipFill>
        <p:spPr>
          <a:xfrm>
            <a:off x="0" y="0"/>
            <a:ext cx="12192000" cy="609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51" name="Google Shape;151;p22"/>
          <p:cNvPicPr preferRelativeResize="0"/>
          <p:nvPr/>
        </p:nvPicPr>
        <p:blipFill rotWithShape="1">
          <a:blip r:embed="rId3">
            <a:alphaModFix/>
          </a:blip>
          <a:srcRect b="13921" l="21474" r="22162" t="25442"/>
          <a:stretch/>
        </p:blipFill>
        <p:spPr>
          <a:xfrm>
            <a:off x="516202" y="192841"/>
            <a:ext cx="11111345" cy="64524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568036" y="484631"/>
            <a:ext cx="3893100" cy="1621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Microscopic </a:t>
            </a:r>
            <a:endParaRPr/>
          </a:p>
        </p:txBody>
      </p:sp>
      <p:sp>
        <p:nvSpPr>
          <p:cNvPr id="157" name="Google Shape;157;p23"/>
          <p:cNvSpPr txBox="1"/>
          <p:nvPr>
            <p:ph idx="1" type="body"/>
          </p:nvPr>
        </p:nvSpPr>
        <p:spPr>
          <a:xfrm>
            <a:off x="568020" y="2234450"/>
            <a:ext cx="6130800" cy="2492100"/>
          </a:xfrm>
          <a:prstGeom prst="rect">
            <a:avLst/>
          </a:prstGeom>
          <a:noFill/>
          <a:ln>
            <a:noFill/>
          </a:ln>
        </p:spPr>
        <p:txBody>
          <a:bodyPr anchorCtr="0" anchor="t" bIns="45700" lIns="91425" spcFirstLastPara="1" rIns="91425" wrap="square" tIns="45700">
            <a:noAutofit/>
          </a:bodyPr>
          <a:lstStyle/>
          <a:p>
            <a:pPr indent="-393700" lvl="0" marL="457200" rtl="0" algn="l">
              <a:spcBef>
                <a:spcPts val="1000"/>
              </a:spcBef>
              <a:spcAft>
                <a:spcPts val="0"/>
              </a:spcAft>
              <a:buSzPts val="2600"/>
              <a:buFont typeface="Calibri"/>
              <a:buChar char="•"/>
            </a:pPr>
            <a:r>
              <a:rPr lang="en-US"/>
              <a:t>Lipogranulomatous Inflammation</a:t>
            </a:r>
            <a:endParaRPr/>
          </a:p>
          <a:p>
            <a:pPr indent="-393700" lvl="0" marL="457200" rtl="0" algn="l">
              <a:spcBef>
                <a:spcPts val="0"/>
              </a:spcBef>
              <a:spcAft>
                <a:spcPts val="0"/>
              </a:spcAft>
              <a:buSzPts val="2600"/>
              <a:buFont typeface="Calibri"/>
              <a:buChar char="•"/>
            </a:pPr>
            <a:r>
              <a:rPr lang="en-US"/>
              <a:t>Chronic inflammatory Cells</a:t>
            </a:r>
            <a:endParaRPr/>
          </a:p>
          <a:p>
            <a:pPr indent="-393700" lvl="0" marL="457200" rtl="0" algn="l">
              <a:spcBef>
                <a:spcPts val="0"/>
              </a:spcBef>
              <a:spcAft>
                <a:spcPts val="0"/>
              </a:spcAft>
              <a:buSzPts val="2600"/>
              <a:buFont typeface="Calibri"/>
              <a:buChar char="•"/>
            </a:pPr>
            <a:r>
              <a:rPr lang="en-US"/>
              <a:t>Giant cells</a:t>
            </a:r>
            <a:endParaRPr/>
          </a:p>
          <a:p>
            <a:pPr indent="-393700" lvl="0" marL="457200" rtl="0" algn="l">
              <a:spcBef>
                <a:spcPts val="0"/>
              </a:spcBef>
              <a:spcAft>
                <a:spcPts val="0"/>
              </a:spcAft>
              <a:buSzPts val="2600"/>
              <a:buFont typeface="Calibri"/>
              <a:buChar char="•"/>
            </a:pPr>
            <a:r>
              <a:rPr lang="en-US"/>
              <a:t>Epithelioid cells</a:t>
            </a:r>
            <a:endParaRPr/>
          </a:p>
        </p:txBody>
      </p:sp>
      <p:pic>
        <p:nvPicPr>
          <p:cNvPr id="158" name="Google Shape;158;p23"/>
          <p:cNvPicPr preferRelativeResize="0"/>
          <p:nvPr/>
        </p:nvPicPr>
        <p:blipFill rotWithShape="1">
          <a:blip r:embed="rId3">
            <a:alphaModFix/>
          </a:blip>
          <a:srcRect b="33539" l="30729" r="50849" t="34917"/>
          <a:stretch/>
        </p:blipFill>
        <p:spPr>
          <a:xfrm>
            <a:off x="6061228" y="477844"/>
            <a:ext cx="6130769" cy="59023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24"/>
          <p:cNvGrpSpPr/>
          <p:nvPr/>
        </p:nvGrpSpPr>
        <p:grpSpPr>
          <a:xfrm>
            <a:off x="-7" y="-5"/>
            <a:ext cx="12191702" cy="6857792"/>
            <a:chOff x="249381" y="152399"/>
            <a:chExt cx="11097490" cy="6631012"/>
          </a:xfrm>
        </p:grpSpPr>
        <p:pic>
          <p:nvPicPr>
            <p:cNvPr id="164" name="Google Shape;164;p24"/>
            <p:cNvPicPr preferRelativeResize="0"/>
            <p:nvPr/>
          </p:nvPicPr>
          <p:blipFill rotWithShape="1">
            <a:blip r:embed="rId3">
              <a:alphaModFix/>
            </a:blip>
            <a:srcRect b="32919" l="30454" r="32840" t="28071"/>
            <a:stretch/>
          </p:blipFill>
          <p:spPr>
            <a:xfrm>
              <a:off x="249381" y="152399"/>
              <a:ext cx="11097490" cy="6631012"/>
            </a:xfrm>
            <a:prstGeom prst="rect">
              <a:avLst/>
            </a:prstGeom>
            <a:noFill/>
            <a:ln>
              <a:noFill/>
            </a:ln>
          </p:spPr>
        </p:pic>
        <p:sp>
          <p:nvSpPr>
            <p:cNvPr id="165" name="Google Shape;165;p24"/>
            <p:cNvSpPr/>
            <p:nvPr/>
          </p:nvSpPr>
          <p:spPr>
            <a:xfrm>
              <a:off x="9892145" y="235527"/>
              <a:ext cx="1357800" cy="8589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Hordeolum</a:t>
            </a:r>
            <a:endParaRPr/>
          </a:p>
        </p:txBody>
      </p:sp>
      <p:sp>
        <p:nvSpPr>
          <p:cNvPr id="171" name="Google Shape;171;p25"/>
          <p:cNvSpPr txBox="1"/>
          <p:nvPr>
            <p:ph idx="1" type="body"/>
          </p:nvPr>
        </p:nvSpPr>
        <p:spPr>
          <a:xfrm>
            <a:off x="838200" y="1690825"/>
            <a:ext cx="10896600" cy="48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a:t>2 Types of Hordeolum:</a:t>
            </a:r>
            <a:endParaRPr b="1"/>
          </a:p>
          <a:p>
            <a:pPr indent="-393700" lvl="0" marL="914400" rtl="0" algn="l">
              <a:lnSpc>
                <a:spcPct val="115000"/>
              </a:lnSpc>
              <a:spcBef>
                <a:spcPts val="1200"/>
              </a:spcBef>
              <a:spcAft>
                <a:spcPts val="0"/>
              </a:spcAft>
              <a:buSzPts val="2600"/>
              <a:buFont typeface="Calibri"/>
              <a:buChar char="●"/>
            </a:pPr>
            <a:r>
              <a:rPr lang="en-US"/>
              <a:t>External Hordeolum</a:t>
            </a:r>
            <a:endParaRPr/>
          </a:p>
          <a:p>
            <a:pPr indent="-393700" lvl="0" marL="914400" rtl="0" algn="l">
              <a:lnSpc>
                <a:spcPct val="115000"/>
              </a:lnSpc>
              <a:spcBef>
                <a:spcPts val="0"/>
              </a:spcBef>
              <a:spcAft>
                <a:spcPts val="0"/>
              </a:spcAft>
              <a:buSzPts val="2600"/>
              <a:buFont typeface="Calibri"/>
              <a:buChar char="●"/>
            </a:pPr>
            <a:r>
              <a:rPr lang="en-US"/>
              <a:t>Internal Hordeolum</a:t>
            </a:r>
            <a:endParaRPr/>
          </a:p>
          <a:p>
            <a:pPr indent="0" lvl="0" marL="0" rtl="0" algn="l">
              <a:lnSpc>
                <a:spcPct val="120000"/>
              </a:lnSpc>
              <a:spcBef>
                <a:spcPts val="1200"/>
              </a:spcBef>
              <a:spcAft>
                <a:spcPts val="0"/>
              </a:spcAft>
              <a:buNone/>
            </a:pPr>
            <a:r>
              <a:t/>
            </a:r>
            <a:endParaRPr b="1"/>
          </a:p>
        </p:txBody>
      </p:sp>
      <p:sp>
        <p:nvSpPr>
          <p:cNvPr id="172" name="Google Shape;172;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6"/>
          <p:cNvPicPr preferRelativeResize="0"/>
          <p:nvPr/>
        </p:nvPicPr>
        <p:blipFill rotWithShape="1">
          <a:blip r:embed="rId3">
            <a:alphaModFix/>
          </a:blip>
          <a:srcRect b="26379" l="23978" r="23748" t="14525"/>
          <a:stretch/>
        </p:blipFill>
        <p:spPr>
          <a:xfrm>
            <a:off x="803564" y="166255"/>
            <a:ext cx="10474037" cy="6626475"/>
          </a:xfrm>
          <a:prstGeom prst="rect">
            <a:avLst/>
          </a:prstGeom>
          <a:noFill/>
          <a:ln>
            <a:noFill/>
          </a:ln>
        </p:spPr>
      </p:pic>
      <p:sp>
        <p:nvSpPr>
          <p:cNvPr id="179" name="Google Shape;179;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80" name="Google Shape;180;p26"/>
          <p:cNvSpPr txBox="1"/>
          <p:nvPr/>
        </p:nvSpPr>
        <p:spPr>
          <a:xfrm>
            <a:off x="5500252" y="83087"/>
            <a:ext cx="31728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000000"/>
                </a:solidFill>
                <a:latin typeface="Calibri"/>
                <a:ea typeface="Calibri"/>
                <a:cs typeface="Calibri"/>
                <a:sym typeface="Calibri"/>
              </a:rPr>
              <a:t>(Stye)</a:t>
            </a:r>
            <a:r>
              <a:rPr i="0" lang="en-US" sz="1800" u="none" cap="none" strike="noStrike">
                <a:solidFill>
                  <a:srgbClr val="000000"/>
                </a:solidFill>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87" name="Google Shape;187;p27"/>
          <p:cNvPicPr preferRelativeResize="0"/>
          <p:nvPr/>
        </p:nvPicPr>
        <p:blipFill rotWithShape="1">
          <a:blip r:embed="rId3">
            <a:alphaModFix/>
          </a:blip>
          <a:srcRect b="44644" l="48408" r="21477" t="19782"/>
          <a:stretch/>
        </p:blipFill>
        <p:spPr>
          <a:xfrm>
            <a:off x="944965" y="358556"/>
            <a:ext cx="10235462" cy="61374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Microscopy</a:t>
            </a:r>
            <a:endParaRPr/>
          </a:p>
        </p:txBody>
      </p:sp>
      <p:sp>
        <p:nvSpPr>
          <p:cNvPr id="193" name="Google Shape;193;p28"/>
          <p:cNvSpPr txBox="1"/>
          <p:nvPr>
            <p:ph idx="1" type="body"/>
          </p:nvPr>
        </p:nvSpPr>
        <p:spPr>
          <a:xfrm>
            <a:off x="838200" y="1690825"/>
            <a:ext cx="10896600" cy="4872600"/>
          </a:xfrm>
          <a:prstGeom prst="rect">
            <a:avLst/>
          </a:prstGeom>
          <a:noFill/>
          <a:ln>
            <a:noFill/>
          </a:ln>
        </p:spPr>
        <p:txBody>
          <a:bodyPr anchorCtr="0" anchor="t" bIns="45700" lIns="91425" spcFirstLastPara="1" rIns="91425" wrap="square" tIns="45700">
            <a:noAutofit/>
          </a:bodyPr>
          <a:lstStyle/>
          <a:p>
            <a:pPr indent="-393700" lvl="0" marL="914400" rtl="0" algn="l">
              <a:lnSpc>
                <a:spcPct val="115000"/>
              </a:lnSpc>
              <a:spcBef>
                <a:spcPts val="1200"/>
              </a:spcBef>
              <a:spcAft>
                <a:spcPts val="0"/>
              </a:spcAft>
              <a:buSzPts val="2600"/>
              <a:buFont typeface="Calibri"/>
              <a:buChar char="●"/>
            </a:pPr>
            <a:r>
              <a:rPr lang="en-US"/>
              <a:t>Acute inflammatory cells</a:t>
            </a:r>
            <a:endParaRPr/>
          </a:p>
          <a:p>
            <a:pPr indent="-393700" lvl="0" marL="914400" rtl="0" algn="l">
              <a:lnSpc>
                <a:spcPct val="115000"/>
              </a:lnSpc>
              <a:spcBef>
                <a:spcPts val="0"/>
              </a:spcBef>
              <a:spcAft>
                <a:spcPts val="0"/>
              </a:spcAft>
              <a:buSzPts val="2600"/>
              <a:buFont typeface="Calibri"/>
              <a:buChar char="●"/>
            </a:pPr>
            <a:r>
              <a:rPr lang="en-US"/>
              <a:t>Marked neutrophilia</a:t>
            </a:r>
            <a:endParaRPr/>
          </a:p>
        </p:txBody>
      </p:sp>
      <p:sp>
        <p:nvSpPr>
          <p:cNvPr id="194" name="Google Shape;194;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External Hordeolum (Stye) | Medical Junction" id="199" name="Google Shape;199;p29"/>
          <p:cNvPicPr preferRelativeResize="0"/>
          <p:nvPr/>
        </p:nvPicPr>
        <p:blipFill rotWithShape="1">
          <a:blip r:embed="rId3">
            <a:alphaModFix/>
          </a:blip>
          <a:srcRect b="0" l="0" r="0" t="0"/>
          <a:stretch/>
        </p:blipFill>
        <p:spPr>
          <a:xfrm>
            <a:off x="1024362" y="0"/>
            <a:ext cx="10143275"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30"/>
          <p:cNvGrpSpPr/>
          <p:nvPr/>
        </p:nvGrpSpPr>
        <p:grpSpPr>
          <a:xfrm>
            <a:off x="382853" y="-12"/>
            <a:ext cx="11732941" cy="6858035"/>
            <a:chOff x="443345" y="263236"/>
            <a:chExt cx="10917410" cy="6381348"/>
          </a:xfrm>
        </p:grpSpPr>
        <p:pic>
          <p:nvPicPr>
            <p:cNvPr id="205" name="Google Shape;205;p30"/>
            <p:cNvPicPr preferRelativeResize="0"/>
            <p:nvPr/>
          </p:nvPicPr>
          <p:blipFill rotWithShape="1">
            <a:blip r:embed="rId3">
              <a:alphaModFix/>
            </a:blip>
            <a:srcRect b="14926" l="20793" r="21480" t="14729"/>
            <a:stretch/>
          </p:blipFill>
          <p:spPr>
            <a:xfrm>
              <a:off x="443345" y="263236"/>
              <a:ext cx="10917383" cy="6381348"/>
            </a:xfrm>
            <a:prstGeom prst="rect">
              <a:avLst/>
            </a:prstGeom>
            <a:noFill/>
            <a:ln>
              <a:noFill/>
            </a:ln>
          </p:spPr>
        </p:pic>
        <p:sp>
          <p:nvSpPr>
            <p:cNvPr id="206" name="Google Shape;206;p30"/>
            <p:cNvSpPr/>
            <p:nvPr/>
          </p:nvSpPr>
          <p:spPr>
            <a:xfrm>
              <a:off x="9005455" y="263236"/>
              <a:ext cx="2355300" cy="49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Ophthalmology 375 External hordeolum Stye Chalazion Internal Difference  Compare Glands Eyelid eye - YouTube" id="211" name="Google Shape;211;p31"/>
          <p:cNvPicPr preferRelativeResize="0"/>
          <p:nvPr/>
        </p:nvPicPr>
        <p:blipFill rotWithShape="1">
          <a:blip r:embed="rId3">
            <a:alphaModFix/>
          </a:blip>
          <a:srcRect b="8430" l="0" r="0" t="9000"/>
          <a:stretch/>
        </p:blipFill>
        <p:spPr>
          <a:xfrm>
            <a:off x="271000" y="617475"/>
            <a:ext cx="10825000" cy="5662576"/>
          </a:xfrm>
          <a:prstGeom prst="rect">
            <a:avLst/>
          </a:prstGeom>
          <a:noFill/>
          <a:ln>
            <a:noFill/>
          </a:ln>
        </p:spPr>
      </p:pic>
      <p:grpSp>
        <p:nvGrpSpPr>
          <p:cNvPr id="212" name="Google Shape;212;p31"/>
          <p:cNvGrpSpPr/>
          <p:nvPr/>
        </p:nvGrpSpPr>
        <p:grpSpPr>
          <a:xfrm>
            <a:off x="10427902" y="1404074"/>
            <a:ext cx="1586079" cy="579484"/>
            <a:chOff x="10764982" y="1749275"/>
            <a:chExt cx="1427100" cy="387900"/>
          </a:xfrm>
        </p:grpSpPr>
        <p:sp>
          <p:nvSpPr>
            <p:cNvPr id="213" name="Google Shape;213;p31"/>
            <p:cNvSpPr/>
            <p:nvPr/>
          </p:nvSpPr>
          <p:spPr>
            <a:xfrm>
              <a:off x="10764982" y="1749275"/>
              <a:ext cx="1427100" cy="3879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Calibri"/>
                <a:ea typeface="Calibri"/>
                <a:cs typeface="Calibri"/>
                <a:sym typeface="Calibri"/>
              </a:endParaRPr>
            </a:p>
          </p:txBody>
        </p:sp>
        <p:sp>
          <p:nvSpPr>
            <p:cNvPr id="214" name="Google Shape;214;p31"/>
            <p:cNvSpPr txBox="1"/>
            <p:nvPr/>
          </p:nvSpPr>
          <p:spPr>
            <a:xfrm>
              <a:off x="10903527" y="1773381"/>
              <a:ext cx="1177500" cy="309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lt1"/>
                  </a:solidFill>
                  <a:latin typeface="Calibri"/>
                  <a:ea typeface="Calibri"/>
                  <a:cs typeface="Calibri"/>
                  <a:sym typeface="Calibri"/>
                </a:rPr>
                <a:t>Acute</a:t>
              </a:r>
              <a:r>
                <a:rPr i="0" lang="en-US" sz="2400" u="none" cap="none" strike="noStrike">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grpSp>
      <p:sp>
        <p:nvSpPr>
          <p:cNvPr id="215" name="Google Shape;215;p31"/>
          <p:cNvSpPr/>
          <p:nvPr/>
        </p:nvSpPr>
        <p:spPr>
          <a:xfrm>
            <a:off x="9890031" y="1670666"/>
            <a:ext cx="405600" cy="219900"/>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6" name="Google Shape;216;p31"/>
          <p:cNvSpPr/>
          <p:nvPr/>
        </p:nvSpPr>
        <p:spPr>
          <a:xfrm>
            <a:off x="9020554" y="2409721"/>
            <a:ext cx="405600" cy="219900"/>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17" name="Google Shape;217;p31"/>
          <p:cNvGrpSpPr/>
          <p:nvPr/>
        </p:nvGrpSpPr>
        <p:grpSpPr>
          <a:xfrm>
            <a:off x="9652419" y="2314125"/>
            <a:ext cx="1843242" cy="501012"/>
            <a:chOff x="10764982" y="1749275"/>
            <a:chExt cx="1427100" cy="387900"/>
          </a:xfrm>
        </p:grpSpPr>
        <p:sp>
          <p:nvSpPr>
            <p:cNvPr id="218" name="Google Shape;218;p31"/>
            <p:cNvSpPr/>
            <p:nvPr/>
          </p:nvSpPr>
          <p:spPr>
            <a:xfrm>
              <a:off x="10764982" y="1749275"/>
              <a:ext cx="1427100" cy="3879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Calibri"/>
                <a:ea typeface="Calibri"/>
                <a:cs typeface="Calibri"/>
                <a:sym typeface="Calibri"/>
              </a:endParaRPr>
            </a:p>
          </p:txBody>
        </p:sp>
        <p:sp>
          <p:nvSpPr>
            <p:cNvPr id="219" name="Google Shape;219;p31"/>
            <p:cNvSpPr txBox="1"/>
            <p:nvPr/>
          </p:nvSpPr>
          <p:spPr>
            <a:xfrm>
              <a:off x="10903527" y="1773381"/>
              <a:ext cx="1177500" cy="357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lt1"/>
                  </a:solidFill>
                  <a:latin typeface="Calibri"/>
                  <a:ea typeface="Calibri"/>
                  <a:cs typeface="Calibri"/>
                  <a:sym typeface="Calibri"/>
                </a:rPr>
                <a:t>Chronic </a:t>
              </a:r>
              <a:r>
                <a:rPr i="0" lang="en-US" sz="2400" u="none" cap="none" strike="noStrike">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nvSpPr>
        <p:spPr>
          <a:xfrm>
            <a:off x="3006725" y="-32087"/>
            <a:ext cx="9144000" cy="23877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Non neoplastic lesions of eyelid</a:t>
            </a:r>
            <a:endParaRPr b="0" i="0" sz="6000" u="none" cap="none" strike="noStrike">
              <a:solidFill>
                <a:srgbClr val="000000"/>
              </a:solidFill>
              <a:latin typeface="Calibri"/>
              <a:ea typeface="Calibri"/>
              <a:cs typeface="Calibri"/>
              <a:sym typeface="Calibri"/>
            </a:endParaRPr>
          </a:p>
        </p:txBody>
      </p:sp>
      <p:sp>
        <p:nvSpPr>
          <p:cNvPr id="95" name="Google Shape;95;p14"/>
          <p:cNvSpPr txBox="1"/>
          <p:nvPr/>
        </p:nvSpPr>
        <p:spPr>
          <a:xfrm>
            <a:off x="2930525" y="2593700"/>
            <a:ext cx="9144000" cy="28686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100"/>
              <a:buFont typeface="Arial"/>
              <a:buNone/>
            </a:pPr>
            <a:r>
              <a:rPr b="0" i="0" lang="en-US" sz="2400" u="none" cap="none" strike="noStrike">
                <a:solidFill>
                  <a:srgbClr val="000000"/>
                </a:solidFill>
                <a:latin typeface="Calibri"/>
                <a:ea typeface="Calibri"/>
                <a:cs typeface="Calibri"/>
                <a:sym typeface="Calibri"/>
              </a:rPr>
              <a:t>Ophthalmology/Eye Module</a:t>
            </a:r>
            <a:br>
              <a:rPr b="0" i="0" lang="en-US" sz="2400" u="none" cap="none" strike="noStrike">
                <a:solidFill>
                  <a:srgbClr val="000000"/>
                </a:solidFill>
                <a:latin typeface="Calibri"/>
                <a:ea typeface="Calibri"/>
                <a:cs typeface="Calibri"/>
                <a:sym typeface="Calibri"/>
              </a:rPr>
            </a:br>
            <a:r>
              <a:rPr b="0" i="0" lang="en-US" sz="2400" u="none" cap="none" strike="noStrike">
                <a:solidFill>
                  <a:srgbClr val="000000"/>
                </a:solidFill>
                <a:latin typeface="Calibri"/>
                <a:ea typeface="Calibri"/>
                <a:cs typeface="Calibri"/>
                <a:sym typeface="Calibri"/>
              </a:rPr>
              <a:t>4th year MBBS </a:t>
            </a:r>
            <a:r>
              <a:rPr b="0" i="0" lang="en-US" sz="36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Dr Rabbia Khalid</a:t>
            </a:r>
            <a:endParaRPr b="0" i="0" sz="24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 Department of Pathology</a:t>
            </a:r>
            <a:endParaRPr b="0" i="0" sz="2400" u="none" cap="none" strike="noStrike">
              <a:solidFill>
                <a:srgbClr val="000000"/>
              </a:solidFill>
              <a:latin typeface="Calibri"/>
              <a:ea typeface="Calibri"/>
              <a:cs typeface="Calibri"/>
              <a:sym typeface="Calibri"/>
            </a:endParaRPr>
          </a:p>
          <a:p>
            <a:pPr indent="0" lvl="0" marL="0" marR="0" rtl="0" algn="ctr">
              <a:lnSpc>
                <a:spcPct val="90000"/>
              </a:lnSpc>
              <a:spcBef>
                <a:spcPts val="100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Rawalpindi Medical University </a:t>
            </a:r>
            <a:endParaRPr b="0" i="0" sz="2400" u="none" cap="none" strike="noStrike">
              <a:solidFill>
                <a:srgbClr val="000000"/>
              </a:solidFill>
              <a:latin typeface="Calibri"/>
              <a:ea typeface="Calibri"/>
              <a:cs typeface="Calibri"/>
              <a:sym typeface="Calibri"/>
            </a:endParaRPr>
          </a:p>
        </p:txBody>
      </p:sp>
      <p:pic>
        <p:nvPicPr>
          <p:cNvPr id="96" name="Google Shape;96;p14"/>
          <p:cNvPicPr preferRelativeResize="0"/>
          <p:nvPr/>
        </p:nvPicPr>
        <p:blipFill rotWithShape="1">
          <a:blip r:embed="rId3">
            <a:alphaModFix/>
          </a:blip>
          <a:srcRect b="-28" l="30564" r="0" t="3559"/>
          <a:stretch/>
        </p:blipFill>
        <p:spPr>
          <a:xfrm>
            <a:off x="187518" y="272736"/>
            <a:ext cx="1414454" cy="14702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2"/>
          <p:cNvPicPr preferRelativeResize="0"/>
          <p:nvPr/>
        </p:nvPicPr>
        <p:blipFill rotWithShape="1">
          <a:blip r:embed="rId3">
            <a:alphaModFix/>
          </a:blip>
          <a:srcRect b="25037" l="22955" r="24089" t="25443"/>
          <a:stretch/>
        </p:blipFill>
        <p:spPr>
          <a:xfrm>
            <a:off x="759736" y="457062"/>
            <a:ext cx="10672527" cy="5943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33"/>
          <p:cNvGrpSpPr/>
          <p:nvPr/>
        </p:nvGrpSpPr>
        <p:grpSpPr>
          <a:xfrm>
            <a:off x="1063751" y="0"/>
            <a:ext cx="10865040" cy="6858000"/>
            <a:chOff x="1063751" y="0"/>
            <a:chExt cx="10865040" cy="6858000"/>
          </a:xfrm>
        </p:grpSpPr>
        <p:pic>
          <p:nvPicPr>
            <p:cNvPr id="230" name="Google Shape;230;p33"/>
            <p:cNvPicPr preferRelativeResize="0"/>
            <p:nvPr/>
          </p:nvPicPr>
          <p:blipFill rotWithShape="1">
            <a:blip r:embed="rId3">
              <a:alphaModFix/>
            </a:blip>
            <a:srcRect b="11692" l="23971" r="23997" t="14348"/>
            <a:stretch/>
          </p:blipFill>
          <p:spPr>
            <a:xfrm>
              <a:off x="1063751" y="152400"/>
              <a:ext cx="9978323" cy="6705600"/>
            </a:xfrm>
            <a:prstGeom prst="rect">
              <a:avLst/>
            </a:prstGeom>
            <a:noFill/>
            <a:ln>
              <a:noFill/>
            </a:ln>
          </p:spPr>
        </p:pic>
        <p:sp>
          <p:nvSpPr>
            <p:cNvPr id="231" name="Google Shape;231;p33"/>
            <p:cNvSpPr/>
            <p:nvPr/>
          </p:nvSpPr>
          <p:spPr>
            <a:xfrm>
              <a:off x="9573491" y="0"/>
              <a:ext cx="2355300" cy="49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38" name="Google Shape;238;p34"/>
          <p:cNvPicPr preferRelativeResize="0"/>
          <p:nvPr/>
        </p:nvPicPr>
        <p:blipFill rotWithShape="1">
          <a:blip r:embed="rId3">
            <a:alphaModFix/>
          </a:blip>
          <a:srcRect b="39995" l="35113" r="28750" t="17559"/>
          <a:stretch/>
        </p:blipFill>
        <p:spPr>
          <a:xfrm>
            <a:off x="1349294" y="294382"/>
            <a:ext cx="9493413" cy="62692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35"/>
          <p:cNvGrpSpPr/>
          <p:nvPr/>
        </p:nvGrpSpPr>
        <p:grpSpPr>
          <a:xfrm>
            <a:off x="928250" y="0"/>
            <a:ext cx="10349345" cy="6907161"/>
            <a:chOff x="928254" y="0"/>
            <a:chExt cx="10349345" cy="6830657"/>
          </a:xfrm>
        </p:grpSpPr>
        <p:pic>
          <p:nvPicPr>
            <p:cNvPr id="244" name="Google Shape;244;p35"/>
            <p:cNvPicPr preferRelativeResize="0"/>
            <p:nvPr/>
          </p:nvPicPr>
          <p:blipFill rotWithShape="1">
            <a:blip r:embed="rId3">
              <a:alphaModFix/>
            </a:blip>
            <a:srcRect b="27465" l="33410" r="34429" t="28271"/>
            <a:stretch/>
          </p:blipFill>
          <p:spPr>
            <a:xfrm>
              <a:off x="928254" y="0"/>
              <a:ext cx="10349345" cy="6830657"/>
            </a:xfrm>
            <a:prstGeom prst="rect">
              <a:avLst/>
            </a:prstGeom>
            <a:noFill/>
            <a:ln>
              <a:noFill/>
            </a:ln>
          </p:spPr>
        </p:pic>
        <p:sp>
          <p:nvSpPr>
            <p:cNvPr id="245" name="Google Shape;245;p35"/>
            <p:cNvSpPr/>
            <p:nvPr/>
          </p:nvSpPr>
          <p:spPr>
            <a:xfrm>
              <a:off x="10414047" y="27342"/>
              <a:ext cx="849600" cy="6585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52" name="Google Shape;252;p36"/>
          <p:cNvPicPr preferRelativeResize="0"/>
          <p:nvPr/>
        </p:nvPicPr>
        <p:blipFill rotWithShape="1">
          <a:blip r:embed="rId3">
            <a:alphaModFix/>
          </a:blip>
          <a:srcRect b="11490" l="23183" r="22838" t="12711"/>
          <a:stretch/>
        </p:blipFill>
        <p:spPr>
          <a:xfrm>
            <a:off x="910625" y="228275"/>
            <a:ext cx="10370751" cy="6629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7"/>
          <p:cNvPicPr preferRelativeResize="0"/>
          <p:nvPr/>
        </p:nvPicPr>
        <p:blipFill rotWithShape="1">
          <a:blip r:embed="rId3">
            <a:alphaModFix/>
          </a:blip>
          <a:srcRect b="16144" l="31478" r="35112" t="13168"/>
          <a:stretch/>
        </p:blipFill>
        <p:spPr>
          <a:xfrm>
            <a:off x="2227525" y="82875"/>
            <a:ext cx="7165852" cy="6775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8"/>
          <p:cNvPicPr preferRelativeResize="0"/>
          <p:nvPr/>
        </p:nvPicPr>
        <p:blipFill rotWithShape="1">
          <a:blip r:embed="rId3">
            <a:alphaModFix/>
          </a:blip>
          <a:srcRect b="12872" l="21252" r="21246" t="13571"/>
          <a:stretch/>
        </p:blipFill>
        <p:spPr>
          <a:xfrm>
            <a:off x="997525" y="114325"/>
            <a:ext cx="9795176" cy="6637801"/>
          </a:xfrm>
          <a:prstGeom prst="rect">
            <a:avLst/>
          </a:prstGeom>
          <a:noFill/>
          <a:ln>
            <a:noFill/>
          </a:ln>
        </p:spPr>
      </p:pic>
      <p:sp>
        <p:nvSpPr>
          <p:cNvPr id="263" name="Google Shape;263;p38"/>
          <p:cNvSpPr/>
          <p:nvPr/>
        </p:nvSpPr>
        <p:spPr>
          <a:xfrm>
            <a:off x="997526" y="207817"/>
            <a:ext cx="3920700" cy="6372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4" name="Google Shape;264;p38"/>
          <p:cNvSpPr txBox="1"/>
          <p:nvPr/>
        </p:nvSpPr>
        <p:spPr>
          <a:xfrm>
            <a:off x="997525" y="198795"/>
            <a:ext cx="35607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dk1"/>
                </a:solidFill>
                <a:latin typeface="Calibri"/>
                <a:ea typeface="Calibri"/>
                <a:cs typeface="Calibri"/>
                <a:sym typeface="Calibri"/>
              </a:rPr>
              <a:t>CYSTS</a:t>
            </a:r>
            <a:r>
              <a:rPr b="0" i="0" lang="en-US" sz="18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9"/>
          <p:cNvPicPr preferRelativeResize="0"/>
          <p:nvPr/>
        </p:nvPicPr>
        <p:blipFill rotWithShape="1">
          <a:blip r:embed="rId3">
            <a:alphaModFix/>
          </a:blip>
          <a:srcRect b="9980" l="34887" r="36249" t="12709"/>
          <a:stretch/>
        </p:blipFill>
        <p:spPr>
          <a:xfrm>
            <a:off x="2614865" y="0"/>
            <a:ext cx="6404436"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20190" l="25456" r="23974" t="27663"/>
          <a:stretch/>
        </p:blipFill>
        <p:spPr>
          <a:xfrm>
            <a:off x="971654" y="478812"/>
            <a:ext cx="10248692" cy="61774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41"/>
          <p:cNvPicPr preferRelativeResize="0"/>
          <p:nvPr/>
        </p:nvPicPr>
        <p:blipFill rotWithShape="1">
          <a:blip r:embed="rId3">
            <a:alphaModFix/>
          </a:blip>
          <a:srcRect b="30522" l="41816" r="38069" t="16143"/>
          <a:stretch/>
        </p:blipFill>
        <p:spPr>
          <a:xfrm>
            <a:off x="3338945" y="62487"/>
            <a:ext cx="4904510" cy="673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b="0" l="0" r="0" t="0"/>
          <a:stretch/>
        </p:blipFill>
        <p:spPr>
          <a:xfrm>
            <a:off x="17528" y="0"/>
            <a:ext cx="12156944" cy="6857999"/>
          </a:xfrm>
          <a:prstGeom prst="rect">
            <a:avLst/>
          </a:prstGeom>
          <a:noFill/>
          <a:ln>
            <a:noFill/>
          </a:ln>
        </p:spPr>
      </p:pic>
      <p:sp>
        <p:nvSpPr>
          <p:cNvPr id="102" name="Google Shape;102;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Summary </a:t>
            </a:r>
            <a:endParaRPr/>
          </a:p>
        </p:txBody>
      </p:sp>
      <p:sp>
        <p:nvSpPr>
          <p:cNvPr id="285" name="Google Shape;285;p4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93700" lvl="0" marL="457200" rtl="0" algn="just">
              <a:lnSpc>
                <a:spcPct val="115000"/>
              </a:lnSpc>
              <a:spcBef>
                <a:spcPts val="0"/>
              </a:spcBef>
              <a:spcAft>
                <a:spcPts val="0"/>
              </a:spcAft>
              <a:buClr>
                <a:srgbClr val="444444"/>
              </a:buClr>
              <a:buSzPts val="2600"/>
              <a:buFont typeface="Open Sans"/>
              <a:buChar char="●"/>
            </a:pPr>
            <a:r>
              <a:rPr b="1" lang="en-US"/>
              <a:t>A chalazion (meibomian cyst)</a:t>
            </a:r>
            <a:r>
              <a:rPr lang="en-US"/>
              <a:t> is a chronic inflammatory lesion caused by the blockage of meibomian gland orifices and the stagnation of sebaceous secretions.</a:t>
            </a:r>
            <a:endParaRPr/>
          </a:p>
          <a:p>
            <a:pPr indent="-393700" lvl="0" marL="457200" rtl="0" algn="just">
              <a:lnSpc>
                <a:spcPct val="115000"/>
              </a:lnSpc>
              <a:spcBef>
                <a:spcPts val="0"/>
              </a:spcBef>
              <a:spcAft>
                <a:spcPts val="0"/>
              </a:spcAft>
              <a:buClr>
                <a:srgbClr val="444444"/>
              </a:buClr>
              <a:buSzPts val="2600"/>
              <a:buFont typeface="Open Sans"/>
              <a:buChar char="●"/>
            </a:pPr>
            <a:r>
              <a:rPr b="1" lang="en-US"/>
              <a:t>An external hordeolum (stye)</a:t>
            </a:r>
            <a:r>
              <a:rPr lang="en-US"/>
              <a:t> is a small abscess caused by an acute staphylococcal infection of a lash follicle and its associated gland of Zeis or Moll.</a:t>
            </a:r>
            <a:endParaRPr/>
          </a:p>
          <a:p>
            <a:pPr indent="-393700" lvl="0" marL="457200" rtl="0" algn="just">
              <a:lnSpc>
                <a:spcPct val="115000"/>
              </a:lnSpc>
              <a:spcBef>
                <a:spcPts val="0"/>
              </a:spcBef>
              <a:spcAft>
                <a:spcPts val="0"/>
              </a:spcAft>
              <a:buClr>
                <a:srgbClr val="444444"/>
              </a:buClr>
              <a:buSzPts val="2600"/>
              <a:buFont typeface="Open Sans"/>
              <a:buChar char="●"/>
            </a:pPr>
            <a:r>
              <a:rPr b="1" lang="en-US"/>
              <a:t>An internal hordeolum</a:t>
            </a:r>
            <a:r>
              <a:rPr lang="en-US"/>
              <a:t> is a small abscess caused by an acute staphylococcal infection of the meibomian glands.</a:t>
            </a:r>
            <a:endParaRPr/>
          </a:p>
          <a:p>
            <a:pPr indent="-393700" lvl="0" marL="457200" rtl="0" algn="just">
              <a:lnSpc>
                <a:spcPct val="115000"/>
              </a:lnSpc>
              <a:spcBef>
                <a:spcPts val="0"/>
              </a:spcBef>
              <a:spcAft>
                <a:spcPts val="0"/>
              </a:spcAft>
              <a:buClr>
                <a:srgbClr val="444444"/>
              </a:buClr>
              <a:buSzPts val="2600"/>
              <a:buFont typeface="Open Sans"/>
              <a:buChar char="●"/>
            </a:pPr>
            <a:r>
              <a:rPr b="1" lang="en-US"/>
              <a:t>Molluscum contagiosum</a:t>
            </a:r>
            <a:r>
              <a:rPr lang="en-US"/>
              <a:t> is an infection caused by one of the pox viruses.</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3"/>
          <p:cNvSpPr txBox="1"/>
          <p:nvPr>
            <p:ph type="title"/>
          </p:nvPr>
        </p:nvSpPr>
        <p:spPr>
          <a:xfrm>
            <a:off x="6858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Scenario</a:t>
            </a:r>
            <a:endParaRPr/>
          </a:p>
        </p:txBody>
      </p:sp>
      <p:sp>
        <p:nvSpPr>
          <p:cNvPr id="291" name="Google Shape;291;p43"/>
          <p:cNvSpPr/>
          <p:nvPr/>
        </p:nvSpPr>
        <p:spPr>
          <a:xfrm>
            <a:off x="712300" y="1462225"/>
            <a:ext cx="11251200" cy="5234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Clr>
                <a:schemeClr val="dk1"/>
              </a:buClr>
              <a:buSzPts val="1100"/>
              <a:buFont typeface="Arial"/>
              <a:buNone/>
            </a:pPr>
            <a:r>
              <a:rPr lang="en-US" sz="2400">
                <a:solidFill>
                  <a:schemeClr val="dk1"/>
                </a:solidFill>
                <a:latin typeface="Calibri"/>
                <a:ea typeface="Calibri"/>
                <a:cs typeface="Calibri"/>
                <a:sym typeface="Calibri"/>
              </a:rPr>
              <a:t>A 20-year-old male presents with a single painful nodule in the right upper eyelid. A careful history reveals that the onset was three days ago and there is a history of painless eyelid nodules. A slit lamp exam reveals an erythematous pustule, 3 mm in size, on the inside of the eyelid, along with edema and erythema of the eyelid, telangiectasia of blood vessels at the margin of the eyelids, and in the skin of the cheeks and nose. The best treatment for this patient is which one of the following?</a:t>
            </a:r>
            <a:endParaRPr sz="24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A. Oral antibiotics and hot compresses</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B. Topical antibiotics and hot compresses</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C. Steroid injection of the lesion</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D. Observation</a:t>
            </a:r>
            <a:endParaRPr sz="2400">
              <a:solidFill>
                <a:schemeClr val="dk1"/>
              </a:solidFill>
              <a:latin typeface="Calibri"/>
              <a:ea typeface="Calibri"/>
              <a:cs typeface="Calibri"/>
              <a:sym typeface="Calibri"/>
            </a:endParaRPr>
          </a:p>
          <a:p>
            <a:pPr indent="0" lvl="0" marL="0" marR="0" rtl="0" algn="just">
              <a:lnSpc>
                <a:spcPct val="115000"/>
              </a:lnSpc>
              <a:spcBef>
                <a:spcPts val="2000"/>
              </a:spcBef>
              <a:spcAft>
                <a:spcPts val="0"/>
              </a:spcAft>
              <a:buClr>
                <a:srgbClr val="000000"/>
              </a:buClr>
              <a:buSzPts val="26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4"/>
          <p:cNvSpPr txBox="1"/>
          <p:nvPr>
            <p:ph type="title"/>
          </p:nvPr>
        </p:nvSpPr>
        <p:spPr>
          <a:xfrm>
            <a:off x="6858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a:t>
            </a:r>
            <a:r>
              <a:rPr lang="en-US"/>
              <a:t>cenario Explanation</a:t>
            </a:r>
            <a:endParaRPr/>
          </a:p>
        </p:txBody>
      </p:sp>
      <p:sp>
        <p:nvSpPr>
          <p:cNvPr id="297" name="Google Shape;297;p44"/>
          <p:cNvSpPr/>
          <p:nvPr/>
        </p:nvSpPr>
        <p:spPr>
          <a:xfrm>
            <a:off x="712300" y="1462225"/>
            <a:ext cx="11251200" cy="5234400"/>
          </a:xfrm>
          <a:prstGeom prst="rect">
            <a:avLst/>
          </a:prstGeom>
          <a:noFill/>
          <a:ln>
            <a:noFill/>
          </a:ln>
        </p:spPr>
        <p:txBody>
          <a:bodyPr anchorCtr="0" anchor="t" bIns="45700" lIns="91425" spcFirstLastPara="1" rIns="91425" wrap="square" tIns="45700">
            <a:noAutofit/>
          </a:bodyPr>
          <a:lstStyle/>
          <a:p>
            <a:pPr indent="-381000" lvl="0" marL="457200" marR="0" rtl="0" algn="just">
              <a:lnSpc>
                <a:spcPct val="115000"/>
              </a:lnSpc>
              <a:spcBef>
                <a:spcPts val="2000"/>
              </a:spcBef>
              <a:spcAft>
                <a:spcPts val="0"/>
              </a:spcAft>
              <a:buClr>
                <a:schemeClr val="dk1"/>
              </a:buClr>
              <a:buSzPts val="2400"/>
              <a:buChar char="●"/>
            </a:pPr>
            <a:r>
              <a:rPr lang="en-US" sz="2400">
                <a:solidFill>
                  <a:schemeClr val="dk1"/>
                </a:solidFill>
                <a:latin typeface="Calibri"/>
                <a:ea typeface="Calibri"/>
                <a:cs typeface="Calibri"/>
                <a:sym typeface="Calibri"/>
              </a:rPr>
              <a:t>The patient has developed an </a:t>
            </a:r>
            <a:r>
              <a:rPr b="1" lang="en-US" sz="2400">
                <a:solidFill>
                  <a:schemeClr val="dk1"/>
                </a:solidFill>
                <a:latin typeface="Calibri"/>
                <a:ea typeface="Calibri"/>
                <a:cs typeface="Calibri"/>
                <a:sym typeface="Calibri"/>
              </a:rPr>
              <a:t>internal hordeolum</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381000" lvl="0" marL="457200" marR="0" rtl="0" algn="just">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presence of pain and the pustulous appearance differentiate an internal hordeolum from a chalazion. </a:t>
            </a:r>
            <a:endParaRPr sz="2400">
              <a:solidFill>
                <a:schemeClr val="dk1"/>
              </a:solidFill>
              <a:latin typeface="Calibri"/>
              <a:ea typeface="Calibri"/>
              <a:cs typeface="Calibri"/>
              <a:sym typeface="Calibri"/>
            </a:endParaRPr>
          </a:p>
          <a:p>
            <a:pPr indent="-381000" lvl="0" marL="457200" marR="0" rtl="0" algn="just">
              <a:lnSpc>
                <a:spcPct val="115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The erythema and eyelid edema indicate that the hordeolum has progressed to </a:t>
            </a:r>
            <a:r>
              <a:rPr b="1" lang="en-US" sz="2400">
                <a:solidFill>
                  <a:schemeClr val="dk1"/>
                </a:solidFill>
                <a:latin typeface="Calibri"/>
                <a:ea typeface="Calibri"/>
                <a:cs typeface="Calibri"/>
                <a:sym typeface="Calibri"/>
              </a:rPr>
              <a:t>preseptal cellulitis</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381000" lvl="0" marL="457200" marR="0" rtl="0" algn="just">
              <a:lnSpc>
                <a:spcPct val="115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 Preseptal cellulitis, also called </a:t>
            </a:r>
            <a:r>
              <a:rPr b="1" lang="en-US" sz="2400">
                <a:solidFill>
                  <a:schemeClr val="dk1"/>
                </a:solidFill>
                <a:latin typeface="Calibri"/>
                <a:ea typeface="Calibri"/>
                <a:cs typeface="Calibri"/>
                <a:sym typeface="Calibri"/>
              </a:rPr>
              <a:t>periorbital cellulitis</a:t>
            </a:r>
            <a:r>
              <a:rPr lang="en-US" sz="2400">
                <a:solidFill>
                  <a:schemeClr val="dk1"/>
                </a:solidFill>
                <a:latin typeface="Calibri"/>
                <a:ea typeface="Calibri"/>
                <a:cs typeface="Calibri"/>
                <a:sym typeface="Calibri"/>
              </a:rPr>
              <a:t>, requires </a:t>
            </a:r>
            <a:r>
              <a:rPr b="1" lang="en-US" sz="2400">
                <a:solidFill>
                  <a:schemeClr val="dk1"/>
                </a:solidFill>
                <a:latin typeface="Calibri"/>
                <a:ea typeface="Calibri"/>
                <a:cs typeface="Calibri"/>
                <a:sym typeface="Calibri"/>
              </a:rPr>
              <a:t>oral antibiotics</a:t>
            </a:r>
            <a:r>
              <a:rPr lang="en-US" sz="2400">
                <a:solidFill>
                  <a:schemeClr val="dk1"/>
                </a:solidFill>
                <a:latin typeface="Calibri"/>
                <a:ea typeface="Calibri"/>
                <a:cs typeface="Calibri"/>
                <a:sym typeface="Calibri"/>
              </a:rPr>
              <a:t> to prevent further spread and the development of orbital cellulitis.</a:t>
            </a:r>
            <a:endParaRPr sz="2400">
              <a:solidFill>
                <a:schemeClr val="dk1"/>
              </a:solidFill>
              <a:latin typeface="Calibri"/>
              <a:ea typeface="Calibri"/>
              <a:cs typeface="Calibri"/>
              <a:sym typeface="Calibri"/>
            </a:endParaRPr>
          </a:p>
          <a:p>
            <a:pPr indent="-381000" lvl="0" marL="457200" marR="0" rtl="0" algn="just">
              <a:lnSpc>
                <a:spcPct val="115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First-line antibiotics typically include those from the </a:t>
            </a:r>
            <a:r>
              <a:rPr b="1" lang="en-US" sz="2400">
                <a:solidFill>
                  <a:schemeClr val="dk1"/>
                </a:solidFill>
                <a:latin typeface="Calibri"/>
                <a:ea typeface="Calibri"/>
                <a:cs typeface="Calibri"/>
                <a:sym typeface="Calibri"/>
              </a:rPr>
              <a:t>cephalosporin</a:t>
            </a:r>
            <a:r>
              <a:rPr lang="en-US" sz="2400">
                <a:solidFill>
                  <a:schemeClr val="dk1"/>
                </a:solidFill>
                <a:latin typeface="Calibri"/>
                <a:ea typeface="Calibri"/>
                <a:cs typeface="Calibri"/>
                <a:sym typeface="Calibri"/>
              </a:rPr>
              <a:t> or </a:t>
            </a:r>
            <a:r>
              <a:rPr b="1" lang="en-US" sz="2400">
                <a:solidFill>
                  <a:schemeClr val="dk1"/>
                </a:solidFill>
                <a:latin typeface="Calibri"/>
                <a:ea typeface="Calibri"/>
                <a:cs typeface="Calibri"/>
                <a:sym typeface="Calibri"/>
              </a:rPr>
              <a:t>penicillin</a:t>
            </a:r>
            <a:r>
              <a:rPr lang="en-US" sz="2400">
                <a:solidFill>
                  <a:schemeClr val="dk1"/>
                </a:solidFill>
                <a:latin typeface="Calibri"/>
                <a:ea typeface="Calibri"/>
                <a:cs typeface="Calibri"/>
                <a:sym typeface="Calibri"/>
              </a:rPr>
              <a:t> class, as well as </a:t>
            </a:r>
            <a:r>
              <a:rPr b="1" lang="en-US" sz="2400">
                <a:solidFill>
                  <a:schemeClr val="dk1"/>
                </a:solidFill>
                <a:latin typeface="Calibri"/>
                <a:ea typeface="Calibri"/>
                <a:cs typeface="Calibri"/>
                <a:sym typeface="Calibri"/>
              </a:rPr>
              <a:t>sulfonamide/folic acid inhibitor combination drugs</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5"/>
          <p:cNvSpPr txBox="1"/>
          <p:nvPr>
            <p:ph type="title"/>
          </p:nvPr>
        </p:nvSpPr>
        <p:spPr>
          <a:xfrm>
            <a:off x="6858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Scenario Explanation</a:t>
            </a:r>
            <a:endParaRPr/>
          </a:p>
        </p:txBody>
      </p:sp>
      <p:sp>
        <p:nvSpPr>
          <p:cNvPr id="303" name="Google Shape;303;p45"/>
          <p:cNvSpPr/>
          <p:nvPr/>
        </p:nvSpPr>
        <p:spPr>
          <a:xfrm>
            <a:off x="712300" y="1462225"/>
            <a:ext cx="11251200" cy="5234400"/>
          </a:xfrm>
          <a:prstGeom prst="rect">
            <a:avLst/>
          </a:prstGeom>
          <a:noFill/>
          <a:ln>
            <a:noFill/>
          </a:ln>
        </p:spPr>
        <p:txBody>
          <a:bodyPr anchorCtr="0" anchor="t" bIns="45700" lIns="91425" spcFirstLastPara="1" rIns="91425" wrap="square" tIns="45700">
            <a:noAutofit/>
          </a:bodyPr>
          <a:lstStyle/>
          <a:p>
            <a:pPr indent="-381000" lvl="0" marL="457200" rtl="0" algn="just">
              <a:lnSpc>
                <a:spcPct val="115000"/>
              </a:lnSpc>
              <a:spcBef>
                <a:spcPts val="2000"/>
              </a:spcBef>
              <a:spcAft>
                <a:spcPts val="0"/>
              </a:spcAft>
              <a:buClr>
                <a:schemeClr val="dk1"/>
              </a:buClr>
              <a:buSzPts val="2400"/>
              <a:buChar char="●"/>
            </a:pPr>
            <a:r>
              <a:rPr lang="en-US" sz="2400">
                <a:solidFill>
                  <a:schemeClr val="dk1"/>
                </a:solidFill>
                <a:latin typeface="Calibri"/>
                <a:ea typeface="Calibri"/>
                <a:cs typeface="Calibri"/>
                <a:sym typeface="Calibri"/>
              </a:rPr>
              <a:t>The history indicates prior </a:t>
            </a:r>
            <a:r>
              <a:rPr b="1" lang="en-US" sz="2400">
                <a:solidFill>
                  <a:schemeClr val="dk1"/>
                </a:solidFill>
                <a:latin typeface="Calibri"/>
                <a:ea typeface="Calibri"/>
                <a:cs typeface="Calibri"/>
                <a:sym typeface="Calibri"/>
              </a:rPr>
              <a:t>chalazia</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381000" lvl="0" marL="457200" rtl="0" algn="just">
              <a:lnSpc>
                <a:spcPct val="115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The </a:t>
            </a:r>
            <a:r>
              <a:rPr b="1" lang="en-US" sz="2400">
                <a:solidFill>
                  <a:schemeClr val="dk1"/>
                </a:solidFill>
                <a:latin typeface="Calibri"/>
                <a:ea typeface="Calibri"/>
                <a:cs typeface="Calibri"/>
                <a:sym typeface="Calibri"/>
              </a:rPr>
              <a:t>telangiectasia</a:t>
            </a:r>
            <a:r>
              <a:rPr lang="en-US" sz="2400">
                <a:solidFill>
                  <a:schemeClr val="dk1"/>
                </a:solidFill>
                <a:latin typeface="Calibri"/>
                <a:ea typeface="Calibri"/>
                <a:cs typeface="Calibri"/>
                <a:sym typeface="Calibri"/>
              </a:rPr>
              <a:t> of the eyelid margins and the face suggests the presence of </a:t>
            </a:r>
            <a:r>
              <a:rPr b="1" lang="en-US" sz="2400">
                <a:solidFill>
                  <a:schemeClr val="dk1"/>
                </a:solidFill>
                <a:latin typeface="Calibri"/>
                <a:ea typeface="Calibri"/>
                <a:cs typeface="Calibri"/>
                <a:sym typeface="Calibri"/>
              </a:rPr>
              <a:t>acne rosacea</a:t>
            </a:r>
            <a:r>
              <a:rPr lang="en-US" sz="2400">
                <a:solidFill>
                  <a:schemeClr val="dk1"/>
                </a:solidFill>
                <a:latin typeface="Calibri"/>
                <a:ea typeface="Calibri"/>
                <a:cs typeface="Calibri"/>
                <a:sym typeface="Calibri"/>
              </a:rPr>
              <a:t>, which predisposes the patient to recurring chalazia and hordeola.</a:t>
            </a:r>
            <a:endParaRPr sz="2400">
              <a:solidFill>
                <a:schemeClr val="dk1"/>
              </a:solidFill>
              <a:latin typeface="Calibri"/>
              <a:ea typeface="Calibri"/>
              <a:cs typeface="Calibri"/>
              <a:sym typeface="Calibri"/>
            </a:endParaRPr>
          </a:p>
          <a:p>
            <a:pPr indent="-381000" lvl="0" marL="457200" rtl="0" algn="just">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To reduce the risk of recurrence, the following are recommended:</a:t>
            </a:r>
            <a:endParaRPr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Regular application of </a:t>
            </a:r>
            <a:r>
              <a:rPr b="1" lang="en-US" sz="2400">
                <a:solidFill>
                  <a:schemeClr val="dk1"/>
                </a:solidFill>
                <a:latin typeface="Calibri"/>
                <a:ea typeface="Calibri"/>
                <a:cs typeface="Calibri"/>
                <a:sym typeface="Calibri"/>
              </a:rPr>
              <a:t>hot compresses</a:t>
            </a:r>
            <a:endParaRPr b="1"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Proper </a:t>
            </a:r>
            <a:r>
              <a:rPr b="1" lang="en-US" sz="2400">
                <a:solidFill>
                  <a:schemeClr val="dk1"/>
                </a:solidFill>
                <a:latin typeface="Calibri"/>
                <a:ea typeface="Calibri"/>
                <a:cs typeface="Calibri"/>
                <a:sym typeface="Calibri"/>
              </a:rPr>
              <a:t>eyelid hygiene</a:t>
            </a:r>
            <a:endParaRPr b="1"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Char char="○"/>
            </a:pPr>
            <a:r>
              <a:rPr b="1" lang="en-US" sz="2400">
                <a:solidFill>
                  <a:schemeClr val="dk1"/>
                </a:solidFill>
                <a:latin typeface="Calibri"/>
                <a:ea typeface="Calibri"/>
                <a:cs typeface="Calibri"/>
                <a:sym typeface="Calibri"/>
              </a:rPr>
              <a:t>Oral antibiotics</a:t>
            </a:r>
            <a:r>
              <a:rPr lang="en-US" sz="2400">
                <a:solidFill>
                  <a:schemeClr val="dk1"/>
                </a:solidFill>
                <a:latin typeface="Calibri"/>
                <a:ea typeface="Calibri"/>
                <a:cs typeface="Calibri"/>
                <a:sym typeface="Calibri"/>
              </a:rPr>
              <a:t> including </a:t>
            </a:r>
            <a:r>
              <a:rPr b="1" lang="en-US" sz="2400">
                <a:solidFill>
                  <a:schemeClr val="dk1"/>
                </a:solidFill>
                <a:latin typeface="Calibri"/>
                <a:ea typeface="Calibri"/>
                <a:cs typeface="Calibri"/>
                <a:sym typeface="Calibri"/>
              </a:rPr>
              <a:t>azithromycin</a:t>
            </a:r>
            <a:r>
              <a:rPr lang="en-US" sz="2400">
                <a:solidFill>
                  <a:schemeClr val="dk1"/>
                </a:solidFill>
                <a:latin typeface="Calibri"/>
                <a:ea typeface="Calibri"/>
                <a:cs typeface="Calibri"/>
                <a:sym typeface="Calibri"/>
              </a:rPr>
              <a:t> and </a:t>
            </a:r>
            <a:r>
              <a:rPr b="1" lang="en-US" sz="2400">
                <a:solidFill>
                  <a:schemeClr val="dk1"/>
                </a:solidFill>
                <a:latin typeface="Calibri"/>
                <a:ea typeface="Calibri"/>
                <a:cs typeface="Calibri"/>
                <a:sym typeface="Calibri"/>
              </a:rPr>
              <a:t>doxycycline</a:t>
            </a:r>
            <a:endParaRPr b="1"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Char char="○"/>
            </a:pPr>
            <a:r>
              <a:rPr lang="en-US" sz="2400">
                <a:solidFill>
                  <a:schemeClr val="dk1"/>
                </a:solidFill>
                <a:latin typeface="Calibri"/>
                <a:ea typeface="Calibri"/>
                <a:cs typeface="Calibri"/>
                <a:sym typeface="Calibri"/>
              </a:rPr>
              <a:t>Application of </a:t>
            </a:r>
            <a:r>
              <a:rPr b="1" lang="en-US" sz="2400">
                <a:solidFill>
                  <a:schemeClr val="dk1"/>
                </a:solidFill>
                <a:latin typeface="Calibri"/>
                <a:ea typeface="Calibri"/>
                <a:cs typeface="Calibri"/>
                <a:sym typeface="Calibri"/>
              </a:rPr>
              <a:t>antimicrobial lid wipes</a:t>
            </a:r>
            <a:r>
              <a:rPr lang="en-US" sz="2400">
                <a:solidFill>
                  <a:schemeClr val="dk1"/>
                </a:solidFill>
                <a:latin typeface="Calibri"/>
                <a:ea typeface="Calibri"/>
                <a:cs typeface="Calibri"/>
                <a:sym typeface="Calibri"/>
              </a:rPr>
              <a:t> containing </a:t>
            </a:r>
            <a:r>
              <a:rPr b="1" lang="en-US" sz="2400">
                <a:solidFill>
                  <a:schemeClr val="dk1"/>
                </a:solidFill>
                <a:latin typeface="Calibri"/>
                <a:ea typeface="Calibri"/>
                <a:cs typeface="Calibri"/>
                <a:sym typeface="Calibri"/>
              </a:rPr>
              <a:t>hypochlorous acid</a:t>
            </a:r>
            <a:r>
              <a:rPr lang="en-US" sz="2400">
                <a:solidFill>
                  <a:schemeClr val="dk1"/>
                </a:solidFill>
                <a:latin typeface="Calibri"/>
                <a:ea typeface="Calibri"/>
                <a:cs typeface="Calibri"/>
                <a:sym typeface="Calibri"/>
              </a:rPr>
              <a:t> or </a:t>
            </a:r>
            <a:r>
              <a:rPr b="1" lang="en-US" sz="2400">
                <a:solidFill>
                  <a:schemeClr val="dk1"/>
                </a:solidFill>
                <a:latin typeface="Calibri"/>
                <a:ea typeface="Calibri"/>
                <a:cs typeface="Calibri"/>
                <a:sym typeface="Calibri"/>
              </a:rPr>
              <a:t>tea tree oil</a:t>
            </a:r>
            <a:endParaRPr b="1" sz="2400">
              <a:solidFill>
                <a:schemeClr val="dk1"/>
              </a:solidFill>
              <a:latin typeface="Calibri"/>
              <a:ea typeface="Calibri"/>
              <a:cs typeface="Calibri"/>
              <a:sym typeface="Calibri"/>
            </a:endParaRPr>
          </a:p>
          <a:p>
            <a:pPr indent="0" lvl="0" marL="0" marR="0" rtl="0" algn="just">
              <a:lnSpc>
                <a:spcPct val="115000"/>
              </a:lnSpc>
              <a:spcBef>
                <a:spcPts val="200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46"/>
          <p:cNvPicPr preferRelativeResize="0"/>
          <p:nvPr/>
        </p:nvPicPr>
        <p:blipFill rotWithShape="1">
          <a:blip r:embed="rId3">
            <a:alphaModFix/>
          </a:blip>
          <a:srcRect b="0" l="0" r="0" t="0"/>
          <a:stretch/>
        </p:blipFill>
        <p:spPr>
          <a:xfrm>
            <a:off x="0" y="1616663"/>
            <a:ext cx="12192000" cy="3648075"/>
          </a:xfrm>
          <a:prstGeom prst="rect">
            <a:avLst/>
          </a:prstGeom>
          <a:noFill/>
          <a:ln>
            <a:noFill/>
          </a:ln>
        </p:spPr>
      </p:pic>
      <p:pic>
        <p:nvPicPr>
          <p:cNvPr id="309" name="Google Shape;309;p46"/>
          <p:cNvPicPr preferRelativeResize="0"/>
          <p:nvPr/>
        </p:nvPicPr>
        <p:blipFill rotWithShape="1">
          <a:blip r:embed="rId4">
            <a:alphaModFix/>
          </a:blip>
          <a:srcRect b="0" l="0" r="0" t="0"/>
          <a:stretch/>
        </p:blipFill>
        <p:spPr>
          <a:xfrm>
            <a:off x="9592050" y="0"/>
            <a:ext cx="2599950" cy="30415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6"/>
          <p:cNvPicPr preferRelativeResize="0"/>
          <p:nvPr/>
        </p:nvPicPr>
        <p:blipFill rotWithShape="1">
          <a:blip r:embed="rId3">
            <a:alphaModFix/>
          </a:blip>
          <a:srcRect b="0" l="0" r="0" t="0"/>
          <a:stretch/>
        </p:blipFill>
        <p:spPr>
          <a:xfrm>
            <a:off x="865910" y="0"/>
            <a:ext cx="10501389" cy="6858000"/>
          </a:xfrm>
          <a:prstGeom prst="rect">
            <a:avLst/>
          </a:prstGeom>
          <a:noFill/>
          <a:ln>
            <a:noFill/>
          </a:ln>
        </p:spPr>
      </p:pic>
      <p:sp>
        <p:nvSpPr>
          <p:cNvPr id="108" name="Google Shape;108;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Learning Objectives </a:t>
            </a:r>
            <a:endParaRPr/>
          </a:p>
        </p:txBody>
      </p:sp>
      <p:sp>
        <p:nvSpPr>
          <p:cNvPr id="114" name="Google Shape;114;p17"/>
          <p:cNvSpPr txBox="1"/>
          <p:nvPr>
            <p:ph idx="1" type="body"/>
          </p:nvPr>
        </p:nvSpPr>
        <p:spPr>
          <a:xfrm>
            <a:off x="838200" y="1690825"/>
            <a:ext cx="10896600" cy="3561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US"/>
              <a:t>At the end of the practical, students must be able to:</a:t>
            </a:r>
            <a:endParaRPr b="1"/>
          </a:p>
          <a:p>
            <a:pPr indent="-298450" lvl="0" marL="457200" rtl="0" algn="l">
              <a:lnSpc>
                <a:spcPct val="115000"/>
              </a:lnSpc>
              <a:spcBef>
                <a:spcPts val="1200"/>
              </a:spcBef>
              <a:spcAft>
                <a:spcPts val="0"/>
              </a:spcAft>
              <a:buSzPts val="1100"/>
              <a:buChar char="●"/>
            </a:pPr>
            <a:r>
              <a:rPr lang="en-US"/>
              <a:t>Enumerate different non-neoplastic lesions of the eyelid.</a:t>
            </a:r>
            <a:endParaRPr/>
          </a:p>
          <a:p>
            <a:pPr indent="-298450" lvl="0" marL="457200" rtl="0" algn="l">
              <a:lnSpc>
                <a:spcPct val="115000"/>
              </a:lnSpc>
              <a:spcBef>
                <a:spcPts val="0"/>
              </a:spcBef>
              <a:spcAft>
                <a:spcPts val="0"/>
              </a:spcAft>
              <a:buSzPts val="1100"/>
              <a:buChar char="●"/>
            </a:pPr>
            <a:r>
              <a:rPr lang="en-US"/>
              <a:t>Describe the identification points on the gross and microscopic features of non-neoplastic lesions of the eyelid.</a:t>
            </a:r>
            <a:endParaRPr/>
          </a:p>
          <a:p>
            <a:pPr indent="0" lvl="0" marL="0" rtl="0" algn="l">
              <a:lnSpc>
                <a:spcPct val="120000"/>
              </a:lnSpc>
              <a:spcBef>
                <a:spcPts val="1200"/>
              </a:spcBef>
              <a:spcAft>
                <a:spcPts val="0"/>
              </a:spcAft>
              <a:buSzPts val="1800"/>
              <a:buNone/>
            </a:pPr>
            <a:r>
              <a:t/>
            </a:r>
            <a:endParaRPr/>
          </a:p>
        </p:txBody>
      </p:sp>
      <p:sp>
        <p:nvSpPr>
          <p:cNvPr id="115" name="Google Shape;115;p17"/>
          <p:cNvSpPr txBox="1"/>
          <p:nvPr/>
        </p:nvSpPr>
        <p:spPr>
          <a:xfrm>
            <a:off x="838200" y="5252484"/>
            <a:ext cx="105156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Learning Resources: </a:t>
            </a:r>
            <a:r>
              <a:rPr b="0" i="0" lang="en-US" sz="2800" u="none" cap="none" strike="noStrike">
                <a:solidFill>
                  <a:schemeClr val="dk1"/>
                </a:solidFill>
                <a:latin typeface="Calibri"/>
                <a:ea typeface="Calibri"/>
                <a:cs typeface="Calibri"/>
                <a:sym typeface="Calibri"/>
              </a:rPr>
              <a:t>Robbins &amp; Cotran Pathologic Basis Of Disease 10</a:t>
            </a:r>
            <a:r>
              <a:rPr b="0" baseline="30000" i="0" lang="en-US" sz="2800" u="none" cap="none" strike="noStrike">
                <a:solidFill>
                  <a:schemeClr val="dk1"/>
                </a:solidFill>
                <a:latin typeface="Calibri"/>
                <a:ea typeface="Calibri"/>
                <a:cs typeface="Calibri"/>
                <a:sym typeface="Calibri"/>
              </a:rPr>
              <a:t>th</a:t>
            </a:r>
            <a:r>
              <a:rPr b="0" i="0" lang="en-US" sz="2800" u="none" cap="none" strike="noStrike">
                <a:solidFill>
                  <a:schemeClr val="dk1"/>
                </a:solidFill>
                <a:latin typeface="Calibri"/>
                <a:ea typeface="Calibri"/>
                <a:cs typeface="Calibri"/>
                <a:sym typeface="Calibri"/>
              </a:rPr>
              <a:t> Edition </a:t>
            </a:r>
            <a:endParaRPr b="0" i="0" sz="2800" u="none" cap="none" strike="noStrike">
              <a:solidFill>
                <a:schemeClr val="dk1"/>
              </a:solidFill>
              <a:latin typeface="Calibri"/>
              <a:ea typeface="Calibri"/>
              <a:cs typeface="Calibri"/>
              <a:sym typeface="Calibri"/>
            </a:endParaRPr>
          </a:p>
        </p:txBody>
      </p:sp>
      <p:sp>
        <p:nvSpPr>
          <p:cNvPr id="116" name="Google Shape;116;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Study Questions</a:t>
            </a:r>
            <a:endParaRPr/>
          </a:p>
        </p:txBody>
      </p:sp>
      <p:sp>
        <p:nvSpPr>
          <p:cNvPr id="122" name="Google Shape;122;p18"/>
          <p:cNvSpPr txBox="1"/>
          <p:nvPr>
            <p:ph idx="1" type="body"/>
          </p:nvPr>
        </p:nvSpPr>
        <p:spPr>
          <a:xfrm>
            <a:off x="838200" y="1690825"/>
            <a:ext cx="10896600" cy="3561600"/>
          </a:xfrm>
          <a:prstGeom prst="rect">
            <a:avLst/>
          </a:prstGeom>
          <a:noFill/>
          <a:ln>
            <a:noFill/>
          </a:ln>
        </p:spPr>
        <p:txBody>
          <a:bodyPr anchorCtr="0" anchor="t" bIns="45700" lIns="91425" spcFirstLastPara="1" rIns="91425" wrap="square" tIns="45700">
            <a:normAutofit fontScale="92500" lnSpcReduction="20000"/>
          </a:bodyPr>
          <a:lstStyle/>
          <a:p>
            <a:pPr indent="-334327" lvl="0" marL="457200" rtl="0" algn="l">
              <a:lnSpc>
                <a:spcPct val="120000"/>
              </a:lnSpc>
              <a:spcBef>
                <a:spcPts val="0"/>
              </a:spcBef>
              <a:spcAft>
                <a:spcPts val="0"/>
              </a:spcAft>
              <a:buSzPct val="69230"/>
              <a:buChar char="•"/>
            </a:pPr>
            <a:r>
              <a:rPr lang="en-US"/>
              <a:t>Enlist the common benign lesions of the eyelid.</a:t>
            </a:r>
            <a:endParaRPr/>
          </a:p>
          <a:p>
            <a:pPr indent="-334327" lvl="0" marL="457200" rtl="0" algn="l">
              <a:lnSpc>
                <a:spcPct val="120000"/>
              </a:lnSpc>
              <a:spcBef>
                <a:spcPts val="0"/>
              </a:spcBef>
              <a:spcAft>
                <a:spcPts val="0"/>
              </a:spcAft>
              <a:buSzPct val="69230"/>
              <a:buChar char="•"/>
            </a:pPr>
            <a:r>
              <a:rPr lang="en-US"/>
              <a:t>Name the syndromes associated with eyelid lesions.</a:t>
            </a:r>
            <a:endParaRPr/>
          </a:p>
          <a:p>
            <a:pPr indent="-334327" lvl="0" marL="457200" rtl="0" algn="l">
              <a:lnSpc>
                <a:spcPct val="120000"/>
              </a:lnSpc>
              <a:spcBef>
                <a:spcPts val="0"/>
              </a:spcBef>
              <a:spcAft>
                <a:spcPts val="0"/>
              </a:spcAft>
              <a:buSzPct val="69230"/>
              <a:buChar char="•"/>
            </a:pPr>
            <a:r>
              <a:rPr lang="en-US"/>
              <a:t>Give the morphological and microscopic features of chalazion.</a:t>
            </a:r>
            <a:endParaRPr/>
          </a:p>
          <a:p>
            <a:pPr indent="-334327" lvl="0" marL="457200" rtl="0" algn="l">
              <a:lnSpc>
                <a:spcPct val="120000"/>
              </a:lnSpc>
              <a:spcBef>
                <a:spcPts val="0"/>
              </a:spcBef>
              <a:spcAft>
                <a:spcPts val="0"/>
              </a:spcAft>
              <a:buSzPct val="69230"/>
              <a:buChar char="•"/>
            </a:pPr>
            <a:r>
              <a:rPr lang="en-US"/>
              <a:t>Describe internal and external hordeolum.</a:t>
            </a:r>
            <a:endParaRPr/>
          </a:p>
          <a:p>
            <a:pPr indent="-334327" lvl="0" marL="457200" rtl="0" algn="l">
              <a:lnSpc>
                <a:spcPct val="120000"/>
              </a:lnSpc>
              <a:spcBef>
                <a:spcPts val="0"/>
              </a:spcBef>
              <a:spcAft>
                <a:spcPts val="0"/>
              </a:spcAft>
              <a:buSzPct val="69230"/>
              <a:buChar char="•"/>
            </a:pPr>
            <a:r>
              <a:rPr lang="en-US"/>
              <a:t>Enumerate the differences between chalazion and hordeolum.</a:t>
            </a:r>
            <a:endParaRPr/>
          </a:p>
          <a:p>
            <a:pPr indent="-334327" lvl="0" marL="457200" rtl="0" algn="l">
              <a:lnSpc>
                <a:spcPct val="120000"/>
              </a:lnSpc>
              <a:spcBef>
                <a:spcPts val="0"/>
              </a:spcBef>
              <a:spcAft>
                <a:spcPts val="0"/>
              </a:spcAft>
              <a:buSzPct val="69230"/>
              <a:buChar char="•"/>
            </a:pPr>
            <a:r>
              <a:rPr lang="en-US"/>
              <a:t>What is xanthelasma and with which familial disorder is it associated?</a:t>
            </a:r>
            <a:endParaRPr/>
          </a:p>
          <a:p>
            <a:pPr indent="-334327" lvl="0" marL="457200" rtl="0" algn="l">
              <a:lnSpc>
                <a:spcPct val="120000"/>
              </a:lnSpc>
              <a:spcBef>
                <a:spcPts val="0"/>
              </a:spcBef>
              <a:spcAft>
                <a:spcPts val="0"/>
              </a:spcAft>
              <a:buSzPct val="69230"/>
              <a:buChar char="•"/>
            </a:pPr>
            <a:r>
              <a:rPr lang="en-US"/>
              <a:t>Describe lesions associated with viral infections.</a:t>
            </a:r>
            <a:endParaRPr/>
          </a:p>
          <a:p>
            <a:pPr indent="-334327" lvl="0" marL="457200" rtl="0" algn="l">
              <a:lnSpc>
                <a:spcPct val="120000"/>
              </a:lnSpc>
              <a:spcBef>
                <a:spcPts val="0"/>
              </a:spcBef>
              <a:spcAft>
                <a:spcPts val="0"/>
              </a:spcAft>
              <a:buSzPct val="69230"/>
              <a:buChar char="•"/>
            </a:pPr>
            <a:r>
              <a:rPr lang="en-US"/>
              <a:t>What are the different types of cysts and how are they managed?</a:t>
            </a:r>
            <a:endParaRPr/>
          </a:p>
          <a:p>
            <a:pPr indent="-334327" lvl="0" marL="457200" rtl="0" algn="l">
              <a:lnSpc>
                <a:spcPct val="120000"/>
              </a:lnSpc>
              <a:spcBef>
                <a:spcPts val="0"/>
              </a:spcBef>
              <a:spcAft>
                <a:spcPts val="0"/>
              </a:spcAft>
              <a:buSzPct val="69230"/>
              <a:buChar char="•"/>
            </a:pPr>
            <a:r>
              <a:rPr lang="en-US"/>
              <a:t>What are the congenital non-neoplastic lesions?</a:t>
            </a:r>
            <a:endParaRPr/>
          </a:p>
        </p:txBody>
      </p:sp>
      <p:sp>
        <p:nvSpPr>
          <p:cNvPr id="123" name="Google Shape;123;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Normal Eyelid (Cross Section)</a:t>
            </a:r>
            <a:endParaRPr/>
          </a:p>
        </p:txBody>
      </p:sp>
      <p:sp>
        <p:nvSpPr>
          <p:cNvPr id="130" name="Google Shape;130;p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31" name="Google Shape;131;p19"/>
          <p:cNvPicPr preferRelativeResize="0"/>
          <p:nvPr/>
        </p:nvPicPr>
        <p:blipFill rotWithShape="1">
          <a:blip r:embed="rId3">
            <a:alphaModFix/>
          </a:blip>
          <a:srcRect b="12907" l="21934" r="27042" t="20796"/>
          <a:stretch/>
        </p:blipFill>
        <p:spPr>
          <a:xfrm>
            <a:off x="1974272" y="1310639"/>
            <a:ext cx="8291944" cy="5463279"/>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Common Benign Lesions</a:t>
            </a:r>
            <a:endParaRPr/>
          </a:p>
        </p:txBody>
      </p:sp>
      <p:sp>
        <p:nvSpPr>
          <p:cNvPr id="137" name="Google Shape;137;p20"/>
          <p:cNvSpPr txBox="1"/>
          <p:nvPr>
            <p:ph idx="1" type="body"/>
          </p:nvPr>
        </p:nvSpPr>
        <p:spPr>
          <a:xfrm>
            <a:off x="838200" y="1690825"/>
            <a:ext cx="10896600" cy="4872600"/>
          </a:xfrm>
          <a:prstGeom prst="rect">
            <a:avLst/>
          </a:prstGeom>
          <a:noFill/>
          <a:ln>
            <a:noFill/>
          </a:ln>
        </p:spPr>
        <p:txBody>
          <a:bodyPr anchorCtr="0" anchor="t" bIns="45700" lIns="91425" spcFirstLastPara="1" rIns="91425" wrap="square" tIns="45700">
            <a:noAutofit/>
          </a:bodyPr>
          <a:lstStyle/>
          <a:p>
            <a:pPr indent="-393700" lvl="0" marL="457200" rtl="0" algn="l">
              <a:lnSpc>
                <a:spcPct val="120000"/>
              </a:lnSpc>
              <a:spcBef>
                <a:spcPts val="0"/>
              </a:spcBef>
              <a:spcAft>
                <a:spcPts val="0"/>
              </a:spcAft>
              <a:buSzPts val="2600"/>
              <a:buChar char="•"/>
            </a:pPr>
            <a:r>
              <a:rPr b="1" lang="en-US"/>
              <a:t>Inflammation of a blocked gland</a:t>
            </a:r>
            <a:r>
              <a:rPr lang="en-US"/>
              <a:t> (e.g., chalazion)</a:t>
            </a:r>
            <a:endParaRPr/>
          </a:p>
          <a:p>
            <a:pPr indent="-393700" lvl="0" marL="457200" rtl="0" algn="l">
              <a:lnSpc>
                <a:spcPct val="120000"/>
              </a:lnSpc>
              <a:spcBef>
                <a:spcPts val="0"/>
              </a:spcBef>
              <a:spcAft>
                <a:spcPts val="0"/>
              </a:spcAft>
              <a:buSzPts val="2600"/>
              <a:buChar char="•"/>
            </a:pPr>
            <a:r>
              <a:rPr b="1" lang="en-US"/>
              <a:t>Infection and inflammation of a gland</a:t>
            </a:r>
            <a:r>
              <a:rPr lang="en-US"/>
              <a:t> (e.g., hordeolum)</a:t>
            </a:r>
            <a:endParaRPr/>
          </a:p>
          <a:p>
            <a:pPr indent="-393700" lvl="0" marL="457200" rtl="0" algn="l">
              <a:lnSpc>
                <a:spcPct val="120000"/>
              </a:lnSpc>
              <a:spcBef>
                <a:spcPts val="0"/>
              </a:spcBef>
              <a:spcAft>
                <a:spcPts val="0"/>
              </a:spcAft>
              <a:buSzPts val="2600"/>
              <a:buChar char="•"/>
            </a:pPr>
            <a:r>
              <a:rPr b="1" lang="en-US"/>
              <a:t>Lipid accumulation in the dermis</a:t>
            </a:r>
            <a:r>
              <a:rPr lang="en-US"/>
              <a:t> (e.g., xanthelasma)</a:t>
            </a:r>
            <a:endParaRPr/>
          </a:p>
          <a:p>
            <a:pPr indent="-393700" lvl="0" marL="457200" rtl="0" algn="l">
              <a:lnSpc>
                <a:spcPct val="120000"/>
              </a:lnSpc>
              <a:spcBef>
                <a:spcPts val="0"/>
              </a:spcBef>
              <a:spcAft>
                <a:spcPts val="0"/>
              </a:spcAft>
              <a:buSzPts val="2600"/>
              <a:buChar char="•"/>
            </a:pPr>
            <a:r>
              <a:rPr b="1" lang="en-US"/>
              <a:t>Cyst formation of adnexal or epidermal structures</a:t>
            </a:r>
            <a:r>
              <a:rPr lang="en-US"/>
              <a:t> (e.g., epidermal inclusion cyst, cyst of Moll, cyst of Zeiss)</a:t>
            </a:r>
            <a:endParaRPr/>
          </a:p>
          <a:p>
            <a:pPr indent="-393700" lvl="0" marL="457200" rtl="0" algn="l">
              <a:lnSpc>
                <a:spcPct val="120000"/>
              </a:lnSpc>
              <a:spcBef>
                <a:spcPts val="0"/>
              </a:spcBef>
              <a:spcAft>
                <a:spcPts val="0"/>
              </a:spcAft>
              <a:buSzPts val="2600"/>
              <a:buChar char="•"/>
            </a:pPr>
            <a:r>
              <a:rPr b="1" lang="en-US"/>
              <a:t>Melanocyte proliferation in the dermis and epidermis</a:t>
            </a:r>
            <a:r>
              <a:rPr lang="en-US"/>
              <a:t> (e.g., nevus)</a:t>
            </a:r>
            <a:endParaRPr/>
          </a:p>
          <a:p>
            <a:pPr indent="-393700" lvl="0" marL="457200" rtl="0" algn="l">
              <a:lnSpc>
                <a:spcPct val="120000"/>
              </a:lnSpc>
              <a:spcBef>
                <a:spcPts val="0"/>
              </a:spcBef>
              <a:spcAft>
                <a:spcPts val="0"/>
              </a:spcAft>
              <a:buSzPts val="2600"/>
              <a:buChar char="•"/>
            </a:pPr>
            <a:r>
              <a:rPr b="1" lang="en-US"/>
              <a:t>Proliferation of cells in the epidermis (acanthosis) and hyperkeratosis</a:t>
            </a:r>
            <a:r>
              <a:rPr lang="en-US"/>
              <a:t> (e.g., seborrheic keratosis, acrochordon/skin tag)</a:t>
            </a:r>
            <a:endParaRPr/>
          </a:p>
          <a:p>
            <a:pPr indent="-393700" lvl="0" marL="457200" rtl="0" algn="l">
              <a:lnSpc>
                <a:spcPct val="120000"/>
              </a:lnSpc>
              <a:spcBef>
                <a:spcPts val="0"/>
              </a:spcBef>
              <a:spcAft>
                <a:spcPts val="0"/>
              </a:spcAft>
              <a:buSzPts val="2600"/>
              <a:buChar char="•"/>
            </a:pPr>
            <a:r>
              <a:rPr b="1" lang="en-US"/>
              <a:t>Infection of the epidermis (usually viral)</a:t>
            </a:r>
            <a:r>
              <a:rPr lang="en-US"/>
              <a:t> (e.g., verruca vulgaris, molluscum contagiosum)</a:t>
            </a:r>
            <a:endParaRPr/>
          </a:p>
          <a:p>
            <a:pPr indent="0" lvl="0" marL="0" rtl="0" algn="l">
              <a:lnSpc>
                <a:spcPct val="120000"/>
              </a:lnSpc>
              <a:spcBef>
                <a:spcPts val="0"/>
              </a:spcBef>
              <a:spcAft>
                <a:spcPts val="0"/>
              </a:spcAft>
              <a:buNone/>
            </a:pPr>
            <a:r>
              <a:t/>
            </a:r>
            <a:endParaRPr/>
          </a:p>
        </p:txBody>
      </p:sp>
      <p:sp>
        <p:nvSpPr>
          <p:cNvPr id="138" name="Google Shape;138;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Lesions Associated with Syndrome</a:t>
            </a:r>
            <a:endParaRPr/>
          </a:p>
        </p:txBody>
      </p:sp>
      <p:sp>
        <p:nvSpPr>
          <p:cNvPr id="144" name="Google Shape;144;p21"/>
          <p:cNvSpPr txBox="1"/>
          <p:nvPr>
            <p:ph idx="1" type="body"/>
          </p:nvPr>
        </p:nvSpPr>
        <p:spPr>
          <a:xfrm>
            <a:off x="838200" y="1690825"/>
            <a:ext cx="10896600" cy="48726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0"/>
              </a:spcBef>
              <a:spcAft>
                <a:spcPts val="0"/>
              </a:spcAft>
              <a:buSzPts val="1800"/>
              <a:buFont typeface="Arial"/>
              <a:buChar char="●"/>
            </a:pPr>
            <a:r>
              <a:rPr b="1" lang="en-US"/>
              <a:t>Neurofibromatosis Type 1</a:t>
            </a:r>
            <a:r>
              <a:rPr lang="en-US"/>
              <a:t> – Plexiform neurofibroma</a:t>
            </a:r>
            <a:endParaRPr/>
          </a:p>
          <a:p>
            <a:pPr indent="-342900" lvl="0" marL="457200" rtl="0" algn="l">
              <a:lnSpc>
                <a:spcPct val="120000"/>
              </a:lnSpc>
              <a:spcBef>
                <a:spcPts val="0"/>
              </a:spcBef>
              <a:spcAft>
                <a:spcPts val="0"/>
              </a:spcAft>
              <a:buSzPts val="1800"/>
              <a:buFont typeface="Arial"/>
              <a:buChar char="●"/>
            </a:pPr>
            <a:r>
              <a:rPr b="1" lang="en-US"/>
              <a:t>Tuberous sclerosis</a:t>
            </a:r>
            <a:r>
              <a:rPr lang="en-US"/>
              <a:t> – Angiofibroma</a:t>
            </a:r>
            <a:endParaRPr/>
          </a:p>
          <a:p>
            <a:pPr indent="-342900" lvl="0" marL="457200" rtl="0" algn="l">
              <a:lnSpc>
                <a:spcPct val="120000"/>
              </a:lnSpc>
              <a:spcBef>
                <a:spcPts val="0"/>
              </a:spcBef>
              <a:spcAft>
                <a:spcPts val="0"/>
              </a:spcAft>
              <a:buSzPts val="1800"/>
              <a:buFont typeface="Arial"/>
              <a:buChar char="●"/>
            </a:pPr>
            <a:r>
              <a:rPr b="1" lang="en-US"/>
              <a:t>Sturge-Weber syndrome</a:t>
            </a:r>
            <a:r>
              <a:rPr lang="en-US"/>
              <a:t> – Port-wine stain</a:t>
            </a:r>
            <a:endParaRPr b="1"/>
          </a:p>
        </p:txBody>
      </p:sp>
      <p:sp>
        <p:nvSpPr>
          <p:cNvPr id="145" name="Google Shape;145;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