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955c56bd5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33955c56bd5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955c56bd5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3955c56bd5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955c56bd5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3955c56bd5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955c56bd5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3955c56bd5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955c56bd5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33955c56bd5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955c56bd5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3955c56bd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955c56bd5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3955c56bd5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955c56bd5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3955c56bd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955c56bd5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3955c56bd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3955c56bd5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3955c56bd5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3955c56bd5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3955c56bd5_0_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955c56bd5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3955c56bd5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955c56bd5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3955c56bd5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955c56bd5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33955c56bd5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3955c56bd5_0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3955c56bd5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3955c56bd5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33955c56bd5_0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955c56bd5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33955c56bd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3955c56bd5_0_1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3955c56bd5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3955c56bd5_0_1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33955c56bd5_0_1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955c56bd5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33955c56bd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955c56bd5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3955c56bd5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3955c56bd5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3955c56bd5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3955c56bd5_0_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33955c56bd5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955c56bd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33955c56bd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955c56bd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g33955c56bd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955c56bd5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33955c56bd5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500"/>
          </a:xfrm>
          <a:prstGeom prst="rect">
            <a:avLst/>
          </a:prstGeom>
          <a:noFill/>
          <a:ln>
            <a:noFill/>
          </a:ln>
        </p:spPr>
      </p:sp>
      <p:sp>
        <p:nvSpPr>
          <p:cNvPr id="68" name="Google Shape;68;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3390/ijms24043554"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0"/>
            <a:ext cx="12192000" cy="6096000"/>
          </a:xfrm>
          <a:prstGeom prst="rect">
            <a:avLst/>
          </a:prstGeom>
          <a:noFill/>
          <a:ln>
            <a:noFill/>
          </a:ln>
        </p:spPr>
      </p:pic>
      <p:sp>
        <p:nvSpPr>
          <p:cNvPr id="90" name="Google Shape;90;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Axonal Neuropathies</a:t>
            </a:r>
            <a:endParaRPr/>
          </a:p>
        </p:txBody>
      </p:sp>
      <p:sp>
        <p:nvSpPr>
          <p:cNvPr id="157" name="Google Shape;157;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Wallerian Degeneration</a:t>
            </a:r>
            <a:r>
              <a:rPr lang="en-US"/>
              <a:t>:</a:t>
            </a:r>
            <a:endParaRPr/>
          </a:p>
          <a:p>
            <a:pPr marL="914400" lvl="1" indent="-393700" algn="l" rtl="0">
              <a:lnSpc>
                <a:spcPct val="115000"/>
              </a:lnSpc>
              <a:spcBef>
                <a:spcPts val="0"/>
              </a:spcBef>
              <a:spcAft>
                <a:spcPts val="0"/>
              </a:spcAft>
              <a:buSzPts val="2600"/>
              <a:buChar char="○"/>
            </a:pPr>
            <a:r>
              <a:rPr lang="en-US" sz="2600"/>
              <a:t>Portions of axons </a:t>
            </a:r>
            <a:r>
              <a:rPr lang="en-US" sz="2600" b="1"/>
              <a:t>distal to the point of transection </a:t>
            </a:r>
            <a:r>
              <a:rPr lang="en-US" sz="2600"/>
              <a:t>degenerate.</a:t>
            </a:r>
            <a:endParaRPr sz="2600"/>
          </a:p>
          <a:p>
            <a:pPr marL="457200" lvl="0" indent="-393700" algn="l" rtl="0">
              <a:lnSpc>
                <a:spcPct val="115000"/>
              </a:lnSpc>
              <a:spcBef>
                <a:spcPts val="0"/>
              </a:spcBef>
              <a:spcAft>
                <a:spcPts val="0"/>
              </a:spcAft>
              <a:buSzPts val="2600"/>
              <a:buChar char="●"/>
            </a:pPr>
            <a:r>
              <a:rPr lang="en-US" b="1"/>
              <a:t>Traumatic Neuroma</a:t>
            </a:r>
            <a:r>
              <a:rPr lang="en-US"/>
              <a:t>:</a:t>
            </a:r>
            <a:endParaRPr/>
          </a:p>
          <a:p>
            <a:pPr marL="914400" lvl="1" indent="-393700" algn="l" rtl="0">
              <a:lnSpc>
                <a:spcPct val="115000"/>
              </a:lnSpc>
              <a:spcBef>
                <a:spcPts val="0"/>
              </a:spcBef>
              <a:spcAft>
                <a:spcPts val="0"/>
              </a:spcAft>
              <a:buSzPts val="2600"/>
              <a:buFont typeface="Calibri"/>
              <a:buChar char="○"/>
            </a:pPr>
            <a:r>
              <a:rPr lang="en-US" sz="2600"/>
              <a:t>A growth or knot of nerve tissue that forms at the site of a nerve injury.</a:t>
            </a:r>
            <a:endParaRPr sz="2600"/>
          </a:p>
          <a:p>
            <a:pPr marL="457200" lvl="0" indent="-393700" algn="l" rtl="0">
              <a:lnSpc>
                <a:spcPct val="115000"/>
              </a:lnSpc>
              <a:spcBef>
                <a:spcPts val="0"/>
              </a:spcBef>
              <a:spcAft>
                <a:spcPts val="0"/>
              </a:spcAft>
              <a:buSzPts val="2600"/>
              <a:buChar char="●"/>
            </a:pPr>
            <a:r>
              <a:rPr lang="en-US" b="1"/>
              <a:t>Electrophysiologic Hallmark of Axonal Neuropathies</a:t>
            </a:r>
            <a:r>
              <a:rPr lang="en-US"/>
              <a:t>:</a:t>
            </a:r>
            <a:endParaRPr/>
          </a:p>
          <a:p>
            <a:pPr marL="914400" lvl="1" indent="-393700" algn="l" rtl="0">
              <a:lnSpc>
                <a:spcPct val="115000"/>
              </a:lnSpc>
              <a:spcBef>
                <a:spcPts val="0"/>
              </a:spcBef>
              <a:spcAft>
                <a:spcPts val="0"/>
              </a:spcAft>
              <a:buSzPts val="2600"/>
              <a:buChar char="○"/>
            </a:pPr>
            <a:r>
              <a:rPr lang="en-US" sz="2600" b="1"/>
              <a:t>Reduction in signal amplitude</a:t>
            </a:r>
            <a:r>
              <a:rPr lang="en-US" sz="2600"/>
              <a:t> due to the dropout of axons from affected peripheral nerves.</a:t>
            </a:r>
            <a:endParaRPr sz="2600"/>
          </a:p>
          <a:p>
            <a:pPr marL="914400" lvl="1" indent="-393700" algn="l" rtl="0">
              <a:lnSpc>
                <a:spcPct val="115000"/>
              </a:lnSpc>
              <a:spcBef>
                <a:spcPts val="0"/>
              </a:spcBef>
              <a:spcAft>
                <a:spcPts val="0"/>
              </a:spcAft>
              <a:buSzPts val="2600"/>
              <a:buChar char="○"/>
            </a:pPr>
            <a:r>
              <a:rPr lang="en-US" sz="2600" b="1"/>
              <a:t>Relative preservation of conduction velocity</a:t>
            </a:r>
            <a:r>
              <a:rPr lang="en-US" sz="2600"/>
              <a:t>, despite the loss of axons.</a:t>
            </a:r>
            <a:endParaRPr/>
          </a:p>
        </p:txBody>
      </p:sp>
      <p:sp>
        <p:nvSpPr>
          <p:cNvPr id="158" name="Google Shape;158;p22"/>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159" name="Google Shape;159;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3"/>
          <p:cNvPicPr preferRelativeResize="0"/>
          <p:nvPr/>
        </p:nvPicPr>
        <p:blipFill rotWithShape="1">
          <a:blip r:embed="rId3">
            <a:alphaModFix/>
          </a:blip>
          <a:srcRect l="17097" t="24145" r="22208" b="5213"/>
          <a:stretch/>
        </p:blipFill>
        <p:spPr>
          <a:xfrm>
            <a:off x="1137296" y="382041"/>
            <a:ext cx="9917406" cy="6489813"/>
          </a:xfrm>
          <a:prstGeom prst="rect">
            <a:avLst/>
          </a:prstGeom>
          <a:noFill/>
          <a:ln>
            <a:noFill/>
          </a:ln>
        </p:spPr>
      </p:pic>
      <p:sp>
        <p:nvSpPr>
          <p:cNvPr id="165" name="Google Shape;165;p23"/>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166" name="Google Shape;166;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4" descr="A) Schematic representation of the Wallerian degeneration [9]. (B)... |  Download Scientific Diagram"/>
          <p:cNvPicPr preferRelativeResize="0"/>
          <p:nvPr/>
        </p:nvPicPr>
        <p:blipFill rotWithShape="1">
          <a:blip r:embed="rId3">
            <a:alphaModFix/>
          </a:blip>
          <a:srcRect b="37593"/>
          <a:stretch/>
        </p:blipFill>
        <p:spPr>
          <a:xfrm>
            <a:off x="64625" y="774975"/>
            <a:ext cx="12051175" cy="5370826"/>
          </a:xfrm>
          <a:prstGeom prst="rect">
            <a:avLst/>
          </a:prstGeom>
          <a:noFill/>
          <a:ln>
            <a:noFill/>
          </a:ln>
        </p:spPr>
      </p:pic>
      <p:sp>
        <p:nvSpPr>
          <p:cNvPr id="172" name="Google Shape;172;p24"/>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173" name="Google Shape;173;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Demyelinating Neuropathies</a:t>
            </a:r>
            <a:endParaRPr/>
          </a:p>
        </p:txBody>
      </p:sp>
      <p:sp>
        <p:nvSpPr>
          <p:cNvPr id="179" name="Google Shape;179;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Schwann cells</a:t>
            </a:r>
            <a:r>
              <a:rPr lang="en-US"/>
              <a:t> and their </a:t>
            </a:r>
            <a:r>
              <a:rPr lang="en-US" b="1"/>
              <a:t>myelin sheaths</a:t>
            </a:r>
            <a:r>
              <a:rPr lang="en-US"/>
              <a:t> are the primary targets of damage in demyelinating neuropathies.</a:t>
            </a:r>
            <a:endParaRPr/>
          </a:p>
          <a:p>
            <a:pPr marL="457200" lvl="0" indent="-393700" algn="l" rtl="0">
              <a:lnSpc>
                <a:spcPct val="115000"/>
              </a:lnSpc>
              <a:spcBef>
                <a:spcPts val="0"/>
              </a:spcBef>
              <a:spcAft>
                <a:spcPts val="0"/>
              </a:spcAft>
              <a:buSzPts val="2600"/>
              <a:buChar char="●"/>
            </a:pPr>
            <a:r>
              <a:rPr lang="en-US" b="1"/>
              <a:t>Electrophysiologic hallmark</a:t>
            </a:r>
            <a:r>
              <a:rPr lang="en-US"/>
              <a:t> of demyelinating neuropathies:</a:t>
            </a:r>
            <a:endParaRPr/>
          </a:p>
          <a:p>
            <a:pPr marL="914400" lvl="1" indent="-393700" algn="l" rtl="0">
              <a:lnSpc>
                <a:spcPct val="115000"/>
              </a:lnSpc>
              <a:spcBef>
                <a:spcPts val="0"/>
              </a:spcBef>
              <a:spcAft>
                <a:spcPts val="0"/>
              </a:spcAft>
              <a:buSzPts val="2600"/>
              <a:buChar char="○"/>
            </a:pPr>
            <a:r>
              <a:rPr lang="en-US" sz="2600" b="1"/>
              <a:t>Slowed nerve conduction velocity</a:t>
            </a:r>
            <a:r>
              <a:rPr lang="en-US" sz="2600"/>
              <a:t>, reflecting the loss of myelin.</a:t>
            </a:r>
            <a:endParaRPr sz="2600"/>
          </a:p>
          <a:p>
            <a:pPr marL="457200" lvl="0" indent="-393700" algn="l" rtl="0">
              <a:lnSpc>
                <a:spcPct val="115000"/>
              </a:lnSpc>
              <a:spcBef>
                <a:spcPts val="0"/>
              </a:spcBef>
              <a:spcAft>
                <a:spcPts val="0"/>
              </a:spcAft>
              <a:buSzPts val="2600"/>
              <a:buChar char="●"/>
            </a:pPr>
            <a:r>
              <a:rPr lang="en-US" b="1"/>
              <a:t>Individual myelin sheaths degenerate</a:t>
            </a:r>
            <a:r>
              <a:rPr lang="en-US"/>
              <a:t>, resulting in discontinuous damage to myelin segments.</a:t>
            </a:r>
            <a:endParaRPr/>
          </a:p>
          <a:p>
            <a:pPr marL="457200" lvl="0" indent="-393700" algn="l" rtl="0">
              <a:lnSpc>
                <a:spcPct val="115000"/>
              </a:lnSpc>
              <a:spcBef>
                <a:spcPts val="0"/>
              </a:spcBef>
              <a:spcAft>
                <a:spcPts val="0"/>
              </a:spcAft>
              <a:buSzPts val="2600"/>
              <a:buChar char="●"/>
            </a:pPr>
            <a:r>
              <a:rPr lang="en-US" b="1"/>
              <a:t>Schwann cells proliferate</a:t>
            </a:r>
            <a:r>
              <a:rPr lang="en-US"/>
              <a:t> and initiate repair.</a:t>
            </a:r>
            <a:endParaRPr/>
          </a:p>
          <a:p>
            <a:pPr marL="457200" lvl="0" indent="-393700" algn="l" rtl="0">
              <a:lnSpc>
                <a:spcPct val="115000"/>
              </a:lnSpc>
              <a:spcBef>
                <a:spcPts val="0"/>
              </a:spcBef>
              <a:spcAft>
                <a:spcPts val="0"/>
              </a:spcAft>
              <a:buSzPts val="2600"/>
              <a:buChar char="●"/>
            </a:pPr>
            <a:r>
              <a:rPr lang="en-US"/>
              <a:t>New myelin sheaths formed are </a:t>
            </a:r>
            <a:r>
              <a:rPr lang="en-US" b="1"/>
              <a:t>shorter</a:t>
            </a:r>
            <a:r>
              <a:rPr lang="en-US"/>
              <a:t> and </a:t>
            </a:r>
            <a:r>
              <a:rPr lang="en-US" b="1"/>
              <a:t>thinner</a:t>
            </a:r>
            <a:r>
              <a:rPr lang="en-US"/>
              <a:t> than the original ones.</a:t>
            </a:r>
            <a:endParaRPr/>
          </a:p>
        </p:txBody>
      </p:sp>
      <p:sp>
        <p:nvSpPr>
          <p:cNvPr id="180" name="Google Shape;180;p25"/>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181" name="Google Shape;181;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6" descr="Peripheral Neuropathy - Types, Causes, Symptoms, Diagnosis, Treatment &amp;  Prevention"/>
          <p:cNvPicPr preferRelativeResize="0"/>
          <p:nvPr/>
        </p:nvPicPr>
        <p:blipFill rotWithShape="1">
          <a:blip r:embed="rId3">
            <a:alphaModFix/>
          </a:blip>
          <a:srcRect/>
          <a:stretch/>
        </p:blipFill>
        <p:spPr>
          <a:xfrm>
            <a:off x="511300" y="942109"/>
            <a:ext cx="10826625" cy="4558579"/>
          </a:xfrm>
          <a:prstGeom prst="rect">
            <a:avLst/>
          </a:prstGeom>
          <a:noFill/>
          <a:ln>
            <a:noFill/>
          </a:ln>
        </p:spPr>
      </p:pic>
      <p:sp>
        <p:nvSpPr>
          <p:cNvPr id="187" name="Google Shape;187;p26"/>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188" name="Google Shape;188;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p:nvPr/>
        </p:nvSpPr>
        <p:spPr>
          <a:xfrm>
            <a:off x="4936075" y="1215400"/>
            <a:ext cx="7272300" cy="564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94" name="Google Shape;194;p27" descr="The Korean Journal of Internal Medicine"/>
          <p:cNvPicPr preferRelativeResize="0"/>
          <p:nvPr/>
        </p:nvPicPr>
        <p:blipFill rotWithShape="1">
          <a:blip r:embed="rId3">
            <a:alphaModFix/>
          </a:blip>
          <a:srcRect/>
          <a:stretch/>
        </p:blipFill>
        <p:spPr>
          <a:xfrm>
            <a:off x="4996000" y="1280750"/>
            <a:ext cx="7192420" cy="5440700"/>
          </a:xfrm>
          <a:prstGeom prst="rect">
            <a:avLst/>
          </a:prstGeom>
          <a:noFill/>
          <a:ln>
            <a:noFill/>
          </a:ln>
        </p:spPr>
      </p:pic>
      <p:sp>
        <p:nvSpPr>
          <p:cNvPr id="195" name="Google Shape;195;p27"/>
          <p:cNvSpPr txBox="1">
            <a:spLocks noGrp="1"/>
          </p:cNvSpPr>
          <p:nvPr>
            <p:ph type="title"/>
          </p:nvPr>
        </p:nvSpPr>
        <p:spPr>
          <a:xfrm>
            <a:off x="6096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Peripheral Neuropathies</a:t>
            </a:r>
            <a:endParaRPr/>
          </a:p>
        </p:txBody>
      </p:sp>
      <p:sp>
        <p:nvSpPr>
          <p:cNvPr id="196" name="Google Shape;196;p27"/>
          <p:cNvSpPr txBox="1">
            <a:spLocks noGrp="1"/>
          </p:cNvSpPr>
          <p:nvPr>
            <p:ph type="body" idx="1"/>
          </p:nvPr>
        </p:nvSpPr>
        <p:spPr>
          <a:xfrm>
            <a:off x="609600" y="1825625"/>
            <a:ext cx="42081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393700" algn="l" rtl="0">
              <a:lnSpc>
                <a:spcPct val="115000"/>
              </a:lnSpc>
              <a:spcBef>
                <a:spcPts val="1200"/>
              </a:spcBef>
              <a:spcAft>
                <a:spcPts val="0"/>
              </a:spcAft>
              <a:buSzPts val="2600"/>
              <a:buChar char="●"/>
            </a:pPr>
            <a:r>
              <a:rPr lang="en-US" b="1"/>
              <a:t>Mononeuropathies</a:t>
            </a:r>
            <a:r>
              <a:rPr lang="en-US"/>
              <a:t> affect a single nerve, resulting in deficits in a </a:t>
            </a:r>
            <a:r>
              <a:rPr lang="en-US" b="1"/>
              <a:t>restricted distribution</a:t>
            </a:r>
            <a:r>
              <a:rPr lang="en-US"/>
              <a:t> dictated by the nerve anatomy.</a:t>
            </a:r>
            <a:endParaRPr/>
          </a:p>
          <a:p>
            <a:pPr marL="457200" lvl="0" indent="-393700" algn="l" rtl="0">
              <a:lnSpc>
                <a:spcPct val="115000"/>
              </a:lnSpc>
              <a:spcBef>
                <a:spcPts val="0"/>
              </a:spcBef>
              <a:spcAft>
                <a:spcPts val="0"/>
              </a:spcAft>
              <a:buSzPts val="2600"/>
              <a:buChar char="●"/>
            </a:pPr>
            <a:r>
              <a:rPr lang="en-US"/>
              <a:t>Common causes of </a:t>
            </a:r>
            <a:r>
              <a:rPr lang="en-US" b="1"/>
              <a:t>mononeuropathy</a:t>
            </a:r>
            <a:r>
              <a:rPr lang="en-US"/>
              <a:t> include:</a:t>
            </a:r>
            <a:endParaRPr/>
          </a:p>
          <a:p>
            <a:pPr marL="914400" lvl="1" indent="-393700" algn="l" rtl="0">
              <a:lnSpc>
                <a:spcPct val="115000"/>
              </a:lnSpc>
              <a:spcBef>
                <a:spcPts val="0"/>
              </a:spcBef>
              <a:spcAft>
                <a:spcPts val="0"/>
              </a:spcAft>
              <a:buSzPts val="2600"/>
              <a:buFont typeface="Calibri"/>
              <a:buChar char="○"/>
            </a:pPr>
            <a:r>
              <a:rPr lang="en-US" sz="2600" b="1"/>
              <a:t>Trauma</a:t>
            </a:r>
            <a:endParaRPr sz="2600" b="1"/>
          </a:p>
          <a:p>
            <a:pPr marL="914400" lvl="1" indent="-393700" algn="l" rtl="0">
              <a:lnSpc>
                <a:spcPct val="115000"/>
              </a:lnSpc>
              <a:spcBef>
                <a:spcPts val="0"/>
              </a:spcBef>
              <a:spcAft>
                <a:spcPts val="0"/>
              </a:spcAft>
              <a:buSzPts val="2600"/>
              <a:buFont typeface="Calibri"/>
              <a:buChar char="○"/>
            </a:pPr>
            <a:r>
              <a:rPr lang="en-US" sz="2600" b="1"/>
              <a:t>Entrapment</a:t>
            </a:r>
            <a:endParaRPr sz="2600" b="1"/>
          </a:p>
          <a:p>
            <a:pPr marL="914400" lvl="1" indent="-393700" algn="l" rtl="0">
              <a:lnSpc>
                <a:spcPct val="115000"/>
              </a:lnSpc>
              <a:spcBef>
                <a:spcPts val="0"/>
              </a:spcBef>
              <a:spcAft>
                <a:spcPts val="0"/>
              </a:spcAft>
              <a:buSzPts val="2600"/>
              <a:buFont typeface="Calibri"/>
              <a:buChar char="○"/>
            </a:pPr>
            <a:r>
              <a:rPr lang="en-US" sz="2600" b="1"/>
              <a:t>Infections</a:t>
            </a:r>
            <a:endParaRPr sz="2600"/>
          </a:p>
        </p:txBody>
      </p:sp>
      <p:sp>
        <p:nvSpPr>
          <p:cNvPr id="197" name="Google Shape;197;p27"/>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VERTICAL INTEGRATION</a:t>
            </a:r>
            <a:endParaRPr sz="2000">
              <a:solidFill>
                <a:schemeClr val="dk1"/>
              </a:solidFill>
              <a:latin typeface="Calibri"/>
              <a:ea typeface="Calibri"/>
              <a:cs typeface="Calibri"/>
              <a:sym typeface="Calibri"/>
            </a:endParaRPr>
          </a:p>
        </p:txBody>
      </p:sp>
      <p:sp>
        <p:nvSpPr>
          <p:cNvPr id="198" name="Google Shape;198;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Peripheral Neuropathies</a:t>
            </a:r>
            <a:endParaRPr/>
          </a:p>
        </p:txBody>
      </p:sp>
      <p:sp>
        <p:nvSpPr>
          <p:cNvPr id="204" name="Google Shape;204;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Polyneuropathies</a:t>
            </a:r>
            <a:r>
              <a:rPr lang="en-US"/>
              <a:t> are characterized by involvement of </a:t>
            </a:r>
            <a:r>
              <a:rPr lang="en-US" b="1"/>
              <a:t>multiple nerves</a:t>
            </a:r>
            <a:r>
              <a:rPr lang="en-US"/>
              <a:t>, usually in a </a:t>
            </a:r>
            <a:r>
              <a:rPr lang="en-US" b="1"/>
              <a:t>symmetric fashion</a:t>
            </a:r>
            <a:r>
              <a:rPr lang="en-US"/>
              <a:t>.</a:t>
            </a:r>
            <a:endParaRPr/>
          </a:p>
          <a:p>
            <a:pPr marL="457200" lvl="0" indent="-393700" algn="l" rtl="0">
              <a:lnSpc>
                <a:spcPct val="115000"/>
              </a:lnSpc>
              <a:spcBef>
                <a:spcPts val="0"/>
              </a:spcBef>
              <a:spcAft>
                <a:spcPts val="0"/>
              </a:spcAft>
              <a:buSzPts val="2600"/>
              <a:buChar char="●"/>
            </a:pPr>
            <a:r>
              <a:rPr lang="en-US"/>
              <a:t>In most cases, </a:t>
            </a:r>
            <a:r>
              <a:rPr lang="en-US" b="1"/>
              <a:t>axons</a:t>
            </a:r>
            <a:r>
              <a:rPr lang="en-US"/>
              <a:t> are affected in a </a:t>
            </a:r>
            <a:r>
              <a:rPr lang="en-US" b="1"/>
              <a:t>length-dependent fashion</a:t>
            </a:r>
            <a:r>
              <a:rPr lang="en-US"/>
              <a:t>, leading to deficits that:</a:t>
            </a:r>
            <a:endParaRPr/>
          </a:p>
          <a:p>
            <a:pPr marL="914400" lvl="1" indent="-393700" algn="l" rtl="0">
              <a:lnSpc>
                <a:spcPct val="115000"/>
              </a:lnSpc>
              <a:spcBef>
                <a:spcPts val="0"/>
              </a:spcBef>
              <a:spcAft>
                <a:spcPts val="0"/>
              </a:spcAft>
              <a:buSzPts val="2600"/>
              <a:buChar char="○"/>
            </a:pPr>
            <a:r>
              <a:rPr lang="en-US" sz="2600"/>
              <a:t>Start in the </a:t>
            </a:r>
            <a:r>
              <a:rPr lang="en-US" sz="2600" b="1"/>
              <a:t>feet</a:t>
            </a:r>
            <a:r>
              <a:rPr lang="en-US" sz="2600"/>
              <a:t>.</a:t>
            </a:r>
            <a:endParaRPr sz="2600"/>
          </a:p>
          <a:p>
            <a:pPr marL="914400" lvl="1" indent="-393700" algn="l" rtl="0">
              <a:lnSpc>
                <a:spcPct val="115000"/>
              </a:lnSpc>
              <a:spcBef>
                <a:spcPts val="0"/>
              </a:spcBef>
              <a:spcAft>
                <a:spcPts val="0"/>
              </a:spcAft>
              <a:buSzPts val="2600"/>
              <a:buChar char="○"/>
            </a:pPr>
            <a:r>
              <a:rPr lang="en-US" sz="2600"/>
              <a:t>Ascend with </a:t>
            </a:r>
            <a:r>
              <a:rPr lang="en-US" sz="2600" b="1"/>
              <a:t>disease progression</a:t>
            </a:r>
            <a:r>
              <a:rPr lang="en-US" sz="2600"/>
              <a:t>.</a:t>
            </a:r>
            <a:endParaRPr sz="2600"/>
          </a:p>
          <a:p>
            <a:pPr marL="457200" lvl="0" indent="-393700" algn="l" rtl="0">
              <a:lnSpc>
                <a:spcPct val="115000"/>
              </a:lnSpc>
              <a:spcBef>
                <a:spcPts val="0"/>
              </a:spcBef>
              <a:spcAft>
                <a:spcPts val="0"/>
              </a:spcAft>
              <a:buSzPts val="2600"/>
              <a:buChar char="●"/>
            </a:pPr>
            <a:r>
              <a:rPr lang="en-US"/>
              <a:t>The </a:t>
            </a:r>
            <a:r>
              <a:rPr lang="en-US" b="1"/>
              <a:t>hands</a:t>
            </a:r>
            <a:r>
              <a:rPr lang="en-US"/>
              <a:t> often start to show involvement by the time deficits extend to the level of the </a:t>
            </a:r>
            <a:r>
              <a:rPr lang="en-US" b="1"/>
              <a:t>knee</a:t>
            </a:r>
            <a:r>
              <a:rPr lang="en-US"/>
              <a:t>, resulting in a characteristic </a:t>
            </a:r>
            <a:r>
              <a:rPr lang="en-US" b="1"/>
              <a:t>“stocking and glove”</a:t>
            </a:r>
            <a:r>
              <a:rPr lang="en-US"/>
              <a:t> distribution of sensory deficits.</a:t>
            </a:r>
            <a:endParaRPr/>
          </a:p>
        </p:txBody>
      </p:sp>
      <p:sp>
        <p:nvSpPr>
          <p:cNvPr id="205" name="Google Shape;205;p28"/>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VERTICAL INTEGRATION</a:t>
            </a:r>
            <a:endParaRPr sz="2000">
              <a:solidFill>
                <a:schemeClr val="dk1"/>
              </a:solidFill>
              <a:latin typeface="Calibri"/>
              <a:ea typeface="Calibri"/>
              <a:cs typeface="Calibri"/>
              <a:sym typeface="Calibri"/>
            </a:endParaRPr>
          </a:p>
        </p:txBody>
      </p:sp>
      <p:sp>
        <p:nvSpPr>
          <p:cNvPr id="206" name="Google Shape;206;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Distribution of neuronal function loss in different neuropathies </a:t>
            </a:r>
            <a:endParaRPr dirty="0"/>
          </a:p>
        </p:txBody>
      </p:sp>
      <p:pic>
        <p:nvPicPr>
          <p:cNvPr id="212" name="Google Shape;212;p29" descr="The nonsystemic vasculitic neuropathies | Nature Reviews Neurology"/>
          <p:cNvPicPr preferRelativeResize="0"/>
          <p:nvPr/>
        </p:nvPicPr>
        <p:blipFill rotWithShape="1">
          <a:blip r:embed="rId3">
            <a:alphaModFix/>
          </a:blip>
          <a:srcRect/>
          <a:stretch/>
        </p:blipFill>
        <p:spPr>
          <a:xfrm>
            <a:off x="1493112" y="1518650"/>
            <a:ext cx="9205775" cy="5339350"/>
          </a:xfrm>
          <a:prstGeom prst="rect">
            <a:avLst/>
          </a:prstGeom>
          <a:noFill/>
          <a:ln>
            <a:noFill/>
          </a:ln>
        </p:spPr>
      </p:pic>
      <p:sp>
        <p:nvSpPr>
          <p:cNvPr id="213" name="Google Shape;213;p29"/>
          <p:cNvSpPr txBox="1"/>
          <p:nvPr/>
        </p:nvSpPr>
        <p:spPr>
          <a:xfrm>
            <a:off x="9277373" y="78828"/>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14" name="Google Shape;214;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Peripheral Neuropathies</a:t>
            </a:r>
            <a:endParaRPr/>
          </a:p>
        </p:txBody>
      </p:sp>
      <p:sp>
        <p:nvSpPr>
          <p:cNvPr id="220" name="Google Shape;22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Mononeuritis multiplex</a:t>
            </a:r>
            <a:r>
              <a:rPr lang="en-US"/>
              <a:t> describes a disease process that damages </a:t>
            </a:r>
            <a:r>
              <a:rPr lang="en-US" b="1"/>
              <a:t>individual nerves</a:t>
            </a:r>
            <a:r>
              <a:rPr lang="en-US"/>
              <a:t> in a </a:t>
            </a:r>
            <a:r>
              <a:rPr lang="en-US" b="1"/>
              <a:t>haphazard fashion</a:t>
            </a:r>
            <a:r>
              <a:rPr lang="en-US"/>
              <a:t>.</a:t>
            </a:r>
            <a:endParaRPr/>
          </a:p>
          <a:p>
            <a:pPr marL="457200" lvl="0" indent="-393700" algn="l" rtl="0">
              <a:lnSpc>
                <a:spcPct val="115000"/>
              </a:lnSpc>
              <a:spcBef>
                <a:spcPts val="0"/>
              </a:spcBef>
              <a:spcAft>
                <a:spcPts val="0"/>
              </a:spcAft>
              <a:buSzPts val="2600"/>
              <a:buFont typeface="Calibri"/>
              <a:buChar char="●"/>
            </a:pPr>
            <a:r>
              <a:rPr lang="en-US"/>
              <a:t>An affected patient might have:</a:t>
            </a:r>
            <a:endParaRPr/>
          </a:p>
          <a:p>
            <a:pPr marL="914400" lvl="1" indent="-393700" algn="l" rtl="0">
              <a:lnSpc>
                <a:spcPct val="115000"/>
              </a:lnSpc>
              <a:spcBef>
                <a:spcPts val="0"/>
              </a:spcBef>
              <a:spcAft>
                <a:spcPts val="0"/>
              </a:spcAft>
              <a:buSzPts val="2600"/>
              <a:buChar char="○"/>
            </a:pPr>
            <a:r>
              <a:rPr lang="en-US" sz="2600"/>
              <a:t>A </a:t>
            </a:r>
            <a:r>
              <a:rPr lang="en-US" sz="2600" b="1"/>
              <a:t>right wrist drop</a:t>
            </a:r>
            <a:r>
              <a:rPr lang="en-US" sz="2600"/>
              <a:t> from involvement of the </a:t>
            </a:r>
            <a:r>
              <a:rPr lang="en-US" sz="2600" b="1"/>
              <a:t>right radial nerve</a:t>
            </a:r>
            <a:r>
              <a:rPr lang="en-US" sz="2600"/>
              <a:t>.</a:t>
            </a:r>
            <a:endParaRPr sz="2600"/>
          </a:p>
          <a:p>
            <a:pPr marL="914400" lvl="1" indent="-393700" algn="l" rtl="0">
              <a:lnSpc>
                <a:spcPct val="115000"/>
              </a:lnSpc>
              <a:spcBef>
                <a:spcPts val="0"/>
              </a:spcBef>
              <a:spcAft>
                <a:spcPts val="0"/>
              </a:spcAft>
              <a:buSzPts val="2600"/>
              <a:buChar char="○"/>
            </a:pPr>
            <a:r>
              <a:rPr lang="en-US" sz="2600"/>
              <a:t>A </a:t>
            </a:r>
            <a:r>
              <a:rPr lang="en-US" sz="2600" b="1"/>
              <a:t>left foot drop</a:t>
            </a:r>
            <a:r>
              <a:rPr lang="en-US" sz="2600"/>
              <a:t> from </a:t>
            </a:r>
            <a:r>
              <a:rPr lang="en-US" sz="2600" b="1"/>
              <a:t>peroneal nerve</a:t>
            </a:r>
            <a:r>
              <a:rPr lang="en-US" sz="2600"/>
              <a:t> damage.</a:t>
            </a:r>
            <a:endParaRPr sz="2600"/>
          </a:p>
          <a:p>
            <a:pPr marL="457200" lvl="0" indent="-393700" algn="l" rtl="0">
              <a:lnSpc>
                <a:spcPct val="115000"/>
              </a:lnSpc>
              <a:spcBef>
                <a:spcPts val="0"/>
              </a:spcBef>
              <a:spcAft>
                <a:spcPts val="0"/>
              </a:spcAft>
              <a:buSzPts val="2600"/>
              <a:buChar char="●"/>
            </a:pPr>
            <a:r>
              <a:rPr lang="en-US" b="1"/>
              <a:t>Vasculitis</a:t>
            </a:r>
            <a:r>
              <a:rPr lang="en-US"/>
              <a:t> is a common cause of this pattern of injury.</a:t>
            </a:r>
            <a:endParaRPr/>
          </a:p>
          <a:p>
            <a:pPr marL="457200" lvl="0" indent="-393700" algn="l" rtl="0">
              <a:lnSpc>
                <a:spcPct val="115000"/>
              </a:lnSpc>
              <a:spcBef>
                <a:spcPts val="0"/>
              </a:spcBef>
              <a:spcAft>
                <a:spcPts val="0"/>
              </a:spcAft>
              <a:buSzPts val="2600"/>
              <a:buChar char="●"/>
            </a:pPr>
            <a:r>
              <a:rPr lang="en-US" b="1"/>
              <a:t>Polyradiculoneuropathy </a:t>
            </a:r>
            <a:r>
              <a:rPr lang="en-US"/>
              <a:t>affect both </a:t>
            </a:r>
            <a:r>
              <a:rPr lang="en-US" b="1"/>
              <a:t>nerve roots</a:t>
            </a:r>
            <a:r>
              <a:rPr lang="en-US"/>
              <a:t> and </a:t>
            </a:r>
            <a:r>
              <a:rPr lang="en-US" b="1"/>
              <a:t>peripheral nerves</a:t>
            </a:r>
            <a:r>
              <a:rPr lang="en-US"/>
              <a:t>, leading to:</a:t>
            </a:r>
            <a:endParaRPr/>
          </a:p>
          <a:p>
            <a:pPr marL="914400" lvl="1" indent="-393700" algn="l" rtl="0">
              <a:lnSpc>
                <a:spcPct val="115000"/>
              </a:lnSpc>
              <a:spcBef>
                <a:spcPts val="0"/>
              </a:spcBef>
              <a:spcAft>
                <a:spcPts val="0"/>
              </a:spcAft>
              <a:buSzPts val="2600"/>
              <a:buChar char="○"/>
            </a:pPr>
            <a:r>
              <a:rPr lang="en-US" sz="2600" b="1"/>
              <a:t>Diffuse symmetric symptoms</a:t>
            </a:r>
            <a:r>
              <a:rPr lang="en-US" sz="2600"/>
              <a:t> in both </a:t>
            </a:r>
            <a:r>
              <a:rPr lang="en-US" sz="2600" b="1"/>
              <a:t>proximal</a:t>
            </a:r>
            <a:r>
              <a:rPr lang="en-US" sz="2600"/>
              <a:t> and </a:t>
            </a:r>
            <a:r>
              <a:rPr lang="en-US" sz="2600" b="1"/>
              <a:t>distal</a:t>
            </a:r>
            <a:r>
              <a:rPr lang="en-US" sz="2600"/>
              <a:t> parts of the body.</a:t>
            </a:r>
            <a:endParaRPr sz="2600"/>
          </a:p>
        </p:txBody>
      </p:sp>
      <p:sp>
        <p:nvSpPr>
          <p:cNvPr id="222" name="Google Shape;222;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
        <p:nvSpPr>
          <p:cNvPr id="6" name="Google Shape;213;p29">
            <a:extLst>
              <a:ext uri="{FF2B5EF4-FFF2-40B4-BE49-F238E27FC236}">
                <a16:creationId xmlns:a16="http://schemas.microsoft.com/office/drawing/2014/main" id="{17A59D77-16D8-4710-94B7-9CB2DFC482C2}"/>
              </a:ext>
            </a:extLst>
          </p:cNvPr>
          <p:cNvSpPr txBox="1"/>
          <p:nvPr/>
        </p:nvSpPr>
        <p:spPr>
          <a:xfrm>
            <a:off x="9277373" y="78828"/>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Guillain-Barré Syndrome (Acute Inflammatory Demyelinating Polyneuropathy)</a:t>
            </a:r>
            <a:endParaRPr/>
          </a:p>
        </p:txBody>
      </p:sp>
      <p:sp>
        <p:nvSpPr>
          <p:cNvPr id="228" name="Google Shape;228;p31"/>
          <p:cNvSpPr txBox="1">
            <a:spLocks noGrp="1"/>
          </p:cNvSpPr>
          <p:nvPr>
            <p:ph type="body" idx="1"/>
          </p:nvPr>
        </p:nvSpPr>
        <p:spPr>
          <a:xfrm>
            <a:off x="838200" y="1368425"/>
            <a:ext cx="10515600" cy="4351200"/>
          </a:xfrm>
          <a:prstGeom prst="rect">
            <a:avLst/>
          </a:prstGeom>
          <a:noFill/>
          <a:ln>
            <a:noFill/>
          </a:ln>
        </p:spPr>
        <p:txBody>
          <a:bodyPr spcFirstLastPara="1" wrap="square" lIns="91425" tIns="45700" rIns="91425" bIns="45700" anchor="t" anchorCtr="0">
            <a:noAutofit/>
          </a:bodyPr>
          <a:lstStyle/>
          <a:p>
            <a:pPr marL="914400" lvl="1" indent="-393700" algn="l" rtl="0">
              <a:lnSpc>
                <a:spcPct val="100000"/>
              </a:lnSpc>
              <a:spcBef>
                <a:spcPts val="1200"/>
              </a:spcBef>
              <a:spcAft>
                <a:spcPts val="0"/>
              </a:spcAft>
              <a:buSzPts val="2600"/>
              <a:buChar char="○"/>
            </a:pPr>
            <a:r>
              <a:rPr lang="en-US" sz="2600"/>
              <a:t>An </a:t>
            </a:r>
            <a:r>
              <a:rPr lang="en-US" sz="2600" b="1"/>
              <a:t>immunologically mediated demyelinating peripheral neuropathy</a:t>
            </a:r>
            <a:r>
              <a:rPr lang="en-US" sz="2600"/>
              <a:t> that may lead to </a:t>
            </a:r>
            <a:r>
              <a:rPr lang="en-US" sz="2600" b="1"/>
              <a:t>life-threatening respiratory paralysis</a:t>
            </a:r>
            <a:r>
              <a:rPr lang="en-US" sz="2600"/>
              <a:t>.</a:t>
            </a:r>
            <a:endParaRPr sz="2600"/>
          </a:p>
          <a:p>
            <a:pPr marL="457200" lvl="0" indent="-393700" algn="l" rtl="0">
              <a:lnSpc>
                <a:spcPct val="100000"/>
              </a:lnSpc>
              <a:spcBef>
                <a:spcPts val="0"/>
              </a:spcBef>
              <a:spcAft>
                <a:spcPts val="0"/>
              </a:spcAft>
              <a:buSzPts val="2600"/>
              <a:buChar char="●"/>
            </a:pPr>
            <a:r>
              <a:rPr lang="en-US" b="1"/>
              <a:t>Symptoms</a:t>
            </a:r>
            <a:r>
              <a:rPr lang="en-US"/>
              <a:t>:</a:t>
            </a:r>
            <a:br>
              <a:rPr lang="en-US"/>
            </a:br>
            <a:r>
              <a:rPr lang="en-US" b="1"/>
              <a:t>Weakness</a:t>
            </a:r>
            <a:r>
              <a:rPr lang="en-US"/>
              <a:t> begins in the </a:t>
            </a:r>
            <a:r>
              <a:rPr lang="en-US" b="1"/>
              <a:t>distal limbs</a:t>
            </a:r>
            <a:r>
              <a:rPr lang="en-US"/>
              <a:t> and rapidly advances to affect </a:t>
            </a:r>
            <a:r>
              <a:rPr lang="en-US" b="1"/>
              <a:t>proximal muscle function</a:t>
            </a:r>
            <a:r>
              <a:rPr lang="en-US"/>
              <a:t> (</a:t>
            </a:r>
            <a:r>
              <a:rPr lang="en-US" b="1"/>
              <a:t>"ascending paralysis"</a:t>
            </a:r>
            <a:r>
              <a:rPr lang="en-US"/>
              <a:t>).</a:t>
            </a:r>
            <a:endParaRPr/>
          </a:p>
          <a:p>
            <a:pPr marL="914400" lvl="1" indent="-393700" algn="l" rtl="0">
              <a:lnSpc>
                <a:spcPct val="100000"/>
              </a:lnSpc>
              <a:spcBef>
                <a:spcPts val="0"/>
              </a:spcBef>
              <a:spcAft>
                <a:spcPts val="0"/>
              </a:spcAft>
              <a:buSzPts val="2600"/>
              <a:buChar char="○"/>
            </a:pPr>
            <a:r>
              <a:rPr lang="en-US" sz="2600" b="1"/>
              <a:t>Deep tendon reflexes</a:t>
            </a:r>
            <a:r>
              <a:rPr lang="en-US" sz="2600"/>
              <a:t> disappear early in the process.</a:t>
            </a:r>
            <a:endParaRPr sz="2600"/>
          </a:p>
          <a:p>
            <a:pPr marL="914400" lvl="1" indent="-393700" algn="l" rtl="0">
              <a:lnSpc>
                <a:spcPct val="100000"/>
              </a:lnSpc>
              <a:spcBef>
                <a:spcPts val="0"/>
              </a:spcBef>
              <a:spcAft>
                <a:spcPts val="0"/>
              </a:spcAft>
              <a:buSzPts val="2600"/>
              <a:buChar char="○"/>
            </a:pPr>
            <a:r>
              <a:rPr lang="en-US" sz="2600" b="1"/>
              <a:t>Sensory involvement</a:t>
            </a:r>
            <a:r>
              <a:rPr lang="en-US" sz="2600"/>
              <a:t>, including </a:t>
            </a:r>
            <a:r>
              <a:rPr lang="en-US" sz="2600" b="1"/>
              <a:t>loss of pain sensation</a:t>
            </a:r>
            <a:r>
              <a:rPr lang="en-US" sz="2600"/>
              <a:t>, is often present but typically </a:t>
            </a:r>
            <a:r>
              <a:rPr lang="en-US" sz="2600" b="1"/>
              <a:t>not a prominent feature</a:t>
            </a:r>
            <a:r>
              <a:rPr lang="en-US" sz="2600"/>
              <a:t>.</a:t>
            </a:r>
            <a:endParaRPr sz="2600"/>
          </a:p>
          <a:p>
            <a:pPr marL="457200" lvl="0" indent="-393700" algn="l" rtl="0">
              <a:lnSpc>
                <a:spcPct val="100000"/>
              </a:lnSpc>
              <a:spcBef>
                <a:spcPts val="0"/>
              </a:spcBef>
              <a:spcAft>
                <a:spcPts val="0"/>
              </a:spcAft>
              <a:buSzPts val="2600"/>
              <a:buChar char="●"/>
            </a:pPr>
            <a:r>
              <a:rPr lang="en-US" b="1"/>
              <a:t>Nerve conduction velocities</a:t>
            </a:r>
            <a:r>
              <a:rPr lang="en-US"/>
              <a:t> are slowed due to </a:t>
            </a:r>
            <a:r>
              <a:rPr lang="en-US" b="1"/>
              <a:t>multifocal destruction</a:t>
            </a:r>
            <a:r>
              <a:rPr lang="en-US"/>
              <a:t> of myelin segments in many axons within a nerve.</a:t>
            </a:r>
            <a:endParaRPr/>
          </a:p>
          <a:p>
            <a:pPr marL="457200" lvl="0" indent="-393700" algn="l" rtl="0">
              <a:lnSpc>
                <a:spcPct val="100000"/>
              </a:lnSpc>
              <a:spcBef>
                <a:spcPts val="0"/>
              </a:spcBef>
              <a:spcAft>
                <a:spcPts val="0"/>
              </a:spcAft>
              <a:buSzPts val="2600"/>
              <a:buChar char="●"/>
            </a:pPr>
            <a:r>
              <a:rPr lang="en-US" b="1"/>
              <a:t>Cerebrospinal fluid (CSF)</a:t>
            </a:r>
            <a:r>
              <a:rPr lang="en-US"/>
              <a:t> protein levels are elevated due to </a:t>
            </a:r>
            <a:r>
              <a:rPr lang="en-US" b="1"/>
              <a:t>inflammation</a:t>
            </a:r>
            <a:r>
              <a:rPr lang="en-US"/>
              <a:t> and </a:t>
            </a:r>
            <a:r>
              <a:rPr lang="en-US" b="1"/>
              <a:t>altered permeability</a:t>
            </a:r>
            <a:r>
              <a:rPr lang="en-US"/>
              <a:t> of the microcirculation within the spinal roots as they traverse the </a:t>
            </a:r>
            <a:r>
              <a:rPr lang="en-US" b="1"/>
              <a:t>subarachnoid space</a:t>
            </a:r>
            <a:r>
              <a:rPr lang="en-US"/>
              <a:t>.</a:t>
            </a:r>
            <a:endParaRPr/>
          </a:p>
        </p:txBody>
      </p:sp>
      <p:sp>
        <p:nvSpPr>
          <p:cNvPr id="229" name="Google Shape;229;p31"/>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VERTICAL INTEGRATION</a:t>
            </a:r>
            <a:endParaRPr sz="2000">
              <a:solidFill>
                <a:schemeClr val="dk1"/>
              </a:solidFill>
              <a:latin typeface="Calibri"/>
              <a:ea typeface="Calibri"/>
              <a:cs typeface="Calibri"/>
              <a:sym typeface="Calibri"/>
            </a:endParaRPr>
          </a:p>
        </p:txBody>
      </p:sp>
      <p:sp>
        <p:nvSpPr>
          <p:cNvPr id="230" name="Google Shape;230;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3006725" y="-32087"/>
            <a:ext cx="9144000" cy="23877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a:solidFill>
                  <a:schemeClr val="dk1"/>
                </a:solidFill>
                <a:latin typeface="Calibri"/>
                <a:ea typeface="Calibri"/>
                <a:cs typeface="Calibri"/>
                <a:sym typeface="Calibri"/>
              </a:rPr>
              <a:t>Neuropathies</a:t>
            </a:r>
            <a:endParaRPr sz="6000">
              <a:latin typeface="Calibri"/>
              <a:ea typeface="Calibri"/>
              <a:cs typeface="Calibri"/>
              <a:sym typeface="Calibri"/>
            </a:endParaRPr>
          </a:p>
        </p:txBody>
      </p:sp>
      <p:sp>
        <p:nvSpPr>
          <p:cNvPr id="96" name="Google Shape;96;p14"/>
          <p:cNvSpPr txBox="1"/>
          <p:nvPr/>
        </p:nvSpPr>
        <p:spPr>
          <a:xfrm>
            <a:off x="2930525" y="2593700"/>
            <a:ext cx="9144000" cy="2868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100"/>
              <a:buFont typeface="Arial"/>
              <a:buNone/>
            </a:pPr>
            <a:r>
              <a:rPr lang="en-US" sz="2400" dirty="0">
                <a:latin typeface="Calibri"/>
                <a:ea typeface="Calibri"/>
                <a:cs typeface="Calibri"/>
                <a:sym typeface="Calibri"/>
              </a:rPr>
              <a:t>CNS &amp; Psychiatry II</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4th year MBBS </a:t>
            </a:r>
            <a:r>
              <a:rPr lang="en-US" sz="36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100"/>
              <a:buFont typeface="Arial"/>
              <a:buNone/>
            </a:pPr>
            <a:r>
              <a:rPr lang="en-US" sz="2400" b="0" i="0" u="none" strike="noStrike" cap="none" dirty="0">
                <a:solidFill>
                  <a:srgbClr val="000000"/>
                </a:solidFill>
                <a:latin typeface="Calibri"/>
                <a:ea typeface="Calibri"/>
                <a:cs typeface="Calibri"/>
                <a:sym typeface="Calibri"/>
              </a:rPr>
              <a:t>Department of Pathology</a:t>
            </a:r>
            <a:endParaRPr sz="24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Rawalpindi Medical University </a:t>
            </a:r>
            <a:endParaRPr sz="2400" b="0" i="0" u="none" strike="noStrike" cap="none" dirty="0">
              <a:solidFill>
                <a:srgbClr val="000000"/>
              </a:solidFill>
              <a:latin typeface="Calibri"/>
              <a:ea typeface="Calibri"/>
              <a:cs typeface="Calibri"/>
              <a:sym typeface="Calibri"/>
            </a:endParaRPr>
          </a:p>
        </p:txBody>
      </p:sp>
      <p:pic>
        <p:nvPicPr>
          <p:cNvPr id="97" name="Google Shape;97;p14"/>
          <p:cNvPicPr preferRelativeResize="0"/>
          <p:nvPr/>
        </p:nvPicPr>
        <p:blipFill rotWithShape="1">
          <a:blip r:embed="rId3">
            <a:alphaModFix/>
          </a:blip>
          <a:srcRect l="30564" t="3559" b="-28"/>
          <a:stretch/>
        </p:blipFill>
        <p:spPr>
          <a:xfrm>
            <a:off x="187518" y="272736"/>
            <a:ext cx="1414454" cy="1470212"/>
          </a:xfrm>
          <a:prstGeom prst="rect">
            <a:avLst/>
          </a:prstGeom>
          <a:noFill/>
          <a:ln>
            <a:noFill/>
          </a:ln>
        </p:spPr>
      </p:pic>
      <p:sp>
        <p:nvSpPr>
          <p:cNvPr id="98" name="Google Shape;98;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2" descr="Understanding Guillain-Barré Syndrome - YouTube"/>
          <p:cNvPicPr preferRelativeResize="0"/>
          <p:nvPr/>
        </p:nvPicPr>
        <p:blipFill rotWithShape="1">
          <a:blip r:embed="rId3">
            <a:alphaModFix/>
          </a:blip>
          <a:srcRect/>
          <a:stretch/>
        </p:blipFill>
        <p:spPr>
          <a:xfrm>
            <a:off x="853936" y="978892"/>
            <a:ext cx="10484138" cy="5897327"/>
          </a:xfrm>
          <a:prstGeom prst="rect">
            <a:avLst/>
          </a:prstGeom>
          <a:noFill/>
          <a:ln>
            <a:noFill/>
          </a:ln>
        </p:spPr>
      </p:pic>
      <p:sp>
        <p:nvSpPr>
          <p:cNvPr id="236" name="Google Shape;236;p32"/>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37" name="Google Shape;237;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838200" y="-1682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Leprosy (Hansen Disease)</a:t>
            </a:r>
            <a:endParaRPr/>
          </a:p>
        </p:txBody>
      </p:sp>
      <p:sp>
        <p:nvSpPr>
          <p:cNvPr id="243" name="Google Shape;243;p33"/>
          <p:cNvSpPr txBox="1">
            <a:spLocks noGrp="1"/>
          </p:cNvSpPr>
          <p:nvPr>
            <p:ph type="body" idx="1"/>
          </p:nvPr>
        </p:nvSpPr>
        <p:spPr>
          <a:xfrm>
            <a:off x="838200" y="1292225"/>
            <a:ext cx="10515600" cy="48957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200"/>
              </a:spcBef>
              <a:spcAft>
                <a:spcPts val="0"/>
              </a:spcAft>
              <a:buSzPts val="2600"/>
              <a:buChar char="●"/>
            </a:pPr>
            <a:r>
              <a:rPr lang="en-US" b="1"/>
              <a:t>Peripheral nerves</a:t>
            </a:r>
            <a:r>
              <a:rPr lang="en-US"/>
              <a:t> are involved in both </a:t>
            </a:r>
            <a:r>
              <a:rPr lang="en-US" b="1"/>
              <a:t>lepromatous</a:t>
            </a:r>
            <a:r>
              <a:rPr lang="en-US"/>
              <a:t> and </a:t>
            </a:r>
            <a:r>
              <a:rPr lang="en-US" b="1"/>
              <a:t>tuberculoid leprosy</a:t>
            </a:r>
            <a:r>
              <a:rPr lang="en-US"/>
              <a:t>.</a:t>
            </a:r>
            <a:endParaRPr/>
          </a:p>
          <a:p>
            <a:pPr marL="0" lvl="0" indent="0" algn="l" rtl="0">
              <a:lnSpc>
                <a:spcPct val="100000"/>
              </a:lnSpc>
              <a:spcBef>
                <a:spcPts val="1400"/>
              </a:spcBef>
              <a:spcAft>
                <a:spcPts val="0"/>
              </a:spcAft>
              <a:buNone/>
            </a:pPr>
            <a:r>
              <a:rPr lang="en-US" b="1"/>
              <a:t>Lepromatous Leprosy:</a:t>
            </a:r>
            <a:endParaRPr b="1"/>
          </a:p>
          <a:p>
            <a:pPr marL="457200" lvl="0" indent="-393700" algn="l" rtl="0">
              <a:lnSpc>
                <a:spcPct val="100000"/>
              </a:lnSpc>
              <a:spcBef>
                <a:spcPts val="1200"/>
              </a:spcBef>
              <a:spcAft>
                <a:spcPts val="0"/>
              </a:spcAft>
              <a:buSzPts val="2600"/>
              <a:buChar char="●"/>
            </a:pPr>
            <a:r>
              <a:rPr lang="en-US" b="1"/>
              <a:t>Schwann cells</a:t>
            </a:r>
            <a:r>
              <a:rPr lang="en-US"/>
              <a:t> are invaded by </a:t>
            </a:r>
            <a:r>
              <a:rPr lang="en-US" b="1"/>
              <a:t>Mycobacterium leprae</a:t>
            </a:r>
            <a:r>
              <a:rPr lang="en-US"/>
              <a:t>.</a:t>
            </a:r>
            <a:endParaRPr/>
          </a:p>
          <a:p>
            <a:pPr marL="457200" lvl="0" indent="-393700" algn="l" rtl="0">
              <a:lnSpc>
                <a:spcPct val="100000"/>
              </a:lnSpc>
              <a:spcBef>
                <a:spcPts val="0"/>
              </a:spcBef>
              <a:spcAft>
                <a:spcPts val="0"/>
              </a:spcAft>
              <a:buSzPts val="2600"/>
              <a:buChar char="●"/>
            </a:pPr>
            <a:r>
              <a:rPr lang="en-US"/>
              <a:t>There is </a:t>
            </a:r>
            <a:r>
              <a:rPr lang="en-US" b="1"/>
              <a:t>segmental demyelination</a:t>
            </a:r>
            <a:r>
              <a:rPr lang="en-US"/>
              <a:t> and </a:t>
            </a:r>
            <a:r>
              <a:rPr lang="en-US" b="1"/>
              <a:t>remyelination</a:t>
            </a:r>
            <a:r>
              <a:rPr lang="en-US"/>
              <a:t>, along with loss of both </a:t>
            </a:r>
            <a:r>
              <a:rPr lang="en-US" b="1"/>
              <a:t>myelinated</a:t>
            </a:r>
            <a:r>
              <a:rPr lang="en-US"/>
              <a:t> and </a:t>
            </a:r>
            <a:r>
              <a:rPr lang="en-US" b="1"/>
              <a:t>unmyelinated axons</a:t>
            </a:r>
            <a:r>
              <a:rPr lang="en-US"/>
              <a:t>.</a:t>
            </a:r>
            <a:endParaRPr/>
          </a:p>
          <a:p>
            <a:pPr marL="457200" lvl="0" indent="-393700" algn="l" rtl="0">
              <a:lnSpc>
                <a:spcPct val="100000"/>
              </a:lnSpc>
              <a:spcBef>
                <a:spcPts val="0"/>
              </a:spcBef>
              <a:spcAft>
                <a:spcPts val="0"/>
              </a:spcAft>
              <a:buSzPts val="2600"/>
              <a:buChar char="●"/>
            </a:pPr>
            <a:r>
              <a:rPr lang="en-US"/>
              <a:t>Later, </a:t>
            </a:r>
            <a:r>
              <a:rPr lang="en-US" b="1"/>
              <a:t>endoneurial fibrosis</a:t>
            </a:r>
            <a:r>
              <a:rPr lang="en-US"/>
              <a:t> and </a:t>
            </a:r>
            <a:r>
              <a:rPr lang="en-US" b="1"/>
              <a:t>multilayered thickening</a:t>
            </a:r>
            <a:r>
              <a:rPr lang="en-US"/>
              <a:t> of the </a:t>
            </a:r>
            <a:r>
              <a:rPr lang="en-US" b="1"/>
              <a:t>perineurial sheaths</a:t>
            </a:r>
            <a:r>
              <a:rPr lang="en-US"/>
              <a:t> occur.</a:t>
            </a:r>
            <a:endParaRPr/>
          </a:p>
          <a:p>
            <a:pPr marL="457200" lvl="0" indent="-393700" algn="l" rtl="0">
              <a:lnSpc>
                <a:spcPct val="100000"/>
              </a:lnSpc>
              <a:spcBef>
                <a:spcPts val="0"/>
              </a:spcBef>
              <a:spcAft>
                <a:spcPts val="0"/>
              </a:spcAft>
              <a:buSzPts val="2600"/>
              <a:buChar char="●"/>
            </a:pPr>
            <a:r>
              <a:rPr lang="en-US" b="1"/>
              <a:t>Symmetric polyneuropathy</a:t>
            </a:r>
            <a:r>
              <a:rPr lang="en-US"/>
              <a:t> is most severe in the relatively cool </a:t>
            </a:r>
            <a:r>
              <a:rPr lang="en-US" b="1"/>
              <a:t>distal extremities</a:t>
            </a:r>
            <a:r>
              <a:rPr lang="en-US"/>
              <a:t> and the </a:t>
            </a:r>
            <a:r>
              <a:rPr lang="en-US" b="1"/>
              <a:t>face</a:t>
            </a:r>
            <a:r>
              <a:rPr lang="en-US"/>
              <a:t>.</a:t>
            </a:r>
            <a:endParaRPr/>
          </a:p>
          <a:p>
            <a:pPr marL="457200" lvl="0" indent="-393700" algn="l" rtl="0">
              <a:lnSpc>
                <a:spcPct val="100000"/>
              </a:lnSpc>
              <a:spcBef>
                <a:spcPts val="0"/>
              </a:spcBef>
              <a:spcAft>
                <a:spcPts val="0"/>
              </a:spcAft>
              <a:buSzPts val="2600"/>
              <a:buChar char="●"/>
            </a:pPr>
            <a:r>
              <a:rPr lang="en-US"/>
              <a:t>The infection prominently involves </a:t>
            </a:r>
            <a:r>
              <a:rPr lang="en-US" b="1"/>
              <a:t>pain fibers</a:t>
            </a:r>
            <a:r>
              <a:rPr lang="en-US"/>
              <a:t>, and the resulting </a:t>
            </a:r>
            <a:r>
              <a:rPr lang="en-US" b="1"/>
              <a:t>loss of sensation</a:t>
            </a:r>
            <a:r>
              <a:rPr lang="en-US"/>
              <a:t> contributes to injury.</a:t>
            </a:r>
            <a:endParaRPr/>
          </a:p>
          <a:p>
            <a:pPr marL="914400" lvl="1" indent="-393700" algn="l" rtl="0">
              <a:lnSpc>
                <a:spcPct val="100000"/>
              </a:lnSpc>
              <a:spcBef>
                <a:spcPts val="0"/>
              </a:spcBef>
              <a:spcAft>
                <a:spcPts val="0"/>
              </a:spcAft>
              <a:buSzPts val="2600"/>
              <a:buChar char="○"/>
            </a:pPr>
            <a:r>
              <a:rPr lang="en-US" sz="2600"/>
              <a:t>This leads to the development of </a:t>
            </a:r>
            <a:r>
              <a:rPr lang="en-US" sz="2600" b="1"/>
              <a:t>large traumatic ulcers</a:t>
            </a:r>
            <a:r>
              <a:rPr lang="en-US" sz="2600"/>
              <a:t>.</a:t>
            </a:r>
            <a:endParaRPr sz="2600"/>
          </a:p>
        </p:txBody>
      </p:sp>
      <p:sp>
        <p:nvSpPr>
          <p:cNvPr id="244" name="Google Shape;244;p33"/>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45" name="Google Shape;245;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838200" y="-92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1" name="Google Shape;251;p34" descr="Webpathology.com: A Collection of Surgical Pathology Images"/>
          <p:cNvPicPr preferRelativeResize="0"/>
          <p:nvPr/>
        </p:nvPicPr>
        <p:blipFill rotWithShape="1">
          <a:blip r:embed="rId3">
            <a:alphaModFix/>
          </a:blip>
          <a:srcRect/>
          <a:stretch/>
        </p:blipFill>
        <p:spPr>
          <a:xfrm>
            <a:off x="7604697" y="904250"/>
            <a:ext cx="3969327" cy="2980049"/>
          </a:xfrm>
          <a:prstGeom prst="rect">
            <a:avLst/>
          </a:prstGeom>
          <a:noFill/>
          <a:ln>
            <a:noFill/>
          </a:ln>
        </p:spPr>
      </p:pic>
      <p:pic>
        <p:nvPicPr>
          <p:cNvPr id="252" name="Google Shape;252;p34" descr="Tuberculoid leprosy - Stock Image - C049/8031 - Science Photo Library"/>
          <p:cNvPicPr preferRelativeResize="0"/>
          <p:nvPr/>
        </p:nvPicPr>
        <p:blipFill rotWithShape="1">
          <a:blip r:embed="rId4">
            <a:alphaModFix/>
          </a:blip>
          <a:srcRect/>
          <a:stretch/>
        </p:blipFill>
        <p:spPr>
          <a:xfrm>
            <a:off x="7604697" y="3964799"/>
            <a:ext cx="3969327" cy="2893198"/>
          </a:xfrm>
          <a:prstGeom prst="rect">
            <a:avLst/>
          </a:prstGeom>
          <a:noFill/>
          <a:ln>
            <a:noFill/>
          </a:ln>
        </p:spPr>
      </p:pic>
      <p:pic>
        <p:nvPicPr>
          <p:cNvPr id="253" name="Google Shape;253;p34" descr="Skin biopsy in a patient with lepromatous leprosy showing a dermal... |  Download Scientific Diagram"/>
          <p:cNvPicPr preferRelativeResize="0"/>
          <p:nvPr/>
        </p:nvPicPr>
        <p:blipFill rotWithShape="1">
          <a:blip r:embed="rId5">
            <a:alphaModFix/>
          </a:blip>
          <a:srcRect/>
          <a:stretch/>
        </p:blipFill>
        <p:spPr>
          <a:xfrm>
            <a:off x="759550" y="990600"/>
            <a:ext cx="5867400" cy="5867402"/>
          </a:xfrm>
          <a:prstGeom prst="rect">
            <a:avLst/>
          </a:prstGeom>
          <a:noFill/>
          <a:ln>
            <a:noFill/>
          </a:ln>
        </p:spPr>
      </p:pic>
      <p:sp>
        <p:nvSpPr>
          <p:cNvPr id="254" name="Google Shape;254;p34"/>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55" name="Google Shape;255;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Leprosy (Hansen Disease)</a:t>
            </a:r>
            <a:endParaRPr/>
          </a:p>
        </p:txBody>
      </p:sp>
      <p:sp>
        <p:nvSpPr>
          <p:cNvPr id="261" name="Google Shape;261;p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b="1"/>
              <a:t>Tuberculoid Leprosy:</a:t>
            </a:r>
            <a:endParaRPr b="1"/>
          </a:p>
          <a:p>
            <a:pPr marL="457200" lvl="0" indent="-393700" algn="l" rtl="0">
              <a:lnSpc>
                <a:spcPct val="115000"/>
              </a:lnSpc>
              <a:spcBef>
                <a:spcPts val="1200"/>
              </a:spcBef>
              <a:spcAft>
                <a:spcPts val="0"/>
              </a:spcAft>
              <a:buSzPts val="2600"/>
              <a:buChar char="●"/>
            </a:pPr>
            <a:r>
              <a:rPr lang="en-US" b="1"/>
              <a:t>Active cell-mediated immune response</a:t>
            </a:r>
            <a:r>
              <a:rPr lang="en-US"/>
              <a:t> to </a:t>
            </a:r>
            <a:r>
              <a:rPr lang="en-US" b="1"/>
              <a:t>M. leprae</a:t>
            </a:r>
            <a:r>
              <a:rPr lang="en-US"/>
              <a:t>.</a:t>
            </a:r>
            <a:endParaRPr/>
          </a:p>
          <a:p>
            <a:pPr marL="457200" lvl="0" indent="-393700" algn="l" rtl="0">
              <a:lnSpc>
                <a:spcPct val="115000"/>
              </a:lnSpc>
              <a:spcBef>
                <a:spcPts val="0"/>
              </a:spcBef>
              <a:spcAft>
                <a:spcPts val="0"/>
              </a:spcAft>
              <a:buSzPts val="2600"/>
              <a:buChar char="●"/>
            </a:pPr>
            <a:r>
              <a:rPr lang="en-US" b="1"/>
              <a:t>Dermal nodules</a:t>
            </a:r>
            <a:r>
              <a:rPr lang="en-US"/>
              <a:t> contain </a:t>
            </a:r>
            <a:r>
              <a:rPr lang="en-US" b="1"/>
              <a:t>granulomatous inflammation</a:t>
            </a:r>
            <a:r>
              <a:rPr lang="en-US"/>
              <a:t>.</a:t>
            </a:r>
            <a:endParaRPr/>
          </a:p>
          <a:p>
            <a:pPr marL="457200" lvl="0" indent="-393700" algn="l" rtl="0">
              <a:lnSpc>
                <a:spcPct val="115000"/>
              </a:lnSpc>
              <a:spcBef>
                <a:spcPts val="0"/>
              </a:spcBef>
              <a:spcAft>
                <a:spcPts val="0"/>
              </a:spcAft>
              <a:buSzPts val="2600"/>
              <a:buChar char="●"/>
            </a:pPr>
            <a:r>
              <a:rPr lang="en-US"/>
              <a:t>The inflammation injures </a:t>
            </a:r>
            <a:r>
              <a:rPr lang="en-US" b="1"/>
              <a:t>cutaneous nerves</a:t>
            </a:r>
            <a:r>
              <a:rPr lang="en-US"/>
              <a:t> in the vicinity.</a:t>
            </a:r>
            <a:endParaRPr/>
          </a:p>
          <a:p>
            <a:pPr marL="457200" lvl="0" indent="-393700" algn="l" rtl="0">
              <a:lnSpc>
                <a:spcPct val="115000"/>
              </a:lnSpc>
              <a:spcBef>
                <a:spcPts val="0"/>
              </a:spcBef>
              <a:spcAft>
                <a:spcPts val="0"/>
              </a:spcAft>
              <a:buSzPts val="2600"/>
              <a:buChar char="●"/>
            </a:pPr>
            <a:r>
              <a:rPr lang="en-US" b="1"/>
              <a:t>Axons</a:t>
            </a:r>
            <a:r>
              <a:rPr lang="en-US"/>
              <a:t>, </a:t>
            </a:r>
            <a:r>
              <a:rPr lang="en-US" b="1"/>
              <a:t>Schwann cells</a:t>
            </a:r>
            <a:r>
              <a:rPr lang="en-US"/>
              <a:t>, and </a:t>
            </a:r>
            <a:r>
              <a:rPr lang="en-US" b="1"/>
              <a:t>myelin</a:t>
            </a:r>
            <a:r>
              <a:rPr lang="en-US"/>
              <a:t> are lost.</a:t>
            </a:r>
            <a:endParaRPr/>
          </a:p>
          <a:p>
            <a:pPr marL="457200" lvl="0" indent="-393700" algn="l" rtl="0">
              <a:lnSpc>
                <a:spcPct val="115000"/>
              </a:lnSpc>
              <a:spcBef>
                <a:spcPts val="0"/>
              </a:spcBef>
              <a:spcAft>
                <a:spcPts val="0"/>
              </a:spcAft>
              <a:buSzPts val="2600"/>
              <a:buChar char="●"/>
            </a:pPr>
            <a:r>
              <a:rPr lang="en-US" b="1"/>
              <a:t>Fibrosis</a:t>
            </a:r>
            <a:r>
              <a:rPr lang="en-US"/>
              <a:t> of the </a:t>
            </a:r>
            <a:r>
              <a:rPr lang="en-US" b="1"/>
              <a:t>perineurium</a:t>
            </a:r>
            <a:r>
              <a:rPr lang="en-US"/>
              <a:t> and </a:t>
            </a:r>
            <a:r>
              <a:rPr lang="en-US" b="1"/>
              <a:t>endoneurium</a:t>
            </a:r>
            <a:r>
              <a:rPr lang="en-US"/>
              <a:t> occurs.</a:t>
            </a:r>
            <a:endParaRPr/>
          </a:p>
          <a:p>
            <a:pPr marL="457200" lvl="0" indent="-393700" algn="l" rtl="0">
              <a:lnSpc>
                <a:spcPct val="115000"/>
              </a:lnSpc>
              <a:spcBef>
                <a:spcPts val="0"/>
              </a:spcBef>
              <a:spcAft>
                <a:spcPts val="0"/>
              </a:spcAft>
              <a:buSzPts val="2600"/>
              <a:buChar char="●"/>
            </a:pPr>
            <a:r>
              <a:rPr lang="en-US" b="1"/>
              <a:t>Much more localized nerve involvement</a:t>
            </a:r>
            <a:r>
              <a:rPr lang="en-US"/>
              <a:t> compared to lepromatous leprosy.</a:t>
            </a:r>
            <a:endParaRPr/>
          </a:p>
        </p:txBody>
      </p:sp>
      <p:sp>
        <p:nvSpPr>
          <p:cNvPr id="262" name="Google Shape;262;p35"/>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63" name="Google Shape;263;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Varicella-Zoster Virus</a:t>
            </a:r>
            <a:endParaRPr/>
          </a:p>
        </p:txBody>
      </p:sp>
      <p:sp>
        <p:nvSpPr>
          <p:cNvPr id="269" name="Google Shape;269;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a:t>Following </a:t>
            </a:r>
            <a:r>
              <a:rPr lang="en-US" b="1"/>
              <a:t>chickenpox</a:t>
            </a:r>
            <a:r>
              <a:rPr lang="en-US"/>
              <a:t>, a </a:t>
            </a:r>
            <a:r>
              <a:rPr lang="en-US" b="1"/>
              <a:t>latent infection</a:t>
            </a:r>
            <a:r>
              <a:rPr lang="en-US"/>
              <a:t> persists within </a:t>
            </a:r>
            <a:r>
              <a:rPr lang="en-US" b="1"/>
              <a:t>neurons</a:t>
            </a:r>
            <a:r>
              <a:rPr lang="en-US"/>
              <a:t> of </a:t>
            </a:r>
            <a:r>
              <a:rPr lang="en-US" b="1"/>
              <a:t>sensory ganglia</a:t>
            </a:r>
            <a:r>
              <a:rPr lang="en-US"/>
              <a:t>.</a:t>
            </a:r>
            <a:endParaRPr/>
          </a:p>
          <a:p>
            <a:pPr marL="457200" lvl="0" indent="-393700" algn="l" rtl="0">
              <a:lnSpc>
                <a:spcPct val="115000"/>
              </a:lnSpc>
              <a:spcBef>
                <a:spcPts val="0"/>
              </a:spcBef>
              <a:spcAft>
                <a:spcPts val="0"/>
              </a:spcAft>
              <a:buSzPts val="2600"/>
              <a:buChar char="●"/>
            </a:pPr>
            <a:r>
              <a:rPr lang="en-US"/>
              <a:t>The virus is </a:t>
            </a:r>
            <a:r>
              <a:rPr lang="en-US" b="1"/>
              <a:t>reactivated</a:t>
            </a:r>
            <a:r>
              <a:rPr lang="en-US"/>
              <a:t> years later and is </a:t>
            </a:r>
            <a:r>
              <a:rPr lang="en-US" b="1"/>
              <a:t>transported along sensory nerves</a:t>
            </a:r>
            <a:r>
              <a:rPr lang="en-US"/>
              <a:t> to the skin.</a:t>
            </a:r>
            <a:endParaRPr/>
          </a:p>
          <a:p>
            <a:pPr marL="457200" lvl="0" indent="-393700" algn="l" rtl="0">
              <a:lnSpc>
                <a:spcPct val="115000"/>
              </a:lnSpc>
              <a:spcBef>
                <a:spcPts val="0"/>
              </a:spcBef>
              <a:spcAft>
                <a:spcPts val="0"/>
              </a:spcAft>
              <a:buSzPts val="2600"/>
              <a:buChar char="●"/>
            </a:pPr>
            <a:r>
              <a:rPr lang="en-US"/>
              <a:t>It infects </a:t>
            </a:r>
            <a:r>
              <a:rPr lang="en-US" b="1"/>
              <a:t>keratinocytes</a:t>
            </a:r>
            <a:r>
              <a:rPr lang="en-US"/>
              <a:t>, leading to a </a:t>
            </a:r>
            <a:r>
              <a:rPr lang="en-US" b="1"/>
              <a:t>painful, vesicular skin eruption</a:t>
            </a:r>
            <a:r>
              <a:rPr lang="en-US"/>
              <a:t> in a distribution that follows </a:t>
            </a:r>
            <a:r>
              <a:rPr lang="en-US" b="1"/>
              <a:t>sensory dermatomes</a:t>
            </a:r>
            <a:r>
              <a:rPr lang="en-US"/>
              <a:t> (known as </a:t>
            </a:r>
            <a:r>
              <a:rPr lang="en-US" b="1"/>
              <a:t>shingles</a:t>
            </a:r>
            <a:r>
              <a:rPr lang="en-US"/>
              <a:t>).</a:t>
            </a:r>
            <a:endParaRPr/>
          </a:p>
          <a:p>
            <a:pPr marL="457200" lvl="0" indent="-393700" algn="l" rtl="0">
              <a:lnSpc>
                <a:spcPct val="115000"/>
              </a:lnSpc>
              <a:spcBef>
                <a:spcPts val="0"/>
              </a:spcBef>
              <a:spcAft>
                <a:spcPts val="0"/>
              </a:spcAft>
              <a:buSzPts val="2600"/>
              <a:buChar char="●"/>
            </a:pPr>
            <a:r>
              <a:rPr lang="en-US"/>
              <a:t>The most common involvement occurs in the </a:t>
            </a:r>
            <a:r>
              <a:rPr lang="en-US" b="1"/>
              <a:t>thoracic</a:t>
            </a:r>
            <a:r>
              <a:rPr lang="en-US"/>
              <a:t> or </a:t>
            </a:r>
            <a:r>
              <a:rPr lang="en-US" b="1"/>
              <a:t>trigeminal nerve</a:t>
            </a:r>
            <a:r>
              <a:rPr lang="en-US"/>
              <a:t> dermatomes.</a:t>
            </a:r>
            <a:endParaRPr/>
          </a:p>
        </p:txBody>
      </p:sp>
      <p:sp>
        <p:nvSpPr>
          <p:cNvPr id="270" name="Google Shape;270;p36"/>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71" name="Google Shape;271;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Diabetic Neuropathy </a:t>
            </a:r>
            <a:endParaRPr dirty="0"/>
          </a:p>
        </p:txBody>
      </p:sp>
      <p:sp>
        <p:nvSpPr>
          <p:cNvPr id="277" name="Google Shape;277;p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Hyperglycemia</a:t>
            </a:r>
            <a:r>
              <a:rPr lang="en-US"/>
              <a:t> causes the </a:t>
            </a:r>
            <a:r>
              <a:rPr lang="en-US" b="1"/>
              <a:t>nonenzymatic glycosylation</a:t>
            </a:r>
            <a:r>
              <a:rPr lang="en-US"/>
              <a:t> of </a:t>
            </a:r>
            <a:r>
              <a:rPr lang="en-US" b="1"/>
              <a:t>proteins</a:t>
            </a:r>
            <a:r>
              <a:rPr lang="en-US"/>
              <a:t>, </a:t>
            </a:r>
            <a:r>
              <a:rPr lang="en-US" b="1"/>
              <a:t>lipids</a:t>
            </a:r>
            <a:r>
              <a:rPr lang="en-US"/>
              <a:t>, and </a:t>
            </a:r>
            <a:r>
              <a:rPr lang="en-US" b="1"/>
              <a:t>nucleic acids</a:t>
            </a:r>
            <a:r>
              <a:rPr lang="en-US"/>
              <a:t>.</a:t>
            </a:r>
            <a:endParaRPr/>
          </a:p>
          <a:p>
            <a:pPr marL="457200" lvl="0" indent="-393700" algn="l" rtl="0">
              <a:lnSpc>
                <a:spcPct val="115000"/>
              </a:lnSpc>
              <a:spcBef>
                <a:spcPts val="0"/>
              </a:spcBef>
              <a:spcAft>
                <a:spcPts val="0"/>
              </a:spcAft>
              <a:buSzPts val="2600"/>
              <a:buChar char="●"/>
            </a:pPr>
            <a:r>
              <a:rPr lang="en-US"/>
              <a:t>The resulting </a:t>
            </a:r>
            <a:r>
              <a:rPr lang="en-US" b="1"/>
              <a:t>advanced glycosylation end-products (AGEs)</a:t>
            </a:r>
            <a:r>
              <a:rPr lang="en-US"/>
              <a:t> interfere with normal protein function and activate </a:t>
            </a:r>
            <a:r>
              <a:rPr lang="en-US" b="1"/>
              <a:t>inflammatory signaling</a:t>
            </a:r>
            <a:r>
              <a:rPr lang="en-US"/>
              <a:t>.</a:t>
            </a:r>
            <a:endParaRPr/>
          </a:p>
          <a:p>
            <a:pPr marL="457200" lvl="0" indent="-393700" algn="l" rtl="0">
              <a:lnSpc>
                <a:spcPct val="115000"/>
              </a:lnSpc>
              <a:spcBef>
                <a:spcPts val="0"/>
              </a:spcBef>
              <a:spcAft>
                <a:spcPts val="0"/>
              </a:spcAft>
              <a:buSzPts val="2600"/>
              <a:buChar char="●"/>
            </a:pPr>
            <a:r>
              <a:rPr lang="en-US" b="1"/>
              <a:t>Reactive oxygen species</a:t>
            </a:r>
            <a:r>
              <a:rPr lang="en-US"/>
              <a:t> contribute to damage.</a:t>
            </a:r>
            <a:endParaRPr/>
          </a:p>
          <a:p>
            <a:pPr marL="457200" lvl="0" indent="-393700" algn="l" rtl="0">
              <a:lnSpc>
                <a:spcPct val="115000"/>
              </a:lnSpc>
              <a:spcBef>
                <a:spcPts val="0"/>
              </a:spcBef>
              <a:spcAft>
                <a:spcPts val="0"/>
              </a:spcAft>
              <a:buSzPts val="2600"/>
              <a:buChar char="●"/>
            </a:pPr>
            <a:r>
              <a:rPr lang="en-US" b="1"/>
              <a:t>Ischemic damage</a:t>
            </a:r>
            <a:r>
              <a:rPr lang="en-US"/>
              <a:t> also occurs.</a:t>
            </a:r>
            <a:endParaRPr/>
          </a:p>
          <a:p>
            <a:pPr marL="457200" lvl="0" indent="-393700" algn="l" rtl="0">
              <a:lnSpc>
                <a:spcPct val="115000"/>
              </a:lnSpc>
              <a:spcBef>
                <a:spcPts val="0"/>
              </a:spcBef>
              <a:spcAft>
                <a:spcPts val="0"/>
              </a:spcAft>
              <a:buSzPts val="2600"/>
              <a:buChar char="●"/>
            </a:pPr>
            <a:r>
              <a:rPr lang="en-US"/>
              <a:t>This leads to an </a:t>
            </a:r>
            <a:r>
              <a:rPr lang="en-US" b="1"/>
              <a:t>ascending distal symmetric sensorimotor polyneuropathy</a:t>
            </a:r>
            <a:r>
              <a:rPr lang="en-US"/>
              <a:t>.</a:t>
            </a:r>
            <a:endParaRPr/>
          </a:p>
          <a:p>
            <a:pPr marL="457200" lvl="0" indent="-393700" algn="l" rtl="0">
              <a:lnSpc>
                <a:spcPct val="115000"/>
              </a:lnSpc>
              <a:spcBef>
                <a:spcPts val="0"/>
              </a:spcBef>
              <a:spcAft>
                <a:spcPts val="0"/>
              </a:spcAft>
              <a:buSzPts val="2600"/>
              <a:buChar char="●"/>
            </a:pPr>
            <a:r>
              <a:rPr lang="en-US"/>
              <a:t>The neuropathy typically results in </a:t>
            </a:r>
            <a:r>
              <a:rPr lang="en-US" b="1"/>
              <a:t>axonal neuropathy</a:t>
            </a:r>
            <a:r>
              <a:rPr lang="en-US"/>
              <a:t>.</a:t>
            </a:r>
            <a:endParaRPr/>
          </a:p>
        </p:txBody>
      </p:sp>
      <p:sp>
        <p:nvSpPr>
          <p:cNvPr id="278" name="Google Shape;278;p37"/>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79" name="Google Shape;279;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lvl="0">
              <a:buSzPts val="4400"/>
            </a:pPr>
            <a:r>
              <a:rPr lang="en-US" dirty="0"/>
              <a:t>Diabetic Neuropathy </a:t>
            </a:r>
            <a:endParaRPr dirty="0"/>
          </a:p>
        </p:txBody>
      </p:sp>
      <p:sp>
        <p:nvSpPr>
          <p:cNvPr id="285" name="Google Shape;285;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6" name="Google Shape;286;p38" descr="Diabetic neuropathy | Nature Reviews Disease Primers"/>
          <p:cNvPicPr preferRelativeResize="0"/>
          <p:nvPr/>
        </p:nvPicPr>
        <p:blipFill rotWithShape="1">
          <a:blip r:embed="rId3">
            <a:alphaModFix/>
          </a:blip>
          <a:srcRect/>
          <a:stretch/>
        </p:blipFill>
        <p:spPr>
          <a:xfrm>
            <a:off x="238288" y="1547250"/>
            <a:ext cx="11715426" cy="5249601"/>
          </a:xfrm>
          <a:prstGeom prst="rect">
            <a:avLst/>
          </a:prstGeom>
          <a:noFill/>
          <a:ln>
            <a:noFill/>
          </a:ln>
        </p:spPr>
      </p:pic>
      <p:sp>
        <p:nvSpPr>
          <p:cNvPr id="287" name="Google Shape;287;p38"/>
          <p:cNvSpPr txBox="1"/>
          <p:nvPr/>
        </p:nvSpPr>
        <p:spPr>
          <a:xfrm>
            <a:off x="9277373" y="152400"/>
            <a:ext cx="26793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CORE PATHOLOGY </a:t>
            </a:r>
            <a:endParaRPr sz="1800">
              <a:solidFill>
                <a:schemeClr val="dk1"/>
              </a:solidFill>
              <a:latin typeface="Calibri"/>
              <a:ea typeface="Calibri"/>
              <a:cs typeface="Calibri"/>
              <a:sym typeface="Calibri"/>
            </a:endParaRPr>
          </a:p>
        </p:txBody>
      </p:sp>
      <p:sp>
        <p:nvSpPr>
          <p:cNvPr id="288" name="Google Shape;288;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Diabetic Neuropathy </a:t>
            </a:r>
            <a:endParaRPr/>
          </a:p>
        </p:txBody>
      </p:sp>
      <p:sp>
        <p:nvSpPr>
          <p:cNvPr id="294" name="Google Shape;294;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1200"/>
              </a:spcBef>
              <a:spcAft>
                <a:spcPts val="0"/>
              </a:spcAft>
              <a:buSzPts val="2600"/>
              <a:buFont typeface="Calibri"/>
              <a:buChar char="●"/>
            </a:pPr>
            <a:r>
              <a:rPr lang="en-US" b="1"/>
              <a:t>Numbness</a:t>
            </a:r>
            <a:endParaRPr b="1"/>
          </a:p>
          <a:p>
            <a:pPr marL="457200" lvl="0" indent="-393700" algn="l" rtl="0">
              <a:lnSpc>
                <a:spcPct val="115000"/>
              </a:lnSpc>
              <a:spcBef>
                <a:spcPts val="0"/>
              </a:spcBef>
              <a:spcAft>
                <a:spcPts val="0"/>
              </a:spcAft>
              <a:buSzPts val="2600"/>
              <a:buFont typeface="Calibri"/>
              <a:buChar char="●"/>
            </a:pPr>
            <a:r>
              <a:rPr lang="en-US" b="1"/>
              <a:t>Loss of pain sensation</a:t>
            </a:r>
            <a:endParaRPr b="1"/>
          </a:p>
          <a:p>
            <a:pPr marL="457200" lvl="0" indent="-393700" algn="l" rtl="0">
              <a:lnSpc>
                <a:spcPct val="115000"/>
              </a:lnSpc>
              <a:spcBef>
                <a:spcPts val="0"/>
              </a:spcBef>
              <a:spcAft>
                <a:spcPts val="0"/>
              </a:spcAft>
              <a:buSzPts val="2600"/>
              <a:buFont typeface="Calibri"/>
              <a:buChar char="●"/>
            </a:pPr>
            <a:r>
              <a:rPr lang="en-US" b="1"/>
              <a:t>Difficulty with balance</a:t>
            </a:r>
            <a:endParaRPr b="1"/>
          </a:p>
          <a:p>
            <a:pPr marL="457200" lvl="0" indent="-393700" algn="l" rtl="0">
              <a:lnSpc>
                <a:spcPct val="115000"/>
              </a:lnSpc>
              <a:spcBef>
                <a:spcPts val="0"/>
              </a:spcBef>
              <a:spcAft>
                <a:spcPts val="0"/>
              </a:spcAft>
              <a:buSzPts val="2600"/>
              <a:buChar char="●"/>
            </a:pPr>
            <a:r>
              <a:rPr lang="en-US" b="1"/>
              <a:t>Paresthesias</a:t>
            </a:r>
            <a:r>
              <a:rPr lang="en-US"/>
              <a:t> or </a:t>
            </a:r>
            <a:r>
              <a:rPr lang="en-US" b="1"/>
              <a:t>dysesthesias</a:t>
            </a:r>
            <a:endParaRPr b="1"/>
          </a:p>
          <a:p>
            <a:pPr marL="457200" lvl="0" indent="-393700" algn="l" rtl="0">
              <a:lnSpc>
                <a:spcPct val="115000"/>
              </a:lnSpc>
              <a:spcBef>
                <a:spcPts val="0"/>
              </a:spcBef>
              <a:spcAft>
                <a:spcPts val="0"/>
              </a:spcAft>
              <a:buSzPts val="2600"/>
              <a:buFont typeface="Calibri"/>
              <a:buChar char="●"/>
            </a:pPr>
            <a:r>
              <a:rPr lang="en-US" b="1"/>
              <a:t>Dysfunction of the autonomic nervous system</a:t>
            </a:r>
            <a:endParaRPr b="1"/>
          </a:p>
          <a:p>
            <a:pPr marL="0" lvl="0" indent="0" algn="l" rtl="0">
              <a:spcBef>
                <a:spcPts val="1200"/>
              </a:spcBef>
              <a:spcAft>
                <a:spcPts val="0"/>
              </a:spcAft>
              <a:buNone/>
            </a:pPr>
            <a:endParaRPr/>
          </a:p>
        </p:txBody>
      </p:sp>
      <p:sp>
        <p:nvSpPr>
          <p:cNvPr id="295" name="Google Shape;295;p39"/>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VERTICAL INTEGRATION</a:t>
            </a:r>
            <a:endParaRPr sz="2000">
              <a:solidFill>
                <a:schemeClr val="dk1"/>
              </a:solidFill>
              <a:latin typeface="Calibri"/>
              <a:ea typeface="Calibri"/>
              <a:cs typeface="Calibri"/>
              <a:sym typeface="Calibri"/>
            </a:endParaRPr>
          </a:p>
        </p:txBody>
      </p:sp>
      <p:sp>
        <p:nvSpPr>
          <p:cNvPr id="296" name="Google Shape;296;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Toxic Neuropathies</a:t>
            </a:r>
            <a:endParaRPr/>
          </a:p>
        </p:txBody>
      </p:sp>
      <p:sp>
        <p:nvSpPr>
          <p:cNvPr id="302" name="Google Shape;302;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Font typeface="Calibri"/>
              <a:buChar char="●"/>
            </a:pPr>
            <a:r>
              <a:rPr lang="en-US" b="1"/>
              <a:t>Alcohol</a:t>
            </a:r>
            <a:endParaRPr b="1"/>
          </a:p>
          <a:p>
            <a:pPr marL="457200" lvl="0" indent="-393700" algn="l" rtl="0">
              <a:lnSpc>
                <a:spcPct val="115000"/>
              </a:lnSpc>
              <a:spcBef>
                <a:spcPts val="0"/>
              </a:spcBef>
              <a:spcAft>
                <a:spcPts val="0"/>
              </a:spcAft>
              <a:buSzPts val="2600"/>
              <a:buChar char="●"/>
            </a:pPr>
            <a:r>
              <a:rPr lang="en-US" b="1"/>
              <a:t>Heavy metals</a:t>
            </a:r>
            <a:r>
              <a:rPr lang="en-US"/>
              <a:t> (e.g., </a:t>
            </a:r>
            <a:r>
              <a:rPr lang="en-US" b="1"/>
              <a:t>lead</a:t>
            </a:r>
            <a:r>
              <a:rPr lang="en-US"/>
              <a:t>, </a:t>
            </a:r>
            <a:r>
              <a:rPr lang="en-US" b="1"/>
              <a:t>mercury</a:t>
            </a:r>
            <a:r>
              <a:rPr lang="en-US"/>
              <a:t>, </a:t>
            </a:r>
            <a:r>
              <a:rPr lang="en-US" b="1"/>
              <a:t>arsenic</a:t>
            </a:r>
            <a:r>
              <a:rPr lang="en-US"/>
              <a:t>, </a:t>
            </a:r>
            <a:r>
              <a:rPr lang="en-US" b="1"/>
              <a:t>thallium</a:t>
            </a:r>
            <a:r>
              <a:rPr lang="en-US"/>
              <a:t>)</a:t>
            </a:r>
            <a:endParaRPr/>
          </a:p>
          <a:p>
            <a:pPr marL="457200" lvl="0" indent="-393700" algn="l" rtl="0">
              <a:lnSpc>
                <a:spcPct val="115000"/>
              </a:lnSpc>
              <a:spcBef>
                <a:spcPts val="0"/>
              </a:spcBef>
              <a:spcAft>
                <a:spcPts val="0"/>
              </a:spcAft>
              <a:buSzPts val="2600"/>
              <a:buChar char="●"/>
            </a:pPr>
            <a:r>
              <a:rPr lang="en-US" b="1"/>
              <a:t>Medications</a:t>
            </a:r>
            <a:r>
              <a:rPr lang="en-US"/>
              <a:t>, such as:</a:t>
            </a:r>
            <a:endParaRPr/>
          </a:p>
          <a:p>
            <a:pPr marL="914400" lvl="1" indent="-393700" algn="l" rtl="0">
              <a:lnSpc>
                <a:spcPct val="115000"/>
              </a:lnSpc>
              <a:spcBef>
                <a:spcPts val="0"/>
              </a:spcBef>
              <a:spcAft>
                <a:spcPts val="0"/>
              </a:spcAft>
              <a:buSzPts val="2600"/>
              <a:buChar char="○"/>
            </a:pPr>
            <a:r>
              <a:rPr lang="en-US" sz="2600" b="1"/>
              <a:t>Chemotherapeutic agents</a:t>
            </a:r>
            <a:r>
              <a:rPr lang="en-US" sz="2600"/>
              <a:t>:</a:t>
            </a:r>
            <a:endParaRPr sz="2600"/>
          </a:p>
          <a:p>
            <a:pPr marL="1371600" lvl="2" indent="-393700" algn="l" rtl="0">
              <a:lnSpc>
                <a:spcPct val="115000"/>
              </a:lnSpc>
              <a:spcBef>
                <a:spcPts val="0"/>
              </a:spcBef>
              <a:spcAft>
                <a:spcPts val="0"/>
              </a:spcAft>
              <a:buSzPts val="2600"/>
              <a:buChar char="■"/>
            </a:pPr>
            <a:r>
              <a:rPr lang="en-US" sz="2600" b="1"/>
              <a:t>Vinca alkaloids</a:t>
            </a:r>
            <a:r>
              <a:rPr lang="en-US" sz="2600"/>
              <a:t> and </a:t>
            </a:r>
            <a:r>
              <a:rPr lang="en-US" sz="2600" b="1"/>
              <a:t>taxanes</a:t>
            </a:r>
            <a:r>
              <a:rPr lang="en-US" sz="2600"/>
              <a:t> (microtubule inhibitors that interfere with axonal transport)</a:t>
            </a:r>
            <a:endParaRPr sz="2600"/>
          </a:p>
          <a:p>
            <a:pPr marL="1371600" lvl="2" indent="-393700" algn="l" rtl="0">
              <a:lnSpc>
                <a:spcPct val="115000"/>
              </a:lnSpc>
              <a:spcBef>
                <a:spcPts val="0"/>
              </a:spcBef>
              <a:spcAft>
                <a:spcPts val="0"/>
              </a:spcAft>
              <a:buSzPts val="2600"/>
              <a:buFont typeface="Calibri"/>
              <a:buChar char="■"/>
            </a:pPr>
            <a:r>
              <a:rPr lang="en-US" sz="2600" b="1"/>
              <a:t>Cisplatin</a:t>
            </a:r>
            <a:endParaRPr sz="2600" b="1"/>
          </a:p>
          <a:p>
            <a:pPr marL="457200" lvl="0" indent="-393700" algn="l" rtl="0">
              <a:lnSpc>
                <a:spcPct val="115000"/>
              </a:lnSpc>
              <a:spcBef>
                <a:spcPts val="0"/>
              </a:spcBef>
              <a:spcAft>
                <a:spcPts val="0"/>
              </a:spcAft>
              <a:buSzPts val="2600"/>
              <a:buChar char="●"/>
            </a:pPr>
            <a:r>
              <a:rPr lang="en-US" b="1"/>
              <a:t>Neuronopathy</a:t>
            </a:r>
            <a:r>
              <a:rPr lang="en-US"/>
              <a:t> due to these factors.</a:t>
            </a:r>
            <a:endParaRPr/>
          </a:p>
        </p:txBody>
      </p:sp>
      <p:sp>
        <p:nvSpPr>
          <p:cNvPr id="303" name="Google Shape;303;p40"/>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HORIZONTAL INTEGRATION</a:t>
            </a:r>
            <a:endParaRPr sz="2000" dirty="0">
              <a:solidFill>
                <a:schemeClr val="dk1"/>
              </a:solidFill>
              <a:latin typeface="Calibri"/>
              <a:ea typeface="Calibri"/>
              <a:cs typeface="Calibri"/>
              <a:sym typeface="Calibri"/>
            </a:endParaRPr>
          </a:p>
        </p:txBody>
      </p:sp>
      <p:sp>
        <p:nvSpPr>
          <p:cNvPr id="304" name="Google Shape;304;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Neuropathies Caused By Physical Forces</a:t>
            </a:r>
            <a:endParaRPr/>
          </a:p>
        </p:txBody>
      </p:sp>
      <p:sp>
        <p:nvSpPr>
          <p:cNvPr id="310" name="Google Shape;310;p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dirty="0"/>
              <a:t>Compression neuropathy</a:t>
            </a:r>
            <a:r>
              <a:rPr lang="en-US" dirty="0"/>
              <a:t> (also known as </a:t>
            </a:r>
            <a:r>
              <a:rPr lang="en-US" b="1" dirty="0"/>
              <a:t>entrapment neuropathy</a:t>
            </a:r>
            <a:r>
              <a:rPr lang="en-US" dirty="0"/>
              <a:t>):</a:t>
            </a:r>
            <a:endParaRPr dirty="0"/>
          </a:p>
          <a:p>
            <a:pPr marL="914400" lvl="1" indent="-393700" algn="l" rtl="0">
              <a:lnSpc>
                <a:spcPct val="115000"/>
              </a:lnSpc>
              <a:spcBef>
                <a:spcPts val="0"/>
              </a:spcBef>
              <a:spcAft>
                <a:spcPts val="0"/>
              </a:spcAft>
              <a:buSzPts val="2600"/>
              <a:buChar char="○"/>
            </a:pPr>
            <a:r>
              <a:rPr lang="en-US" sz="2600" b="1" dirty="0"/>
              <a:t>Carpal tunnel syndrome</a:t>
            </a:r>
            <a:r>
              <a:rPr lang="en-US" sz="2600" dirty="0"/>
              <a:t>, the most common entrapment neuropathy, results from compression of the </a:t>
            </a:r>
            <a:r>
              <a:rPr lang="en-US" sz="2600" b="1" dirty="0"/>
              <a:t>median nerve</a:t>
            </a:r>
            <a:r>
              <a:rPr lang="en-US" sz="2600" dirty="0"/>
              <a:t> at the level of the wrist within the compartment delimited by the </a:t>
            </a:r>
            <a:r>
              <a:rPr lang="en-US" sz="2600" b="1" dirty="0"/>
              <a:t>transverse carpal ligament</a:t>
            </a:r>
            <a:r>
              <a:rPr lang="en-US" sz="2600" dirty="0"/>
              <a:t>.</a:t>
            </a:r>
            <a:endParaRPr sz="2600" dirty="0"/>
          </a:p>
          <a:p>
            <a:pPr marL="457200" lvl="0" indent="-393700" algn="l" rtl="0">
              <a:lnSpc>
                <a:spcPct val="115000"/>
              </a:lnSpc>
              <a:spcBef>
                <a:spcPts val="0"/>
              </a:spcBef>
              <a:spcAft>
                <a:spcPts val="0"/>
              </a:spcAft>
              <a:buSzPts val="2600"/>
              <a:buChar char="●"/>
            </a:pPr>
            <a:r>
              <a:rPr lang="en-US" dirty="0"/>
              <a:t>Symptoms are limited to </a:t>
            </a:r>
            <a:r>
              <a:rPr lang="en-US" b="1" dirty="0"/>
              <a:t>dysfunction of the median nerve</a:t>
            </a:r>
            <a:r>
              <a:rPr lang="en-US" dirty="0"/>
              <a:t> and typically include:</a:t>
            </a:r>
            <a:endParaRPr dirty="0"/>
          </a:p>
          <a:p>
            <a:pPr marL="914400" lvl="1" indent="-393700" algn="l" rtl="0">
              <a:lnSpc>
                <a:spcPct val="115000"/>
              </a:lnSpc>
              <a:spcBef>
                <a:spcPts val="0"/>
              </a:spcBef>
              <a:spcAft>
                <a:spcPts val="0"/>
              </a:spcAft>
              <a:buSzPts val="2600"/>
              <a:buChar char="○"/>
            </a:pPr>
            <a:r>
              <a:rPr lang="en-US" sz="2600" b="1" dirty="0"/>
              <a:t>Numbness</a:t>
            </a:r>
            <a:r>
              <a:rPr lang="en-US" sz="2600" dirty="0"/>
              <a:t> and </a:t>
            </a:r>
            <a:r>
              <a:rPr lang="en-US" sz="2600" b="1" dirty="0"/>
              <a:t>paresthesia</a:t>
            </a:r>
            <a:r>
              <a:rPr lang="en-US" sz="2600" dirty="0"/>
              <a:t> of the tips of the </a:t>
            </a:r>
            <a:r>
              <a:rPr lang="en-US" sz="2600" b="1" dirty="0"/>
              <a:t>thumb</a:t>
            </a:r>
            <a:r>
              <a:rPr lang="en-US" sz="2600" dirty="0"/>
              <a:t> and </a:t>
            </a:r>
            <a:r>
              <a:rPr lang="en-US" sz="2600" b="1" dirty="0"/>
              <a:t>first two digits</a:t>
            </a:r>
            <a:r>
              <a:rPr lang="en-US" sz="2600" dirty="0"/>
              <a:t>.</a:t>
            </a:r>
            <a:endParaRPr dirty="0"/>
          </a:p>
        </p:txBody>
      </p:sp>
      <p:sp>
        <p:nvSpPr>
          <p:cNvPr id="312" name="Google Shape;312;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6" name="Google Shape;303;p40">
            <a:extLst>
              <a:ext uri="{FF2B5EF4-FFF2-40B4-BE49-F238E27FC236}">
                <a16:creationId xmlns:a16="http://schemas.microsoft.com/office/drawing/2014/main" id="{8BC4D2B1-66E7-4A77-988F-2EE8F4357827}"/>
              </a:ext>
            </a:extLst>
          </p:cNvPr>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HORIZONTAL INTEGRATION</a:t>
            </a:r>
            <a:endParaRPr sz="2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a:stretch/>
        </p:blipFill>
        <p:spPr>
          <a:xfrm>
            <a:off x="17528" y="0"/>
            <a:ext cx="12156944" cy="6857999"/>
          </a:xfrm>
          <a:prstGeom prst="rect">
            <a:avLst/>
          </a:prstGeom>
          <a:noFill/>
          <a:ln>
            <a:noFill/>
          </a:ln>
        </p:spPr>
      </p:pic>
      <p:sp>
        <p:nvSpPr>
          <p:cNvPr id="104" name="Google Shape;104;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Epidemiology </a:t>
            </a:r>
            <a:endParaRPr/>
          </a:p>
        </p:txBody>
      </p:sp>
      <p:sp>
        <p:nvSpPr>
          <p:cNvPr id="318" name="Google Shape;318;p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a:t>One study estimated that the </a:t>
            </a:r>
            <a:r>
              <a:rPr lang="en-US" b="1"/>
              <a:t>prevalence of peripheral neuropathy</a:t>
            </a:r>
            <a:r>
              <a:rPr lang="en-US"/>
              <a:t> in the </a:t>
            </a:r>
            <a:r>
              <a:rPr lang="en-US" b="1"/>
              <a:t>family medicine setting</a:t>
            </a:r>
            <a:r>
              <a:rPr lang="en-US"/>
              <a:t> is </a:t>
            </a:r>
            <a:r>
              <a:rPr lang="en-US" b="1"/>
              <a:t>8 percent</a:t>
            </a:r>
            <a:r>
              <a:rPr lang="en-US"/>
              <a:t> in persons </a:t>
            </a:r>
            <a:r>
              <a:rPr lang="en-US" b="1"/>
              <a:t>55 years and older</a:t>
            </a:r>
            <a:r>
              <a:rPr lang="en-US"/>
              <a:t>.</a:t>
            </a:r>
            <a:endParaRPr/>
          </a:p>
          <a:p>
            <a:pPr marL="457200" lvl="0" indent="-393700" algn="l" rtl="0">
              <a:lnSpc>
                <a:spcPct val="115000"/>
              </a:lnSpc>
              <a:spcBef>
                <a:spcPts val="0"/>
              </a:spcBef>
              <a:spcAft>
                <a:spcPts val="0"/>
              </a:spcAft>
              <a:buSzPts val="2600"/>
              <a:buChar char="●"/>
            </a:pPr>
            <a:r>
              <a:rPr lang="en-US" b="1"/>
              <a:t>Diabetic neuropathy</a:t>
            </a:r>
            <a:r>
              <a:rPr lang="en-US"/>
              <a:t> is the most common </a:t>
            </a:r>
            <a:r>
              <a:rPr lang="en-US" b="1"/>
              <a:t>metabolic peripheral neuropathy</a:t>
            </a:r>
            <a:r>
              <a:rPr lang="en-US"/>
              <a:t>.</a:t>
            </a:r>
            <a:endParaRPr/>
          </a:p>
          <a:p>
            <a:pPr marL="457200" lvl="0" indent="-393700" algn="l" rtl="0">
              <a:lnSpc>
                <a:spcPct val="115000"/>
              </a:lnSpc>
              <a:spcBef>
                <a:spcPts val="0"/>
              </a:spcBef>
              <a:spcAft>
                <a:spcPts val="0"/>
              </a:spcAft>
              <a:buSzPts val="2600"/>
              <a:buChar char="●"/>
            </a:pPr>
            <a:r>
              <a:rPr lang="en-US"/>
              <a:t>The second most common </a:t>
            </a:r>
            <a:r>
              <a:rPr lang="en-US" b="1"/>
              <a:t>metabolic neuropathy</a:t>
            </a:r>
            <a:r>
              <a:rPr lang="en-US"/>
              <a:t> is that associated with </a:t>
            </a:r>
            <a:r>
              <a:rPr lang="en-US" b="1"/>
              <a:t>uremia</a:t>
            </a:r>
            <a:r>
              <a:rPr lang="en-US"/>
              <a:t>.</a:t>
            </a:r>
            <a:br>
              <a:rPr lang="en-US"/>
            </a:br>
            <a:endParaRPr/>
          </a:p>
        </p:txBody>
      </p:sp>
      <p:sp>
        <p:nvSpPr>
          <p:cNvPr id="319" name="Google Shape;319;p42"/>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HORIZONTAL INTEGRATION</a:t>
            </a:r>
            <a:endParaRPr sz="2000" dirty="0">
              <a:solidFill>
                <a:schemeClr val="dk1"/>
              </a:solidFill>
              <a:latin typeface="Calibri"/>
              <a:ea typeface="Calibri"/>
              <a:cs typeface="Calibri"/>
              <a:sym typeface="Calibri"/>
            </a:endParaRPr>
          </a:p>
        </p:txBody>
      </p:sp>
      <p:sp>
        <p:nvSpPr>
          <p:cNvPr id="320" name="Google Shape;320;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1B4E-1B1A-4F21-BBDB-F55F59B83874}"/>
              </a:ext>
            </a:extLst>
          </p:cNvPr>
          <p:cNvSpPr>
            <a:spLocks noGrp="1"/>
          </p:cNvSpPr>
          <p:nvPr>
            <p:ph type="title"/>
          </p:nvPr>
        </p:nvSpPr>
        <p:spPr/>
        <p:txBody>
          <a:bodyPr/>
          <a:lstStyle/>
          <a:p>
            <a:r>
              <a:rPr lang="en-US" dirty="0"/>
              <a:t>Neuropathies and Rehabilitation Medicine</a:t>
            </a:r>
            <a:br>
              <a:rPr lang="en-US" dirty="0"/>
            </a:br>
            <a:endParaRPr lang="en-PK" dirty="0"/>
          </a:p>
        </p:txBody>
      </p:sp>
      <p:sp>
        <p:nvSpPr>
          <p:cNvPr id="3" name="Text Placeholder 2">
            <a:extLst>
              <a:ext uri="{FF2B5EF4-FFF2-40B4-BE49-F238E27FC236}">
                <a16:creationId xmlns:a16="http://schemas.microsoft.com/office/drawing/2014/main" id="{F02185B0-A0AA-4F03-B3A1-D0A7EDD953FB}"/>
              </a:ext>
            </a:extLst>
          </p:cNvPr>
          <p:cNvSpPr>
            <a:spLocks noGrp="1"/>
          </p:cNvSpPr>
          <p:nvPr>
            <p:ph type="body" idx="1"/>
          </p:nvPr>
        </p:nvSpPr>
        <p:spPr/>
        <p:txBody>
          <a:bodyPr/>
          <a:lstStyle/>
          <a:p>
            <a:r>
              <a:rPr lang="en-US" b="1" dirty="0"/>
              <a:t>Multimodal Management:</a:t>
            </a:r>
            <a:r>
              <a:rPr lang="en-US" dirty="0"/>
              <a:t> Combines </a:t>
            </a:r>
            <a:r>
              <a:rPr lang="en-US" b="1" dirty="0"/>
              <a:t>medications (</a:t>
            </a:r>
            <a:r>
              <a:rPr lang="en-US" b="1" dirty="0" err="1"/>
              <a:t>gabapentinoids</a:t>
            </a:r>
            <a:r>
              <a:rPr lang="en-US" b="1" dirty="0"/>
              <a:t>, antidepressants), physical therapy,</a:t>
            </a:r>
            <a:r>
              <a:rPr lang="en-US" dirty="0"/>
              <a:t> and </a:t>
            </a:r>
            <a:r>
              <a:rPr lang="en-US" b="1" dirty="0"/>
              <a:t>nerve stimulation</a:t>
            </a:r>
            <a:r>
              <a:rPr lang="en-US" dirty="0"/>
              <a:t> for symptom relief.</a:t>
            </a:r>
          </a:p>
          <a:p>
            <a:r>
              <a:rPr lang="en-US" b="1" dirty="0"/>
              <a:t>Functional Restoration:</a:t>
            </a:r>
            <a:r>
              <a:rPr lang="en-US" dirty="0"/>
              <a:t> Focuses on </a:t>
            </a:r>
            <a:r>
              <a:rPr lang="en-US" b="1" dirty="0"/>
              <a:t>muscle strengthening, balance training,</a:t>
            </a:r>
            <a:r>
              <a:rPr lang="en-US" dirty="0"/>
              <a:t> and </a:t>
            </a:r>
            <a:r>
              <a:rPr lang="en-US" b="1" dirty="0"/>
              <a:t>assistive devices</a:t>
            </a:r>
            <a:r>
              <a:rPr lang="en-US" dirty="0"/>
              <a:t> to improve mobility.</a:t>
            </a:r>
          </a:p>
          <a:p>
            <a:r>
              <a:rPr lang="en-US" b="1" dirty="0"/>
              <a:t>Pain Management:</a:t>
            </a:r>
            <a:r>
              <a:rPr lang="en-US" dirty="0"/>
              <a:t> Utilizes </a:t>
            </a:r>
            <a:r>
              <a:rPr lang="en-US" b="1" dirty="0"/>
              <a:t>pharmacological, physiotherapeutic,</a:t>
            </a:r>
            <a:r>
              <a:rPr lang="en-US" dirty="0"/>
              <a:t> and </a:t>
            </a:r>
            <a:r>
              <a:rPr lang="en-US" b="1" dirty="0"/>
              <a:t>non-invasive neuromodulation techniques</a:t>
            </a:r>
            <a:r>
              <a:rPr lang="en-US" dirty="0"/>
              <a:t> for chronic neuropathic pain.</a:t>
            </a:r>
          </a:p>
          <a:p>
            <a:r>
              <a:rPr lang="en-US" b="1" dirty="0"/>
              <a:t>Patient Education:</a:t>
            </a:r>
            <a:r>
              <a:rPr lang="en-US" dirty="0"/>
              <a:t> Emphasizes </a:t>
            </a:r>
            <a:r>
              <a:rPr lang="en-US" b="1" dirty="0"/>
              <a:t>lifestyle modifications, fall prevention,</a:t>
            </a:r>
            <a:r>
              <a:rPr lang="en-US" dirty="0"/>
              <a:t> and </a:t>
            </a:r>
            <a:r>
              <a:rPr lang="en-US" b="1" dirty="0"/>
              <a:t>self-care strategies</a:t>
            </a:r>
            <a:r>
              <a:rPr lang="en-US" dirty="0"/>
              <a:t> to enhance independence.</a:t>
            </a:r>
          </a:p>
          <a:p>
            <a:endParaRPr lang="en-PK" dirty="0"/>
          </a:p>
        </p:txBody>
      </p:sp>
      <p:sp>
        <p:nvSpPr>
          <p:cNvPr id="4" name="Slide Number Placeholder 3">
            <a:extLst>
              <a:ext uri="{FF2B5EF4-FFF2-40B4-BE49-F238E27FC236}">
                <a16:creationId xmlns:a16="http://schemas.microsoft.com/office/drawing/2014/main" id="{50A61AAC-CF80-4F8D-AACD-53C80440EA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5" name="Google Shape;319;p42">
            <a:extLst>
              <a:ext uri="{FF2B5EF4-FFF2-40B4-BE49-F238E27FC236}">
                <a16:creationId xmlns:a16="http://schemas.microsoft.com/office/drawing/2014/main" id="{EACABDE1-C98D-4A49-BAAD-A4B58D1B6711}"/>
              </a:ext>
            </a:extLst>
          </p:cNvPr>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SPIRAL INTEGRATION</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564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3"/>
          <p:cNvSpPr txBox="1">
            <a:spLocks noGrp="1"/>
          </p:cNvSpPr>
          <p:nvPr>
            <p:ph type="title"/>
          </p:nvPr>
        </p:nvSpPr>
        <p:spPr>
          <a:xfrm>
            <a:off x="2171100" y="1530598"/>
            <a:ext cx="7849800" cy="1661993"/>
          </a:xfrm>
          <a:prstGeom prst="rect">
            <a:avLst/>
          </a:prstGeom>
          <a:solidFill>
            <a:srgbClr val="FFFFFF"/>
          </a:solidFill>
          <a:ln>
            <a:noFill/>
          </a:ln>
        </p:spPr>
        <p:txBody>
          <a:bodyPr spcFirstLastPara="1" wrap="square" lIns="0" tIns="0" rIns="0" bIns="0" anchor="ctr" anchorCtr="0">
            <a:spAutoFit/>
          </a:bodyPr>
          <a:lstStyle/>
          <a:p>
            <a:pPr lvl="0">
              <a:lnSpc>
                <a:spcPct val="100000"/>
              </a:lnSpc>
              <a:buSzPts val="4400"/>
            </a:pPr>
            <a:r>
              <a:rPr lang="en-US" b="0" i="1" dirty="0"/>
              <a:t>Int. J. Mol. Sci.</a:t>
            </a:r>
            <a:r>
              <a:rPr lang="en-US" b="0" dirty="0"/>
              <a:t> </a:t>
            </a:r>
            <a:r>
              <a:rPr lang="en-US" dirty="0"/>
              <a:t>2023</a:t>
            </a:r>
            <a:r>
              <a:rPr lang="en-US" b="0" dirty="0"/>
              <a:t>, </a:t>
            </a:r>
            <a:r>
              <a:rPr lang="en-US" b="0" i="1" dirty="0"/>
              <a:t>24</a:t>
            </a:r>
            <a:r>
              <a:rPr lang="en-US" b="0" dirty="0"/>
              <a:t>(4), 3554; </a:t>
            </a:r>
            <a:r>
              <a:rPr lang="en-US" dirty="0">
                <a:hlinkClick r:id="rId3"/>
              </a:rPr>
              <a:t>https://doi.org/10.3390/ijms24043554</a:t>
            </a:r>
            <a:endParaRPr sz="2600" dirty="0"/>
          </a:p>
        </p:txBody>
      </p:sp>
      <p:sp>
        <p:nvSpPr>
          <p:cNvPr id="327" name="Google Shape;327;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
        <p:nvSpPr>
          <p:cNvPr id="328" name="Google Shape;328;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a:t>
            </a:r>
            <a:endParaRPr/>
          </a:p>
        </p:txBody>
      </p:sp>
      <p:pic>
        <p:nvPicPr>
          <p:cNvPr id="2" name="Picture 1">
            <a:extLst>
              <a:ext uri="{FF2B5EF4-FFF2-40B4-BE49-F238E27FC236}">
                <a16:creationId xmlns:a16="http://schemas.microsoft.com/office/drawing/2014/main" id="{3FB90D2D-CCD8-45EC-8F96-6E764650ACD6}"/>
              </a:ext>
            </a:extLst>
          </p:cNvPr>
          <p:cNvPicPr>
            <a:picLocks noChangeAspect="1"/>
          </p:cNvPicPr>
          <p:nvPr/>
        </p:nvPicPr>
        <p:blipFill>
          <a:blip r:embed="rId4"/>
          <a:stretch>
            <a:fillRect/>
          </a:stretch>
        </p:blipFill>
        <p:spPr>
          <a:xfrm>
            <a:off x="1037519" y="3429000"/>
            <a:ext cx="10116962" cy="27816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End Of Session Evaluation </a:t>
            </a:r>
            <a:endParaRPr/>
          </a:p>
        </p:txBody>
      </p:sp>
      <p:sp>
        <p:nvSpPr>
          <p:cNvPr id="334" name="Google Shape;334;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b="1"/>
              <a:t>While conducting research on patients with demyelinating disease, the student observed that the conduction velocity of the impulses was slower than in normal subjects. This observation is attributed to the loss of which one of the following physiological functions?</a:t>
            </a:r>
            <a:endParaRPr b="1"/>
          </a:p>
          <a:p>
            <a:pPr marL="457200" lvl="0" indent="-393700" algn="l" rtl="0">
              <a:lnSpc>
                <a:spcPct val="115000"/>
              </a:lnSpc>
              <a:spcBef>
                <a:spcPts val="1200"/>
              </a:spcBef>
              <a:spcAft>
                <a:spcPts val="0"/>
              </a:spcAft>
              <a:buSzPts val="2600"/>
              <a:buFont typeface="Calibri"/>
              <a:buChar char="●"/>
            </a:pPr>
            <a:r>
              <a:rPr lang="en-US"/>
              <a:t>Node to node transmission of nerve impulse</a:t>
            </a:r>
            <a:endParaRPr/>
          </a:p>
          <a:p>
            <a:pPr marL="457200" lvl="0" indent="-393700" algn="l" rtl="0">
              <a:lnSpc>
                <a:spcPct val="115000"/>
              </a:lnSpc>
              <a:spcBef>
                <a:spcPts val="0"/>
              </a:spcBef>
              <a:spcAft>
                <a:spcPts val="0"/>
              </a:spcAft>
              <a:buSzPts val="2600"/>
              <a:buFont typeface="Calibri"/>
              <a:buChar char="●"/>
            </a:pPr>
            <a:r>
              <a:rPr lang="en-US"/>
              <a:t>Formation of action potential</a:t>
            </a:r>
            <a:endParaRPr/>
          </a:p>
          <a:p>
            <a:pPr marL="457200" lvl="0" indent="-393700" algn="l" rtl="0">
              <a:lnSpc>
                <a:spcPct val="115000"/>
              </a:lnSpc>
              <a:spcBef>
                <a:spcPts val="0"/>
              </a:spcBef>
              <a:spcAft>
                <a:spcPts val="0"/>
              </a:spcAft>
              <a:buSzPts val="2600"/>
              <a:buFont typeface="Calibri"/>
              <a:buChar char="●"/>
            </a:pPr>
            <a:r>
              <a:rPr lang="en-US"/>
              <a:t>Synaptic transmission of neurons</a:t>
            </a:r>
            <a:endParaRPr/>
          </a:p>
          <a:p>
            <a:pPr marL="457200" lvl="0" indent="-393700" algn="l" rtl="0">
              <a:lnSpc>
                <a:spcPct val="115000"/>
              </a:lnSpc>
              <a:spcBef>
                <a:spcPts val="0"/>
              </a:spcBef>
              <a:spcAft>
                <a:spcPts val="0"/>
              </a:spcAft>
              <a:buSzPts val="2600"/>
              <a:buFont typeface="Calibri"/>
              <a:buChar char="●"/>
            </a:pPr>
            <a:r>
              <a:rPr lang="en-US"/>
              <a:t>Nerve impulse formation at the neuromuscular junction</a:t>
            </a:r>
            <a:endParaRPr/>
          </a:p>
          <a:p>
            <a:pPr marL="457200" lvl="0" indent="-393700" algn="l" rtl="0">
              <a:lnSpc>
                <a:spcPct val="115000"/>
              </a:lnSpc>
              <a:spcBef>
                <a:spcPts val="0"/>
              </a:spcBef>
              <a:spcAft>
                <a:spcPts val="0"/>
              </a:spcAft>
              <a:buSzPts val="2600"/>
              <a:buFont typeface="Calibri"/>
              <a:buChar char="●"/>
            </a:pPr>
            <a:r>
              <a:rPr lang="en-US"/>
              <a:t>Excitability of end receptors</a:t>
            </a:r>
            <a:endParaRPr/>
          </a:p>
        </p:txBody>
      </p:sp>
      <p:sp>
        <p:nvSpPr>
          <p:cNvPr id="335" name="Google Shape;335;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5"/>
          <p:cNvPicPr preferRelativeResize="0"/>
          <p:nvPr/>
        </p:nvPicPr>
        <p:blipFill rotWithShape="1">
          <a:blip r:embed="rId3">
            <a:alphaModFix/>
          </a:blip>
          <a:srcRect/>
          <a:stretch/>
        </p:blipFill>
        <p:spPr>
          <a:xfrm>
            <a:off x="0" y="1616663"/>
            <a:ext cx="12192000" cy="3648075"/>
          </a:xfrm>
          <a:prstGeom prst="rect">
            <a:avLst/>
          </a:prstGeom>
          <a:noFill/>
          <a:ln>
            <a:noFill/>
          </a:ln>
        </p:spPr>
      </p:pic>
      <p:pic>
        <p:nvPicPr>
          <p:cNvPr id="341" name="Google Shape;341;p45"/>
          <p:cNvPicPr preferRelativeResize="0"/>
          <p:nvPr/>
        </p:nvPicPr>
        <p:blipFill rotWithShape="1">
          <a:blip r:embed="rId4">
            <a:alphaModFix/>
          </a:blip>
          <a:srcRect/>
          <a:stretch/>
        </p:blipFill>
        <p:spPr>
          <a:xfrm>
            <a:off x="9592050" y="0"/>
            <a:ext cx="2599950" cy="3041575"/>
          </a:xfrm>
          <a:prstGeom prst="rect">
            <a:avLst/>
          </a:prstGeom>
          <a:noFill/>
          <a:ln>
            <a:noFill/>
          </a:ln>
        </p:spPr>
      </p:pic>
      <p:sp>
        <p:nvSpPr>
          <p:cNvPr id="342" name="Google Shape;342;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a:stretch/>
        </p:blipFill>
        <p:spPr>
          <a:xfrm>
            <a:off x="865910" y="0"/>
            <a:ext cx="10501389" cy="6858000"/>
          </a:xfrm>
          <a:prstGeom prst="rect">
            <a:avLst/>
          </a:prstGeom>
          <a:noFill/>
          <a:ln>
            <a:noFill/>
          </a:ln>
        </p:spPr>
      </p:pic>
      <p:sp>
        <p:nvSpPr>
          <p:cNvPr id="110" name="Google Shape;11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Objectives </a:t>
            </a:r>
            <a:endParaRPr/>
          </a:p>
        </p:txBody>
      </p:sp>
      <p:sp>
        <p:nvSpPr>
          <p:cNvPr id="116" name="Google Shape;116;p17"/>
          <p:cNvSpPr txBox="1">
            <a:spLocks noGrp="1"/>
          </p:cNvSpPr>
          <p:nvPr>
            <p:ph type="body" idx="1"/>
          </p:nvPr>
        </p:nvSpPr>
        <p:spPr>
          <a:xfrm>
            <a:off x="838200" y="1690825"/>
            <a:ext cx="10896600" cy="35616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Classify neuropathies</a:t>
            </a:r>
            <a:r>
              <a:rPr lang="en-US"/>
              <a:t> based on their types and causes.</a:t>
            </a:r>
            <a:endParaRPr/>
          </a:p>
          <a:p>
            <a:pPr marL="457200" lvl="0" indent="-393700" algn="l" rtl="0">
              <a:lnSpc>
                <a:spcPct val="115000"/>
              </a:lnSpc>
              <a:spcBef>
                <a:spcPts val="0"/>
              </a:spcBef>
              <a:spcAft>
                <a:spcPts val="0"/>
              </a:spcAft>
              <a:buSzPts val="2600"/>
              <a:buChar char="●"/>
            </a:pPr>
            <a:r>
              <a:rPr lang="en-US" b="1"/>
              <a:t>Describe the pathophysiology and clinical presentation</a:t>
            </a:r>
            <a:r>
              <a:rPr lang="en-US"/>
              <a:t> of various neuropathies.</a:t>
            </a:r>
            <a:endParaRPr/>
          </a:p>
          <a:p>
            <a:pPr marL="457200" lvl="0" indent="-393700" algn="l" rtl="0">
              <a:lnSpc>
                <a:spcPct val="115000"/>
              </a:lnSpc>
              <a:spcBef>
                <a:spcPts val="0"/>
              </a:spcBef>
              <a:spcAft>
                <a:spcPts val="0"/>
              </a:spcAft>
              <a:buSzPts val="2600"/>
              <a:buChar char="●"/>
            </a:pPr>
            <a:r>
              <a:rPr lang="en-US" b="1"/>
              <a:t>Explain the morphology</a:t>
            </a:r>
            <a:r>
              <a:rPr lang="en-US"/>
              <a:t> of neuropathies, including structural changes at the cellular and tissue levels.</a:t>
            </a:r>
            <a:endParaRPr b="1"/>
          </a:p>
        </p:txBody>
      </p:sp>
      <p:sp>
        <p:nvSpPr>
          <p:cNvPr id="117" name="Google Shape;117;p17"/>
          <p:cNvSpPr txBox="1"/>
          <p:nvPr/>
        </p:nvSpPr>
        <p:spPr>
          <a:xfrm>
            <a:off x="838200" y="5252484"/>
            <a:ext cx="105156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Learning Resources: </a:t>
            </a:r>
            <a:r>
              <a:rPr lang="en-US" sz="2800" b="0" i="0" u="none" strike="noStrike" cap="none">
                <a:solidFill>
                  <a:schemeClr val="dk1"/>
                </a:solidFill>
                <a:latin typeface="Calibri"/>
                <a:ea typeface="Calibri"/>
                <a:cs typeface="Calibri"/>
                <a:sym typeface="Calibri"/>
              </a:rPr>
              <a:t>Robbins &amp; Cotran Pathologic Basis Of Disease 10</a:t>
            </a:r>
            <a:r>
              <a:rPr lang="en-US" sz="2800" b="0" i="0" u="none" strike="noStrike" cap="none" baseline="30000">
                <a:solidFill>
                  <a:schemeClr val="dk1"/>
                </a:solidFill>
                <a:latin typeface="Calibri"/>
                <a:ea typeface="Calibri"/>
                <a:cs typeface="Calibri"/>
                <a:sym typeface="Calibri"/>
              </a:rPr>
              <a:t>th</a:t>
            </a:r>
            <a:r>
              <a:rPr lang="en-US" sz="2800" b="0" i="0" u="none" strike="noStrike" cap="none">
                <a:solidFill>
                  <a:schemeClr val="dk1"/>
                </a:solidFill>
                <a:latin typeface="Calibri"/>
                <a:ea typeface="Calibri"/>
                <a:cs typeface="Calibri"/>
                <a:sym typeface="Calibri"/>
              </a:rPr>
              <a:t> Edition </a:t>
            </a:r>
            <a:endParaRPr sz="2800" b="0" i="0" u="none" strike="noStrike" cap="none">
              <a:solidFill>
                <a:schemeClr val="dk1"/>
              </a:solidFill>
              <a:latin typeface="Calibri"/>
              <a:ea typeface="Calibri"/>
              <a:cs typeface="Calibri"/>
              <a:sym typeface="Calibri"/>
            </a:endParaRPr>
          </a:p>
        </p:txBody>
      </p:sp>
      <p:sp>
        <p:nvSpPr>
          <p:cNvPr id="118" name="Google Shape;118;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Anatomy and physiology </a:t>
            </a:r>
            <a:endParaRPr dirty="0"/>
          </a:p>
        </p:txBody>
      </p:sp>
      <p:sp>
        <p:nvSpPr>
          <p:cNvPr id="124" name="Google Shape;124;p18"/>
          <p:cNvSpPr txBox="1">
            <a:spLocks noGrp="1"/>
          </p:cNvSpPr>
          <p:nvPr>
            <p:ph type="body" idx="1"/>
          </p:nvPr>
        </p:nvSpPr>
        <p:spPr>
          <a:xfrm>
            <a:off x="838200" y="1690825"/>
            <a:ext cx="10896600" cy="3561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b="1"/>
              <a:t>Components of Peripheral Nerves:</a:t>
            </a:r>
            <a:endParaRPr b="1"/>
          </a:p>
          <a:p>
            <a:pPr marL="457200" lvl="0" indent="-393700" algn="l" rtl="0">
              <a:lnSpc>
                <a:spcPct val="115000"/>
              </a:lnSpc>
              <a:spcBef>
                <a:spcPts val="1200"/>
              </a:spcBef>
              <a:spcAft>
                <a:spcPts val="0"/>
              </a:spcAft>
              <a:buSzPts val="2600"/>
              <a:buFont typeface="Calibri"/>
              <a:buChar char="●"/>
            </a:pPr>
            <a:r>
              <a:rPr lang="en-US" b="1"/>
              <a:t>Axon</a:t>
            </a:r>
            <a:endParaRPr b="1"/>
          </a:p>
          <a:p>
            <a:pPr marL="457200" lvl="0" indent="-393700" algn="l" rtl="0">
              <a:lnSpc>
                <a:spcPct val="115000"/>
              </a:lnSpc>
              <a:spcBef>
                <a:spcPts val="0"/>
              </a:spcBef>
              <a:spcAft>
                <a:spcPts val="0"/>
              </a:spcAft>
              <a:buSzPts val="2600"/>
              <a:buFont typeface="Calibri"/>
              <a:buChar char="●"/>
            </a:pPr>
            <a:r>
              <a:rPr lang="en-US" b="1"/>
              <a:t>Myelin Sheath</a:t>
            </a:r>
            <a:endParaRPr/>
          </a:p>
        </p:txBody>
      </p:sp>
      <p:sp>
        <p:nvSpPr>
          <p:cNvPr id="125" name="Google Shape;125;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126" name="Google Shape;126;p18"/>
          <p:cNvPicPr preferRelativeResize="0"/>
          <p:nvPr/>
        </p:nvPicPr>
        <p:blipFill rotWithShape="1">
          <a:blip r:embed="rId3">
            <a:alphaModFix/>
          </a:blip>
          <a:srcRect l="8153" t="21682" r="62883" b="15249"/>
          <a:stretch/>
        </p:blipFill>
        <p:spPr>
          <a:xfrm>
            <a:off x="7146762" y="1122221"/>
            <a:ext cx="3768435" cy="4613564"/>
          </a:xfrm>
          <a:prstGeom prst="rect">
            <a:avLst/>
          </a:prstGeom>
          <a:noFill/>
          <a:ln>
            <a:noFill/>
          </a:ln>
        </p:spPr>
      </p:pic>
      <p:sp>
        <p:nvSpPr>
          <p:cNvPr id="127" name="Google Shape;127;p18"/>
          <p:cNvSpPr txBox="1"/>
          <p:nvPr/>
        </p:nvSpPr>
        <p:spPr>
          <a:xfrm>
            <a:off x="8711125" y="51425"/>
            <a:ext cx="3176100" cy="40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a:solidFill>
                  <a:schemeClr val="dk1"/>
                </a:solidFill>
                <a:latin typeface="Calibri"/>
                <a:ea typeface="Calibri"/>
                <a:cs typeface="Calibri"/>
                <a:sym typeface="Calibri"/>
              </a:rPr>
              <a:t>VERTICAL INTEGRATION</a:t>
            </a:r>
            <a:endParaRPr sz="20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Somatic Sensory Function</a:t>
            </a:r>
            <a:endParaRPr/>
          </a:p>
        </p:txBody>
      </p:sp>
      <p:sp>
        <p:nvSpPr>
          <p:cNvPr id="133" name="Google Shape;133;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35" name="Google Shape;135;p19" descr="An image showing the sensory pathway of the somatic nervous system which consists of 3 neurons, first, second and third sensory neurons"/>
          <p:cNvPicPr preferRelativeResize="0"/>
          <p:nvPr/>
        </p:nvPicPr>
        <p:blipFill rotWithShape="1">
          <a:blip r:embed="rId3">
            <a:alphaModFix/>
          </a:blip>
          <a:srcRect/>
          <a:stretch/>
        </p:blipFill>
        <p:spPr>
          <a:xfrm>
            <a:off x="2976574" y="1619250"/>
            <a:ext cx="6238875" cy="5238750"/>
          </a:xfrm>
          <a:prstGeom prst="rect">
            <a:avLst/>
          </a:prstGeom>
          <a:noFill/>
          <a:ln>
            <a:noFill/>
          </a:ln>
        </p:spPr>
      </p:pic>
      <p:sp>
        <p:nvSpPr>
          <p:cNvPr id="6" name="Google Shape;127;p18">
            <a:extLst>
              <a:ext uri="{FF2B5EF4-FFF2-40B4-BE49-F238E27FC236}">
                <a16:creationId xmlns:a16="http://schemas.microsoft.com/office/drawing/2014/main" id="{F8EFA3F1-86CD-4799-931E-4C73935E255D}"/>
              </a:ext>
            </a:extLst>
          </p:cNvPr>
          <p:cNvSpPr txBox="1"/>
          <p:nvPr/>
        </p:nvSpPr>
        <p:spPr>
          <a:xfrm>
            <a:off x="8711125" y="51425"/>
            <a:ext cx="3176100" cy="40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a:solidFill>
                  <a:schemeClr val="dk1"/>
                </a:solidFill>
                <a:latin typeface="Calibri"/>
                <a:ea typeface="Calibri"/>
                <a:cs typeface="Calibri"/>
                <a:sym typeface="Calibri"/>
              </a:rPr>
              <a:t>VERTICAL INTEGRATION</a:t>
            </a:r>
            <a:endParaRPr sz="20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Somatic Motor Function</a:t>
            </a:r>
            <a:endParaRPr/>
          </a:p>
        </p:txBody>
      </p:sp>
      <p:sp>
        <p:nvSpPr>
          <p:cNvPr id="141" name="Google Shape;141;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43" name="Google Shape;143;p20" descr="Examples of Somatic Nervous System Pathways | GetBodySmart"/>
          <p:cNvPicPr preferRelativeResize="0"/>
          <p:nvPr/>
        </p:nvPicPr>
        <p:blipFill rotWithShape="1">
          <a:blip r:embed="rId3">
            <a:alphaModFix/>
          </a:blip>
          <a:srcRect/>
          <a:stretch/>
        </p:blipFill>
        <p:spPr>
          <a:xfrm>
            <a:off x="2976562" y="1381919"/>
            <a:ext cx="6238875" cy="5238750"/>
          </a:xfrm>
          <a:prstGeom prst="rect">
            <a:avLst/>
          </a:prstGeom>
          <a:noFill/>
          <a:ln>
            <a:noFill/>
          </a:ln>
        </p:spPr>
      </p:pic>
      <p:sp>
        <p:nvSpPr>
          <p:cNvPr id="6" name="Google Shape;127;p18">
            <a:extLst>
              <a:ext uri="{FF2B5EF4-FFF2-40B4-BE49-F238E27FC236}">
                <a16:creationId xmlns:a16="http://schemas.microsoft.com/office/drawing/2014/main" id="{71D43AC7-0424-4B15-9FE2-F951B4B8383A}"/>
              </a:ext>
            </a:extLst>
          </p:cNvPr>
          <p:cNvSpPr txBox="1"/>
          <p:nvPr/>
        </p:nvSpPr>
        <p:spPr>
          <a:xfrm>
            <a:off x="8711125" y="51425"/>
            <a:ext cx="3176100" cy="40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a:solidFill>
                  <a:schemeClr val="dk1"/>
                </a:solidFill>
                <a:latin typeface="Calibri"/>
                <a:ea typeface="Calibri"/>
                <a:cs typeface="Calibri"/>
                <a:sym typeface="Calibri"/>
              </a:rPr>
              <a:t>VERTICAL INTEGRATION</a:t>
            </a:r>
            <a:endParaRPr sz="20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Neuronopathies</a:t>
            </a:r>
            <a:endParaRPr/>
          </a:p>
        </p:txBody>
      </p:sp>
      <p:sp>
        <p:nvSpPr>
          <p:cNvPr id="149" name="Google Shape;149;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Char char="●"/>
            </a:pPr>
            <a:r>
              <a:rPr lang="en-US" b="1"/>
              <a:t>Neuronopathies</a:t>
            </a:r>
            <a:r>
              <a:rPr lang="en-US"/>
              <a:t> result from the destruction of neurons, leading to the secondary degeneration of axonal processes.</a:t>
            </a:r>
            <a:endParaRPr/>
          </a:p>
          <a:p>
            <a:pPr marL="457200" lvl="0" indent="-393700" algn="l" rtl="0">
              <a:lnSpc>
                <a:spcPct val="115000"/>
              </a:lnSpc>
              <a:spcBef>
                <a:spcPts val="0"/>
              </a:spcBef>
              <a:spcAft>
                <a:spcPts val="0"/>
              </a:spcAft>
              <a:buSzPts val="2600"/>
              <a:buChar char="●"/>
            </a:pPr>
            <a:r>
              <a:rPr lang="en-US" b="1"/>
              <a:t>Infections</a:t>
            </a:r>
            <a:r>
              <a:rPr lang="en-US"/>
              <a:t> (e.g., </a:t>
            </a:r>
            <a:r>
              <a:rPr lang="en-US" b="1"/>
              <a:t>herpes zoster</a:t>
            </a:r>
            <a:r>
              <a:rPr lang="en-US"/>
              <a:t>) and </a:t>
            </a:r>
            <a:r>
              <a:rPr lang="en-US" b="1"/>
              <a:t>toxins</a:t>
            </a:r>
            <a:r>
              <a:rPr lang="en-US"/>
              <a:t> (e.g., </a:t>
            </a:r>
            <a:r>
              <a:rPr lang="en-US" b="1"/>
              <a:t>platinum compounds</a:t>
            </a:r>
            <a:r>
              <a:rPr lang="en-US"/>
              <a:t>) are examples of insults that can cause neuronopathies.</a:t>
            </a:r>
            <a:endParaRPr/>
          </a:p>
          <a:p>
            <a:pPr marL="457200" lvl="0" indent="-393700" algn="l" rtl="0">
              <a:lnSpc>
                <a:spcPct val="115000"/>
              </a:lnSpc>
              <a:spcBef>
                <a:spcPts val="0"/>
              </a:spcBef>
              <a:spcAft>
                <a:spcPts val="0"/>
              </a:spcAft>
              <a:buSzPts val="2600"/>
              <a:buChar char="●"/>
            </a:pPr>
            <a:r>
              <a:rPr lang="en-US"/>
              <a:t>Damage occurs at the level of the </a:t>
            </a:r>
            <a:r>
              <a:rPr lang="en-US" b="1"/>
              <a:t>neuronal cell body</a:t>
            </a:r>
            <a:r>
              <a:rPr lang="en-US"/>
              <a:t>.</a:t>
            </a:r>
            <a:endParaRPr/>
          </a:p>
          <a:p>
            <a:pPr marL="457200" lvl="0" indent="-393700" algn="l" rtl="0">
              <a:lnSpc>
                <a:spcPct val="115000"/>
              </a:lnSpc>
              <a:spcBef>
                <a:spcPts val="0"/>
              </a:spcBef>
              <a:spcAft>
                <a:spcPts val="0"/>
              </a:spcAft>
              <a:buSzPts val="2600"/>
              <a:buChar char="●"/>
            </a:pPr>
            <a:r>
              <a:rPr lang="en-US" b="1"/>
              <a:t>Peripheral nerve dysfunction</a:t>
            </a:r>
            <a:r>
              <a:rPr lang="en-US"/>
              <a:t> affects both the </a:t>
            </a:r>
            <a:r>
              <a:rPr lang="en-US" b="1"/>
              <a:t>proximal</a:t>
            </a:r>
            <a:r>
              <a:rPr lang="en-US"/>
              <a:t> and </a:t>
            </a:r>
            <a:r>
              <a:rPr lang="en-US" b="1"/>
              <a:t>distal parts</a:t>
            </a:r>
            <a:r>
              <a:rPr lang="en-US"/>
              <a:t> of the body.</a:t>
            </a:r>
            <a:endParaRPr/>
          </a:p>
          <a:p>
            <a:pPr marL="457200" lvl="0" indent="0" algn="l" rtl="0">
              <a:lnSpc>
                <a:spcPct val="90000"/>
              </a:lnSpc>
              <a:spcBef>
                <a:spcPts val="1200"/>
              </a:spcBef>
              <a:spcAft>
                <a:spcPts val="0"/>
              </a:spcAft>
              <a:buNone/>
            </a:pPr>
            <a:endParaRPr/>
          </a:p>
        </p:txBody>
      </p:sp>
      <p:sp>
        <p:nvSpPr>
          <p:cNvPr id="150" name="Google Shape;150;p21"/>
          <p:cNvSpPr txBox="1"/>
          <p:nvPr/>
        </p:nvSpPr>
        <p:spPr>
          <a:xfrm>
            <a:off x="8962775" y="76200"/>
            <a:ext cx="29940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VERTICAL INTEGRATION</a:t>
            </a:r>
            <a:endParaRPr sz="2000">
              <a:solidFill>
                <a:schemeClr val="dk1"/>
              </a:solidFill>
              <a:latin typeface="Calibri"/>
              <a:ea typeface="Calibri"/>
              <a:cs typeface="Calibri"/>
              <a:sym typeface="Calibri"/>
            </a:endParaRPr>
          </a:p>
        </p:txBody>
      </p:sp>
      <p:sp>
        <p:nvSpPr>
          <p:cNvPr id="151" name="Google Shape;151;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1221</Words>
  <Application>Microsoft Office PowerPoint</Application>
  <PresentationFormat>Widescreen</PresentationFormat>
  <Paragraphs>191</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Learning Objectives </vt:lpstr>
      <vt:lpstr>Anatomy and physiology </vt:lpstr>
      <vt:lpstr>Somatic Sensory Function</vt:lpstr>
      <vt:lpstr>Somatic Motor Function</vt:lpstr>
      <vt:lpstr>Neuronopathies</vt:lpstr>
      <vt:lpstr>Axonal Neuropathies</vt:lpstr>
      <vt:lpstr>PowerPoint Presentation</vt:lpstr>
      <vt:lpstr>PowerPoint Presentation</vt:lpstr>
      <vt:lpstr>Demyelinating Neuropathies</vt:lpstr>
      <vt:lpstr>PowerPoint Presentation</vt:lpstr>
      <vt:lpstr>Peripheral Neuropathies</vt:lpstr>
      <vt:lpstr>Peripheral Neuropathies</vt:lpstr>
      <vt:lpstr>Distribution of neuronal function loss in different neuropathies </vt:lpstr>
      <vt:lpstr>Peripheral Neuropathies</vt:lpstr>
      <vt:lpstr>Guillain-Barré Syndrome (Acute Inflammatory Demyelinating Polyneuropathy)</vt:lpstr>
      <vt:lpstr>PowerPoint Presentation</vt:lpstr>
      <vt:lpstr>Leprosy (Hansen Disease)</vt:lpstr>
      <vt:lpstr>PowerPoint Presentation</vt:lpstr>
      <vt:lpstr>Leprosy (Hansen Disease)</vt:lpstr>
      <vt:lpstr>Varicella-Zoster Virus</vt:lpstr>
      <vt:lpstr>Diabetic Neuropathy </vt:lpstr>
      <vt:lpstr>Diabetic Neuropathy </vt:lpstr>
      <vt:lpstr>Diabetic Neuropathy </vt:lpstr>
      <vt:lpstr>Toxic Neuropathies</vt:lpstr>
      <vt:lpstr>Neuropathies Caused By Physical Forces</vt:lpstr>
      <vt:lpstr>Epidemiology </vt:lpstr>
      <vt:lpstr>Neuropathies and Rehabilitation Medicine </vt:lpstr>
      <vt:lpstr>Research</vt:lpstr>
      <vt:lpstr>End Of Session Evaluation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mz</cp:lastModifiedBy>
  <cp:revision>5</cp:revision>
  <dcterms:modified xsi:type="dcterms:W3CDTF">2025-03-04T00:45:35Z</dcterms:modified>
</cp:coreProperties>
</file>