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8" r:id="rId30"/>
    <p:sldId id="289" r:id="rId31"/>
    <p:sldId id="290" r:id="rId32"/>
    <p:sldId id="291" r:id="rId33"/>
    <p:sldId id="294" r:id="rId34"/>
    <p:sldId id="292" r:id="rId35"/>
    <p:sldId id="293" r:id="rId3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3E87C41-81A4-437E-AEDC-04BE386CF1F0}">
  <a:tblStyle styleId="{63E87C41-81A4-437E-AEDC-04BE386CF1F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86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6" name="Google Shape;2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4" name="Google Shape;2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8" name="Google Shape;2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4" name="Google Shape;2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3" name="Google Shape;26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1" name="Google Shape;27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8" name="Google Shape;27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4" name="Google Shape;33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1" name="Google Shape;35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3" name="Google Shape;36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3" name="Google Shape;38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3" name="Google Shape;40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i.org/10.1016/j.cell.2019.09.001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l="3241" r="9376"/>
          <a:stretch/>
        </p:blipFill>
        <p:spPr>
          <a:xfrm>
            <a:off x="0" y="-11500"/>
            <a:ext cx="121920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568021" y="103625"/>
            <a:ext cx="52173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Multiple Sclerosis</a:t>
            </a:r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body" idx="1"/>
          </p:nvPr>
        </p:nvSpPr>
        <p:spPr>
          <a:xfrm>
            <a:off x="472525" y="1327805"/>
            <a:ext cx="11414700" cy="45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Definition:</a:t>
            </a:r>
            <a:br>
              <a:rPr lang="en-US" b="1" dirty="0"/>
            </a:br>
            <a:r>
              <a:rPr lang="en-US" dirty="0"/>
              <a:t> Multiple sclerosis (MS) is an autoimmune disorder characterized by disseminated sclerotic plaques and destruction of myelin (demyelination) throughout the central nervous system (CNS). It progresses to a relapsing-remitting disease in 80% of cases and causes neurological deficits.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Multiple sclerosis affects: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White matter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Optic nerve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Spinal cord</a:t>
            </a:r>
            <a:endParaRPr dirty="0"/>
          </a:p>
        </p:txBody>
      </p:sp>
      <p:pic>
        <p:nvPicPr>
          <p:cNvPr id="168" name="Google Shape;168;p23" descr="Image result for MULTIPLE SCLEROSIS Affects th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0738" y="3586655"/>
            <a:ext cx="3733801" cy="31242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69" name="Google Shape;169;p23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568021" y="27425"/>
            <a:ext cx="6642076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Multiple Sclerosis Epidemiology </a:t>
            </a:r>
            <a:endParaRPr dirty="0"/>
          </a:p>
        </p:txBody>
      </p:sp>
      <p:sp>
        <p:nvSpPr>
          <p:cNvPr id="176" name="Google Shape;176;p24"/>
          <p:cNvSpPr txBox="1">
            <a:spLocks noGrp="1"/>
          </p:cNvSpPr>
          <p:nvPr>
            <p:ph type="body" idx="1"/>
          </p:nvPr>
        </p:nvSpPr>
        <p:spPr>
          <a:xfrm>
            <a:off x="472525" y="1648625"/>
            <a:ext cx="11414700" cy="45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Disease Prevalence:</a:t>
            </a:r>
            <a:br>
              <a:rPr lang="en-US" b="1" dirty="0"/>
            </a:br>
            <a:r>
              <a:rPr lang="en-US" dirty="0"/>
              <a:t> Occurs in approximately 1 per 1000 persons in most parts of the United States and Europe.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Age of Onset:</a:t>
            </a:r>
            <a:br>
              <a:rPr lang="en-US" b="1" dirty="0"/>
            </a:br>
            <a:r>
              <a:rPr lang="en-US" dirty="0"/>
              <a:t> Mostly affects adults; rare in childhood or after 50 years of age.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Gender Ratio:</a:t>
            </a:r>
            <a:br>
              <a:rPr lang="en-US" b="1" dirty="0"/>
            </a:br>
            <a:r>
              <a:rPr lang="en-US" dirty="0"/>
              <a:t> Women: Men = 2:1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Familial Tendency:</a:t>
            </a:r>
            <a:br>
              <a:rPr lang="en-US" b="1" dirty="0"/>
            </a:br>
            <a:r>
              <a:rPr lang="en-US" dirty="0"/>
              <a:t> Typically seen in monozygotic (identical) twins.</a:t>
            </a:r>
            <a:endParaRPr b="1" dirty="0"/>
          </a:p>
        </p:txBody>
      </p:sp>
      <p:sp>
        <p:nvSpPr>
          <p:cNvPr id="177" name="Google Shape;177;p24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INTEGRATION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4" descr="http://img2.timeinc.net/health/img/web/2012/10/articles/how-to-live-with-ms-400x4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8725" y="4157875"/>
            <a:ext cx="2993275" cy="2634075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79" name="Google Shape;1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185" name="Google Shape;185;p25" descr="https://docireport.files.wordpress.com/2013/08/multiplesclerosis.jpg"/>
          <p:cNvPicPr preferRelativeResize="0"/>
          <p:nvPr/>
        </p:nvPicPr>
        <p:blipFill rotWithShape="1">
          <a:blip r:embed="rId3">
            <a:alphaModFix/>
          </a:blip>
          <a:srcRect l="3333"/>
          <a:stretch/>
        </p:blipFill>
        <p:spPr>
          <a:xfrm>
            <a:off x="0" y="51425"/>
            <a:ext cx="9144000" cy="68580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86" name="Google Shape;186;p25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xfrm>
            <a:off x="304800" y="-15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Pathogenesis</a:t>
            </a:r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93" name="Google Shape;193;p26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390150" y="1035500"/>
            <a:ext cx="11882100" cy="55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 Factors: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HLA-DR2 allele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commonly involved gene in multiple sclerosis.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Polymorphisms (genetic variations) in genes encoding receptors for cytokines and interleukins (IL-2, IL-7) are also implicated.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 of Cytokines: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IL-2 and IL-7 are responsible for the activation and regulation of T cell–mediated immune responses.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 Cell Involvement: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CD4+ T cells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CD8+ T cells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contribute to the development of demyelination.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Macrophage Activity: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early stages, macrophages contain myelin fragments; later, they contain proteins and lipids resulting from the chemical degradation of myelin.</a:t>
            </a:r>
            <a:endParaRPr sz="2400" b="1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Morphology</a:t>
            </a:r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body" idx="1"/>
          </p:nvPr>
        </p:nvSpPr>
        <p:spPr>
          <a:xfrm>
            <a:off x="838200" y="1315080"/>
            <a:ext cx="6705625" cy="48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Gross Appearance:</a:t>
            </a:r>
            <a:br>
              <a:rPr lang="en-US" b="1" dirty="0"/>
            </a:br>
            <a:r>
              <a:rPr lang="en-US" dirty="0"/>
              <a:t> Multiple, well-circumscribed lesions, termed plaques, are the characteristic feature of multiple sclerosis.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These plaques are frequently seen in the following areas: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Periventricular area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Optic nerves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Optic chiasma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Brainstem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Spinal cord</a:t>
            </a:r>
            <a:endParaRPr b="1" dirty="0"/>
          </a:p>
        </p:txBody>
      </p:sp>
      <p:sp>
        <p:nvSpPr>
          <p:cNvPr id="201" name="Google Shape;20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202" name="Google Shape;202;p27" descr="http://missinglink.ucsf.edu/lm/ids_104_demyelination/Figures/MS_Coronal_Gros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25" y="1465380"/>
            <a:ext cx="43434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7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Morphology</a:t>
            </a:r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body" idx="1"/>
          </p:nvPr>
        </p:nvSpPr>
        <p:spPr>
          <a:xfrm>
            <a:off x="838200" y="1462225"/>
            <a:ext cx="10594200" cy="48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Microscopic Appearance: Active &amp; Inactive Plaques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Active plaques</a:t>
            </a:r>
            <a:r>
              <a:rPr lang="en-US"/>
              <a:t> suggest myelin breakdown, while </a:t>
            </a:r>
            <a:r>
              <a:rPr lang="en-US" b="1"/>
              <a:t>inactive plaques</a:t>
            </a:r>
            <a:r>
              <a:rPr lang="en-US"/>
              <a:t> are in the dormant phase.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Types of Active Plaques: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Type I</a:t>
            </a:r>
            <a:r>
              <a:rPr lang="en-US"/>
              <a:t>: Predominantly macrophage infiltrates.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Type II</a:t>
            </a:r>
            <a:r>
              <a:rPr lang="en-US"/>
              <a:t>: Macrophages along with an antibody-mediated component.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Type III</a:t>
            </a:r>
            <a:r>
              <a:rPr lang="en-US"/>
              <a:t>: Less well-defined borders and apoptosis of oligodendrocytes.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Type IV</a:t>
            </a:r>
            <a:r>
              <a:rPr lang="en-US"/>
              <a:t>: Non-apoptotic oligodendrocyte loss.</a:t>
            </a:r>
            <a:endParaRPr b="1"/>
          </a:p>
        </p:txBody>
      </p:sp>
      <p:sp>
        <p:nvSpPr>
          <p:cNvPr id="210" name="Google Shape;21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11" name="Google Shape;211;p28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en-US" dirty="0"/>
              <a:t>Diagnosis of MS</a:t>
            </a:r>
          </a:p>
        </p:txBody>
      </p:sp>
      <p:sp>
        <p:nvSpPr>
          <p:cNvPr id="217" name="Google Shape;217;p29"/>
          <p:cNvSpPr txBox="1">
            <a:spLocks noGrp="1"/>
          </p:cNvSpPr>
          <p:nvPr>
            <p:ph type="body" idx="1"/>
          </p:nvPr>
        </p:nvSpPr>
        <p:spPr>
          <a:xfrm>
            <a:off x="838200" y="1462225"/>
            <a:ext cx="10594200" cy="48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History (Signs and Symptoms)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Neurological Examination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Blood Cell Profile (CP)</a:t>
            </a:r>
            <a:r>
              <a:rPr lang="en-US" dirty="0"/>
              <a:t>: Lymphocytosis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Complement Levels</a:t>
            </a:r>
            <a:r>
              <a:rPr lang="en-US" dirty="0"/>
              <a:t>: Measured by ELISA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 dirty="0"/>
              <a:t>CSF Routine Examination (R/E)</a:t>
            </a:r>
            <a:r>
              <a:rPr lang="en-US" dirty="0"/>
              <a:t>:</a:t>
            </a:r>
            <a:endParaRPr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dirty="0"/>
              <a:t>Mildly elevated protein levels</a:t>
            </a:r>
            <a:endParaRPr sz="26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dirty="0"/>
              <a:t>Increased proportion of immunoglobulin</a:t>
            </a:r>
            <a:endParaRPr sz="26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dirty="0"/>
              <a:t>In one-third of cases, moderate pleocytosis (B cell lymphocytosis) is present.</a:t>
            </a:r>
            <a:endParaRPr sz="2600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Magnetic Resonance Imaging (MRI) Scan</a:t>
            </a:r>
            <a:endParaRPr b="1" dirty="0"/>
          </a:p>
        </p:txBody>
      </p:sp>
      <p:sp>
        <p:nvSpPr>
          <p:cNvPr id="218" name="Google Shape;21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19" name="Google Shape;219;p29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Overview of Degenerative Diseases of the CNS</a:t>
            </a:r>
            <a:endParaRPr/>
          </a:p>
        </p:txBody>
      </p:sp>
      <p:sp>
        <p:nvSpPr>
          <p:cNvPr id="231" name="Google Shape;231;p31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10896600" cy="48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They are characterized by the loss of functionally related groups of neurons.</a:t>
            </a:r>
            <a:endParaRPr/>
          </a:p>
        </p:txBody>
      </p:sp>
      <p:sp>
        <p:nvSpPr>
          <p:cNvPr id="232" name="Google Shape;23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33" name="Google Shape;233;p31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4" name="Google Shape;234;p31"/>
          <p:cNvGraphicFramePr/>
          <p:nvPr/>
        </p:nvGraphicFramePr>
        <p:xfrm>
          <a:off x="1792962" y="2633088"/>
          <a:ext cx="8606100" cy="4088350"/>
        </p:xfrm>
        <a:graphic>
          <a:graphicData uri="http://schemas.openxmlformats.org/drawingml/2006/table">
            <a:tbl>
              <a:tblPr>
                <a:noFill/>
                <a:tableStyleId>{63E87C41-81A4-437E-AEDC-04BE386CF1F0}</a:tableStyleId>
              </a:tblPr>
              <a:tblGrid>
                <a:gridCol w="430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DISEASE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CLINICAL PATTERN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C2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Alzheimer disease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Dementia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Frontotemporal lobar degeneration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Behavior changes, language disturbances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Parkinson Disease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Hypokinetic movement disorder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Huntington disease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Hyperkinetic movement disorder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Spinocerebellar ataxia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Cerebellar ataxia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Amyotrophic lateral sclerosis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Weakness with upper and lower motor neuron signs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>
            <a:spLocks noGrp="1"/>
          </p:cNvSpPr>
          <p:nvPr>
            <p:ph type="title"/>
          </p:nvPr>
        </p:nvSpPr>
        <p:spPr>
          <a:xfrm>
            <a:off x="685800" y="-920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1. Alzheimer's Disease</a:t>
            </a:r>
            <a:endParaRPr/>
          </a:p>
        </p:txBody>
      </p:sp>
      <p:sp>
        <p:nvSpPr>
          <p:cNvPr id="240" name="Google Shape;24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241" name="Google Shape;241;p32" descr="http://www.medindia.net/health_statistics/health_facts/images/300_250/facts-on-alzheimers-diseas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909400"/>
            <a:ext cx="9144000" cy="594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3" descr="https://encrypted-tbn2.gstatic.com/images?q=tbn:ANd9GcR2mdijvZ4cxQv7srDm-HdEmmvAKfUUKLKxwCovYcex5N5fcDdJq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4267200"/>
            <a:ext cx="54864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5200" y="4038600"/>
            <a:ext cx="33528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3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dirty="0"/>
              <a:t>Alzheimer’s Disease</a:t>
            </a:r>
            <a:endParaRPr dirty="0"/>
          </a:p>
        </p:txBody>
      </p:sp>
      <p:sp>
        <p:nvSpPr>
          <p:cNvPr id="249" name="Google Shape;249;p33"/>
          <p:cNvSpPr txBox="1">
            <a:spLocks noGrp="1"/>
          </p:cNvSpPr>
          <p:nvPr>
            <p:ph type="body" idx="1"/>
          </p:nvPr>
        </p:nvSpPr>
        <p:spPr>
          <a:xfrm>
            <a:off x="838200" y="1462225"/>
            <a:ext cx="10594200" cy="48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There is severe cortical dysfunction due to excessive amyloid deposits in the brain.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Alzheimer's disease causes problems with memory, thinking, and behavior.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The patient becomes completely disabled and mute after 5-10 years of disease progression.</a:t>
            </a:r>
            <a:endParaRPr dirty="0"/>
          </a:p>
        </p:txBody>
      </p:sp>
      <p:sp>
        <p:nvSpPr>
          <p:cNvPr id="250" name="Google Shape;25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51" name="Google Shape;251;p33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3006725" y="-3208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Neurodegenerative Disorders</a:t>
            </a:r>
            <a:endParaRPr sz="6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2930525" y="2593700"/>
            <a:ext cx="9144000" cy="28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CNS &amp; Psychiatry II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4th year MBBS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Department of Pathology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Rawalpindi Medical University 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l="30564" t="3559" b="-28"/>
          <a:stretch/>
        </p:blipFill>
        <p:spPr>
          <a:xfrm>
            <a:off x="187518" y="272736"/>
            <a:ext cx="1414454" cy="147021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>
            <a:spLocks noGrp="1"/>
          </p:cNvSpPr>
          <p:nvPr>
            <p:ph type="title"/>
          </p:nvPr>
        </p:nvSpPr>
        <p:spPr>
          <a:xfrm>
            <a:off x="568021" y="27425"/>
            <a:ext cx="52173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Prevalence</a:t>
            </a:r>
            <a:endParaRPr/>
          </a:p>
        </p:txBody>
      </p:sp>
      <p:sp>
        <p:nvSpPr>
          <p:cNvPr id="257" name="Google Shape;257;p34"/>
          <p:cNvSpPr txBox="1">
            <a:spLocks noGrp="1"/>
          </p:cNvSpPr>
          <p:nvPr>
            <p:ph type="body" idx="1"/>
          </p:nvPr>
        </p:nvSpPr>
        <p:spPr>
          <a:xfrm>
            <a:off x="568025" y="1777250"/>
            <a:ext cx="6197400" cy="45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-US" dirty="0"/>
              <a:t>3-15% in individuals &gt;60 years of age</a:t>
            </a:r>
            <a:endParaRPr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dirty="0"/>
              <a:t>5-10% are familial</a:t>
            </a:r>
            <a:endParaRPr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dirty="0"/>
              <a:t>Up to 5% have younger-onset</a:t>
            </a:r>
            <a:endParaRPr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dirty="0"/>
              <a:t>The cause is unknown, but genetics is also involved</a:t>
            </a:r>
            <a:endParaRPr dirty="0"/>
          </a:p>
        </p:txBody>
      </p:sp>
      <p:sp>
        <p:nvSpPr>
          <p:cNvPr id="258" name="Google Shape;258;p34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INTEGRATION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260" name="Google Shape;260;p34" descr="http://cadc.cdph.ca.gov/sites/all/files/section_page/CzesOfDementia21ab1.jpg?1264552441"/>
          <p:cNvPicPr preferRelativeResize="0"/>
          <p:nvPr/>
        </p:nvPicPr>
        <p:blipFill rotWithShape="1">
          <a:blip r:embed="rId3">
            <a:alphaModFix/>
          </a:blip>
          <a:srcRect l="10711" r="12500" b="20546"/>
          <a:stretch/>
        </p:blipFill>
        <p:spPr>
          <a:xfrm>
            <a:off x="6765425" y="1213950"/>
            <a:ext cx="5217300" cy="4486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5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Pathogenesis</a:t>
            </a:r>
            <a:endParaRPr/>
          </a:p>
        </p:txBody>
      </p:sp>
      <p:sp>
        <p:nvSpPr>
          <p:cNvPr id="266" name="Google Shape;266;p35"/>
          <p:cNvSpPr txBox="1">
            <a:spLocks noGrp="1"/>
          </p:cNvSpPr>
          <p:nvPr>
            <p:ph type="body" idx="1"/>
          </p:nvPr>
        </p:nvSpPr>
        <p:spPr>
          <a:xfrm>
            <a:off x="838200" y="1462225"/>
            <a:ext cx="10594200" cy="48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The main abnormality in AD is the deposition of a peptide called beta-amyloid (or Aβ), which accumulates in the brain.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Aβ is derived from amyloid precursor protein (APP).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Abnormal cleavage of APP results in the formation of Aβ peptide -  which cannot be degraded - so accumulates in neural tissue - toxic and severe inflammatory changes - neuronal death.</a:t>
            </a:r>
            <a:endParaRPr dirty="0"/>
          </a:p>
        </p:txBody>
      </p:sp>
      <p:sp>
        <p:nvSpPr>
          <p:cNvPr id="267" name="Google Shape;26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68" name="Google Shape;268;p35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74" name="Google Shape;274;p36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14300"/>
            <a:ext cx="9023400" cy="66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Morphology</a:t>
            </a:r>
            <a:endParaRPr/>
          </a:p>
        </p:txBody>
      </p:sp>
      <p:sp>
        <p:nvSpPr>
          <p:cNvPr id="281" name="Google Shape;281;p37"/>
          <p:cNvSpPr txBox="1">
            <a:spLocks noGrp="1"/>
          </p:cNvSpPr>
          <p:nvPr>
            <p:ph type="body" idx="1"/>
          </p:nvPr>
        </p:nvSpPr>
        <p:spPr>
          <a:xfrm>
            <a:off x="638503" y="1091092"/>
            <a:ext cx="6245773" cy="467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Gross Examination:</a:t>
            </a:r>
            <a:br>
              <a:rPr lang="en-US" b="1" dirty="0"/>
            </a:br>
            <a:r>
              <a:rPr lang="en-US" dirty="0"/>
              <a:t> Cortical atrophy, resulting in a widening of the cerebral sulci, is observed.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It is most pronounced in the frontal, temporal, and parietal lobes.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Along with ventricular enlargement (hydrocephalus).</a:t>
            </a: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endParaRPr b="1" dirty="0"/>
          </a:p>
        </p:txBody>
      </p:sp>
      <p:sp>
        <p:nvSpPr>
          <p:cNvPr id="282" name="Google Shape;28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284" name="Google Shape;284;p37" descr="http://blogs-images.forbes.com/stevensalzberg/files/2012/02/brain_cross_section_bord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0075" y="1157425"/>
            <a:ext cx="5127150" cy="3418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90;p38">
            <a:extLst>
              <a:ext uri="{FF2B5EF4-FFF2-40B4-BE49-F238E27FC236}">
                <a16:creationId xmlns:a16="http://schemas.microsoft.com/office/drawing/2014/main" id="{2D3C67C5-97EB-4F86-9871-3F777945568F}"/>
              </a:ext>
            </a:extLst>
          </p:cNvPr>
          <p:cNvSpPr/>
          <p:nvPr/>
        </p:nvSpPr>
        <p:spPr>
          <a:xfrm>
            <a:off x="638503" y="4463366"/>
            <a:ext cx="11251200" cy="21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Microscopy: Presence of Plaques (an extracellular lesion):</a:t>
            </a:r>
            <a:b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These are spherical collections of dilated, tortuous </a:t>
            </a:r>
            <a:r>
              <a:rPr lang="en-US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neuritic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processes.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Neurofibrillary Tangles (an intracellular lesion):</a:t>
            </a:r>
            <a:b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These are composed of tau protein and bundles of filaments inside the cytoplasm of neurons.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98;p39">
            <a:extLst>
              <a:ext uri="{FF2B5EF4-FFF2-40B4-BE49-F238E27FC236}">
                <a16:creationId xmlns:a16="http://schemas.microsoft.com/office/drawing/2014/main" id="{CD97D633-B139-46D5-8365-031FA93D80E0}"/>
              </a:ext>
            </a:extLst>
          </p:cNvPr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98" name="Google Shape;298;p39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9"/>
          <p:cNvSpPr txBox="1"/>
          <p:nvPr/>
        </p:nvSpPr>
        <p:spPr>
          <a:xfrm>
            <a:off x="1050025" y="723900"/>
            <a:ext cx="63483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90C2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9"/>
          <p:cNvSpPr txBox="1"/>
          <p:nvPr/>
        </p:nvSpPr>
        <p:spPr>
          <a:xfrm>
            <a:off x="745225" y="3314700"/>
            <a:ext cx="11142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600"/>
              <a:buFont typeface="Calibri"/>
              <a:buChar char="●"/>
            </a:pPr>
            <a:r>
              <a:rPr lang="en-US" sz="2600" b="1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6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Plaques contain a central core of </a:t>
            </a:r>
            <a:r>
              <a:rPr lang="en-US" sz="2600" b="1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amyloid</a:t>
            </a:r>
            <a:r>
              <a:rPr lang="en-US" sz="26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and a surrounding region of dystrophic neurites </a:t>
            </a:r>
            <a:endParaRPr sz="2600" b="0" i="0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600"/>
              <a:buFont typeface="Calibri"/>
              <a:buChar char="●"/>
            </a:pPr>
            <a:r>
              <a:rPr lang="en-US" sz="2600" b="1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6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Immunohistochemical stain for </a:t>
            </a:r>
            <a:r>
              <a:rPr lang="en-US" sz="2600" b="1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Aβ Peptide </a:t>
            </a:r>
            <a:r>
              <a:rPr lang="en-US" sz="26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is present in the core of the plaques as well as in the surrounding region. </a:t>
            </a:r>
            <a:endParaRPr sz="2600" b="0" i="0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600"/>
              <a:buFont typeface="Calibri"/>
              <a:buChar char="●"/>
            </a:pPr>
            <a:r>
              <a:rPr lang="en-US" sz="2600" b="1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6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Neurons containing tangles stained with an antibody specific for </a:t>
            </a:r>
            <a:r>
              <a:rPr lang="en-US" sz="2600" b="1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tau</a:t>
            </a:r>
            <a:r>
              <a:rPr lang="en-US" sz="26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 b="0" i="0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425" y="114300"/>
            <a:ext cx="28956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6025" y="114300"/>
            <a:ext cx="32004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5937" y="114300"/>
            <a:ext cx="3138488" cy="29495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9"/>
          <p:cNvSpPr txBox="1"/>
          <p:nvPr/>
        </p:nvSpPr>
        <p:spPr>
          <a:xfrm>
            <a:off x="440425" y="2552700"/>
            <a:ext cx="408000" cy="369300"/>
          </a:xfrm>
          <a:prstGeom prst="rect">
            <a:avLst/>
          </a:prstGeom>
          <a:solidFill>
            <a:srgbClr val="D5EDA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9"/>
          <p:cNvSpPr txBox="1"/>
          <p:nvPr/>
        </p:nvSpPr>
        <p:spPr>
          <a:xfrm>
            <a:off x="3412225" y="2552700"/>
            <a:ext cx="390600" cy="369300"/>
          </a:xfrm>
          <a:prstGeom prst="rect">
            <a:avLst/>
          </a:prstGeom>
          <a:solidFill>
            <a:srgbClr val="D5EDA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9"/>
          <p:cNvSpPr txBox="1"/>
          <p:nvPr/>
        </p:nvSpPr>
        <p:spPr>
          <a:xfrm>
            <a:off x="6612625" y="2552700"/>
            <a:ext cx="408000" cy="369300"/>
          </a:xfrm>
          <a:prstGeom prst="rect">
            <a:avLst/>
          </a:prstGeom>
          <a:solidFill>
            <a:srgbClr val="D5EDA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0"/>
          <p:cNvSpPr txBox="1">
            <a:spLocks noGrp="1"/>
          </p:cNvSpPr>
          <p:nvPr>
            <p:ph type="title"/>
          </p:nvPr>
        </p:nvSpPr>
        <p:spPr>
          <a:xfrm>
            <a:off x="6858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Diagnosis</a:t>
            </a:r>
            <a:endParaRPr/>
          </a:p>
        </p:txBody>
      </p:sp>
      <p:sp>
        <p:nvSpPr>
          <p:cNvPr id="312" name="Google Shape;312;p40"/>
          <p:cNvSpPr/>
          <p:nvPr/>
        </p:nvSpPr>
        <p:spPr>
          <a:xfrm>
            <a:off x="712300" y="1462225"/>
            <a:ext cx="6268500" cy="17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Clinically:</a:t>
            </a:r>
            <a:endParaRPr sz="2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 Mental State Examination (MMSE)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CT, MRI (brain atrophy)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314" name="Google Shape;31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125" y="1529975"/>
            <a:ext cx="5283525" cy="4683125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315" name="Google Shape;315;p40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1"/>
          <p:cNvSpPr txBox="1">
            <a:spLocks noGrp="1"/>
          </p:cNvSpPr>
          <p:nvPr>
            <p:ph type="title"/>
          </p:nvPr>
        </p:nvSpPr>
        <p:spPr>
          <a:xfrm>
            <a:off x="6858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2- Parkinson’s Disease</a:t>
            </a:r>
            <a:endParaRPr/>
          </a:p>
        </p:txBody>
      </p:sp>
      <p:sp>
        <p:nvSpPr>
          <p:cNvPr id="321" name="Google Shape;32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322" name="Google Shape;322;p41" descr="Did Muhammad Ali Develop Parkinson's Disease Before Retiring from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8750" y="1752600"/>
            <a:ext cx="9129712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2"/>
          <p:cNvSpPr txBox="1">
            <a:spLocks noGrp="1"/>
          </p:cNvSpPr>
          <p:nvPr>
            <p:ph type="title"/>
          </p:nvPr>
        </p:nvSpPr>
        <p:spPr>
          <a:xfrm>
            <a:off x="6858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Parkinson’s Disease</a:t>
            </a:r>
            <a:endParaRPr/>
          </a:p>
        </p:txBody>
      </p:sp>
      <p:sp>
        <p:nvSpPr>
          <p:cNvPr id="328" name="Google Shape;328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329" name="Google Shape;329;p42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INTEGRATION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42"/>
          <p:cNvSpPr/>
          <p:nvPr/>
        </p:nvSpPr>
        <p:spPr>
          <a:xfrm>
            <a:off x="685800" y="1320074"/>
            <a:ext cx="6539837" cy="30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 sz="26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Due to the death of dopamine-generating cells in the substantia </a:t>
            </a:r>
            <a:r>
              <a:rPr lang="en-US" sz="26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nigra</a:t>
            </a:r>
            <a:r>
              <a:rPr lang="en-US" sz="26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(midbrain).</a:t>
            </a:r>
            <a:endParaRPr sz="26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 sz="26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Parkinsonism can also be induced by drugs such as dopamine antagonists.</a:t>
            </a:r>
            <a:endParaRPr sz="26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 sz="26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Disease progresses over 10-15 years.</a:t>
            </a:r>
            <a:endParaRPr sz="26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 sz="26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mortality afterward is associated with trauma and infections.</a:t>
            </a:r>
          </a:p>
          <a:p>
            <a:pPr marL="457200" lvl="0" indent="-29845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can be autosomal dominant or recessive.</a:t>
            </a:r>
          </a:p>
          <a:p>
            <a:pPr marL="457200" lvl="0" indent="-29845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Char char="●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 mutations and duplications of the gene encoding α-synuclein result in its abnormal deposition in the brain.</a:t>
            </a: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endParaRPr sz="26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42" descr="https://kathykieferblog.files.wordpress.com/2015/01/parkinsons-disease.jpg?w=502&amp;h=3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7545" y="1320074"/>
            <a:ext cx="4501055" cy="3851015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43" descr="http://classconnection.s3.amazonaws.com/762/flashcards/918762/png/parkpic133510825902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533400"/>
            <a:ext cx="9144000" cy="632460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3"/>
          <p:cNvSpPr txBox="1">
            <a:spLocks noGrp="1"/>
          </p:cNvSpPr>
          <p:nvPr>
            <p:ph type="title"/>
          </p:nvPr>
        </p:nvSpPr>
        <p:spPr>
          <a:xfrm>
            <a:off x="685800" y="-3206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Sign And  Symptoms (PD)</a:t>
            </a:r>
            <a:endParaRPr/>
          </a:p>
        </p:txBody>
      </p:sp>
      <p:sp>
        <p:nvSpPr>
          <p:cNvPr id="338" name="Google Shape;33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339" name="Google Shape;339;p43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5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Morphology</a:t>
            </a:r>
            <a:endParaRPr/>
          </a:p>
        </p:txBody>
      </p:sp>
      <p:sp>
        <p:nvSpPr>
          <p:cNvPr id="354" name="Google Shape;354;p45"/>
          <p:cNvSpPr txBox="1">
            <a:spLocks noGrp="1"/>
          </p:cNvSpPr>
          <p:nvPr>
            <p:ph type="body" idx="1"/>
          </p:nvPr>
        </p:nvSpPr>
        <p:spPr>
          <a:xfrm>
            <a:off x="759450" y="1185737"/>
            <a:ext cx="10594200" cy="18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Gross: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At autopsy, there is marked pallor of the substantia </a:t>
            </a:r>
            <a:r>
              <a:rPr lang="en-US" dirty="0" err="1"/>
              <a:t>nigra</a:t>
            </a:r>
            <a:r>
              <a:rPr lang="en-US" dirty="0"/>
              <a:t> and locus coeruleus.</a:t>
            </a:r>
            <a:endParaRPr b="1" dirty="0"/>
          </a:p>
        </p:txBody>
      </p:sp>
      <p:sp>
        <p:nvSpPr>
          <p:cNvPr id="355" name="Google Shape;355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pic>
        <p:nvPicPr>
          <p:cNvPr id="356" name="Google Shape;35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3800" y="3059350"/>
            <a:ext cx="3733800" cy="301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8200" y="2983150"/>
            <a:ext cx="4114800" cy="304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5"/>
          <p:cNvSpPr txBox="1"/>
          <p:nvPr/>
        </p:nvSpPr>
        <p:spPr>
          <a:xfrm>
            <a:off x="1608083" y="6259750"/>
            <a:ext cx="3620767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Normal substantia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nigra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45"/>
          <p:cNvSpPr txBox="1"/>
          <p:nvPr/>
        </p:nvSpPr>
        <p:spPr>
          <a:xfrm>
            <a:off x="6607650" y="6183550"/>
            <a:ext cx="474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Depigmented substantia nigra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45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8" y="0"/>
            <a:ext cx="1215694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6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Morphology</a:t>
            </a:r>
            <a:endParaRPr/>
          </a:p>
        </p:txBody>
      </p:sp>
      <p:sp>
        <p:nvSpPr>
          <p:cNvPr id="366" name="Google Shape;366;p46"/>
          <p:cNvSpPr txBox="1">
            <a:spLocks noGrp="1"/>
          </p:cNvSpPr>
          <p:nvPr>
            <p:ph type="body" idx="1"/>
          </p:nvPr>
        </p:nvSpPr>
        <p:spPr>
          <a:xfrm>
            <a:off x="838200" y="1462225"/>
            <a:ext cx="7605900" cy="3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Microscopy:</a:t>
            </a:r>
            <a:endParaRPr b="1"/>
          </a:p>
          <a:p>
            <a:pPr marL="457200" lvl="0" indent="-3937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Presence of Lewy bodies:</a:t>
            </a:r>
            <a:endParaRPr/>
          </a:p>
          <a:p>
            <a:pPr marL="914400" lvl="1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These are single or multiple, round to elongated, intracytoplasmic, eosinophilic inclusions.</a:t>
            </a:r>
            <a:endParaRPr sz="2600"/>
          </a:p>
          <a:p>
            <a:pPr marL="914400" lvl="1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They often have a dense core surrounded by a pale halo.</a:t>
            </a:r>
            <a:endParaRPr sz="2600" b="1"/>
          </a:p>
        </p:txBody>
      </p:sp>
      <p:sp>
        <p:nvSpPr>
          <p:cNvPr id="367" name="Google Shape;36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368" name="Google Shape;368;p46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3950" y="1915825"/>
            <a:ext cx="3443287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6"/>
          <p:cNvSpPr txBox="1"/>
          <p:nvPr/>
        </p:nvSpPr>
        <p:spPr>
          <a:xfrm>
            <a:off x="8596350" y="5116225"/>
            <a:ext cx="3200400" cy="7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Lewy body in a neuron from the substantia nigra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7"/>
          <p:cNvSpPr txBox="1">
            <a:spLocks noGrp="1"/>
          </p:cNvSpPr>
          <p:nvPr>
            <p:ph type="title"/>
          </p:nvPr>
        </p:nvSpPr>
        <p:spPr>
          <a:xfrm>
            <a:off x="6858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Prevention And Treatment</a:t>
            </a:r>
            <a:endParaRPr/>
          </a:p>
        </p:txBody>
      </p:sp>
      <p:sp>
        <p:nvSpPr>
          <p:cNvPr id="376" name="Google Shape;37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377" name="Google Shape;377;p47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INTEGRATION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47"/>
          <p:cNvSpPr/>
          <p:nvPr/>
        </p:nvSpPr>
        <p:spPr>
          <a:xfrm>
            <a:off x="712300" y="1462225"/>
            <a:ext cx="10515600" cy="19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Treatment:</a:t>
            </a:r>
            <a:endParaRPr sz="2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Levodopa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 transplantation of grafted dopaminergic neurons</a:t>
            </a:r>
            <a:endParaRPr sz="2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47" descr="http://www.buzzle.com/img/articleImages/598382-58027-1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00" y="3581400"/>
            <a:ext cx="3505200" cy="32766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380" name="Google Shape;380;p47" descr="https://s-media-cache-ak0.pinimg.com/236x/05/e3/73/05e373f0f9c2c02e2289072975db4024.jpg"/>
          <p:cNvPicPr preferRelativeResize="0"/>
          <p:nvPr/>
        </p:nvPicPr>
        <p:blipFill rotWithShape="1">
          <a:blip r:embed="rId4">
            <a:alphaModFix/>
          </a:blip>
          <a:srcRect b="22001"/>
          <a:stretch/>
        </p:blipFill>
        <p:spPr>
          <a:xfrm>
            <a:off x="1524000" y="3581400"/>
            <a:ext cx="5410200" cy="32766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8"/>
          <p:cNvSpPr txBox="1">
            <a:spLocks noGrp="1"/>
          </p:cNvSpPr>
          <p:nvPr>
            <p:ph type="title"/>
          </p:nvPr>
        </p:nvSpPr>
        <p:spPr>
          <a:xfrm>
            <a:off x="762000" y="136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386" name="Google Shape;386;p48"/>
          <p:cNvSpPr txBox="1">
            <a:spLocks noGrp="1"/>
          </p:cNvSpPr>
          <p:nvPr>
            <p:ph type="sldNum" idx="12"/>
          </p:nvPr>
        </p:nvSpPr>
        <p:spPr>
          <a:xfrm>
            <a:off x="8610600" y="62801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387" name="Google Shape;387;p48"/>
          <p:cNvSpPr txBox="1"/>
          <p:nvPr/>
        </p:nvSpPr>
        <p:spPr>
          <a:xfrm>
            <a:off x="228600" y="1219200"/>
            <a:ext cx="3955800" cy="538800"/>
          </a:xfrm>
          <a:prstGeom prst="rect">
            <a:avLst/>
          </a:prstGeom>
          <a:solidFill>
            <a:srgbClr val="EEF4E8"/>
          </a:solidFill>
          <a:ln w="9525" cap="flat" cmpd="sng">
            <a:solidFill>
              <a:srgbClr val="EEF4E8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 sclerosis</a:t>
            </a:r>
            <a:endParaRPr sz="2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48"/>
          <p:cNvSpPr txBox="1"/>
          <p:nvPr/>
        </p:nvSpPr>
        <p:spPr>
          <a:xfrm>
            <a:off x="228600" y="1828800"/>
            <a:ext cx="3955800" cy="4495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Sclerosis: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an autoimmune disorder characterized by disseminated sclerotic plaques and destruction of myelin (demyelination) throughout the CNS.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Sclerosis causes: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Blurred vision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Tinnitus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Muscle weakness</a:t>
            </a:r>
            <a:endParaRPr sz="2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48"/>
          <p:cNvSpPr txBox="1"/>
          <p:nvPr/>
        </p:nvSpPr>
        <p:spPr>
          <a:xfrm>
            <a:off x="7994350" y="1219200"/>
            <a:ext cx="4197600" cy="538800"/>
          </a:xfrm>
          <a:prstGeom prst="rect">
            <a:avLst/>
          </a:prstGeom>
          <a:solidFill>
            <a:srgbClr val="EEF4E8"/>
          </a:solidFill>
          <a:ln w="9525" cap="flat" cmpd="sng">
            <a:solidFill>
              <a:srgbClr val="EEF4E8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Parkinson’s disease</a:t>
            </a:r>
            <a:endParaRPr sz="2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48"/>
          <p:cNvSpPr txBox="1"/>
          <p:nvPr/>
        </p:nvSpPr>
        <p:spPr>
          <a:xfrm>
            <a:off x="7918150" y="1828800"/>
            <a:ext cx="4273800" cy="4495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This is due to the death of dopamine-generating cells in the substantia nigra (midbrain).</a:t>
            </a:r>
            <a:endParaRPr sz="2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Parkinson’s causes:</a:t>
            </a:r>
            <a:endParaRPr sz="2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</a:pPr>
            <a:r>
              <a:rPr lang="en-US" sz="2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Tremors</a:t>
            </a:r>
            <a:endParaRPr sz="2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</a:pPr>
            <a:r>
              <a:rPr lang="en-US" sz="2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Rigidity</a:t>
            </a:r>
            <a:endParaRPr sz="2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</a:pPr>
            <a:r>
              <a:rPr lang="en-US" sz="2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Difficulty with walking</a:t>
            </a:r>
            <a:endParaRPr sz="2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48"/>
          <p:cNvSpPr txBox="1"/>
          <p:nvPr/>
        </p:nvSpPr>
        <p:spPr>
          <a:xfrm>
            <a:off x="4260550" y="1828800"/>
            <a:ext cx="3657600" cy="4495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There is severe cortical dysfunction due to excessive amyloid deposits in the brain.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Alzheimer's causes: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Memory problems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Difficulty with thinking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Changes in behavior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48"/>
          <p:cNvSpPr txBox="1"/>
          <p:nvPr/>
        </p:nvSpPr>
        <p:spPr>
          <a:xfrm>
            <a:off x="4412950" y="1219200"/>
            <a:ext cx="3399000" cy="538800"/>
          </a:xfrm>
          <a:prstGeom prst="rect">
            <a:avLst/>
          </a:prstGeom>
          <a:solidFill>
            <a:srgbClr val="EEF4E8"/>
          </a:solidFill>
          <a:ln w="9525" cap="flat" cmpd="sng">
            <a:solidFill>
              <a:srgbClr val="EEF4E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Alzheimer disease</a:t>
            </a:r>
            <a:endParaRPr sz="1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64968-B129-436C-A479-CBD017383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Medicine Role in Neurodegenerative Disease</a:t>
            </a:r>
            <a:br>
              <a:rPr lang="en-US" dirty="0"/>
            </a:br>
            <a:endParaRPr lang="en-P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15461-E82E-4AE6-A4AD-E843D88D12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Early Detection &amp; Diagnosis:</a:t>
            </a:r>
            <a:r>
              <a:rPr lang="en-US" dirty="0"/>
              <a:t> Identify early symptoms like </a:t>
            </a:r>
            <a:r>
              <a:rPr lang="en-US" b="1" dirty="0"/>
              <a:t>tremors, bradykinesia,</a:t>
            </a:r>
            <a:r>
              <a:rPr lang="en-US" dirty="0"/>
              <a:t> and </a:t>
            </a:r>
            <a:r>
              <a:rPr lang="en-US" b="1" dirty="0"/>
              <a:t>rigidity</a:t>
            </a:r>
            <a:r>
              <a:rPr lang="en-US" dirty="0"/>
              <a:t> for timely referral and management.</a:t>
            </a:r>
          </a:p>
          <a:p>
            <a:r>
              <a:rPr lang="en-US" b="1" dirty="0"/>
              <a:t>Medication Management:</a:t>
            </a:r>
            <a:r>
              <a:rPr lang="en-US" dirty="0"/>
              <a:t> Monitor response to </a:t>
            </a:r>
            <a:r>
              <a:rPr lang="en-US" b="1" dirty="0"/>
              <a:t>levodopa, dopamine agonists,</a:t>
            </a:r>
            <a:r>
              <a:rPr lang="en-US" dirty="0"/>
              <a:t> and adjust treatment to minimize side effects.</a:t>
            </a:r>
          </a:p>
          <a:p>
            <a:r>
              <a:rPr lang="en-US" b="1" dirty="0"/>
              <a:t>Multidisciplinary Coordination:</a:t>
            </a:r>
            <a:r>
              <a:rPr lang="en-US" dirty="0"/>
              <a:t> Collaborate with </a:t>
            </a:r>
            <a:r>
              <a:rPr lang="en-US" b="1" dirty="0"/>
              <a:t>neurologists, physiotherapists, speech therapists,</a:t>
            </a:r>
            <a:r>
              <a:rPr lang="en-US" dirty="0"/>
              <a:t> and mental health professionals.</a:t>
            </a:r>
          </a:p>
          <a:p>
            <a:r>
              <a:rPr lang="en-US" b="1" dirty="0"/>
              <a:t>Patient &amp; Caregiver Support:</a:t>
            </a:r>
            <a:r>
              <a:rPr lang="en-US" dirty="0"/>
              <a:t> Make the patient independent for his daily routine work as much as possible . Provide </a:t>
            </a:r>
            <a:r>
              <a:rPr lang="en-US" b="1" dirty="0"/>
              <a:t>education, lifestyle guidance, fall prevention,</a:t>
            </a:r>
            <a:r>
              <a:rPr lang="en-US" dirty="0"/>
              <a:t> and emotional support for patients and families</a:t>
            </a:r>
          </a:p>
          <a:p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B270B-29AE-45AE-9674-754B985310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  <p:sp>
        <p:nvSpPr>
          <p:cNvPr id="5" name="Google Shape;377;p47">
            <a:extLst>
              <a:ext uri="{FF2B5EF4-FFF2-40B4-BE49-F238E27FC236}">
                <a16:creationId xmlns:a16="http://schemas.microsoft.com/office/drawing/2014/main" id="{DEDCBF32-41A3-46C7-A0A1-5A6810382845}"/>
              </a:ext>
            </a:extLst>
          </p:cNvPr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SPIRAL INTEGRATION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9294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9"/>
          <p:cNvSpPr txBox="1">
            <a:spLocks noGrp="1"/>
          </p:cNvSpPr>
          <p:nvPr>
            <p:ph type="title"/>
          </p:nvPr>
        </p:nvSpPr>
        <p:spPr>
          <a:xfrm>
            <a:off x="6858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Research</a:t>
            </a:r>
            <a:endParaRPr/>
          </a:p>
        </p:txBody>
      </p:sp>
      <p:sp>
        <p:nvSpPr>
          <p:cNvPr id="398" name="Google Shape;398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pic>
        <p:nvPicPr>
          <p:cNvPr id="399" name="Google Shape;399;p49"/>
          <p:cNvPicPr preferRelativeResize="0"/>
          <p:nvPr/>
        </p:nvPicPr>
        <p:blipFill rotWithShape="1">
          <a:blip r:embed="rId3">
            <a:alphaModFix/>
          </a:blip>
          <a:srcRect l="9006" t="38541" r="35939" b="12498"/>
          <a:stretch/>
        </p:blipFill>
        <p:spPr>
          <a:xfrm>
            <a:off x="2514600" y="2514600"/>
            <a:ext cx="7162799" cy="3581401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9"/>
          <p:cNvSpPr txBox="1"/>
          <p:nvPr/>
        </p:nvSpPr>
        <p:spPr>
          <a:xfrm>
            <a:off x="2590800" y="1981200"/>
            <a:ext cx="6629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6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https://doi.org/10.1016/j.cell.2019.09.001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16663"/>
            <a:ext cx="12192000" cy="36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2050" y="0"/>
            <a:ext cx="2599950" cy="304157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910" y="0"/>
            <a:ext cx="10501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Learning Objectives </a:t>
            </a:r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10896600" cy="3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By the end of this session, the student should be able to:</a:t>
            </a:r>
            <a:endParaRPr/>
          </a:p>
          <a:p>
            <a:pPr marL="457200" lvl="0" indent="-3937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Correlate the clinical features of </a:t>
            </a:r>
            <a:r>
              <a:rPr lang="en-US" b="1"/>
              <a:t>multiple sclerosis</a:t>
            </a:r>
            <a:r>
              <a:rPr lang="en-US"/>
              <a:t> with its pathogenesis and morphological changes.</a:t>
            </a:r>
            <a:endParaRPr/>
          </a:p>
          <a:p>
            <a:pPr marL="457200" lvl="0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List the laboratory diagnostic features of </a:t>
            </a:r>
            <a:r>
              <a:rPr lang="en-US" b="1"/>
              <a:t>multiple sclerosis</a:t>
            </a:r>
            <a:r>
              <a:rPr lang="en-US"/>
              <a:t>.</a:t>
            </a:r>
            <a:endParaRPr/>
          </a:p>
          <a:p>
            <a:pPr marL="457200" lvl="0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Describe the pathogenesis and morphology of </a:t>
            </a:r>
            <a:r>
              <a:rPr lang="en-US" b="1"/>
              <a:t>Alzheimer's disease</a:t>
            </a:r>
            <a:r>
              <a:rPr lang="en-US"/>
              <a:t>.</a:t>
            </a:r>
            <a:endParaRPr/>
          </a:p>
          <a:p>
            <a:pPr marL="457200" lvl="0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Enlist the signs and symptoms of </a:t>
            </a:r>
            <a:r>
              <a:rPr lang="en-US" b="1"/>
              <a:t>Parkinson's disease</a:t>
            </a:r>
            <a:r>
              <a:rPr lang="en-US"/>
              <a:t> and correlate them with its pathogenesis and morphology.</a:t>
            </a:r>
            <a:endParaRPr b="1"/>
          </a:p>
        </p:txBody>
      </p:sp>
      <p:sp>
        <p:nvSpPr>
          <p:cNvPr id="117" name="Google Shape;117;p17"/>
          <p:cNvSpPr txBox="1"/>
          <p:nvPr/>
        </p:nvSpPr>
        <p:spPr>
          <a:xfrm>
            <a:off x="838200" y="5252484"/>
            <a:ext cx="10515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Resources: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Robbins &amp; Cotran Pathologic Basis Of Disease 10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Edition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Neuron &amp;  Cells Of Nervous System</a:t>
            </a:r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838200" y="1538425"/>
            <a:ext cx="7306800" cy="48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Parts of Neuron: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AutoNum type="arabicPeriod"/>
            </a:pPr>
            <a:r>
              <a:rPr lang="en-US" b="1"/>
              <a:t>Dendrites</a:t>
            </a:r>
            <a:r>
              <a:rPr lang="en-US"/>
              <a:t>: Extensions of a nerve cell that propagate the electrochemical stimulation.</a:t>
            </a:r>
            <a:br>
              <a:rPr lang="en-US"/>
            </a:b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b="1"/>
              <a:t>Axons</a:t>
            </a:r>
            <a:r>
              <a:rPr lang="en-US"/>
              <a:t>: Tightly covered by the myelin sheath, which acts as an insulator for the transmission of electrical impulses.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Cells of Nervous System: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Oligodendrocytes</a:t>
            </a:r>
            <a:r>
              <a:rPr lang="en-US"/>
              <a:t> in the brain.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Schwann cells</a:t>
            </a:r>
            <a:r>
              <a:rPr lang="en-US"/>
              <a:t> in peripheral nerves.</a:t>
            </a:r>
            <a:endParaRPr b="1"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26" name="Google Shape;126;p18" descr="http://users.tamuk.edu/kfjab02/Biology/AnimalPhysiology/B3408%20Systems/systems%20images/neuron.pn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3400" y="1752600"/>
            <a:ext cx="3886200" cy="3352801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27" name="Google Shape;127;p18"/>
          <p:cNvSpPr txBox="1"/>
          <p:nvPr/>
        </p:nvSpPr>
        <p:spPr>
          <a:xfrm flipH="1">
            <a:off x="9221250" y="199575"/>
            <a:ext cx="2743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ANATOMY 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PHYSIOLOGY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/>
          <p:nvPr/>
        </p:nvSpPr>
        <p:spPr>
          <a:xfrm>
            <a:off x="909350" y="1451325"/>
            <a:ext cx="9909600" cy="4514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Primary Diseases Of Myelin</a:t>
            </a:r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35" name="Google Shape;135;p19"/>
          <p:cNvSpPr txBox="1"/>
          <p:nvPr/>
        </p:nvSpPr>
        <p:spPr>
          <a:xfrm>
            <a:off x="8711125" y="51425"/>
            <a:ext cx="3176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1447800" y="1524000"/>
            <a:ext cx="4572000" cy="144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34474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Group 1</a:t>
            </a:r>
            <a:endParaRPr sz="2300" b="1" i="0" u="none" strike="noStrike" cap="none">
              <a:solidFill>
                <a:srgbClr val="40404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34474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Demyelinating Diseases</a:t>
            </a:r>
            <a:endParaRPr sz="2300" b="1" i="0" u="none" strike="noStrike" cap="none">
              <a:solidFill>
                <a:srgbClr val="40404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1371600" y="2982912"/>
            <a:ext cx="50292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1440"/>
              <a:buFont typeface="Calibri"/>
              <a:buAutoNum type="arabicPeriod"/>
            </a:pPr>
            <a:r>
              <a:rPr lang="en-US" sz="18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Multiple sclerosis </a:t>
            </a:r>
            <a:endParaRPr sz="2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(immune-mediated injury)</a:t>
            </a:r>
            <a:endParaRPr sz="2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2. Multifocal leukoencephalopathy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(viral infection of Oligodendrocytes)</a:t>
            </a:r>
            <a:endParaRPr sz="2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3. Drugs 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and other toxic agents</a:t>
            </a:r>
            <a:endParaRPr sz="1800" b="1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576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6477000" y="1524000"/>
            <a:ext cx="4267200" cy="144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34474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Group 2</a:t>
            </a:r>
            <a:endParaRPr sz="2300" b="1" i="0" u="none" strike="noStrike" cap="none">
              <a:solidFill>
                <a:srgbClr val="40404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34474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Dysmyelinating Diseases </a:t>
            </a:r>
            <a:endParaRPr sz="2300" b="1" i="0" u="none" strike="noStrike" cap="none">
              <a:solidFill>
                <a:srgbClr val="40404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6705600" y="2982912"/>
            <a:ext cx="38100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Leukodystrophy: 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It is associated with mutations that disrupt the function of proteins required for the formation of normal myelin sheath</a:t>
            </a:r>
            <a:endParaRPr sz="1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Google Shape;140;p19"/>
          <p:cNvCxnSpPr/>
          <p:nvPr/>
        </p:nvCxnSpPr>
        <p:spPr>
          <a:xfrm>
            <a:off x="6504100" y="1467050"/>
            <a:ext cx="0" cy="449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52" name="Google Shape;152;p21"/>
          <p:cNvSpPr txBox="1"/>
          <p:nvPr/>
        </p:nvSpPr>
        <p:spPr>
          <a:xfrm>
            <a:off x="8711125" y="51425"/>
            <a:ext cx="317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INTEGRATION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1" descr="Multiple sclerosis or MS. autoimmune disease. the nerves of the brain and spinal cord are damaged by o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3463" y="993300"/>
            <a:ext cx="9465075" cy="586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59" name="Google Shape;159;p22"/>
          <p:cNvSpPr txBox="1"/>
          <p:nvPr/>
        </p:nvSpPr>
        <p:spPr>
          <a:xfrm>
            <a:off x="8711125" y="51425"/>
            <a:ext cx="31761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2" descr="Multiple sclerosis MRI - wikido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5591" y="554025"/>
            <a:ext cx="5588484" cy="5935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 descr="Link? Celiac Disease and Amyotrophic Lateral Sclerosis (ALS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125" y="559476"/>
            <a:ext cx="5994466" cy="593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1146</Words>
  <Application>Microsoft Office PowerPoint</Application>
  <PresentationFormat>Widescreen</PresentationFormat>
  <Paragraphs>236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Learning Objectives </vt:lpstr>
      <vt:lpstr>Neuron &amp;  Cells Of Nervous System</vt:lpstr>
      <vt:lpstr>Primary Diseases Of Myelin</vt:lpstr>
      <vt:lpstr>PowerPoint Presentation</vt:lpstr>
      <vt:lpstr>PowerPoint Presentation</vt:lpstr>
      <vt:lpstr>Multiple Sclerosis</vt:lpstr>
      <vt:lpstr>Multiple Sclerosis Epidemiology </vt:lpstr>
      <vt:lpstr>PowerPoint Presentation</vt:lpstr>
      <vt:lpstr>Pathogenesis</vt:lpstr>
      <vt:lpstr>Morphology</vt:lpstr>
      <vt:lpstr>Morphology</vt:lpstr>
      <vt:lpstr>Diagnosis of MS</vt:lpstr>
      <vt:lpstr>Overview of Degenerative Diseases of the CNS</vt:lpstr>
      <vt:lpstr>1. Alzheimer's Disease</vt:lpstr>
      <vt:lpstr>Alzheimer’s Disease</vt:lpstr>
      <vt:lpstr>Prevalence</vt:lpstr>
      <vt:lpstr>Pathogenesis</vt:lpstr>
      <vt:lpstr>PowerPoint Presentation</vt:lpstr>
      <vt:lpstr>Morphology</vt:lpstr>
      <vt:lpstr>PowerPoint Presentation</vt:lpstr>
      <vt:lpstr>Diagnosis</vt:lpstr>
      <vt:lpstr>2- Parkinson’s Disease</vt:lpstr>
      <vt:lpstr>Parkinson’s Disease</vt:lpstr>
      <vt:lpstr>Sign And  Symptoms (PD)</vt:lpstr>
      <vt:lpstr>Morphology</vt:lpstr>
      <vt:lpstr>Morphology</vt:lpstr>
      <vt:lpstr>Prevention And Treatment</vt:lpstr>
      <vt:lpstr>Summary</vt:lpstr>
      <vt:lpstr>Family Medicine Role in Neurodegenerative Disease </vt:lpstr>
      <vt:lpstr>Research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mz</cp:lastModifiedBy>
  <cp:revision>2</cp:revision>
  <dcterms:modified xsi:type="dcterms:W3CDTF">2025-03-05T02:06:28Z</dcterms:modified>
</cp:coreProperties>
</file>