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3" r:id="rId36"/>
    <p:sldId id="292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rlito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9604a682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d9604a6822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2d9604a6822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d9604a682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2d9604a6822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2d9604a6822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9604a682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2d9604a6822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2d9604a6822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d9604a682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2d9604a6822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2d9604a6822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9604a682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d9604a6822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2d9604a6822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d9604a6822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d9604a6822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2d9604a6822_0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d9604a6822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2d9604a6822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2d9604a6822_0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d9604a6822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2d9604a6822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2d9604a6822_0_1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d9604a682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2d9604a6822_0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2d9604a6822_0_1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d9604a6822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2d9604a6822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2d9604a6822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d9604a6822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d9604a6822_0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2d9604a6822_0_1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d9604a6822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2d9604a6822_0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2d9604a6822_0_1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d9604a6822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2d9604a6822_0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2d9604a6822_0_2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d9604a6822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2d9604a6822_0_2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2d9604a6822_0_2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d9604a6822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2d9604a6822_0_2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2d9604a6822_0_2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d9604a6822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2d9604a6822_0_2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g2d9604a6822_0_2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d9604a6822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g2d9604a6822_0_2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g2d9604a6822_0_2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d9604a6822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2d9604a6822_0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g2d9604a6822_0_2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d9604a6822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g2d9604a6822_0_2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g2d9604a6822_0_2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d9604a6822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2d9604a6822_0_2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g2d9604a6822_0_2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d9604a6822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2d9604a6822_0_3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g2d9604a6822_0_3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d9604a6822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2d9604a6822_0_3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g2d9604a6822_0_3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d9604a6822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2d9604a6822_0_3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g2d9604a6822_0_3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d9604a6822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g2d9604a6822_0_3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g2d9604a6822_0_3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d9604a6822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g2d9604a6822_0_3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g2d9604a6822_0_3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d9604a682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2d9604a6822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2d9604a6822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9604a682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2d9604a6822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2d9604a6822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14585" y="1526489"/>
            <a:ext cx="10762800" cy="4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None/>
              <a:defRPr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b="0" i="0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Reflux Esophagitis/GERD</a:t>
            </a:r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9245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Normally, the distal esophagus is lined by </a:t>
            </a:r>
            <a:r>
              <a:rPr lang="en-US" sz="2600" b="1"/>
              <a:t>stratified squamous mucosa</a:t>
            </a:r>
            <a:r>
              <a:rPr lang="en-US" sz="2600"/>
              <a:t>.</a:t>
            </a:r>
            <a:endParaRPr sz="2600" b="1"/>
          </a:p>
        </p:txBody>
      </p:sp>
      <p:sp>
        <p:nvSpPr>
          <p:cNvPr id="173" name="Google Shape;173;p24"/>
          <p:cNvSpPr txBox="1"/>
          <p:nvPr/>
        </p:nvSpPr>
        <p:spPr>
          <a:xfrm>
            <a:off x="9773175" y="2856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 INTEGRATION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450" y="2286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81" name="Google Shape;181;p25"/>
          <p:cNvSpPr txBox="1"/>
          <p:nvPr/>
        </p:nvSpPr>
        <p:spPr>
          <a:xfrm>
            <a:off x="9773175" y="2856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5" descr="gerd-asthma-30-63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54100" y="-18600"/>
            <a:ext cx="9184200" cy="68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Factors Contributing to Reflux:</a:t>
            </a:r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9245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b="1"/>
              <a:t>Alcohol</a:t>
            </a:r>
            <a:endParaRPr b="1"/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/>
              <a:t>Tobacco</a:t>
            </a:r>
            <a:endParaRPr b="1"/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/>
              <a:t>Obesity</a:t>
            </a:r>
            <a:endParaRPr b="1"/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/>
              <a:t>Pregnancy</a:t>
            </a:r>
            <a:endParaRPr b="1"/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/>
              <a:t>Hiatal hernia</a:t>
            </a:r>
            <a:endParaRPr b="1"/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/>
              <a:t>Delayed gastric emptying</a:t>
            </a:r>
            <a:endParaRPr/>
          </a:p>
        </p:txBody>
      </p:sp>
      <p:sp>
        <p:nvSpPr>
          <p:cNvPr id="191" name="Google Shape;191;p26"/>
          <p:cNvSpPr txBox="1"/>
          <p:nvPr/>
        </p:nvSpPr>
        <p:spPr>
          <a:xfrm>
            <a:off x="9347625" y="285650"/>
            <a:ext cx="26157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 INTEGRATION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6" descr="gerd-caus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750" y="1513175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Gastroesophageal Reflux and Its Effects</a:t>
            </a:r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71022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b="1"/>
              <a:t>Prolonged and persistent gastroesophageal reflux</a:t>
            </a:r>
            <a:r>
              <a:rPr lang="en-US"/>
              <a:t> first causes </a:t>
            </a:r>
            <a:r>
              <a:rPr lang="en-US" b="1"/>
              <a:t>inflammation</a:t>
            </a:r>
            <a:r>
              <a:rPr lang="en-US"/>
              <a:t> and then </a:t>
            </a:r>
            <a:r>
              <a:rPr lang="en-US" b="1"/>
              <a:t>metaplasia</a:t>
            </a:r>
            <a:r>
              <a:rPr lang="en-US"/>
              <a:t> (columnar metaplasia).</a:t>
            </a:r>
            <a:endParaRPr b="1"/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 l="38296" r="21037"/>
          <a:stretch/>
        </p:blipFill>
        <p:spPr>
          <a:xfrm>
            <a:off x="8021825" y="1294025"/>
            <a:ext cx="2998650" cy="5503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1;p25">
            <a:extLst>
              <a:ext uri="{FF2B5EF4-FFF2-40B4-BE49-F238E27FC236}">
                <a16:creationId xmlns:a16="http://schemas.microsoft.com/office/drawing/2014/main" id="{5F713C94-54CD-4C72-8DA4-D34B592FFAFC}"/>
              </a:ext>
            </a:extLst>
          </p:cNvPr>
          <p:cNvSpPr txBox="1"/>
          <p:nvPr/>
        </p:nvSpPr>
        <p:spPr>
          <a:xfrm>
            <a:off x="9773175" y="2856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Gastroesophageal Reflux and Its Effects</a:t>
            </a:r>
            <a:endParaRPr/>
          </a:p>
        </p:txBody>
      </p:sp>
      <p:sp>
        <p:nvSpPr>
          <p:cNvPr id="210" name="Google Shape;210;p28"/>
          <p:cNvSpPr txBox="1"/>
          <p:nvPr/>
        </p:nvSpPr>
        <p:spPr>
          <a:xfrm>
            <a:off x="9773175" y="2856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89951" y="1551100"/>
            <a:ext cx="8612100" cy="53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Barrett Esophagus</a:t>
            </a:r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58674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Definition</a:t>
            </a:r>
            <a:r>
              <a:rPr lang="en-US" dirty="0"/>
              <a:t>: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Replacement of the normal distal stratified squamous mucosa by metaplastic </a:t>
            </a:r>
            <a:r>
              <a:rPr lang="en-US" b="1" dirty="0"/>
              <a:t>columnar epithelium</a:t>
            </a:r>
            <a:r>
              <a:rPr lang="en-US" dirty="0"/>
              <a:t> containing </a:t>
            </a:r>
            <a:r>
              <a:rPr lang="en-US" b="1" dirty="0"/>
              <a:t>goblet cells</a:t>
            </a:r>
            <a:r>
              <a:rPr lang="en-US" dirty="0"/>
              <a:t> (intestinal metaplasia).</a:t>
            </a:r>
          </a:p>
          <a:p>
            <a:pPr marL="63500" indent="0">
              <a:lnSpc>
                <a:spcPct val="115000"/>
              </a:lnSpc>
              <a:spcBef>
                <a:spcPts val="1200"/>
              </a:spcBef>
              <a:buSzPts val="2600"/>
              <a:buNone/>
            </a:pPr>
            <a:r>
              <a:rPr lang="en-US" dirty="0"/>
              <a:t>Pathogenesis </a:t>
            </a:r>
          </a:p>
          <a:p>
            <a:pPr indent="-393700">
              <a:lnSpc>
                <a:spcPct val="115000"/>
              </a:lnSpc>
              <a:spcBef>
                <a:spcPts val="1200"/>
              </a:spcBef>
              <a:buSzPts val="2600"/>
            </a:pPr>
            <a:r>
              <a:rPr lang="en-US" dirty="0"/>
              <a:t>It is usually a complication of </a:t>
            </a:r>
            <a:r>
              <a:rPr lang="en-US" b="1" dirty="0"/>
              <a:t>long-standing gastroesophageal reflux disease (GERD)</a:t>
            </a:r>
            <a:r>
              <a:rPr lang="en-US" dirty="0"/>
              <a:t>.</a:t>
            </a:r>
            <a:endParaRPr lang="en-US"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endParaRPr lang="en-US" b="1" dirty="0"/>
          </a:p>
        </p:txBody>
      </p:sp>
      <p:sp>
        <p:nvSpPr>
          <p:cNvPr id="220" name="Google Shape;220;p29"/>
          <p:cNvSpPr txBox="1"/>
          <p:nvPr/>
        </p:nvSpPr>
        <p:spPr>
          <a:xfrm>
            <a:off x="9773175" y="2856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230;p30">
            <a:extLst>
              <a:ext uri="{FF2B5EF4-FFF2-40B4-BE49-F238E27FC236}">
                <a16:creationId xmlns:a16="http://schemas.microsoft.com/office/drawing/2014/main" id="{E3491FDD-EF9C-4832-97C7-9707160553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300" y="1972864"/>
            <a:ext cx="5638800" cy="4101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Barrett Esophagus</a:t>
            </a:r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942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More common in males</a:t>
            </a:r>
            <a:r>
              <a:rPr lang="en-US"/>
              <a:t> (4:1) and in </a:t>
            </a:r>
            <a:r>
              <a:rPr lang="en-US" b="1"/>
              <a:t>white races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On </a:t>
            </a:r>
            <a:r>
              <a:rPr lang="en-US" b="1"/>
              <a:t>endoscopy</a:t>
            </a:r>
            <a:r>
              <a:rPr lang="en-US"/>
              <a:t>, it is seen as one or several </a:t>
            </a:r>
            <a:r>
              <a:rPr lang="en-US" b="1"/>
              <a:t>tongues</a:t>
            </a:r>
            <a:r>
              <a:rPr lang="en-US"/>
              <a:t> or </a:t>
            </a:r>
            <a:r>
              <a:rPr lang="en-US" b="1"/>
              <a:t>patches of red velvety mucosa</a:t>
            </a:r>
            <a:r>
              <a:rPr lang="en-US"/>
              <a:t> extending upward from the </a:t>
            </a:r>
            <a:r>
              <a:rPr lang="en-US" b="1"/>
              <a:t>gastroesophageal junction</a:t>
            </a:r>
            <a:r>
              <a:rPr lang="en-US"/>
              <a:t>.</a:t>
            </a:r>
            <a:endParaRPr/>
          </a:p>
        </p:txBody>
      </p:sp>
      <p:sp>
        <p:nvSpPr>
          <p:cNvPr id="239" name="Google Shape;239;p31"/>
          <p:cNvSpPr txBox="1"/>
          <p:nvPr/>
        </p:nvSpPr>
        <p:spPr>
          <a:xfrm>
            <a:off x="9773175" y="2856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 INTEGRATION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1" descr="Esophagitis-696x36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6300" y="3352800"/>
            <a:ext cx="6857999" cy="3280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Microscopy</a:t>
            </a:r>
            <a:endParaRPr/>
          </a:p>
        </p:txBody>
      </p:sp>
      <p:sp>
        <p:nvSpPr>
          <p:cNvPr id="248" name="Google Shape;248;p32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942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The </a:t>
            </a:r>
            <a:r>
              <a:rPr lang="en-US" b="1"/>
              <a:t>esophageal squamous mucosa</a:t>
            </a:r>
            <a:r>
              <a:rPr lang="en-US"/>
              <a:t> is replaced by </a:t>
            </a:r>
            <a:r>
              <a:rPr lang="en-US" b="1"/>
              <a:t>metaplastic columnar epithelium</a:t>
            </a:r>
            <a:r>
              <a:rPr lang="en-US"/>
              <a:t> with </a:t>
            </a:r>
            <a:r>
              <a:rPr lang="en-US" b="1"/>
              <a:t>goblet cells</a:t>
            </a:r>
            <a:r>
              <a:rPr lang="en-US"/>
              <a:t>.</a:t>
            </a:r>
            <a:endParaRPr b="1"/>
          </a:p>
        </p:txBody>
      </p:sp>
      <p:sp>
        <p:nvSpPr>
          <p:cNvPr id="250" name="Google Shape;250;p32"/>
          <p:cNvSpPr txBox="1"/>
          <p:nvPr/>
        </p:nvSpPr>
        <p:spPr>
          <a:xfrm>
            <a:off x="9468375" y="5754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32" descr="Image result for barrett's esophagus vs normal esophag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0150" y="2558275"/>
            <a:ext cx="8691700" cy="42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79800" y="2471750"/>
            <a:ext cx="7832400" cy="435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59" name="Google Shape;25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Microscopy</a:t>
            </a:r>
            <a:endParaRPr/>
          </a:p>
        </p:txBody>
      </p:sp>
      <p:sp>
        <p:nvSpPr>
          <p:cNvPr id="260" name="Google Shape;260;p3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942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The </a:t>
            </a:r>
            <a:r>
              <a:rPr lang="en-US" b="1"/>
              <a:t>esophageal squamous mucosa</a:t>
            </a:r>
            <a:r>
              <a:rPr lang="en-US"/>
              <a:t> is replaced by </a:t>
            </a:r>
            <a:r>
              <a:rPr lang="en-US" b="1"/>
              <a:t>metaplastic columnar epithelium</a:t>
            </a:r>
            <a:r>
              <a:rPr lang="en-US"/>
              <a:t> with </a:t>
            </a:r>
            <a:r>
              <a:rPr lang="en-US" b="1"/>
              <a:t>goblet cells</a:t>
            </a:r>
            <a:r>
              <a:rPr lang="en-US"/>
              <a:t>.</a:t>
            </a:r>
            <a:endParaRPr b="1"/>
          </a:p>
        </p:txBody>
      </p:sp>
      <p:sp>
        <p:nvSpPr>
          <p:cNvPr id="261" name="Google Shape;261;p33"/>
          <p:cNvSpPr txBox="1"/>
          <p:nvPr/>
        </p:nvSpPr>
        <p:spPr>
          <a:xfrm>
            <a:off x="9468375" y="3468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68" name="Google Shape;268;p34"/>
          <p:cNvSpPr txBox="1"/>
          <p:nvPr/>
        </p:nvSpPr>
        <p:spPr>
          <a:xfrm>
            <a:off x="9468375" y="3468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34"/>
          <p:cNvPicPr preferRelativeResize="0"/>
          <p:nvPr/>
        </p:nvPicPr>
        <p:blipFill rotWithShape="1">
          <a:blip r:embed="rId3">
            <a:alphaModFix/>
          </a:blip>
          <a:srcRect l="18742" t="4164" r="18592" b="8338"/>
          <a:stretch/>
        </p:blipFill>
        <p:spPr>
          <a:xfrm>
            <a:off x="152400" y="108963"/>
            <a:ext cx="8458200" cy="6640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 descr="Related image"/>
          <p:cNvPicPr preferRelativeResize="0"/>
          <p:nvPr/>
        </p:nvPicPr>
        <p:blipFill rotWithShape="1">
          <a:blip r:embed="rId3">
            <a:alphaModFix/>
          </a:blip>
          <a:srcRect t="14704"/>
          <a:stretch/>
        </p:blipFill>
        <p:spPr>
          <a:xfrm>
            <a:off x="-104000" y="1692150"/>
            <a:ext cx="7182525" cy="50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4378325" y="-3208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Neoplastic Lesions of Esophagus</a:t>
            </a:r>
            <a:endParaRPr sz="6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4302125" y="2593700"/>
            <a:ext cx="91440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GASTROINTESTINAL HEPATOBILIARY 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&amp; PARASITOLOGY II Module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year MBBS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Mudassira Zahid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Professor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Department of Pathology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4">
            <a:alphaModFix/>
          </a:blip>
          <a:srcRect l="30564" t="3559" b="-28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76" name="Google Shape;276;p35"/>
          <p:cNvSpPr txBox="1"/>
          <p:nvPr/>
        </p:nvSpPr>
        <p:spPr>
          <a:xfrm>
            <a:off x="9468375" y="3468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Dysplasia in Barrett Esophagus</a:t>
            </a:r>
            <a:endParaRPr/>
          </a:p>
        </p:txBody>
      </p:sp>
      <p:sp>
        <p:nvSpPr>
          <p:cNvPr id="278" name="Google Shape;278;p35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942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As the lesion progresses, </a:t>
            </a:r>
            <a:r>
              <a:rPr lang="en-US" b="1"/>
              <a:t>dysplasia</a:t>
            </a:r>
            <a:r>
              <a:rPr lang="en-US"/>
              <a:t> may appear in the metaplastic columnar epithelium. This is why close follow-up is advised in </a:t>
            </a:r>
            <a:r>
              <a:rPr lang="en-US" b="1"/>
              <a:t>Barrett esophagus</a:t>
            </a:r>
            <a:r>
              <a:rPr lang="en-US"/>
              <a:t>. If dysplasia appears, surgery or other interventions may be required.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Dysplasia</a:t>
            </a:r>
            <a:r>
              <a:rPr lang="en-US"/>
              <a:t> is graded as: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Low grade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High grade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85" name="Google Shape;285;p36"/>
          <p:cNvSpPr txBox="1"/>
          <p:nvPr/>
        </p:nvSpPr>
        <p:spPr>
          <a:xfrm>
            <a:off x="9468375" y="3468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Malignant Tumors</a:t>
            </a:r>
            <a:endParaRPr/>
          </a:p>
        </p:txBody>
      </p:sp>
      <p:sp>
        <p:nvSpPr>
          <p:cNvPr id="287" name="Google Shape;287;p36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942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Squamous cell carcinoma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Adenocarcinoma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94" name="Google Shape;29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Adenocarcinoma</a:t>
            </a:r>
            <a:endParaRPr/>
          </a:p>
        </p:txBody>
      </p:sp>
      <p:sp>
        <p:nvSpPr>
          <p:cNvPr id="295" name="Google Shape;295;p37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9245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b="1"/>
              <a:t>The only precursor of adenocarcinoma is</a:t>
            </a:r>
            <a:endParaRPr b="1"/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/>
              <a:t>Barrett esophagus</a:t>
            </a:r>
            <a:r>
              <a:rPr lang="en-US"/>
              <a:t>.</a:t>
            </a:r>
            <a:endParaRPr/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It takes many years to develop </a:t>
            </a:r>
            <a:r>
              <a:rPr lang="en-US" b="1"/>
              <a:t>adenocarcinoma</a:t>
            </a:r>
            <a:r>
              <a:rPr lang="en-US"/>
              <a:t> from </a:t>
            </a:r>
            <a:r>
              <a:rPr lang="en-US" b="1"/>
              <a:t>Barrett esophagus</a:t>
            </a:r>
            <a:r>
              <a:rPr lang="en-US"/>
              <a:t>.</a:t>
            </a:r>
            <a:endParaRPr/>
          </a:p>
        </p:txBody>
      </p:sp>
      <p:sp>
        <p:nvSpPr>
          <p:cNvPr id="6" name="Google Shape;285;p36">
            <a:extLst>
              <a:ext uri="{FF2B5EF4-FFF2-40B4-BE49-F238E27FC236}">
                <a16:creationId xmlns:a16="http://schemas.microsoft.com/office/drawing/2014/main" id="{0695FCF3-74FA-4646-AF05-C92C11968C2D}"/>
              </a:ext>
            </a:extLst>
          </p:cNvPr>
          <p:cNvSpPr txBox="1"/>
          <p:nvPr/>
        </p:nvSpPr>
        <p:spPr>
          <a:xfrm>
            <a:off x="9468375" y="3468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5000" y="2379200"/>
            <a:ext cx="9842724" cy="450232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8"/>
          <p:cNvSpPr txBox="1">
            <a:spLocks noGrp="1"/>
          </p:cNvSpPr>
          <p:nvPr>
            <p:ph type="sldNum" idx="12"/>
          </p:nvPr>
        </p:nvSpPr>
        <p:spPr>
          <a:xfrm>
            <a:off x="91440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04" name="Google Shape;304;p38"/>
          <p:cNvSpPr txBox="1"/>
          <p:nvPr/>
        </p:nvSpPr>
        <p:spPr>
          <a:xfrm>
            <a:off x="9468375" y="3468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8"/>
          <p:cNvSpPr txBox="1">
            <a:spLocks noGrp="1"/>
          </p:cNvSpPr>
          <p:nvPr>
            <p:ph type="title"/>
          </p:nvPr>
        </p:nvSpPr>
        <p:spPr>
          <a:xfrm>
            <a:off x="838200" y="2854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Risk of Cancer Progression Based on Dysplasia Grade</a:t>
            </a:r>
            <a:endParaRPr/>
          </a:p>
        </p:txBody>
      </p:sp>
      <p:sp>
        <p:nvSpPr>
          <p:cNvPr id="306" name="Google Shape;306;p38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5942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Degree of dysplasia is a strong predictor for progression to cancer: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Low-grade dysplasia</a:t>
            </a:r>
            <a:r>
              <a:rPr lang="en-US"/>
              <a:t> = 1-2% chance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High-grade dysplasia</a:t>
            </a:r>
            <a:r>
              <a:rPr lang="en-US"/>
              <a:t> = 10% chance</a:t>
            </a:r>
            <a:endParaRPr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13" name="Google Shape;313;p39"/>
          <p:cNvSpPr txBox="1"/>
          <p:nvPr/>
        </p:nvSpPr>
        <p:spPr>
          <a:xfrm>
            <a:off x="9468375" y="3468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Morphology</a:t>
            </a:r>
            <a:endParaRPr/>
          </a:p>
        </p:txBody>
      </p:sp>
      <p:sp>
        <p:nvSpPr>
          <p:cNvPr id="315" name="Google Shape;315;p39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66459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Gross: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Distal 3rd of the esophagus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Flat or raised patches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Later develop into </a:t>
            </a:r>
            <a:r>
              <a:rPr lang="en-US" b="1"/>
              <a:t>large nodular masses</a:t>
            </a:r>
            <a:r>
              <a:rPr lang="en-US"/>
              <a:t> or form </a:t>
            </a:r>
            <a:r>
              <a:rPr lang="en-US" b="1"/>
              <a:t>ulcerative or infiltrative lesions</a:t>
            </a:r>
            <a:endParaRPr b="1"/>
          </a:p>
        </p:txBody>
      </p:sp>
      <p:pic>
        <p:nvPicPr>
          <p:cNvPr id="316" name="Google Shape;31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4025" y="2715683"/>
            <a:ext cx="3352800" cy="4142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23" name="Google Shape;323;p40"/>
          <p:cNvSpPr txBox="1"/>
          <p:nvPr/>
        </p:nvSpPr>
        <p:spPr>
          <a:xfrm>
            <a:off x="9468375" y="3468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Microscopy</a:t>
            </a:r>
            <a:endParaRPr/>
          </a:p>
        </p:txBody>
      </p:sp>
      <p:sp>
        <p:nvSpPr>
          <p:cNvPr id="325" name="Google Shape;325;p40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2639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Neoplastic mucin-producing glands</a:t>
            </a:r>
            <a:r>
              <a:rPr lang="en-US"/>
              <a:t> lined by pleomorphic cells with </a:t>
            </a:r>
            <a:r>
              <a:rPr lang="en-US" b="1"/>
              <a:t>hyperchromatic nuclei</a:t>
            </a:r>
            <a:r>
              <a:rPr lang="en-US"/>
              <a:t> and prominent </a:t>
            </a:r>
            <a:r>
              <a:rPr lang="en-US" b="1"/>
              <a:t>nucleoli</a:t>
            </a:r>
            <a:r>
              <a:rPr lang="en-US"/>
              <a:t>.</a:t>
            </a:r>
            <a:endParaRPr b="1"/>
          </a:p>
        </p:txBody>
      </p:sp>
      <p:pic>
        <p:nvPicPr>
          <p:cNvPr id="326" name="Google Shape;32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900" y="3900475"/>
            <a:ext cx="4572000" cy="295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33" name="Google Shape;333;p41"/>
          <p:cNvSpPr txBox="1"/>
          <p:nvPr/>
        </p:nvSpPr>
        <p:spPr>
          <a:xfrm>
            <a:off x="9144050" y="346850"/>
            <a:ext cx="27432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Squamous Cell Carcinoma of the Esophagus</a:t>
            </a:r>
            <a:endParaRPr/>
          </a:p>
        </p:txBody>
      </p:sp>
      <p:sp>
        <p:nvSpPr>
          <p:cNvPr id="335" name="Google Shape;335;p41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2639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It is the most common malignant tumor of the esophagus.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Risk Factors: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/>
              <a:t>Tobacco and alcohol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b="1"/>
              <a:t>Esophageal disorders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Caustic injury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Achalasia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Plummer-Vinson syndrome</a:t>
            </a:r>
            <a:endParaRPr/>
          </a:p>
        </p:txBody>
      </p:sp>
      <p:pic>
        <p:nvPicPr>
          <p:cNvPr id="336" name="Google Shape;33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2443700"/>
            <a:ext cx="4878750" cy="40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43" name="Google Shape;343;p42"/>
          <p:cNvSpPr txBox="1"/>
          <p:nvPr/>
        </p:nvSpPr>
        <p:spPr>
          <a:xfrm>
            <a:off x="9144050" y="346850"/>
            <a:ext cx="27432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Plummer-Vinson Syndrome</a:t>
            </a:r>
            <a:endParaRPr/>
          </a:p>
        </p:txBody>
      </p:sp>
      <p:sp>
        <p:nvSpPr>
          <p:cNvPr id="345" name="Google Shape;345;p42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2639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Esophageal webs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Anemia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Atrophic glossitis</a:t>
            </a:r>
            <a:endParaRPr b="1"/>
          </a:p>
        </p:txBody>
      </p:sp>
      <p:pic>
        <p:nvPicPr>
          <p:cNvPr id="346" name="Google Shape;34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7636" y="3386575"/>
            <a:ext cx="3979519" cy="296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2"/>
          <p:cNvPicPr preferRelativeResize="0"/>
          <p:nvPr/>
        </p:nvPicPr>
        <p:blipFill rotWithShape="1">
          <a:blip r:embed="rId4">
            <a:alphaModFix/>
          </a:blip>
          <a:srcRect r="7952"/>
          <a:stretch/>
        </p:blipFill>
        <p:spPr>
          <a:xfrm>
            <a:off x="1554837" y="3449075"/>
            <a:ext cx="3491325" cy="28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450" y="3960125"/>
            <a:ext cx="2896275" cy="253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55" name="Google Shape;355;p43"/>
          <p:cNvSpPr txBox="1"/>
          <p:nvPr/>
        </p:nvSpPr>
        <p:spPr>
          <a:xfrm>
            <a:off x="9144050" y="346850"/>
            <a:ext cx="27432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3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149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Risk Factors for Squamous Cell Carcinoma of the Esophagus</a:t>
            </a:r>
            <a:endParaRPr/>
          </a:p>
        </p:txBody>
      </p:sp>
      <p:sp>
        <p:nvSpPr>
          <p:cNvPr id="357" name="Google Shape;357;p4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2639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3. Dietary Factors: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Vitamin A, C, B deficiency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Zinc deficiency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Fungal contamination of food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High content of nitrites/nitrosamines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4. Genetic Factors: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Genetic predisposition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P53 gene mutation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P16 gene mutation</a:t>
            </a:r>
            <a:endParaRPr/>
          </a:p>
        </p:txBody>
      </p:sp>
      <p:pic>
        <p:nvPicPr>
          <p:cNvPr id="358" name="Google Shape;35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0250" y="1690825"/>
            <a:ext cx="2589150" cy="194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65" name="Google Shape;365;p44"/>
          <p:cNvSpPr txBox="1"/>
          <p:nvPr/>
        </p:nvSpPr>
        <p:spPr>
          <a:xfrm>
            <a:off x="9144050" y="346850"/>
            <a:ext cx="27432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1430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Morphology of Squamous Cell Carcinoma of the Esophagus</a:t>
            </a:r>
            <a:endParaRPr/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84393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Gross: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Middle 3rd of the esophagus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Small gray-white plaques</a:t>
            </a:r>
            <a:r>
              <a:rPr lang="en-US"/>
              <a:t> or thickening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Slowly grows into a </a:t>
            </a:r>
            <a:r>
              <a:rPr lang="en-US" b="1"/>
              <a:t>polypoidal exophytic mass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May form </a:t>
            </a:r>
            <a:r>
              <a:rPr lang="en-US" b="1"/>
              <a:t>ulceration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Or may present as a </a:t>
            </a:r>
            <a:r>
              <a:rPr lang="en-US" b="1"/>
              <a:t>diffuse infiltrative tumor</a:t>
            </a:r>
            <a:endParaRPr b="1"/>
          </a:p>
        </p:txBody>
      </p:sp>
      <p:pic>
        <p:nvPicPr>
          <p:cNvPr id="368" name="Google Shape;36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50" y="2051000"/>
            <a:ext cx="4404450" cy="288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275" y="2803925"/>
            <a:ext cx="5356555" cy="401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9591" y="2803925"/>
            <a:ext cx="5960159" cy="401741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5"/>
          <p:cNvSpPr txBox="1">
            <a:spLocks noGrp="1"/>
          </p:cNvSpPr>
          <p:nvPr>
            <p:ph type="sldNum" idx="12"/>
          </p:nvPr>
        </p:nvSpPr>
        <p:spPr>
          <a:xfrm>
            <a:off x="9448800" y="64325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77" name="Google Shape;377;p45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1430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Microscopy of Squamous Cell Carcinoma of the Esophagus</a:t>
            </a:r>
            <a:endParaRPr/>
          </a:p>
        </p:txBody>
      </p:sp>
      <p:sp>
        <p:nvSpPr>
          <p:cNvPr id="378" name="Google Shape;378;p45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942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Infiltrative sheets</a:t>
            </a:r>
            <a:r>
              <a:rPr lang="en-US"/>
              <a:t> of pleomorphic squamous cells with </a:t>
            </a:r>
            <a:r>
              <a:rPr lang="en-US" b="1"/>
              <a:t>hyperchromatic nuclei</a:t>
            </a:r>
            <a:r>
              <a:rPr lang="en-US"/>
              <a:t> and prominent </a:t>
            </a:r>
            <a:r>
              <a:rPr lang="en-US" b="1"/>
              <a:t>nucleoli</a:t>
            </a:r>
            <a:r>
              <a:rPr lang="en-US"/>
              <a:t>, with or without </a:t>
            </a:r>
            <a:r>
              <a:rPr lang="en-US" b="1"/>
              <a:t>keratin pearls</a:t>
            </a:r>
            <a:r>
              <a:rPr lang="en-US"/>
              <a:t>.</a:t>
            </a:r>
            <a:endParaRPr b="1"/>
          </a:p>
        </p:txBody>
      </p:sp>
      <p:sp>
        <p:nvSpPr>
          <p:cNvPr id="379" name="Google Shape;379;p45"/>
          <p:cNvSpPr txBox="1"/>
          <p:nvPr/>
        </p:nvSpPr>
        <p:spPr>
          <a:xfrm>
            <a:off x="9144050" y="346850"/>
            <a:ext cx="27432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6"/>
          <p:cNvSpPr txBox="1">
            <a:spLocks noGrp="1"/>
          </p:cNvSpPr>
          <p:nvPr>
            <p:ph type="sldNum" idx="12"/>
          </p:nvPr>
        </p:nvSpPr>
        <p:spPr>
          <a:xfrm>
            <a:off x="9448800" y="64325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86" name="Google Shape;386;p46"/>
          <p:cNvSpPr txBox="1"/>
          <p:nvPr/>
        </p:nvSpPr>
        <p:spPr>
          <a:xfrm>
            <a:off x="9144050" y="346850"/>
            <a:ext cx="27432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46"/>
          <p:cNvPicPr preferRelativeResize="0"/>
          <p:nvPr/>
        </p:nvPicPr>
        <p:blipFill rotWithShape="1">
          <a:blip r:embed="rId3">
            <a:alphaModFix/>
          </a:blip>
          <a:srcRect l="15813" t="29168" r="37919" b="10415"/>
          <a:stretch/>
        </p:blipFill>
        <p:spPr>
          <a:xfrm>
            <a:off x="0" y="1"/>
            <a:ext cx="934109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94" name="Google Shape;394;p47"/>
          <p:cNvSpPr txBox="1">
            <a:spLocks noGrp="1"/>
          </p:cNvSpPr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Clinical Features of Squamous Cell Carcinoma of the Esophagus</a:t>
            </a:r>
            <a:endParaRPr/>
          </a:p>
        </p:txBody>
      </p:sp>
      <p:sp>
        <p:nvSpPr>
          <p:cNvPr id="395" name="Google Shape;395;p47"/>
          <p:cNvSpPr txBox="1">
            <a:spLocks noGrp="1"/>
          </p:cNvSpPr>
          <p:nvPr>
            <p:ph type="body" idx="1"/>
          </p:nvPr>
        </p:nvSpPr>
        <p:spPr>
          <a:xfrm>
            <a:off x="838200" y="2054225"/>
            <a:ext cx="105942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Dysphagia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Obstruction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Weight loss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Anorexia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Pain</a:t>
            </a:r>
            <a:endParaRPr b="1"/>
          </a:p>
        </p:txBody>
      </p:sp>
      <p:sp>
        <p:nvSpPr>
          <p:cNvPr id="396" name="Google Shape;396;p47"/>
          <p:cNvSpPr txBox="1"/>
          <p:nvPr/>
        </p:nvSpPr>
        <p:spPr>
          <a:xfrm>
            <a:off x="9773175" y="2856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 INTEGRATION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403" name="Google Shape;403;p48"/>
          <p:cNvSpPr txBox="1">
            <a:spLocks noGrp="1"/>
          </p:cNvSpPr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Diagnosis</a:t>
            </a:r>
            <a:endParaRPr sz="4000"/>
          </a:p>
        </p:txBody>
      </p:sp>
      <p:sp>
        <p:nvSpPr>
          <p:cNvPr id="404" name="Google Shape;404;p48"/>
          <p:cNvSpPr txBox="1">
            <a:spLocks noGrp="1"/>
          </p:cNvSpPr>
          <p:nvPr>
            <p:ph type="body" idx="1"/>
          </p:nvPr>
        </p:nvSpPr>
        <p:spPr>
          <a:xfrm>
            <a:off x="838200" y="2054225"/>
            <a:ext cx="105942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Endoscopy and biopsy</a:t>
            </a:r>
            <a:endParaRPr/>
          </a:p>
        </p:txBody>
      </p:sp>
      <p:sp>
        <p:nvSpPr>
          <p:cNvPr id="405" name="Google Shape;405;p48"/>
          <p:cNvSpPr txBox="1"/>
          <p:nvPr/>
        </p:nvSpPr>
        <p:spPr>
          <a:xfrm>
            <a:off x="9773175" y="2856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 INTEGRATION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0200" y="1356950"/>
            <a:ext cx="5352075" cy="550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413" name="Google Shape;413;p49"/>
          <p:cNvSpPr txBox="1">
            <a:spLocks noGrp="1"/>
          </p:cNvSpPr>
          <p:nvPr>
            <p:ph type="title"/>
          </p:nvPr>
        </p:nvSpPr>
        <p:spPr>
          <a:xfrm>
            <a:off x="838200" y="28238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dirty="0"/>
              <a:t>Achalasia</a:t>
            </a:r>
            <a:endParaRPr sz="4000" dirty="0"/>
          </a:p>
        </p:txBody>
      </p:sp>
      <p:sp>
        <p:nvSpPr>
          <p:cNvPr id="414" name="Google Shape;414;p49"/>
          <p:cNvSpPr txBox="1">
            <a:spLocks noGrp="1"/>
          </p:cNvSpPr>
          <p:nvPr>
            <p:ph type="body" idx="1"/>
          </p:nvPr>
        </p:nvSpPr>
        <p:spPr>
          <a:xfrm>
            <a:off x="743607" y="1235308"/>
            <a:ext cx="5948855" cy="5121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“Failure to relax”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Aperistalsis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Incomplete relaxation of the LES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Increased LES tone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Progressive dysphagia starting in teens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dirty="0"/>
              <a:t>Types of Achalasia: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Primary – Loss of intrinsic inhibitory innervation of LES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Secondary – Uncertain etiology, including Chagas disease, polio, and autonomic neuropathy.</a:t>
            </a:r>
            <a:endParaRPr dirty="0"/>
          </a:p>
        </p:txBody>
      </p:sp>
      <p:sp>
        <p:nvSpPr>
          <p:cNvPr id="415" name="Google Shape;415;p49"/>
          <p:cNvSpPr txBox="1"/>
          <p:nvPr/>
        </p:nvSpPr>
        <p:spPr>
          <a:xfrm>
            <a:off x="9773175" y="2856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421;p50" descr="Image result for achalasia cardia">
            <a:extLst>
              <a:ext uri="{FF2B5EF4-FFF2-40B4-BE49-F238E27FC236}">
                <a16:creationId xmlns:a16="http://schemas.microsoft.com/office/drawing/2014/main" id="{44284AC5-5C90-43C8-8834-A45A191778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031" t="5278" r="9353" b="14618"/>
          <a:stretch/>
        </p:blipFill>
        <p:spPr>
          <a:xfrm>
            <a:off x="6558455" y="1198264"/>
            <a:ext cx="5633545" cy="5523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15B41-74A7-459E-8E39-E41ACAAB6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Professionalism 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85958-1625-40B5-BB1A-F1EABDB00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Approach to a condition with malignant potential </a:t>
            </a:r>
          </a:p>
          <a:p>
            <a:r>
              <a:rPr lang="en-US" dirty="0"/>
              <a:t>Patient education </a:t>
            </a:r>
          </a:p>
          <a:p>
            <a:r>
              <a:rPr lang="en-US" dirty="0"/>
              <a:t>Preventive measures</a:t>
            </a:r>
          </a:p>
          <a:p>
            <a:r>
              <a:rPr lang="en-US" dirty="0"/>
              <a:t>Education about cessation of smoking and alcohol </a:t>
            </a:r>
          </a:p>
          <a:p>
            <a:r>
              <a:rPr lang="en-US" dirty="0"/>
              <a:t>If needed regular follow up </a:t>
            </a:r>
          </a:p>
          <a:p>
            <a:r>
              <a:rPr lang="en-US" dirty="0"/>
              <a:t>Patient registry </a:t>
            </a:r>
          </a:p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6702F-A680-4B83-9795-3BAA67326D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sp>
        <p:nvSpPr>
          <p:cNvPr id="5" name="Google Shape;405;p48">
            <a:extLst>
              <a:ext uri="{FF2B5EF4-FFF2-40B4-BE49-F238E27FC236}">
                <a16:creationId xmlns:a16="http://schemas.microsoft.com/office/drawing/2014/main" id="{13EA8CD9-5777-4FF8-880E-B22FEB54B597}"/>
              </a:ext>
            </a:extLst>
          </p:cNvPr>
          <p:cNvSpPr txBox="1"/>
          <p:nvPr/>
        </p:nvSpPr>
        <p:spPr>
          <a:xfrm>
            <a:off x="9773175" y="2856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SPIRAL INTEGRATION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3902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6663"/>
            <a:ext cx="12192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050" y="0"/>
            <a:ext cx="2599950" cy="3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10973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By the end of this session, the student should be able to:</a:t>
            </a:r>
            <a:endParaRPr sz="2400" b="1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Enlist the causative factors for </a:t>
            </a:r>
            <a:r>
              <a:rPr lang="en-US" sz="2400" b="1"/>
              <a:t>esophagitis</a:t>
            </a:r>
            <a:r>
              <a:rPr lang="en-US" sz="2400"/>
              <a:t>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Define </a:t>
            </a:r>
            <a:r>
              <a:rPr lang="en-US" sz="2400" b="1"/>
              <a:t>Barrett's esophagus</a:t>
            </a:r>
            <a:r>
              <a:rPr lang="en-US" sz="2400"/>
              <a:t>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Correlate the </a:t>
            </a:r>
            <a:r>
              <a:rPr lang="en-US" sz="2400" b="1"/>
              <a:t>pathogenesis of Barrett's esophagus</a:t>
            </a:r>
            <a:r>
              <a:rPr lang="en-US" sz="2400"/>
              <a:t> with </a:t>
            </a:r>
            <a:r>
              <a:rPr lang="en-US" sz="2400" b="1"/>
              <a:t>GERD</a:t>
            </a:r>
            <a:r>
              <a:rPr lang="en-US" sz="2400"/>
              <a:t>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Differentiate between the </a:t>
            </a:r>
            <a:r>
              <a:rPr lang="en-US" sz="2400" b="1"/>
              <a:t>morphological features</a:t>
            </a:r>
            <a:r>
              <a:rPr lang="en-US" sz="2400"/>
              <a:t> of </a:t>
            </a:r>
            <a:r>
              <a:rPr lang="en-US" sz="2400" b="1"/>
              <a:t>GERD</a:t>
            </a:r>
            <a:r>
              <a:rPr lang="en-US" sz="2400"/>
              <a:t> and </a:t>
            </a:r>
            <a:r>
              <a:rPr lang="en-US" sz="2400" b="1"/>
              <a:t>Barrett's esophagus</a:t>
            </a:r>
            <a:r>
              <a:rPr lang="en-US" sz="2400"/>
              <a:t>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Correlate the </a:t>
            </a:r>
            <a:r>
              <a:rPr lang="en-US" sz="2400" b="1"/>
              <a:t>dysplastic changes</a:t>
            </a:r>
            <a:r>
              <a:rPr lang="en-US" sz="2400"/>
              <a:t> in </a:t>
            </a:r>
            <a:r>
              <a:rPr lang="en-US" sz="2400" b="1"/>
              <a:t>Barrett's esophagus</a:t>
            </a:r>
            <a:r>
              <a:rPr lang="en-US" sz="2400"/>
              <a:t> with </a:t>
            </a:r>
            <a:r>
              <a:rPr lang="en-US" sz="2400" b="1"/>
              <a:t>adenocarcinoma</a:t>
            </a:r>
            <a:r>
              <a:rPr lang="en-US" sz="2400"/>
              <a:t>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Enlist the </a:t>
            </a:r>
            <a:r>
              <a:rPr lang="en-US" sz="2400" b="1"/>
              <a:t>risk factors</a:t>
            </a:r>
            <a:r>
              <a:rPr lang="en-US" sz="2400"/>
              <a:t> for </a:t>
            </a:r>
            <a:r>
              <a:rPr lang="en-US" sz="2400" b="1"/>
              <a:t>squamous cell carcinoma</a:t>
            </a:r>
            <a:r>
              <a:rPr lang="en-US" sz="2400"/>
              <a:t> of the esophagus.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Differentiate between the </a:t>
            </a:r>
            <a:r>
              <a:rPr lang="en-US" sz="2400" b="1"/>
              <a:t>morphology of adenocarcinoma of the esophagus</a:t>
            </a:r>
            <a:r>
              <a:rPr lang="en-US" sz="2400"/>
              <a:t> and </a:t>
            </a:r>
            <a:r>
              <a:rPr lang="en-US" sz="2400" b="1"/>
              <a:t>squamous cell carcinoma</a:t>
            </a:r>
            <a:r>
              <a:rPr lang="en-US" sz="2400"/>
              <a:t>.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9"/>
          <p:cNvSpPr txBox="1"/>
          <p:nvPr/>
        </p:nvSpPr>
        <p:spPr>
          <a:xfrm>
            <a:off x="838200" y="5252484"/>
            <a:ext cx="10515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Resources: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 &amp; Cotran Pathologic Basis Of Disease 10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9773175" y="2856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Anatomy and physiology</a:t>
            </a:r>
            <a:endParaRPr dirty="0"/>
          </a:p>
        </p:txBody>
      </p:sp>
      <p:pic>
        <p:nvPicPr>
          <p:cNvPr id="137" name="Google Shape;137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72900" y="1391075"/>
            <a:ext cx="7246200" cy="544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9762665" y="2856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 INTEGRATION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Anatomy and Histology</a:t>
            </a:r>
            <a:endParaRPr dirty="0"/>
          </a:p>
        </p:txBody>
      </p:sp>
      <p:pic>
        <p:nvPicPr>
          <p:cNvPr id="146" name="Google Shape;146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98512" y="1279720"/>
            <a:ext cx="7395000" cy="555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Symptoms of Esophagitis: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97590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b="1"/>
              <a:t>Difficult or painful swallowing</a:t>
            </a:r>
            <a:r>
              <a:rPr lang="en-US"/>
              <a:t> (dysphagia).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b="1"/>
              <a:t>Chest pain</a:t>
            </a:r>
            <a:r>
              <a:rPr lang="en-US"/>
              <a:t>, particularly behind the sternum, that occurs with eating.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b="1"/>
              <a:t>Swallowed food becoming stuck</a:t>
            </a:r>
            <a:r>
              <a:rPr lang="en-US"/>
              <a:t> in the esophagus (food impaction).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b="1"/>
              <a:t>Heartburn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b="1"/>
              <a:t>Acid regurgitation</a:t>
            </a:r>
            <a:r>
              <a:rPr lang="en-US"/>
              <a:t>.</a:t>
            </a:r>
            <a:endParaRPr b="1"/>
          </a:p>
        </p:txBody>
      </p:sp>
      <p:sp>
        <p:nvSpPr>
          <p:cNvPr id="155" name="Google Shape;155;p22"/>
          <p:cNvSpPr txBox="1"/>
          <p:nvPr/>
        </p:nvSpPr>
        <p:spPr>
          <a:xfrm>
            <a:off x="9773175" y="2856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Reflux Esophagitis/GERD</a:t>
            </a:r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9245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Gastroesophageal Reflux Disease (GERD)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Inflammation resulting from the backflow of gastric acidic contents into the lower part of the esophagus.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The lower part of the esophagus is protected by: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Constant </a:t>
            </a:r>
            <a:r>
              <a:rPr lang="en-US" sz="2600" b="1"/>
              <a:t>lower esophageal sphincter tone</a:t>
            </a:r>
            <a:r>
              <a:rPr lang="en-US" sz="2600"/>
              <a:t> that prevents backflow of gastric contents.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Submucosal esophageal glands</a:t>
            </a:r>
            <a:r>
              <a:rPr lang="en-US" sz="2600"/>
              <a:t> that produce </a:t>
            </a:r>
            <a:r>
              <a:rPr lang="en-US" sz="2600" b="1"/>
              <a:t>mucin</a:t>
            </a:r>
            <a:r>
              <a:rPr lang="en-US" sz="2600"/>
              <a:t> and </a:t>
            </a:r>
            <a:r>
              <a:rPr lang="en-US" sz="2600" b="1"/>
              <a:t>bicarbonate</a:t>
            </a:r>
            <a:r>
              <a:rPr lang="en-US" sz="2600"/>
              <a:t>, which neutralize acid.</a:t>
            </a:r>
            <a:endParaRPr sz="2600" b="1"/>
          </a:p>
        </p:txBody>
      </p:sp>
      <p:sp>
        <p:nvSpPr>
          <p:cNvPr id="164" name="Google Shape;164;p23"/>
          <p:cNvSpPr txBox="1"/>
          <p:nvPr/>
        </p:nvSpPr>
        <p:spPr>
          <a:xfrm>
            <a:off x="9773175" y="285650"/>
            <a:ext cx="241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901</Words>
  <Application>Microsoft Office PowerPoint</Application>
  <PresentationFormat>Widescreen</PresentationFormat>
  <Paragraphs>230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Calibri</vt:lpstr>
      <vt:lpstr>Carlito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Objectives </vt:lpstr>
      <vt:lpstr>Anatomy and physiology</vt:lpstr>
      <vt:lpstr>Anatomy and Histology</vt:lpstr>
      <vt:lpstr>Symptoms of Esophagitis:</vt:lpstr>
      <vt:lpstr>Reflux Esophagitis/GERD</vt:lpstr>
      <vt:lpstr>Reflux Esophagitis/GERD</vt:lpstr>
      <vt:lpstr>PowerPoint Presentation</vt:lpstr>
      <vt:lpstr>Factors Contributing to Reflux:</vt:lpstr>
      <vt:lpstr>Gastroesophageal Reflux and Its Effects</vt:lpstr>
      <vt:lpstr>Gastroesophageal Reflux and Its Effects</vt:lpstr>
      <vt:lpstr>Barrett Esophagus</vt:lpstr>
      <vt:lpstr>Barrett Esophagus</vt:lpstr>
      <vt:lpstr>Microscopy</vt:lpstr>
      <vt:lpstr>Microscopy</vt:lpstr>
      <vt:lpstr>PowerPoint Presentation</vt:lpstr>
      <vt:lpstr>Dysplasia in Barrett Esophagus</vt:lpstr>
      <vt:lpstr>Malignant Tumors</vt:lpstr>
      <vt:lpstr>Adenocarcinoma</vt:lpstr>
      <vt:lpstr>Risk of Cancer Progression Based on Dysplasia Grade</vt:lpstr>
      <vt:lpstr>Morphology</vt:lpstr>
      <vt:lpstr>Microscopy</vt:lpstr>
      <vt:lpstr>Squamous Cell Carcinoma of the Esophagus</vt:lpstr>
      <vt:lpstr>Plummer-Vinson Syndrome</vt:lpstr>
      <vt:lpstr>Risk Factors for Squamous Cell Carcinoma of the Esophagus</vt:lpstr>
      <vt:lpstr>Morphology of Squamous Cell Carcinoma of the Esophagus</vt:lpstr>
      <vt:lpstr>Microscopy of Squamous Cell Carcinoma of the Esophagus</vt:lpstr>
      <vt:lpstr>PowerPoint Presentation</vt:lpstr>
      <vt:lpstr>Clinical Features of Squamous Cell Carcinoma of the Esophagus</vt:lpstr>
      <vt:lpstr>Diagnosis</vt:lpstr>
      <vt:lpstr>Achalasia</vt:lpstr>
      <vt:lpstr>Professionalism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mz</cp:lastModifiedBy>
  <cp:revision>3</cp:revision>
  <dcterms:modified xsi:type="dcterms:W3CDTF">2025-02-26T11:58:18Z</dcterms:modified>
</cp:coreProperties>
</file>